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81" r:id="rId5"/>
  </p:sldMasterIdLst>
  <p:notesMasterIdLst>
    <p:notesMasterId r:id="rId121"/>
  </p:notesMasterIdLst>
  <p:sldIdLst>
    <p:sldId id="3094" r:id="rId6"/>
    <p:sldId id="3948" r:id="rId7"/>
    <p:sldId id="4172" r:id="rId8"/>
    <p:sldId id="4134" r:id="rId9"/>
    <p:sldId id="3957" r:id="rId10"/>
    <p:sldId id="3970" r:id="rId11"/>
    <p:sldId id="3955" r:id="rId12"/>
    <p:sldId id="3976" r:id="rId13"/>
    <p:sldId id="3958" r:id="rId14"/>
    <p:sldId id="4207" r:id="rId15"/>
    <p:sldId id="3977" r:id="rId16"/>
    <p:sldId id="3984" r:id="rId17"/>
    <p:sldId id="4125" r:id="rId18"/>
    <p:sldId id="3963" r:id="rId19"/>
    <p:sldId id="3982" r:id="rId20"/>
    <p:sldId id="4012" r:id="rId21"/>
    <p:sldId id="4020" r:id="rId22"/>
    <p:sldId id="4196" r:id="rId23"/>
    <p:sldId id="4197" r:id="rId24"/>
    <p:sldId id="4198" r:id="rId25"/>
    <p:sldId id="4153" r:id="rId26"/>
    <p:sldId id="4201" r:id="rId27"/>
    <p:sldId id="4027" r:id="rId28"/>
    <p:sldId id="4030" r:id="rId29"/>
    <p:sldId id="3998" r:id="rId30"/>
    <p:sldId id="4016" r:id="rId31"/>
    <p:sldId id="4045" r:id="rId32"/>
    <p:sldId id="4050" r:id="rId33"/>
    <p:sldId id="4118" r:id="rId34"/>
    <p:sldId id="4062" r:id="rId35"/>
    <p:sldId id="4064" r:id="rId36"/>
    <p:sldId id="4054" r:id="rId37"/>
    <p:sldId id="4058" r:id="rId38"/>
    <p:sldId id="4059" r:id="rId39"/>
    <p:sldId id="4112" r:id="rId40"/>
    <p:sldId id="4113" r:id="rId41"/>
    <p:sldId id="4114" r:id="rId42"/>
    <p:sldId id="4115" r:id="rId43"/>
    <p:sldId id="4202" r:id="rId44"/>
    <p:sldId id="4203" r:id="rId45"/>
    <p:sldId id="3986" r:id="rId46"/>
    <p:sldId id="3988" r:id="rId47"/>
    <p:sldId id="3996" r:id="rId48"/>
    <p:sldId id="4007" r:id="rId49"/>
    <p:sldId id="4048" r:id="rId50"/>
    <p:sldId id="4053" r:id="rId51"/>
    <p:sldId id="4051" r:id="rId52"/>
    <p:sldId id="4056" r:id="rId53"/>
    <p:sldId id="3266" r:id="rId54"/>
    <p:sldId id="4138" r:id="rId55"/>
    <p:sldId id="4139" r:id="rId56"/>
    <p:sldId id="3269" r:id="rId57"/>
    <p:sldId id="3060" r:id="rId58"/>
    <p:sldId id="4042" r:id="rId59"/>
    <p:sldId id="4040" r:id="rId60"/>
    <p:sldId id="4142" r:id="rId61"/>
    <p:sldId id="4041" r:id="rId62"/>
    <p:sldId id="4065" r:id="rId63"/>
    <p:sldId id="3340" r:id="rId64"/>
    <p:sldId id="3784" r:id="rId65"/>
    <p:sldId id="4145" r:id="rId66"/>
    <p:sldId id="4140" r:id="rId67"/>
    <p:sldId id="4131" r:id="rId68"/>
    <p:sldId id="4149" r:id="rId69"/>
    <p:sldId id="4170" r:id="rId70"/>
    <p:sldId id="4171" r:id="rId71"/>
    <p:sldId id="4000" r:id="rId72"/>
    <p:sldId id="4147" r:id="rId73"/>
    <p:sldId id="4204" r:id="rId74"/>
    <p:sldId id="4002" r:id="rId75"/>
    <p:sldId id="4129" r:id="rId76"/>
    <p:sldId id="4130" r:id="rId77"/>
    <p:sldId id="3950" r:id="rId78"/>
    <p:sldId id="3921" r:id="rId79"/>
    <p:sldId id="4123" r:id="rId80"/>
    <p:sldId id="4127" r:id="rId81"/>
    <p:sldId id="4023" r:id="rId82"/>
    <p:sldId id="4155" r:id="rId83"/>
    <p:sldId id="3922" r:id="rId84"/>
    <p:sldId id="3923" r:id="rId85"/>
    <p:sldId id="3951" r:id="rId86"/>
    <p:sldId id="3978" r:id="rId87"/>
    <p:sldId id="4199" r:id="rId88"/>
    <p:sldId id="3926" r:id="rId89"/>
    <p:sldId id="3931" r:id="rId90"/>
    <p:sldId id="3932" r:id="rId91"/>
    <p:sldId id="4193" r:id="rId92"/>
    <p:sldId id="3935" r:id="rId93"/>
    <p:sldId id="3933" r:id="rId94"/>
    <p:sldId id="3934" r:id="rId95"/>
    <p:sldId id="3916" r:id="rId96"/>
    <p:sldId id="4136" r:id="rId97"/>
    <p:sldId id="4174" r:id="rId98"/>
    <p:sldId id="4135" r:id="rId99"/>
    <p:sldId id="4179" r:id="rId100"/>
    <p:sldId id="4181" r:id="rId101"/>
    <p:sldId id="4177" r:id="rId102"/>
    <p:sldId id="4178" r:id="rId103"/>
    <p:sldId id="4180" r:id="rId104"/>
    <p:sldId id="3946" r:id="rId105"/>
    <p:sldId id="3974" r:id="rId106"/>
    <p:sldId id="4194" r:id="rId107"/>
    <p:sldId id="4195" r:id="rId108"/>
    <p:sldId id="4162" r:id="rId109"/>
    <p:sldId id="4168" r:id="rId110"/>
    <p:sldId id="4163" r:id="rId111"/>
    <p:sldId id="4164" r:id="rId112"/>
    <p:sldId id="4167" r:id="rId113"/>
    <p:sldId id="4182" r:id="rId114"/>
    <p:sldId id="4186" r:id="rId115"/>
    <p:sldId id="4185" r:id="rId116"/>
    <p:sldId id="4188" r:id="rId117"/>
    <p:sldId id="4189" r:id="rId118"/>
    <p:sldId id="4190" r:id="rId119"/>
    <p:sldId id="4191" r:id="rId120"/>
  </p:sldIdLst>
  <p:sldSz cx="12192000" cy="6858000"/>
  <p:notesSz cx="6735763" cy="986631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predeterminada" id="{28E4CFAD-0B7D-4186-980E-D00F5E2CDFB6}">
          <p14:sldIdLst>
            <p14:sldId id="3094"/>
            <p14:sldId id="3948"/>
            <p14:sldId id="4172"/>
            <p14:sldId id="4134"/>
            <p14:sldId id="3957"/>
            <p14:sldId id="3970"/>
            <p14:sldId id="3955"/>
            <p14:sldId id="3976"/>
            <p14:sldId id="3958"/>
            <p14:sldId id="4207"/>
            <p14:sldId id="3977"/>
            <p14:sldId id="3984"/>
            <p14:sldId id="4125"/>
            <p14:sldId id="3963"/>
            <p14:sldId id="3982"/>
            <p14:sldId id="4012"/>
            <p14:sldId id="4020"/>
            <p14:sldId id="4196"/>
            <p14:sldId id="4197"/>
            <p14:sldId id="4198"/>
            <p14:sldId id="4153"/>
            <p14:sldId id="4201"/>
            <p14:sldId id="4027"/>
            <p14:sldId id="4030"/>
            <p14:sldId id="3998"/>
            <p14:sldId id="4016"/>
            <p14:sldId id="4045"/>
            <p14:sldId id="4050"/>
            <p14:sldId id="4118"/>
            <p14:sldId id="4062"/>
            <p14:sldId id="4064"/>
            <p14:sldId id="4054"/>
            <p14:sldId id="4058"/>
            <p14:sldId id="4059"/>
            <p14:sldId id="4112"/>
            <p14:sldId id="4113"/>
            <p14:sldId id="4114"/>
            <p14:sldId id="4115"/>
            <p14:sldId id="4202"/>
            <p14:sldId id="4203"/>
            <p14:sldId id="3986"/>
            <p14:sldId id="3988"/>
            <p14:sldId id="3996"/>
            <p14:sldId id="4007"/>
            <p14:sldId id="4048"/>
            <p14:sldId id="4053"/>
            <p14:sldId id="4051"/>
            <p14:sldId id="4056"/>
            <p14:sldId id="3266"/>
            <p14:sldId id="4138"/>
            <p14:sldId id="4139"/>
            <p14:sldId id="3269"/>
            <p14:sldId id="3060"/>
            <p14:sldId id="4042"/>
            <p14:sldId id="4040"/>
            <p14:sldId id="4142"/>
            <p14:sldId id="4041"/>
            <p14:sldId id="4065"/>
            <p14:sldId id="3340"/>
            <p14:sldId id="3784"/>
            <p14:sldId id="4145"/>
            <p14:sldId id="4140"/>
            <p14:sldId id="4131"/>
            <p14:sldId id="4149"/>
            <p14:sldId id="4170"/>
            <p14:sldId id="4171"/>
            <p14:sldId id="4000"/>
            <p14:sldId id="4147"/>
            <p14:sldId id="4204"/>
            <p14:sldId id="4002"/>
            <p14:sldId id="4129"/>
            <p14:sldId id="4130"/>
            <p14:sldId id="3950"/>
            <p14:sldId id="3921"/>
            <p14:sldId id="4123"/>
            <p14:sldId id="4127"/>
            <p14:sldId id="4023"/>
            <p14:sldId id="4155"/>
            <p14:sldId id="3922"/>
            <p14:sldId id="3923"/>
            <p14:sldId id="3951"/>
            <p14:sldId id="3978"/>
            <p14:sldId id="4199"/>
            <p14:sldId id="3926"/>
            <p14:sldId id="3931"/>
            <p14:sldId id="3932"/>
            <p14:sldId id="4193"/>
            <p14:sldId id="3935"/>
            <p14:sldId id="3933"/>
            <p14:sldId id="3934"/>
            <p14:sldId id="3916"/>
            <p14:sldId id="4136"/>
            <p14:sldId id="4174"/>
            <p14:sldId id="4135"/>
            <p14:sldId id="4179"/>
            <p14:sldId id="4181"/>
            <p14:sldId id="4177"/>
            <p14:sldId id="4178"/>
            <p14:sldId id="4180"/>
            <p14:sldId id="3946"/>
            <p14:sldId id="3974"/>
            <p14:sldId id="4194"/>
          </p14:sldIdLst>
        </p14:section>
        <p14:section name="ANEXO" id="{9311888C-79C4-4EF6-B9CE-A0CA0A10A2A0}">
          <p14:sldIdLst>
            <p14:sldId id="4195"/>
            <p14:sldId id="4162"/>
            <p14:sldId id="4168"/>
            <p14:sldId id="4163"/>
            <p14:sldId id="4164"/>
            <p14:sldId id="4167"/>
            <p14:sldId id="4182"/>
            <p14:sldId id="4186"/>
            <p14:sldId id="4185"/>
            <p14:sldId id="4188"/>
            <p14:sldId id="4189"/>
            <p14:sldId id="4190"/>
            <p14:sldId id="41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0EF"/>
    <a:srgbClr val="FCF3F2"/>
    <a:srgbClr val="F9E1DF"/>
    <a:srgbClr val="FCEFEE"/>
    <a:srgbClr val="D73A2C"/>
    <a:srgbClr val="F4C7C4"/>
    <a:srgbClr val="F8DAD8"/>
    <a:srgbClr val="DFEEF9"/>
    <a:srgbClr val="000000"/>
    <a:srgbClr val="D3EC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C3CAFD-8154-45E9-9015-14726A699D1E}" v="9373" dt="2024-10-03T13:26:40.195"/>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Estilo medio 2 - Énfasis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E3FDE45-AF77-4B5C-9715-49D594BDF05E}" styleName="Estilo claro 1 - Acento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BDBED569-4797-4DF1-A0F4-6AAB3CD982D8}" styleName="Estilo claro 3 - Acento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08FB837D-C827-4EFA-A057-4D05807E0F7C}" styleName="Estilo temático 1 - Énfasis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787" autoAdjust="0"/>
    <p:restoredTop sz="94660"/>
  </p:normalViewPr>
  <p:slideViewPr>
    <p:cSldViewPr snapToGrid="0">
      <p:cViewPr varScale="1">
        <p:scale>
          <a:sx n="78" d="100"/>
          <a:sy n="78" d="100"/>
        </p:scale>
        <p:origin x="43"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117" Type="http://schemas.openxmlformats.org/officeDocument/2006/relationships/slide" Target="slides/slide112.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12" Type="http://schemas.openxmlformats.org/officeDocument/2006/relationships/slide" Target="slides/slide107.xml"/><Relationship Id="rId16" Type="http://schemas.openxmlformats.org/officeDocument/2006/relationships/slide" Target="slides/slide11.xml"/><Relationship Id="rId107" Type="http://schemas.openxmlformats.org/officeDocument/2006/relationships/slide" Target="slides/slide102.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slide" Target="slides/slide97.xml"/><Relationship Id="rId123" Type="http://schemas.openxmlformats.org/officeDocument/2006/relationships/viewProps" Target="viewProps.xml"/><Relationship Id="rId5" Type="http://schemas.openxmlformats.org/officeDocument/2006/relationships/slideMaster" Target="slideMasters/slideMaster2.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113" Type="http://schemas.openxmlformats.org/officeDocument/2006/relationships/slide" Target="slides/slide108.xml"/><Relationship Id="rId118" Type="http://schemas.openxmlformats.org/officeDocument/2006/relationships/slide" Target="slides/slide113.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slide" Target="slides/slide98.xml"/><Relationship Id="rId108" Type="http://schemas.openxmlformats.org/officeDocument/2006/relationships/slide" Target="slides/slide103.xml"/><Relationship Id="rId124" Type="http://schemas.openxmlformats.org/officeDocument/2006/relationships/theme" Target="theme/theme1.xml"/><Relationship Id="rId54" Type="http://schemas.openxmlformats.org/officeDocument/2006/relationships/slide" Target="slides/slide49.xml"/><Relationship Id="rId70" Type="http://schemas.openxmlformats.org/officeDocument/2006/relationships/slide" Target="slides/slide65.xml"/><Relationship Id="rId75" Type="http://schemas.openxmlformats.org/officeDocument/2006/relationships/slide" Target="slides/slide70.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23" Type="http://schemas.openxmlformats.org/officeDocument/2006/relationships/slide" Target="slides/slide18.xml"/><Relationship Id="rId28" Type="http://schemas.openxmlformats.org/officeDocument/2006/relationships/slide" Target="slides/slide23.xml"/><Relationship Id="rId49" Type="http://schemas.openxmlformats.org/officeDocument/2006/relationships/slide" Target="slides/slide44.xml"/><Relationship Id="rId114" Type="http://schemas.openxmlformats.org/officeDocument/2006/relationships/slide" Target="slides/slide109.xml"/><Relationship Id="rId119" Type="http://schemas.openxmlformats.org/officeDocument/2006/relationships/slide" Target="slides/slide114.xml"/><Relationship Id="rId44" Type="http://schemas.openxmlformats.org/officeDocument/2006/relationships/slide" Target="slides/slide39.xml"/><Relationship Id="rId60" Type="http://schemas.openxmlformats.org/officeDocument/2006/relationships/slide" Target="slides/slide55.xml"/><Relationship Id="rId65" Type="http://schemas.openxmlformats.org/officeDocument/2006/relationships/slide" Target="slides/slide60.xml"/><Relationship Id="rId81" Type="http://schemas.openxmlformats.org/officeDocument/2006/relationships/slide" Target="slides/slide76.xml"/><Relationship Id="rId86" Type="http://schemas.openxmlformats.org/officeDocument/2006/relationships/slide" Target="slides/slide81.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109" Type="http://schemas.openxmlformats.org/officeDocument/2006/relationships/slide" Target="slides/slide10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slide" Target="slides/slide99.xml"/><Relationship Id="rId120" Type="http://schemas.openxmlformats.org/officeDocument/2006/relationships/slide" Target="slides/slide115.xml"/><Relationship Id="rId125" Type="http://schemas.openxmlformats.org/officeDocument/2006/relationships/tableStyles" Target="tableStyle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110" Type="http://schemas.openxmlformats.org/officeDocument/2006/relationships/slide" Target="slides/slide105.xml"/><Relationship Id="rId115" Type="http://schemas.openxmlformats.org/officeDocument/2006/relationships/slide" Target="slides/slide110.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slide" Target="slides/slide100.xml"/><Relationship Id="rId126"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121" Type="http://schemas.openxmlformats.org/officeDocument/2006/relationships/notesMaster" Target="notesMasters/notesMaster1.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 Id="rId116" Type="http://schemas.openxmlformats.org/officeDocument/2006/relationships/slide" Target="slides/slide111.xml"/><Relationship Id="rId20" Type="http://schemas.openxmlformats.org/officeDocument/2006/relationships/slide" Target="slides/slide15.xml"/><Relationship Id="rId41" Type="http://schemas.openxmlformats.org/officeDocument/2006/relationships/slide" Target="slides/slide36.xml"/><Relationship Id="rId62" Type="http://schemas.openxmlformats.org/officeDocument/2006/relationships/slide" Target="slides/slide57.xml"/><Relationship Id="rId83" Type="http://schemas.openxmlformats.org/officeDocument/2006/relationships/slide" Target="slides/slide78.xml"/><Relationship Id="rId88" Type="http://schemas.openxmlformats.org/officeDocument/2006/relationships/slide" Target="slides/slide83.xml"/><Relationship Id="rId111" Type="http://schemas.openxmlformats.org/officeDocument/2006/relationships/slide" Target="slides/slide106.xml"/><Relationship Id="rId15" Type="http://schemas.openxmlformats.org/officeDocument/2006/relationships/slide" Target="slides/slide10.xml"/><Relationship Id="rId36" Type="http://schemas.openxmlformats.org/officeDocument/2006/relationships/slide" Target="slides/slide31.xml"/><Relationship Id="rId57" Type="http://schemas.openxmlformats.org/officeDocument/2006/relationships/slide" Target="slides/slide52.xml"/><Relationship Id="rId106" Type="http://schemas.openxmlformats.org/officeDocument/2006/relationships/slide" Target="slides/slide101.xml"/><Relationship Id="rId10" Type="http://schemas.openxmlformats.org/officeDocument/2006/relationships/slide" Target="slides/slide5.xml"/><Relationship Id="rId31" Type="http://schemas.openxmlformats.org/officeDocument/2006/relationships/slide" Target="slides/slide26.xml"/><Relationship Id="rId52" Type="http://schemas.openxmlformats.org/officeDocument/2006/relationships/slide" Target="slides/slide47.xml"/><Relationship Id="rId73" Type="http://schemas.openxmlformats.org/officeDocument/2006/relationships/slide" Target="slides/slide68.xml"/><Relationship Id="rId78" Type="http://schemas.openxmlformats.org/officeDocument/2006/relationships/slide" Target="slides/slide73.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122"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atin typeface="Segoe UI" panose="020B0502040204020203" pitchFamily="34" charset="0"/>
              </a:defRPr>
            </a:lvl1pPr>
          </a:lstStyle>
          <a:p>
            <a:endParaRPr lang="en-US"/>
          </a:p>
        </p:txBody>
      </p:sp>
      <p:sp>
        <p:nvSpPr>
          <p:cNvPr id="3" name="Date Placeholder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atin typeface="Segoe UI" panose="020B0502040204020203" pitchFamily="34" charset="0"/>
              </a:defRPr>
            </a:lvl1pPr>
          </a:lstStyle>
          <a:p>
            <a:fld id="{00E329A8-2DA1-47B1-8DA2-238F47FDEDCC}" type="datetimeFigureOut">
              <a:rPr lang="en-US" smtClean="0"/>
              <a:pPr/>
              <a:t>10/21/2024</a:t>
            </a:fld>
            <a:endParaRPr lang="en-US"/>
          </a:p>
        </p:txBody>
      </p:sp>
      <p:sp>
        <p:nvSpPr>
          <p:cNvPr id="4" name="Slide Image Placeholder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atin typeface="Segoe UI" panose="020B0502040204020203" pitchFamily="34" charset="0"/>
              </a:defRPr>
            </a:lvl1pPr>
          </a:lstStyle>
          <a:p>
            <a:endParaRPr lang="en-US"/>
          </a:p>
        </p:txBody>
      </p:sp>
      <p:sp>
        <p:nvSpPr>
          <p:cNvPr id="7" name="Slide Number Placeholder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atin typeface="Segoe UI" panose="020B0502040204020203" pitchFamily="34" charset="0"/>
              </a:defRPr>
            </a:lvl1pPr>
          </a:lstStyle>
          <a:p>
            <a:fld id="{E75BA140-FB19-49EB-9512-9947B886B3D7}" type="slidenum">
              <a:rPr lang="en-US" smtClean="0"/>
              <a:pPr/>
              <a:t>‹Nº›</a:t>
            </a:fld>
            <a:endParaRPr lang="en-US"/>
          </a:p>
        </p:txBody>
      </p:sp>
    </p:spTree>
    <p:extLst>
      <p:ext uri="{BB962C8B-B14F-4D97-AF65-F5344CB8AC3E}">
        <p14:creationId xmlns:p14="http://schemas.microsoft.com/office/powerpoint/2010/main" val="38139427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Segoe UI" panose="020B0502040204020203" pitchFamily="34" charset="0"/>
        <a:ea typeface="+mn-ea"/>
        <a:cs typeface="+mn-cs"/>
      </a:defRPr>
    </a:lvl1pPr>
    <a:lvl2pPr marL="457200" algn="l" defTabSz="914400" rtl="0" eaLnBrk="1" latinLnBrk="0" hangingPunct="1">
      <a:defRPr sz="1200" kern="1200">
        <a:solidFill>
          <a:schemeClr val="tx1"/>
        </a:solidFill>
        <a:latin typeface="Segoe UI" panose="020B0502040204020203" pitchFamily="34" charset="0"/>
        <a:ea typeface="+mn-ea"/>
        <a:cs typeface="+mn-cs"/>
      </a:defRPr>
    </a:lvl2pPr>
    <a:lvl3pPr marL="914400" algn="l" defTabSz="914400" rtl="0" eaLnBrk="1" latinLnBrk="0" hangingPunct="1">
      <a:defRPr sz="1200" kern="1200">
        <a:solidFill>
          <a:schemeClr val="tx1"/>
        </a:solidFill>
        <a:latin typeface="Segoe UI" panose="020B0502040204020203" pitchFamily="34" charset="0"/>
        <a:ea typeface="+mn-ea"/>
        <a:cs typeface="+mn-cs"/>
      </a:defRPr>
    </a:lvl3pPr>
    <a:lvl4pPr marL="1371600" algn="l" defTabSz="914400" rtl="0" eaLnBrk="1" latinLnBrk="0" hangingPunct="1">
      <a:defRPr sz="1200" kern="1200">
        <a:solidFill>
          <a:schemeClr val="tx1"/>
        </a:solidFill>
        <a:latin typeface="Segoe UI" panose="020B0502040204020203" pitchFamily="34" charset="0"/>
        <a:ea typeface="+mn-ea"/>
        <a:cs typeface="+mn-cs"/>
      </a:defRPr>
    </a:lvl4pPr>
    <a:lvl5pPr marL="1828800" algn="l" defTabSz="914400" rtl="0" eaLnBrk="1" latinLnBrk="0" hangingPunct="1">
      <a:defRPr sz="1200" kern="1200">
        <a:solidFill>
          <a:schemeClr val="tx1"/>
        </a:solidFill>
        <a:latin typeface="Segoe UI" panose="020B0502040204020203"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2317961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38</a:t>
            </a:fld>
            <a:endParaRPr lang="en-US"/>
          </a:p>
        </p:txBody>
      </p:sp>
    </p:spTree>
    <p:extLst>
      <p:ext uri="{BB962C8B-B14F-4D97-AF65-F5344CB8AC3E}">
        <p14:creationId xmlns:p14="http://schemas.microsoft.com/office/powerpoint/2010/main" val="35793684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39</a:t>
            </a:fld>
            <a:endParaRPr lang="en-US"/>
          </a:p>
        </p:txBody>
      </p:sp>
    </p:spTree>
    <p:extLst>
      <p:ext uri="{BB962C8B-B14F-4D97-AF65-F5344CB8AC3E}">
        <p14:creationId xmlns:p14="http://schemas.microsoft.com/office/powerpoint/2010/main" val="8702272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40</a:t>
            </a:fld>
            <a:endParaRPr lang="en-US"/>
          </a:p>
        </p:txBody>
      </p:sp>
    </p:spTree>
    <p:extLst>
      <p:ext uri="{BB962C8B-B14F-4D97-AF65-F5344CB8AC3E}">
        <p14:creationId xmlns:p14="http://schemas.microsoft.com/office/powerpoint/2010/main" val="142217096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42</a:t>
            </a:fld>
            <a:endParaRPr lang="en-US"/>
          </a:p>
        </p:txBody>
      </p:sp>
    </p:spTree>
    <p:extLst>
      <p:ext uri="{BB962C8B-B14F-4D97-AF65-F5344CB8AC3E}">
        <p14:creationId xmlns:p14="http://schemas.microsoft.com/office/powerpoint/2010/main" val="273869992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43</a:t>
            </a:fld>
            <a:endParaRPr lang="en-US"/>
          </a:p>
        </p:txBody>
      </p:sp>
    </p:spTree>
    <p:extLst>
      <p:ext uri="{BB962C8B-B14F-4D97-AF65-F5344CB8AC3E}">
        <p14:creationId xmlns:p14="http://schemas.microsoft.com/office/powerpoint/2010/main" val="2474073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44</a:t>
            </a:fld>
            <a:endParaRPr lang="en-US"/>
          </a:p>
        </p:txBody>
      </p:sp>
    </p:spTree>
    <p:extLst>
      <p:ext uri="{BB962C8B-B14F-4D97-AF65-F5344CB8AC3E}">
        <p14:creationId xmlns:p14="http://schemas.microsoft.com/office/powerpoint/2010/main" val="27765046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45</a:t>
            </a:fld>
            <a:endParaRPr lang="en-US"/>
          </a:p>
        </p:txBody>
      </p:sp>
    </p:spTree>
    <p:extLst>
      <p:ext uri="{BB962C8B-B14F-4D97-AF65-F5344CB8AC3E}">
        <p14:creationId xmlns:p14="http://schemas.microsoft.com/office/powerpoint/2010/main" val="33239517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46</a:t>
            </a:fld>
            <a:endParaRPr lang="en-US"/>
          </a:p>
        </p:txBody>
      </p:sp>
    </p:spTree>
    <p:extLst>
      <p:ext uri="{BB962C8B-B14F-4D97-AF65-F5344CB8AC3E}">
        <p14:creationId xmlns:p14="http://schemas.microsoft.com/office/powerpoint/2010/main" val="332248071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47</a:t>
            </a:fld>
            <a:endParaRPr lang="en-US"/>
          </a:p>
        </p:txBody>
      </p:sp>
    </p:spTree>
    <p:extLst>
      <p:ext uri="{BB962C8B-B14F-4D97-AF65-F5344CB8AC3E}">
        <p14:creationId xmlns:p14="http://schemas.microsoft.com/office/powerpoint/2010/main" val="17571540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48</a:t>
            </a:fld>
            <a:endParaRPr lang="en-US"/>
          </a:p>
        </p:txBody>
      </p:sp>
    </p:spTree>
    <p:extLst>
      <p:ext uri="{BB962C8B-B14F-4D97-AF65-F5344CB8AC3E}">
        <p14:creationId xmlns:p14="http://schemas.microsoft.com/office/powerpoint/2010/main" val="23979944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81064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49</a:t>
            </a:fld>
            <a:endParaRPr lang="en-US"/>
          </a:p>
        </p:txBody>
      </p:sp>
    </p:spTree>
    <p:extLst>
      <p:ext uri="{BB962C8B-B14F-4D97-AF65-F5344CB8AC3E}">
        <p14:creationId xmlns:p14="http://schemas.microsoft.com/office/powerpoint/2010/main" val="16864719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50</a:t>
            </a:fld>
            <a:endParaRPr lang="en-US"/>
          </a:p>
        </p:txBody>
      </p:sp>
    </p:spTree>
    <p:extLst>
      <p:ext uri="{BB962C8B-B14F-4D97-AF65-F5344CB8AC3E}">
        <p14:creationId xmlns:p14="http://schemas.microsoft.com/office/powerpoint/2010/main" val="151142965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51</a:t>
            </a:fld>
            <a:endParaRPr lang="en-US"/>
          </a:p>
        </p:txBody>
      </p:sp>
    </p:spTree>
    <p:extLst>
      <p:ext uri="{BB962C8B-B14F-4D97-AF65-F5344CB8AC3E}">
        <p14:creationId xmlns:p14="http://schemas.microsoft.com/office/powerpoint/2010/main" val="344796662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52</a:t>
            </a:fld>
            <a:endParaRPr lang="en-US"/>
          </a:p>
        </p:txBody>
      </p:sp>
    </p:spTree>
    <p:extLst>
      <p:ext uri="{BB962C8B-B14F-4D97-AF65-F5344CB8AC3E}">
        <p14:creationId xmlns:p14="http://schemas.microsoft.com/office/powerpoint/2010/main" val="16933179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53</a:t>
            </a:fld>
            <a:endParaRPr lang="en-US"/>
          </a:p>
        </p:txBody>
      </p:sp>
    </p:spTree>
    <p:extLst>
      <p:ext uri="{BB962C8B-B14F-4D97-AF65-F5344CB8AC3E}">
        <p14:creationId xmlns:p14="http://schemas.microsoft.com/office/powerpoint/2010/main" val="8725687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54</a:t>
            </a:fld>
            <a:endParaRPr lang="en-US"/>
          </a:p>
        </p:txBody>
      </p:sp>
    </p:spTree>
    <p:extLst>
      <p:ext uri="{BB962C8B-B14F-4D97-AF65-F5344CB8AC3E}">
        <p14:creationId xmlns:p14="http://schemas.microsoft.com/office/powerpoint/2010/main" val="308384651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55</a:t>
            </a:fld>
            <a:endParaRPr lang="en-US"/>
          </a:p>
        </p:txBody>
      </p:sp>
    </p:spTree>
    <p:extLst>
      <p:ext uri="{BB962C8B-B14F-4D97-AF65-F5344CB8AC3E}">
        <p14:creationId xmlns:p14="http://schemas.microsoft.com/office/powerpoint/2010/main" val="161097235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56</a:t>
            </a:fld>
            <a:endParaRPr lang="en-US"/>
          </a:p>
        </p:txBody>
      </p:sp>
    </p:spTree>
    <p:extLst>
      <p:ext uri="{BB962C8B-B14F-4D97-AF65-F5344CB8AC3E}">
        <p14:creationId xmlns:p14="http://schemas.microsoft.com/office/powerpoint/2010/main" val="75145402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57</a:t>
            </a:fld>
            <a:endParaRPr lang="en-US"/>
          </a:p>
        </p:txBody>
      </p:sp>
    </p:spTree>
    <p:extLst>
      <p:ext uri="{BB962C8B-B14F-4D97-AF65-F5344CB8AC3E}">
        <p14:creationId xmlns:p14="http://schemas.microsoft.com/office/powerpoint/2010/main" val="229065251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58</a:t>
            </a:fld>
            <a:endParaRPr lang="en-US"/>
          </a:p>
        </p:txBody>
      </p:sp>
    </p:spTree>
    <p:extLst>
      <p:ext uri="{BB962C8B-B14F-4D97-AF65-F5344CB8AC3E}">
        <p14:creationId xmlns:p14="http://schemas.microsoft.com/office/powerpoint/2010/main" val="13243664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7</a:t>
            </a:fld>
            <a:endParaRPr lang="en-US"/>
          </a:p>
        </p:txBody>
      </p:sp>
    </p:spTree>
    <p:extLst>
      <p:ext uri="{BB962C8B-B14F-4D97-AF65-F5344CB8AC3E}">
        <p14:creationId xmlns:p14="http://schemas.microsoft.com/office/powerpoint/2010/main" val="3643466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59</a:t>
            </a:fld>
            <a:endParaRPr lang="en-US"/>
          </a:p>
        </p:txBody>
      </p:sp>
    </p:spTree>
    <p:extLst>
      <p:ext uri="{BB962C8B-B14F-4D97-AF65-F5344CB8AC3E}">
        <p14:creationId xmlns:p14="http://schemas.microsoft.com/office/powerpoint/2010/main" val="25434926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60</a:t>
            </a:fld>
            <a:endParaRPr lang="en-US"/>
          </a:p>
        </p:txBody>
      </p:sp>
    </p:spTree>
    <p:extLst>
      <p:ext uri="{BB962C8B-B14F-4D97-AF65-F5344CB8AC3E}">
        <p14:creationId xmlns:p14="http://schemas.microsoft.com/office/powerpoint/2010/main" val="47670530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61</a:t>
            </a:fld>
            <a:endParaRPr lang="en-US"/>
          </a:p>
        </p:txBody>
      </p:sp>
    </p:spTree>
    <p:extLst>
      <p:ext uri="{BB962C8B-B14F-4D97-AF65-F5344CB8AC3E}">
        <p14:creationId xmlns:p14="http://schemas.microsoft.com/office/powerpoint/2010/main" val="34809694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62</a:t>
            </a:fld>
            <a:endParaRPr lang="en-US"/>
          </a:p>
        </p:txBody>
      </p:sp>
    </p:spTree>
    <p:extLst>
      <p:ext uri="{BB962C8B-B14F-4D97-AF65-F5344CB8AC3E}">
        <p14:creationId xmlns:p14="http://schemas.microsoft.com/office/powerpoint/2010/main" val="326427237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63</a:t>
            </a:fld>
            <a:endParaRPr lang="en-US"/>
          </a:p>
        </p:txBody>
      </p:sp>
    </p:spTree>
    <p:extLst>
      <p:ext uri="{BB962C8B-B14F-4D97-AF65-F5344CB8AC3E}">
        <p14:creationId xmlns:p14="http://schemas.microsoft.com/office/powerpoint/2010/main" val="54251768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64</a:t>
            </a:fld>
            <a:endParaRPr lang="en-US"/>
          </a:p>
        </p:txBody>
      </p:sp>
    </p:spTree>
    <p:extLst>
      <p:ext uri="{BB962C8B-B14F-4D97-AF65-F5344CB8AC3E}">
        <p14:creationId xmlns:p14="http://schemas.microsoft.com/office/powerpoint/2010/main" val="18231169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65</a:t>
            </a:fld>
            <a:endParaRPr lang="en-US"/>
          </a:p>
        </p:txBody>
      </p:sp>
    </p:spTree>
    <p:extLst>
      <p:ext uri="{BB962C8B-B14F-4D97-AF65-F5344CB8AC3E}">
        <p14:creationId xmlns:p14="http://schemas.microsoft.com/office/powerpoint/2010/main" val="31156243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66</a:t>
            </a:fld>
            <a:endParaRPr lang="en-US"/>
          </a:p>
        </p:txBody>
      </p:sp>
    </p:spTree>
    <p:extLst>
      <p:ext uri="{BB962C8B-B14F-4D97-AF65-F5344CB8AC3E}">
        <p14:creationId xmlns:p14="http://schemas.microsoft.com/office/powerpoint/2010/main" val="413457177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74</a:t>
            </a:fld>
            <a:endParaRPr lang="en-US"/>
          </a:p>
        </p:txBody>
      </p:sp>
    </p:spTree>
    <p:extLst>
      <p:ext uri="{BB962C8B-B14F-4D97-AF65-F5344CB8AC3E}">
        <p14:creationId xmlns:p14="http://schemas.microsoft.com/office/powerpoint/2010/main" val="75713414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76</a:t>
            </a:fld>
            <a:endParaRPr lang="en-US"/>
          </a:p>
        </p:txBody>
      </p:sp>
    </p:spTree>
    <p:extLst>
      <p:ext uri="{BB962C8B-B14F-4D97-AF65-F5344CB8AC3E}">
        <p14:creationId xmlns:p14="http://schemas.microsoft.com/office/powerpoint/2010/main" val="106216474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11</a:t>
            </a:fld>
            <a:endParaRPr lang="en-US"/>
          </a:p>
        </p:txBody>
      </p:sp>
    </p:spTree>
    <p:extLst>
      <p:ext uri="{BB962C8B-B14F-4D97-AF65-F5344CB8AC3E}">
        <p14:creationId xmlns:p14="http://schemas.microsoft.com/office/powerpoint/2010/main" val="9553291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77</a:t>
            </a:fld>
            <a:endParaRPr lang="en-US"/>
          </a:p>
        </p:txBody>
      </p:sp>
    </p:spTree>
    <p:extLst>
      <p:ext uri="{BB962C8B-B14F-4D97-AF65-F5344CB8AC3E}">
        <p14:creationId xmlns:p14="http://schemas.microsoft.com/office/powerpoint/2010/main" val="28968122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78</a:t>
            </a:fld>
            <a:endParaRPr lang="en-US"/>
          </a:p>
        </p:txBody>
      </p:sp>
    </p:spTree>
    <p:extLst>
      <p:ext uri="{BB962C8B-B14F-4D97-AF65-F5344CB8AC3E}">
        <p14:creationId xmlns:p14="http://schemas.microsoft.com/office/powerpoint/2010/main" val="168021599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82</a:t>
            </a:fld>
            <a:endParaRPr lang="en-US"/>
          </a:p>
        </p:txBody>
      </p:sp>
    </p:spTree>
    <p:extLst>
      <p:ext uri="{BB962C8B-B14F-4D97-AF65-F5344CB8AC3E}">
        <p14:creationId xmlns:p14="http://schemas.microsoft.com/office/powerpoint/2010/main" val="10992538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83</a:t>
            </a:fld>
            <a:endParaRPr lang="en-US"/>
          </a:p>
        </p:txBody>
      </p:sp>
    </p:spTree>
    <p:extLst>
      <p:ext uri="{BB962C8B-B14F-4D97-AF65-F5344CB8AC3E}">
        <p14:creationId xmlns:p14="http://schemas.microsoft.com/office/powerpoint/2010/main" val="324682023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92</a:t>
            </a:fld>
            <a:endParaRPr lang="en-US"/>
          </a:p>
        </p:txBody>
      </p:sp>
    </p:spTree>
    <p:extLst>
      <p:ext uri="{BB962C8B-B14F-4D97-AF65-F5344CB8AC3E}">
        <p14:creationId xmlns:p14="http://schemas.microsoft.com/office/powerpoint/2010/main" val="243437479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93</a:t>
            </a:fld>
            <a:endParaRPr lang="en-US"/>
          </a:p>
        </p:txBody>
      </p:sp>
    </p:spTree>
    <p:extLst>
      <p:ext uri="{BB962C8B-B14F-4D97-AF65-F5344CB8AC3E}">
        <p14:creationId xmlns:p14="http://schemas.microsoft.com/office/powerpoint/2010/main" val="74373946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94</a:t>
            </a:fld>
            <a:endParaRPr lang="en-US"/>
          </a:p>
        </p:txBody>
      </p:sp>
    </p:spTree>
    <p:extLst>
      <p:ext uri="{BB962C8B-B14F-4D97-AF65-F5344CB8AC3E}">
        <p14:creationId xmlns:p14="http://schemas.microsoft.com/office/powerpoint/2010/main" val="49084866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95</a:t>
            </a:fld>
            <a:endParaRPr lang="en-US"/>
          </a:p>
        </p:txBody>
      </p:sp>
    </p:spTree>
    <p:extLst>
      <p:ext uri="{BB962C8B-B14F-4D97-AF65-F5344CB8AC3E}">
        <p14:creationId xmlns:p14="http://schemas.microsoft.com/office/powerpoint/2010/main" val="43245007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96</a:t>
            </a:fld>
            <a:endParaRPr lang="en-US"/>
          </a:p>
        </p:txBody>
      </p:sp>
    </p:spTree>
    <p:extLst>
      <p:ext uri="{BB962C8B-B14F-4D97-AF65-F5344CB8AC3E}">
        <p14:creationId xmlns:p14="http://schemas.microsoft.com/office/powerpoint/2010/main" val="100736253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99</a:t>
            </a:fld>
            <a:endParaRPr lang="en-US"/>
          </a:p>
        </p:txBody>
      </p:sp>
    </p:spTree>
    <p:extLst>
      <p:ext uri="{BB962C8B-B14F-4D97-AF65-F5344CB8AC3E}">
        <p14:creationId xmlns:p14="http://schemas.microsoft.com/office/powerpoint/2010/main" val="10403184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13</a:t>
            </a:fld>
            <a:endParaRPr lang="en-US"/>
          </a:p>
        </p:txBody>
      </p:sp>
    </p:spTree>
    <p:extLst>
      <p:ext uri="{BB962C8B-B14F-4D97-AF65-F5344CB8AC3E}">
        <p14:creationId xmlns:p14="http://schemas.microsoft.com/office/powerpoint/2010/main" val="162648775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2108258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9926617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7812576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45658414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4711144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48624372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5BA140-FB19-49EB-9512-9947B886B3D7}"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US" sz="12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8179196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a:t>Terminología tomada de los servicios de IMPORTASS y resoluciones, que es lo que va a tener disponible el ciudadano</a:t>
            </a:r>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27</a:t>
            </a:fld>
            <a:endParaRPr lang="en-US"/>
          </a:p>
        </p:txBody>
      </p:sp>
    </p:spTree>
    <p:extLst>
      <p:ext uri="{BB962C8B-B14F-4D97-AF65-F5344CB8AC3E}">
        <p14:creationId xmlns:p14="http://schemas.microsoft.com/office/powerpoint/2010/main" val="9295101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35</a:t>
            </a:fld>
            <a:endParaRPr lang="en-US"/>
          </a:p>
        </p:txBody>
      </p:sp>
    </p:spTree>
    <p:extLst>
      <p:ext uri="{BB962C8B-B14F-4D97-AF65-F5344CB8AC3E}">
        <p14:creationId xmlns:p14="http://schemas.microsoft.com/office/powerpoint/2010/main" val="3306362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36</a:t>
            </a:fld>
            <a:endParaRPr lang="en-US"/>
          </a:p>
        </p:txBody>
      </p:sp>
    </p:spTree>
    <p:extLst>
      <p:ext uri="{BB962C8B-B14F-4D97-AF65-F5344CB8AC3E}">
        <p14:creationId xmlns:p14="http://schemas.microsoft.com/office/powerpoint/2010/main" val="39530138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5"/>
          </p:nvPr>
        </p:nvSpPr>
        <p:spPr/>
        <p:txBody>
          <a:bodyPr/>
          <a:lstStyle/>
          <a:p>
            <a:fld id="{E75BA140-FB19-49EB-9512-9947B886B3D7}" type="slidenum">
              <a:rPr lang="en-US" smtClean="0"/>
              <a:pPr/>
              <a:t>37</a:t>
            </a:fld>
            <a:endParaRPr lang="en-US"/>
          </a:p>
        </p:txBody>
      </p:sp>
    </p:spTree>
    <p:extLst>
      <p:ext uri="{BB962C8B-B14F-4D97-AF65-F5344CB8AC3E}">
        <p14:creationId xmlns:p14="http://schemas.microsoft.com/office/powerpoint/2010/main" val="1751990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Marcador de número de diapositiva 8">
            <a:extLst>
              <a:ext uri="{FF2B5EF4-FFF2-40B4-BE49-F238E27FC236}">
                <a16:creationId xmlns:a16="http://schemas.microsoft.com/office/drawing/2014/main" id="{61A62AC8-D60D-078D-853B-15F3CA75E025}"/>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3841387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Picture with Caption">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3EE9154F-2C54-1C18-2DF0-3B65FA049AA2}"/>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3789298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84838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522729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654250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3825158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28521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6_Title Only">
    <p:bg>
      <p:bgRef idx="1001">
        <a:schemeClr val="bg1"/>
      </p:bgRef>
    </p:bg>
    <p:spTree>
      <p:nvGrpSpPr>
        <p:cNvPr id="1" name=""/>
        <p:cNvGrpSpPr/>
        <p:nvPr/>
      </p:nvGrpSpPr>
      <p:grpSpPr>
        <a:xfrm>
          <a:off x="0" y="0"/>
          <a:ext cx="0" cy="0"/>
          <a:chOff x="0" y="0"/>
          <a:chExt cx="0" cy="0"/>
        </a:xfrm>
      </p:grpSpPr>
      <p:pic>
        <p:nvPicPr>
          <p:cNvPr id="2" name="Picture 9" descr="A picture containing flower, drawing&#10;&#10;Description automatically generated">
            <a:extLst>
              <a:ext uri="{FF2B5EF4-FFF2-40B4-BE49-F238E27FC236}">
                <a16:creationId xmlns:a16="http://schemas.microsoft.com/office/drawing/2014/main" id="{212B103D-B2E6-159A-8E5A-67B13F1CBB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464810"/>
            <a:ext cx="2177020" cy="391691"/>
          </a:xfrm>
          <a:prstGeom prst="rect">
            <a:avLst/>
          </a:prstGeom>
          <a:effectLst/>
        </p:spPr>
      </p:pic>
      <p:sp>
        <p:nvSpPr>
          <p:cNvPr id="3" name="Rectángulo 2">
            <a:extLst>
              <a:ext uri="{FF2B5EF4-FFF2-40B4-BE49-F238E27FC236}">
                <a16:creationId xmlns:a16="http://schemas.microsoft.com/office/drawing/2014/main" id="{0A1526E0-35AB-5E2B-19A3-021E8A45EDC8}"/>
              </a:ext>
              <a:ext uri="{C183D7F6-B498-43B3-948B-1728B52AA6E4}">
                <adec:decorative xmlns:adec="http://schemas.microsoft.com/office/drawing/2017/decorative" val="1"/>
              </a:ext>
            </a:extLst>
          </p:cNvPr>
          <p:cNvSpPr/>
          <p:nvPr userDrawn="1"/>
        </p:nvSpPr>
        <p:spPr>
          <a:xfrm>
            <a:off x="1" y="0"/>
            <a:ext cx="2861764" cy="6858000"/>
          </a:xfrm>
          <a:prstGeom prst="rect">
            <a:avLst/>
          </a:prstGeom>
          <a:solidFill>
            <a:srgbClr val="244655"/>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244655"/>
              </a:solidFill>
              <a:effectLst/>
              <a:uLnTx/>
              <a:uFillTx/>
              <a:latin typeface="Corbel"/>
              <a:ea typeface="+mn-ea"/>
              <a:cs typeface="+mn-cs"/>
            </a:endParaRPr>
          </a:p>
        </p:txBody>
      </p:sp>
      <p:sp>
        <p:nvSpPr>
          <p:cNvPr id="4" name="Marcador de número de diapositiva 8">
            <a:extLst>
              <a:ext uri="{FF2B5EF4-FFF2-40B4-BE49-F238E27FC236}">
                <a16:creationId xmlns:a16="http://schemas.microsoft.com/office/drawing/2014/main" id="{E2348F30-9972-6D5F-0419-C8E82AA8594B}"/>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124381009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05C976-5272-D6EE-621C-7F94E1F2679C}"/>
              </a:ext>
            </a:extLst>
          </p:cNvPr>
          <p:cNvSpPr>
            <a:spLocks noGrp="1"/>
          </p:cNvSpPr>
          <p:nvPr>
            <p:ph type="ctrTitle"/>
          </p:nvPr>
        </p:nvSpPr>
        <p:spPr>
          <a:xfrm>
            <a:off x="1524001" y="1122363"/>
            <a:ext cx="9144000" cy="2387600"/>
          </a:xfrm>
        </p:spPr>
        <p:txBody>
          <a:bodyPr anchor="b"/>
          <a:lstStyle>
            <a:lvl1pPr algn="ctr">
              <a:defRPr sz="5998">
                <a:latin typeface="Open Sans" panose="020B0606030504020204" pitchFamily="34" charset="0"/>
                <a:ea typeface="Open Sans" panose="020B0606030504020204" pitchFamily="34" charset="0"/>
                <a:cs typeface="Open Sans" panose="020B0606030504020204" pitchFamily="34" charset="0"/>
              </a:defRPr>
            </a:lvl1pPr>
          </a:lstStyle>
          <a:p>
            <a:r>
              <a:rPr lang="es-ES"/>
              <a:t>Haga clic para modificar el estilo de título del patrón</a:t>
            </a:r>
          </a:p>
        </p:txBody>
      </p:sp>
      <p:sp>
        <p:nvSpPr>
          <p:cNvPr id="3" name="Subtítulo 2">
            <a:extLst>
              <a:ext uri="{FF2B5EF4-FFF2-40B4-BE49-F238E27FC236}">
                <a16:creationId xmlns:a16="http://schemas.microsoft.com/office/drawing/2014/main" id="{1D72AF0A-4445-2B3B-9DBD-D4959F94C113}"/>
              </a:ext>
            </a:extLst>
          </p:cNvPr>
          <p:cNvSpPr>
            <a:spLocks noGrp="1"/>
          </p:cNvSpPr>
          <p:nvPr>
            <p:ph type="subTitle" idx="1"/>
          </p:nvPr>
        </p:nvSpPr>
        <p:spPr>
          <a:xfrm>
            <a:off x="1524001" y="3602038"/>
            <a:ext cx="9144000" cy="1655762"/>
          </a:xfrm>
        </p:spPr>
        <p:txBody>
          <a:bodyPr/>
          <a:lstStyle>
            <a:lvl1pPr marL="0" indent="0" algn="ctr">
              <a:buNone/>
              <a:defRPr sz="2399">
                <a:latin typeface="Open Sans" panose="020B0606030504020204" pitchFamily="34" charset="0"/>
                <a:ea typeface="Open Sans" panose="020B0606030504020204" pitchFamily="34" charset="0"/>
                <a:cs typeface="Open Sans" panose="020B0606030504020204" pitchFamily="34" charset="0"/>
              </a:defRPr>
            </a:lvl1pPr>
            <a:lvl2pPr marL="457063" indent="0" algn="ctr">
              <a:buNone/>
              <a:defRPr sz="1999"/>
            </a:lvl2pPr>
            <a:lvl3pPr marL="914126" indent="0" algn="ctr">
              <a:buNone/>
              <a:defRPr sz="1799"/>
            </a:lvl3pPr>
            <a:lvl4pPr marL="1371189" indent="0" algn="ctr">
              <a:buNone/>
              <a:defRPr sz="1600"/>
            </a:lvl4pPr>
            <a:lvl5pPr marL="1828251" indent="0" algn="ctr">
              <a:buNone/>
              <a:defRPr sz="1600"/>
            </a:lvl5pPr>
            <a:lvl6pPr marL="2285314" indent="0" algn="ctr">
              <a:buNone/>
              <a:defRPr sz="1600"/>
            </a:lvl6pPr>
            <a:lvl7pPr marL="2742377" indent="0" algn="ctr">
              <a:buNone/>
              <a:defRPr sz="1600"/>
            </a:lvl7pPr>
            <a:lvl8pPr marL="3199440" indent="0" algn="ctr">
              <a:buNone/>
              <a:defRPr sz="1600"/>
            </a:lvl8pPr>
            <a:lvl9pPr marL="3656503" indent="0" algn="ctr">
              <a:buNone/>
              <a:defRPr sz="1600"/>
            </a:lvl9pPr>
          </a:lstStyle>
          <a:p>
            <a:r>
              <a:rPr lang="es-ES"/>
              <a:t>Haga clic para modificar el estilo de subtítulo del patrón</a:t>
            </a:r>
          </a:p>
        </p:txBody>
      </p:sp>
      <p:sp>
        <p:nvSpPr>
          <p:cNvPr id="5" name="Marcador de número de diapositiva 8">
            <a:extLst>
              <a:ext uri="{FF2B5EF4-FFF2-40B4-BE49-F238E27FC236}">
                <a16:creationId xmlns:a16="http://schemas.microsoft.com/office/drawing/2014/main" id="{455A5730-B380-0F0A-E9C1-53C36A324D6B}"/>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307496233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DB2C0E9-58F0-580E-D291-E637D8EAF4F9}"/>
              </a:ext>
            </a:extLst>
          </p:cNvPr>
          <p:cNvSpPr>
            <a:spLocks noGrp="1"/>
          </p:cNvSpPr>
          <p:nvPr>
            <p:ph type="title"/>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79E9811E-3638-978F-D37E-B47BA3682AC9}"/>
              </a:ext>
            </a:extLst>
          </p:cNvPr>
          <p:cNvSpPr>
            <a:spLocks noGrp="1"/>
          </p:cNvSpPr>
          <p:nvPr>
            <p:ph idx="1"/>
          </p:nvPr>
        </p:nvSpPr>
        <p:spPr/>
        <p:txBody>
          <a:bodyPr/>
          <a:lstStyle>
            <a:lvl1pPr>
              <a:defRPr>
                <a:latin typeface="Open Sans" panose="020B0606030504020204" pitchFamily="34" charset="0"/>
                <a:ea typeface="Open Sans" panose="020B0606030504020204" pitchFamily="34" charset="0"/>
                <a:cs typeface="Open Sans" panose="020B0606030504020204" pitchFamily="34" charset="0"/>
              </a:defRPr>
            </a:lvl1pPr>
            <a:lvl2pPr>
              <a:defRPr>
                <a:latin typeface="Open Sans" panose="020B0606030504020204" pitchFamily="34" charset="0"/>
                <a:ea typeface="Open Sans" panose="020B0606030504020204" pitchFamily="34" charset="0"/>
                <a:cs typeface="Open Sans" panose="020B0606030504020204" pitchFamily="34" charset="0"/>
              </a:defRPr>
            </a:lvl2pPr>
            <a:lvl3pPr>
              <a:defRPr>
                <a:latin typeface="Open Sans" panose="020B0606030504020204" pitchFamily="34" charset="0"/>
                <a:ea typeface="Open Sans" panose="020B0606030504020204" pitchFamily="34" charset="0"/>
                <a:cs typeface="Open Sans" panose="020B0606030504020204" pitchFamily="34" charset="0"/>
              </a:defRPr>
            </a:lvl3pPr>
            <a:lvl4pPr>
              <a:defRPr>
                <a:latin typeface="Open Sans" panose="020B0606030504020204" pitchFamily="34" charset="0"/>
                <a:ea typeface="Open Sans" panose="020B0606030504020204" pitchFamily="34" charset="0"/>
                <a:cs typeface="Open Sans" panose="020B0606030504020204" pitchFamily="34" charset="0"/>
              </a:defRPr>
            </a:lvl4pPr>
            <a:lvl5pPr>
              <a:defRPr>
                <a:latin typeface="Open Sans" panose="020B0606030504020204" pitchFamily="34" charset="0"/>
                <a:ea typeface="Open Sans" panose="020B0606030504020204" pitchFamily="34" charset="0"/>
                <a:cs typeface="Open Sans" panose="020B0606030504020204" pitchFamily="34" charset="0"/>
              </a:defRPr>
            </a:lvl5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8">
            <a:extLst>
              <a:ext uri="{FF2B5EF4-FFF2-40B4-BE49-F238E27FC236}">
                <a16:creationId xmlns:a16="http://schemas.microsoft.com/office/drawing/2014/main" id="{6FF782A0-BAF1-DE2A-A711-C49C60230C8F}"/>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14658294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sz="3600"/>
            </a:lvl1p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8610600" y="6356352"/>
            <a:ext cx="2743200" cy="365125"/>
          </a:xfrm>
          <a:prstGeom prst="rect">
            <a:avLst/>
          </a:prstGeom>
        </p:spPr>
        <p:txBody>
          <a:bodyPr/>
          <a:lstStyle/>
          <a:p>
            <a:fld id="{96E69268-9C8B-4EBF-A9EE-DC5DC2D48DC3}" type="slidenum">
              <a:rPr lang="en-US" smtClean="0"/>
              <a:pPr/>
              <a:t>‹Nº›</a:t>
            </a:fld>
            <a:endParaRPr lang="en-US"/>
          </a:p>
        </p:txBody>
      </p:sp>
    </p:spTree>
    <p:extLst>
      <p:ext uri="{BB962C8B-B14F-4D97-AF65-F5344CB8AC3E}">
        <p14:creationId xmlns:p14="http://schemas.microsoft.com/office/powerpoint/2010/main" val="27911708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Bentuk Bebas: Bentuk 1">
            <a:extLst>
              <a:ext uri="{FF2B5EF4-FFF2-40B4-BE49-F238E27FC236}">
                <a16:creationId xmlns:a16="http://schemas.microsoft.com/office/drawing/2014/main" id="{4D793818-39F4-482C-8FAC-9DC31DC10B92}"/>
              </a:ext>
            </a:extLst>
          </p:cNvPr>
          <p:cNvSpPr/>
          <p:nvPr userDrawn="1"/>
        </p:nvSpPr>
        <p:spPr>
          <a:xfrm flipH="1">
            <a:off x="8343900" y="0"/>
            <a:ext cx="3848100" cy="62484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4" name="Marcador de número de diapositiva 8">
            <a:extLst>
              <a:ext uri="{FF2B5EF4-FFF2-40B4-BE49-F238E27FC236}">
                <a16:creationId xmlns:a16="http://schemas.microsoft.com/office/drawing/2014/main" id="{3C1970C9-575B-0290-539E-455E6EA0E961}"/>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4216764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Bentuk Bebas: Bentuk 1">
            <a:extLst>
              <a:ext uri="{FF2B5EF4-FFF2-40B4-BE49-F238E27FC236}">
                <a16:creationId xmlns:a16="http://schemas.microsoft.com/office/drawing/2014/main" id="{4B8C0A45-8BCB-A5D4-B8FC-4DB3980AF15A}"/>
              </a:ext>
            </a:extLst>
          </p:cNvPr>
          <p:cNvSpPr/>
          <p:nvPr userDrawn="1"/>
        </p:nvSpPr>
        <p:spPr>
          <a:xfrm>
            <a:off x="1" y="0"/>
            <a:ext cx="104637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3" name="Marcador de número de diapositiva 8">
            <a:extLst>
              <a:ext uri="{FF2B5EF4-FFF2-40B4-BE49-F238E27FC236}">
                <a16:creationId xmlns:a16="http://schemas.microsoft.com/office/drawing/2014/main" id="{5CF43E2B-DD0D-21B3-4DE7-6679A18B621A}"/>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30746319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5D501C5F-D02F-783D-CF94-23919C4CE0D1}"/>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17383302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F9B8EEC6-7027-9B83-99C3-A418B44B9F26}"/>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27312990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E997AD16-8B05-5843-FAF7-87B12A979BDF}"/>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106831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EC560BE9-B993-3A2A-5696-D49F34B81377}"/>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30874861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990DED88-6BE5-2993-AF00-81BEA5DD66AD}"/>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27830269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Marcador de número de diapositiva 8">
            <a:extLst>
              <a:ext uri="{FF2B5EF4-FFF2-40B4-BE49-F238E27FC236}">
                <a16:creationId xmlns:a16="http://schemas.microsoft.com/office/drawing/2014/main" id="{5306E362-99AD-0F54-8E7F-FC734A45871C}"/>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16540015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5" Type="http://schemas.openxmlformats.org/officeDocument/2006/relationships/theme" Target="../theme/theme2.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E7BBD0-BCCC-6DAF-C683-97E7EA5E5AB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25A26B1-9DB9-D560-FECE-9C55CF37D3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9" descr="A picture containing flower, drawing&#10;&#10;Description automatically generated">
            <a:extLst>
              <a:ext uri="{FF2B5EF4-FFF2-40B4-BE49-F238E27FC236}">
                <a16:creationId xmlns:a16="http://schemas.microsoft.com/office/drawing/2014/main" id="{C36BF1F9-26AD-63AD-49A8-064E31637438}"/>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10146381" y="47625"/>
            <a:ext cx="2028841" cy="365125"/>
          </a:xfrm>
          <a:prstGeom prst="rect">
            <a:avLst/>
          </a:prstGeom>
          <a:effectLst/>
        </p:spPr>
      </p:pic>
      <p:sp>
        <p:nvSpPr>
          <p:cNvPr id="9" name="Marcador de número de diapositiva 8">
            <a:extLst>
              <a:ext uri="{FF2B5EF4-FFF2-40B4-BE49-F238E27FC236}">
                <a16:creationId xmlns:a16="http://schemas.microsoft.com/office/drawing/2014/main" id="{7866DA4A-CFF1-A853-D6E0-3B179033F23E}"/>
              </a:ext>
            </a:extLst>
          </p:cNvPr>
          <p:cNvSpPr>
            <a:spLocks noGrp="1"/>
          </p:cNvSpPr>
          <p:nvPr>
            <p:ph type="sldNum" sz="quarter" idx="4"/>
          </p:nvPr>
        </p:nvSpPr>
        <p:spPr>
          <a:xfrm>
            <a:off x="9448800" y="6464809"/>
            <a:ext cx="2743200" cy="365125"/>
          </a:xfrm>
          <a:prstGeom prst="rect">
            <a:avLst/>
          </a:prstGeom>
        </p:spPr>
        <p:txBody>
          <a:bodyPr vert="horz" lIns="91440" tIns="45720" rIns="91440" bIns="45720" rtlCol="0" anchor="ctr"/>
          <a:lstStyle>
            <a:lvl1pPr algn="r">
              <a:defRPr sz="1200">
                <a:solidFill>
                  <a:schemeClr val="tx1"/>
                </a:solidFill>
              </a:defRPr>
            </a:lvl1pPr>
          </a:lstStyle>
          <a:p>
            <a:fld id="{C139204D-1CA8-4120-9387-CB77A2CE5C33}" type="slidenum">
              <a:rPr lang="es-ES" smtClean="0"/>
              <a:pPr/>
              <a:t>‹Nº›</a:t>
            </a:fld>
            <a:endParaRPr lang="es-ES"/>
          </a:p>
        </p:txBody>
      </p:sp>
    </p:spTree>
    <p:extLst>
      <p:ext uri="{BB962C8B-B14F-4D97-AF65-F5344CB8AC3E}">
        <p14:creationId xmlns:p14="http://schemas.microsoft.com/office/powerpoint/2010/main" val="34248961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60" r:id="rId10"/>
    <p:sldLayoutId id="2147483661" r:id="rId11"/>
    <p:sldLayoutId id="2147483658" r:id="rId12"/>
    <p:sldLayoutId id="2147483659" r:id="rId13"/>
    <p:sldLayoutId id="2147483677" r:id="rId14"/>
    <p:sldLayoutId id="2147483678" r:id="rId15"/>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817FFFB1-0DC1-9AD2-D7AC-4F3255278935}"/>
              </a:ext>
            </a:extLst>
          </p:cNvPr>
          <p:cNvSpPr>
            <a:spLocks noGrp="1"/>
          </p:cNvSpPr>
          <p:nvPr>
            <p:ph type="title"/>
          </p:nvPr>
        </p:nvSpPr>
        <p:spPr>
          <a:xfrm>
            <a:off x="838201" y="365127"/>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96DB59E-85AC-9866-D093-0811C98D3429}"/>
              </a:ext>
            </a:extLst>
          </p:cNvPr>
          <p:cNvSpPr>
            <a:spLocks noGrp="1"/>
          </p:cNvSpPr>
          <p:nvPr>
            <p:ph type="body" idx="1"/>
          </p:nvPr>
        </p:nvSpPr>
        <p:spPr>
          <a:xfrm>
            <a:off x="838201"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número de diapositiva 8">
            <a:extLst>
              <a:ext uri="{FF2B5EF4-FFF2-40B4-BE49-F238E27FC236}">
                <a16:creationId xmlns:a16="http://schemas.microsoft.com/office/drawing/2014/main" id="{70621EDF-F86B-3DC7-0BF8-0E99251C0E75}"/>
              </a:ext>
            </a:extLst>
          </p:cNvPr>
          <p:cNvSpPr txBox="1">
            <a:spLocks/>
          </p:cNvSpPr>
          <p:nvPr userDrawn="1"/>
        </p:nvSpPr>
        <p:spPr>
          <a:xfrm>
            <a:off x="9448800" y="6464809"/>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smtClean="0"/>
              <a:pPr/>
              <a:t>‹Nº›</a:t>
            </a:fld>
            <a:endParaRPr lang="es-ES"/>
          </a:p>
        </p:txBody>
      </p:sp>
    </p:spTree>
    <p:extLst>
      <p:ext uri="{BB962C8B-B14F-4D97-AF65-F5344CB8AC3E}">
        <p14:creationId xmlns:p14="http://schemas.microsoft.com/office/powerpoint/2010/main" val="3212315692"/>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Lst>
  <p:hf hdr="0" ftr="0" dt="0"/>
  <p:txStyles>
    <p:titleStyle>
      <a:lvl1pPr algn="l" defTabSz="914126" rtl="0" eaLnBrk="1" latinLnBrk="0" hangingPunct="1">
        <a:lnSpc>
          <a:spcPct val="90000"/>
        </a:lnSpc>
        <a:spcBef>
          <a:spcPct val="0"/>
        </a:spcBef>
        <a:buNone/>
        <a:defRPr sz="4399" kern="1200">
          <a:solidFill>
            <a:schemeClr val="tx1"/>
          </a:solidFill>
          <a:latin typeface="Bookman Old Style" panose="02050604050505020204" pitchFamily="18" charset="0"/>
          <a:ea typeface="+mj-ea"/>
          <a:cs typeface="+mj-cs"/>
        </a:defRPr>
      </a:lvl1pPr>
    </p:titleStyle>
    <p:bodyStyle>
      <a:lvl1pPr marL="228531" indent="-228531" algn="l" defTabSz="914126" rtl="0" eaLnBrk="1" latinLnBrk="0" hangingPunct="1">
        <a:lnSpc>
          <a:spcPct val="90000"/>
        </a:lnSpc>
        <a:spcBef>
          <a:spcPts val="1000"/>
        </a:spcBef>
        <a:buFont typeface="Arial" panose="020B0604020202020204" pitchFamily="34" charset="0"/>
        <a:buChar char="•"/>
        <a:defRPr sz="27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594" indent="-228531" algn="l" defTabSz="914126" rtl="0" eaLnBrk="1" latinLnBrk="0" hangingPunct="1">
        <a:lnSpc>
          <a:spcPct val="90000"/>
        </a:lnSpc>
        <a:spcBef>
          <a:spcPts val="500"/>
        </a:spcBef>
        <a:buFont typeface="Arial" panose="020B0604020202020204" pitchFamily="34" charset="0"/>
        <a:buChar char="•"/>
        <a:defRPr sz="23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2657" indent="-228531" algn="l" defTabSz="914126" rtl="0" eaLnBrk="1" latinLnBrk="0" hangingPunct="1">
        <a:lnSpc>
          <a:spcPct val="90000"/>
        </a:lnSpc>
        <a:spcBef>
          <a:spcPts val="500"/>
        </a:spcBef>
        <a:buFont typeface="Arial" panose="020B0604020202020204" pitchFamily="34" charset="0"/>
        <a:buChar char="•"/>
        <a:defRPr sz="19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599720"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6783"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3846"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0908"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7971"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5034" indent="-228531" algn="l" defTabSz="914126"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es-ES"/>
      </a:defPPr>
      <a:lvl1pPr marL="0" algn="l" defTabSz="914126" rtl="0" eaLnBrk="1" latinLnBrk="0" hangingPunct="1">
        <a:defRPr sz="1799" kern="1200">
          <a:solidFill>
            <a:schemeClr val="tx1"/>
          </a:solidFill>
          <a:latin typeface="+mn-lt"/>
          <a:ea typeface="+mn-ea"/>
          <a:cs typeface="+mn-cs"/>
        </a:defRPr>
      </a:lvl1pPr>
      <a:lvl2pPr marL="457063" algn="l" defTabSz="914126" rtl="0" eaLnBrk="1" latinLnBrk="0" hangingPunct="1">
        <a:defRPr sz="1799" kern="1200">
          <a:solidFill>
            <a:schemeClr val="tx1"/>
          </a:solidFill>
          <a:latin typeface="+mn-lt"/>
          <a:ea typeface="+mn-ea"/>
          <a:cs typeface="+mn-cs"/>
        </a:defRPr>
      </a:lvl2pPr>
      <a:lvl3pPr marL="914126" algn="l" defTabSz="914126" rtl="0" eaLnBrk="1" latinLnBrk="0" hangingPunct="1">
        <a:defRPr sz="1799" kern="1200">
          <a:solidFill>
            <a:schemeClr val="tx1"/>
          </a:solidFill>
          <a:latin typeface="+mn-lt"/>
          <a:ea typeface="+mn-ea"/>
          <a:cs typeface="+mn-cs"/>
        </a:defRPr>
      </a:lvl3pPr>
      <a:lvl4pPr marL="1371189" algn="l" defTabSz="914126" rtl="0" eaLnBrk="1" latinLnBrk="0" hangingPunct="1">
        <a:defRPr sz="1799" kern="1200">
          <a:solidFill>
            <a:schemeClr val="tx1"/>
          </a:solidFill>
          <a:latin typeface="+mn-lt"/>
          <a:ea typeface="+mn-ea"/>
          <a:cs typeface="+mn-cs"/>
        </a:defRPr>
      </a:lvl4pPr>
      <a:lvl5pPr marL="1828251" algn="l" defTabSz="914126" rtl="0" eaLnBrk="1" latinLnBrk="0" hangingPunct="1">
        <a:defRPr sz="1799" kern="1200">
          <a:solidFill>
            <a:schemeClr val="tx1"/>
          </a:solidFill>
          <a:latin typeface="+mn-lt"/>
          <a:ea typeface="+mn-ea"/>
          <a:cs typeface="+mn-cs"/>
        </a:defRPr>
      </a:lvl5pPr>
      <a:lvl6pPr marL="2285314" algn="l" defTabSz="914126" rtl="0" eaLnBrk="1" latinLnBrk="0" hangingPunct="1">
        <a:defRPr sz="1799" kern="1200">
          <a:solidFill>
            <a:schemeClr val="tx1"/>
          </a:solidFill>
          <a:latin typeface="+mn-lt"/>
          <a:ea typeface="+mn-ea"/>
          <a:cs typeface="+mn-cs"/>
        </a:defRPr>
      </a:lvl6pPr>
      <a:lvl7pPr marL="2742377" algn="l" defTabSz="914126" rtl="0" eaLnBrk="1" latinLnBrk="0" hangingPunct="1">
        <a:defRPr sz="1799" kern="1200">
          <a:solidFill>
            <a:schemeClr val="tx1"/>
          </a:solidFill>
          <a:latin typeface="+mn-lt"/>
          <a:ea typeface="+mn-ea"/>
          <a:cs typeface="+mn-cs"/>
        </a:defRPr>
      </a:lvl7pPr>
      <a:lvl8pPr marL="3199440" algn="l" defTabSz="914126" rtl="0" eaLnBrk="1" latinLnBrk="0" hangingPunct="1">
        <a:defRPr sz="1799" kern="1200">
          <a:solidFill>
            <a:schemeClr val="tx1"/>
          </a:solidFill>
          <a:latin typeface="+mn-lt"/>
          <a:ea typeface="+mn-ea"/>
          <a:cs typeface="+mn-cs"/>
        </a:defRPr>
      </a:lvl8pPr>
      <a:lvl9pPr marL="3656503" algn="l" defTabSz="914126" rtl="0" eaLnBrk="1" latinLnBrk="0" hangingPunct="1">
        <a:defRPr sz="17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66.svg"/><Relationship Id="rId7" Type="http://schemas.openxmlformats.org/officeDocument/2006/relationships/image" Target="../media/image68.svg"/><Relationship Id="rId2" Type="http://schemas.openxmlformats.org/officeDocument/2006/relationships/image" Target="../media/image65.png"/><Relationship Id="rId1" Type="http://schemas.openxmlformats.org/officeDocument/2006/relationships/slideLayout" Target="../slideLayouts/slideLayout14.xml"/><Relationship Id="rId6" Type="http://schemas.openxmlformats.org/officeDocument/2006/relationships/image" Target="../media/image67.png"/><Relationship Id="rId5" Type="http://schemas.openxmlformats.org/officeDocument/2006/relationships/image" Target="cid:image006.png@01D32C8A.760ED970" TargetMode="External"/><Relationship Id="rId4" Type="http://schemas.openxmlformats.org/officeDocument/2006/relationships/image" Target="../media/image13.png"/></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2.xml"/><Relationship Id="rId1" Type="http://schemas.openxmlformats.org/officeDocument/2006/relationships/slideLayout" Target="../slideLayouts/slideLayout14.xml"/><Relationship Id="rId4" Type="http://schemas.openxmlformats.org/officeDocument/2006/relationships/slide" Target="slide66.xml"/></Relationships>
</file>

<file path=ppt/slides/_rels/slide10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3.xml"/><Relationship Id="rId1" Type="http://schemas.openxmlformats.org/officeDocument/2006/relationships/slideLayout" Target="../slideLayouts/slideLayout14.xml"/><Relationship Id="rId4" Type="http://schemas.openxmlformats.org/officeDocument/2006/relationships/slide" Target="slide66.xml"/></Relationships>
</file>

<file path=ppt/slides/_rels/slide10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4.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slide" Target="slide66.xml"/><Relationship Id="rId4" Type="http://schemas.openxmlformats.org/officeDocument/2006/relationships/image" Target="../media/image70.png"/></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5.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slide" Target="slide66.xml"/><Relationship Id="rId4" Type="http://schemas.openxmlformats.org/officeDocument/2006/relationships/image" Target="../media/image70.png"/></Relationships>
</file>

<file path=ppt/slides/_rels/slide10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56.xml"/><Relationship Id="rId1" Type="http://schemas.openxmlformats.org/officeDocument/2006/relationships/slideLayout" Target="../slideLayouts/slideLayout14.xml"/><Relationship Id="rId6" Type="http://schemas.openxmlformats.org/officeDocument/2006/relationships/image" Target="../media/image71.png"/><Relationship Id="rId5" Type="http://schemas.openxmlformats.org/officeDocument/2006/relationships/slide" Target="slide66.xml"/><Relationship Id="rId4" Type="http://schemas.openxmlformats.org/officeDocument/2006/relationships/image" Target="../media/image70.png"/></Relationships>
</file>

<file path=ppt/slides/_rels/slide109.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2.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10.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3.pn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4.pn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5.pn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6.pn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7.pn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slide" Target="slide84.xml"/><Relationship Id="rId2" Type="http://schemas.openxmlformats.org/officeDocument/2006/relationships/image" Target="../media/image78.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0.png"/><Relationship Id="rId7" Type="http://schemas.openxmlformats.org/officeDocument/2006/relationships/image" Target="cid:image006.png@01D32C8A.760ED970"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1.wd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8" Type="http://schemas.openxmlformats.org/officeDocument/2006/relationships/image" Target="../media/image16.png"/><Relationship Id="rId3" Type="http://schemas.microsoft.com/office/2007/relationships/hdphoto" Target="../media/hdphoto1.wdp"/><Relationship Id="rId7" Type="http://schemas.openxmlformats.org/officeDocument/2006/relationships/image" Target="../media/image12.png"/><Relationship Id="rId2" Type="http://schemas.openxmlformats.org/officeDocument/2006/relationships/image" Target="../media/image14.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cid:image006.png@01D32C8A.760ED970" TargetMode="Externa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8.jpe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jpeg"/><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hyperlink" Target="https://sede.agenciatributaria.gob.es/Sede/empresarios-individuales-profesionales/nuevo-sistema-cotizacion-autonomos/informacion-determinar-rendimiento-neto.html?faqId=cad3158d57a36810VgnVCM100000dc381e0aRCRD" TargetMode="External"/><Relationship Id="rId1" Type="http://schemas.openxmlformats.org/officeDocument/2006/relationships/slideLayout" Target="../slideLayouts/slideLayout14.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hyperlink" Target="http://www.seg-social.es/Internet_1/Masinformacion/SistemaRed/index.htm" TargetMode="External"/><Relationship Id="rId2" Type="http://schemas.openxmlformats.org/officeDocument/2006/relationships/image" Target="../media/image20.jpe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6.jpeg"/></Relationships>
</file>

<file path=ppt/slides/_rels/slide31.xml.rels><?xml version="1.0" encoding="UTF-8" standalone="yes"?>
<Relationships xmlns="http://schemas.openxmlformats.org/package/2006/relationships"><Relationship Id="rId3" Type="http://schemas.openxmlformats.org/officeDocument/2006/relationships/hyperlink" Target="http://www.seg-social.es/Internet_1/Masinformacion/SistemaRed/index.htm" TargetMode="External"/><Relationship Id="rId2" Type="http://schemas.openxmlformats.org/officeDocument/2006/relationships/image" Target="../media/image20.jpe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6.jpeg"/></Relationships>
</file>

<file path=ppt/slides/_rels/slide3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4.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7.jpeg"/><Relationship Id="rId1" Type="http://schemas.openxmlformats.org/officeDocument/2006/relationships/slideLayout" Target="../slideLayouts/slideLayout14.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14.xml"/><Relationship Id="rId5" Type="http://schemas.openxmlformats.org/officeDocument/2006/relationships/image" Target="../media/image19.png"/><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3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14.xml"/><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3.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2.png"/></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4.xml"/><Relationship Id="rId5" Type="http://schemas.openxmlformats.org/officeDocument/2006/relationships/image" Target="../media/image33.png"/><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6.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9.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3.xml"/><Relationship Id="rId1" Type="http://schemas.openxmlformats.org/officeDocument/2006/relationships/slideLayout" Target="../slideLayouts/slideLayout15.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4.xml"/><Relationship Id="rId1" Type="http://schemas.openxmlformats.org/officeDocument/2006/relationships/slideLayout" Target="../slideLayouts/slideLayout14.xml"/></Relationships>
</file>

<file path=ppt/slides/_rels/slide5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5.xml"/><Relationship Id="rId1" Type="http://schemas.openxmlformats.org/officeDocument/2006/relationships/slideLayout" Target="../slideLayouts/slideLayout14.xml"/></Relationships>
</file>

<file path=ppt/slides/_rels/slide5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5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7.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8.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5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4.xml"/><Relationship Id="rId5" Type="http://schemas.openxmlformats.org/officeDocument/2006/relationships/image" Target="../media/image7.jpeg"/><Relationship Id="rId4" Type="http://schemas.openxmlformats.org/officeDocument/2006/relationships/image" Target="../media/image6.jpeg"/></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1.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6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2.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6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3.xml"/><Relationship Id="rId1" Type="http://schemas.openxmlformats.org/officeDocument/2006/relationships/slideLayout" Target="../slideLayouts/slideLayout14.xml"/><Relationship Id="rId4" Type="http://schemas.openxmlformats.org/officeDocument/2006/relationships/image" Target="../media/image33.png"/></Relationships>
</file>

<file path=ppt/slides/_rels/slide6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6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6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6.xml"/><Relationship Id="rId1" Type="http://schemas.openxmlformats.org/officeDocument/2006/relationships/slideLayout" Target="../slideLayouts/slideLayout15.xml"/></Relationships>
</file>

<file path=ppt/slides/_rels/slide66.xml.rels><?xml version="1.0" encoding="UTF-8" standalone="yes"?>
<Relationships xmlns="http://schemas.openxmlformats.org/package/2006/relationships"><Relationship Id="rId3" Type="http://schemas.openxmlformats.org/officeDocument/2006/relationships/slide" Target="slide104.xml"/><Relationship Id="rId2" Type="http://schemas.openxmlformats.org/officeDocument/2006/relationships/notesSlide" Target="../notesSlides/notesSlide37.xml"/><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6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6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14.xml"/><Relationship Id="rId5" Type="http://schemas.openxmlformats.org/officeDocument/2006/relationships/image" Target="../media/image41.png"/><Relationship Id="rId4" Type="http://schemas.openxmlformats.org/officeDocument/2006/relationships/image" Target="../media/image40.svg"/></Relationships>
</file>

<file path=ppt/slides/_rels/slide8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3.xml"/><Relationship Id="rId1" Type="http://schemas.openxmlformats.org/officeDocument/2006/relationships/slideLayout" Target="../slideLayouts/slideLayout14.xml"/><Relationship Id="rId5" Type="http://schemas.openxmlformats.org/officeDocument/2006/relationships/image" Target="../media/image44.png"/><Relationship Id="rId4" Type="http://schemas.openxmlformats.org/officeDocument/2006/relationships/image" Target="../media/image43.png"/></Relationships>
</file>

<file path=ppt/slides/_rels/slide84.xml.rels><?xml version="1.0" encoding="UTF-8" standalone="yes"?>
<Relationships xmlns="http://schemas.openxmlformats.org/package/2006/relationships"><Relationship Id="rId2" Type="http://schemas.openxmlformats.org/officeDocument/2006/relationships/slide" Target="slide109.xml"/><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4.xml"/></Relationships>
</file>

<file path=ppt/slides/_rels/slide9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2.xml.rels><?xml version="1.0" encoding="UTF-8" standalone="yes"?>
<Relationships xmlns="http://schemas.openxmlformats.org/package/2006/relationships"><Relationship Id="rId8" Type="http://schemas.openxmlformats.org/officeDocument/2006/relationships/image" Target="../media/image51.svg"/><Relationship Id="rId3" Type="http://schemas.openxmlformats.org/officeDocument/2006/relationships/image" Target="../media/image20.jpeg"/><Relationship Id="rId7" Type="http://schemas.openxmlformats.org/officeDocument/2006/relationships/image" Target="../media/image50.png"/><Relationship Id="rId2" Type="http://schemas.openxmlformats.org/officeDocument/2006/relationships/notesSlide" Target="../notesSlides/notesSlide44.xml"/><Relationship Id="rId1" Type="http://schemas.openxmlformats.org/officeDocument/2006/relationships/slideLayout" Target="../slideLayouts/slideLayout14.xml"/><Relationship Id="rId6" Type="http://schemas.openxmlformats.org/officeDocument/2006/relationships/image" Target="../media/image49.svg"/><Relationship Id="rId5" Type="http://schemas.openxmlformats.org/officeDocument/2006/relationships/image" Target="../media/image48.pn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46.xml"/><Relationship Id="rId1" Type="http://schemas.openxmlformats.org/officeDocument/2006/relationships/slideLayout" Target="../slideLayouts/slideLayout14.xml"/><Relationship Id="rId5" Type="http://schemas.openxmlformats.org/officeDocument/2006/relationships/image" Target="../media/image55.png"/><Relationship Id="rId4" Type="http://schemas.openxmlformats.org/officeDocument/2006/relationships/image" Target="../media/image54.svg"/></Relationships>
</file>

<file path=ppt/slides/_rels/slide95.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0.png"/><Relationship Id="rId7" Type="http://schemas.openxmlformats.org/officeDocument/2006/relationships/image" Target="../media/image39.png"/><Relationship Id="rId12" Type="http://schemas.openxmlformats.org/officeDocument/2006/relationships/image" Target="../media/image59.svg"/><Relationship Id="rId2" Type="http://schemas.openxmlformats.org/officeDocument/2006/relationships/notesSlide" Target="../notesSlides/notesSlide47.xml"/><Relationship Id="rId1" Type="http://schemas.openxmlformats.org/officeDocument/2006/relationships/slideLayout" Target="../slideLayouts/slideLayout14.xml"/><Relationship Id="rId6" Type="http://schemas.openxmlformats.org/officeDocument/2006/relationships/image" Target="cid:image006.png@01D32C8A.760ED970" TargetMode="External"/><Relationship Id="rId11" Type="http://schemas.openxmlformats.org/officeDocument/2006/relationships/image" Target="../media/image58.png"/><Relationship Id="rId5" Type="http://schemas.openxmlformats.org/officeDocument/2006/relationships/image" Target="../media/image13.png"/><Relationship Id="rId10" Type="http://schemas.openxmlformats.org/officeDocument/2006/relationships/image" Target="../media/image57.svg"/><Relationship Id="rId4" Type="http://schemas.openxmlformats.org/officeDocument/2006/relationships/image" Target="../media/image54.svg"/><Relationship Id="rId9" Type="http://schemas.openxmlformats.org/officeDocument/2006/relationships/image" Target="../media/image56.png"/></Relationships>
</file>

<file path=ppt/slides/_rels/slide96.xml.rels><?xml version="1.0" encoding="UTF-8" standalone="yes"?>
<Relationships xmlns="http://schemas.openxmlformats.org/package/2006/relationships"><Relationship Id="rId8" Type="http://schemas.openxmlformats.org/officeDocument/2006/relationships/image" Target="../media/image40.svg"/><Relationship Id="rId3" Type="http://schemas.openxmlformats.org/officeDocument/2006/relationships/image" Target="../media/image50.png"/><Relationship Id="rId7"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4.xml"/><Relationship Id="rId6" Type="http://schemas.openxmlformats.org/officeDocument/2006/relationships/image" Target="cid:image006.png@01D32C8A.760ED970" TargetMode="External"/><Relationship Id="rId5" Type="http://schemas.openxmlformats.org/officeDocument/2006/relationships/image" Target="../media/image13.png"/><Relationship Id="rId4" Type="http://schemas.openxmlformats.org/officeDocument/2006/relationships/image" Target="../media/image54.svg"/><Relationship Id="rId9" Type="http://schemas.openxmlformats.org/officeDocument/2006/relationships/image" Target="../media/image60.png"/></Relationships>
</file>

<file path=ppt/slides/_rels/slide97.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62.svg"/><Relationship Id="rId2" Type="http://schemas.openxmlformats.org/officeDocument/2006/relationships/image" Target="../media/image61.pn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8" Type="http://schemas.openxmlformats.org/officeDocument/2006/relationships/image" Target="../media/image59.svg"/><Relationship Id="rId3" Type="http://schemas.openxmlformats.org/officeDocument/2006/relationships/image" Target="../media/image63.png"/><Relationship Id="rId7" Type="http://schemas.openxmlformats.org/officeDocument/2006/relationships/image" Target="../media/image58.png"/><Relationship Id="rId2" Type="http://schemas.openxmlformats.org/officeDocument/2006/relationships/notesSlide" Target="../notesSlides/notesSlide49.xml"/><Relationship Id="rId1" Type="http://schemas.openxmlformats.org/officeDocument/2006/relationships/slideLayout" Target="../slideLayouts/slideLayout14.xml"/><Relationship Id="rId6" Type="http://schemas.openxmlformats.org/officeDocument/2006/relationships/image" Target="../media/image57.svg"/><Relationship Id="rId5" Type="http://schemas.openxmlformats.org/officeDocument/2006/relationships/image" Target="../media/image56.png"/><Relationship Id="rId4" Type="http://schemas.openxmlformats.org/officeDocument/2006/relationships/image" Target="../media/image64.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57" name="TextBox 56">
            <a:extLst>
              <a:ext uri="{FF2B5EF4-FFF2-40B4-BE49-F238E27FC236}">
                <a16:creationId xmlns:a16="http://schemas.microsoft.com/office/drawing/2014/main" id="{B7736761-75E3-61D1-53FC-1BD5924A44D9}"/>
              </a:ext>
            </a:extLst>
          </p:cNvPr>
          <p:cNvSpPr txBox="1"/>
          <p:nvPr/>
        </p:nvSpPr>
        <p:spPr>
          <a:xfrm>
            <a:off x="351546" y="2312651"/>
            <a:ext cx="8043988" cy="3077766"/>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REGULARIZACIÓN ANUAL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DE BASES DE COTIZACIÓN Y CUOTAS DE LA SEGURIDAD SOCIAL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DE PERSONAS TRABAJADORAS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prstClr val="white"/>
                </a:solidFill>
                <a:effectLst/>
                <a:uLnTx/>
                <a:uFillTx/>
                <a:latin typeface="Calibri" panose="020F0502020204030204"/>
                <a:ea typeface="+mn-ea"/>
                <a:cs typeface="Segoe UI" panose="020B0502040204020203" pitchFamily="34" charset="0"/>
              </a:rPr>
              <a:t> POR CUENTA PROPIA O AUTÓNOMAS</a:t>
            </a:r>
          </a:p>
        </p:txBody>
      </p:sp>
      <p:sp>
        <p:nvSpPr>
          <p:cNvPr id="58" name="Freeform: Shape 57">
            <a:extLst>
              <a:ext uri="{FF2B5EF4-FFF2-40B4-BE49-F238E27FC236}">
                <a16:creationId xmlns:a16="http://schemas.microsoft.com/office/drawing/2014/main" id="{5D912C02-730E-CB87-7B83-4FE22BCD94D5}"/>
              </a:ext>
            </a:extLst>
          </p:cNvPr>
          <p:cNvSpPr>
            <a:spLocks/>
          </p:cNvSpPr>
          <p:nvPr/>
        </p:nvSpPr>
        <p:spPr bwMode="auto">
          <a:xfrm>
            <a:off x="7959104" y="2420419"/>
            <a:ext cx="8205276" cy="82598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 name="Text Placeholder 8">
            <a:extLst>
              <a:ext uri="{FF2B5EF4-FFF2-40B4-BE49-F238E27FC236}">
                <a16:creationId xmlns:a16="http://schemas.microsoft.com/office/drawing/2014/main" id="{D9383A0B-1EDB-F1B0-2F1C-D3B332D4E673}"/>
              </a:ext>
            </a:extLst>
          </p:cNvPr>
          <p:cNvSpPr txBox="1">
            <a:spLocks/>
          </p:cNvSpPr>
          <p:nvPr/>
        </p:nvSpPr>
        <p:spPr>
          <a:xfrm>
            <a:off x="9707841" y="6474470"/>
            <a:ext cx="2353901" cy="286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err="1">
                <a:ln>
                  <a:noFill/>
                </a:ln>
                <a:solidFill>
                  <a:prstClr val="white"/>
                </a:solidFill>
                <a:effectLst/>
                <a:uLnTx/>
                <a:uFillTx/>
                <a:latin typeface="Segoe UI" panose="020B0502040204020203" pitchFamily="34" charset="0"/>
                <a:ea typeface="Open Sans Light" panose="020B0306030504020204" pitchFamily="34" charset="0"/>
                <a:cs typeface="Segoe UI" panose="020B0502040204020203" pitchFamily="34" charset="0"/>
              </a:rPr>
              <a:t>Octubre</a:t>
            </a: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Open Sans Light" panose="020B0306030504020204" pitchFamily="34" charset="0"/>
                <a:cs typeface="Segoe UI" panose="020B0502040204020203" pitchFamily="34" charset="0"/>
              </a:rPr>
              <a:t> 2024</a:t>
            </a:r>
          </a:p>
        </p:txBody>
      </p:sp>
    </p:spTree>
    <p:extLst>
      <p:ext uri="{BB962C8B-B14F-4D97-AF65-F5344CB8AC3E}">
        <p14:creationId xmlns:p14="http://schemas.microsoft.com/office/powerpoint/2010/main" val="2987827080"/>
      </p:ext>
    </p:extLst>
  </p:cSld>
  <p:clrMapOvr>
    <a:masterClrMapping/>
  </p:clrMapOvr>
  <p:transition spd="slow"/>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upo 34">
            <a:extLst>
              <a:ext uri="{FF2B5EF4-FFF2-40B4-BE49-F238E27FC236}">
                <a16:creationId xmlns:a16="http://schemas.microsoft.com/office/drawing/2014/main" id="{8D5B0318-0B77-BC49-D4A0-375F09B31BA4}"/>
              </a:ext>
            </a:extLst>
          </p:cNvPr>
          <p:cNvGrpSpPr/>
          <p:nvPr/>
        </p:nvGrpSpPr>
        <p:grpSpPr>
          <a:xfrm>
            <a:off x="0" y="1268882"/>
            <a:ext cx="5123814" cy="4920904"/>
            <a:chOff x="0" y="1268882"/>
            <a:chExt cx="5123814" cy="4920904"/>
          </a:xfrm>
        </p:grpSpPr>
        <p:pic>
          <p:nvPicPr>
            <p:cNvPr id="12" name="Picture Placeholder 20">
              <a:extLst>
                <a:ext uri="{FF2B5EF4-FFF2-40B4-BE49-F238E27FC236}">
                  <a16:creationId xmlns:a16="http://schemas.microsoft.com/office/drawing/2014/main" id="{9BB66358-DBFD-4392-7012-0605E9B0CF83}"/>
                </a:ext>
              </a:extLst>
            </p:cNvPr>
            <p:cNvPicPr>
              <a:picLocks noChangeAspect="1"/>
            </p:cNvPicPr>
            <p:nvPr/>
          </p:nvPicPr>
          <p:blipFill>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t="22" b="22"/>
            <a:stretch/>
          </p:blipFill>
          <p:spPr>
            <a:xfrm>
              <a:off x="0" y="1273320"/>
              <a:ext cx="5123814" cy="4916466"/>
            </a:xfrm>
            <a:prstGeom prst="rect">
              <a:avLst/>
            </a:prstGeom>
          </p:spPr>
        </p:pic>
        <p:sp>
          <p:nvSpPr>
            <p:cNvPr id="14" name="Rectangle 21">
              <a:extLst>
                <a:ext uri="{FF2B5EF4-FFF2-40B4-BE49-F238E27FC236}">
                  <a16:creationId xmlns:a16="http://schemas.microsoft.com/office/drawing/2014/main" id="{AF6DA09D-2169-F18D-7006-1CCFBA856F68}"/>
                </a:ext>
              </a:extLst>
            </p:cNvPr>
            <p:cNvSpPr/>
            <p:nvPr/>
          </p:nvSpPr>
          <p:spPr>
            <a:xfrm rot="5400000">
              <a:off x="103674" y="1165208"/>
              <a:ext cx="4916464" cy="5123812"/>
            </a:xfrm>
            <a:prstGeom prst="rect">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endParaRPr>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 name="Grupo 1">
            <a:extLst>
              <a:ext uri="{FF2B5EF4-FFF2-40B4-BE49-F238E27FC236}">
                <a16:creationId xmlns:a16="http://schemas.microsoft.com/office/drawing/2014/main" id="{F5025A1F-2A4F-6E23-8A97-94988A57716E}"/>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E165E55A-DA7C-8DB8-6301-07D760111457}"/>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Aspectos fundamentales del proceso de Regularización de Cuotas </a:t>
              </a:r>
            </a:p>
          </p:txBody>
        </p:sp>
        <p:grpSp>
          <p:nvGrpSpPr>
            <p:cNvPr id="18" name="Grupo 17">
              <a:extLst>
                <a:ext uri="{FF2B5EF4-FFF2-40B4-BE49-F238E27FC236}">
                  <a16:creationId xmlns:a16="http://schemas.microsoft.com/office/drawing/2014/main" id="{2BA7DD16-822E-C2E1-55CD-F60DDB6C53F3}"/>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F3CE3FC6-22E3-1644-AA76-97B700B2D6C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F2E1602E-209B-364F-9A24-8CE74ED13D2B}"/>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1.4</a:t>
                </a:r>
              </a:p>
            </p:txBody>
          </p:sp>
        </p:grpSp>
      </p:grpSp>
      <p:sp>
        <p:nvSpPr>
          <p:cNvPr id="49" name="Rectangle 21">
            <a:extLst>
              <a:ext uri="{FF2B5EF4-FFF2-40B4-BE49-F238E27FC236}">
                <a16:creationId xmlns:a16="http://schemas.microsoft.com/office/drawing/2014/main" id="{4DF23C97-B68C-9AD4-725C-6B75340666D4}"/>
              </a:ext>
            </a:extLst>
          </p:cNvPr>
          <p:cNvSpPr/>
          <p:nvPr/>
        </p:nvSpPr>
        <p:spPr>
          <a:xfrm>
            <a:off x="1734515" y="965187"/>
            <a:ext cx="10458704" cy="5802169"/>
          </a:xfrm>
          <a:prstGeom prst="rect">
            <a:avLst/>
          </a:prstGeom>
          <a:solidFill>
            <a:srgbClr val="FBF0EF">
              <a:alpha val="25490"/>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endParaRPr>
          </a:p>
        </p:txBody>
      </p:sp>
      <p:sp>
        <p:nvSpPr>
          <p:cNvPr id="51" name="Subtítulo 18">
            <a:extLst>
              <a:ext uri="{FF2B5EF4-FFF2-40B4-BE49-F238E27FC236}">
                <a16:creationId xmlns:a16="http://schemas.microsoft.com/office/drawing/2014/main" id="{ADD28A58-F339-618C-CC2E-B6BF4DA6FE1B}"/>
              </a:ext>
            </a:extLst>
          </p:cNvPr>
          <p:cNvSpPr txBox="1">
            <a:spLocks/>
          </p:cNvSpPr>
          <p:nvPr/>
        </p:nvSpPr>
        <p:spPr>
          <a:xfrm>
            <a:off x="406474" y="2983651"/>
            <a:ext cx="4902959" cy="18127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3600" b="1" i="0" u="none" strike="noStrike" kern="1200" cap="none" spc="0" normalizeH="0" baseline="0" noProof="0">
                <a:ln>
                  <a:noFill/>
                </a:ln>
                <a:solidFill>
                  <a:srgbClr val="D73A2C"/>
                </a:solidFill>
                <a:effectLst/>
                <a:uLnTx/>
                <a:uFillTx/>
                <a:latin typeface="Calibri Light" panose="020F0302020204030204"/>
                <a:ea typeface="Open Sans" panose="020B0606030504020204" pitchFamily="34" charset="0"/>
                <a:cs typeface="Open Sans" panose="020B0606030504020204" pitchFamily="34" charset="0"/>
              </a:rPr>
              <a:t>Aspectos relevantes del </a:t>
            </a:r>
            <a:r>
              <a:rPr lang="es-ES" sz="3600" b="1">
                <a:solidFill>
                  <a:srgbClr val="D73A2C"/>
                </a:solidFill>
                <a:latin typeface="Calibri Light" panose="020F0302020204030204"/>
                <a:ea typeface="Open Sans" panose="020B0606030504020204" pitchFamily="34" charset="0"/>
                <a:cs typeface="Open Sans" panose="020B0606030504020204" pitchFamily="34" charset="0"/>
              </a:rPr>
              <a:t>proceso de </a:t>
            </a:r>
            <a:r>
              <a:rPr kumimoji="0" lang="es-ES" sz="3600" b="1" i="0" u="none" strike="noStrike" kern="1200" cap="none" spc="0" normalizeH="0" baseline="0" noProof="0">
                <a:ln>
                  <a:noFill/>
                </a:ln>
                <a:solidFill>
                  <a:srgbClr val="D73A2C"/>
                </a:solidFill>
                <a:effectLst/>
                <a:uLnTx/>
                <a:uFillTx/>
                <a:latin typeface="Calibri Light" panose="020F0302020204030204"/>
                <a:ea typeface="Open Sans" panose="020B0606030504020204" pitchFamily="34" charset="0"/>
                <a:cs typeface="Open Sans" panose="020B0606030504020204" pitchFamily="34" charset="0"/>
              </a:rPr>
              <a:t>RC para autónomos/as y Autorizados RED</a:t>
            </a:r>
          </a:p>
        </p:txBody>
      </p:sp>
      <p:cxnSp>
        <p:nvCxnSpPr>
          <p:cNvPr id="21" name="Straight Connector 11">
            <a:extLst>
              <a:ext uri="{FF2B5EF4-FFF2-40B4-BE49-F238E27FC236}">
                <a16:creationId xmlns:a16="http://schemas.microsoft.com/office/drawing/2014/main" id="{A66A4BF2-2444-AC49-6CDB-0D3AA129BE30}"/>
              </a:ext>
            </a:extLst>
          </p:cNvPr>
          <p:cNvCxnSpPr>
            <a:cxnSpLocks/>
          </p:cNvCxnSpPr>
          <p:nvPr/>
        </p:nvCxnSpPr>
        <p:spPr>
          <a:xfrm>
            <a:off x="5948226" y="1190121"/>
            <a:ext cx="0" cy="432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28" name="Straight Connector 11">
            <a:extLst>
              <a:ext uri="{FF2B5EF4-FFF2-40B4-BE49-F238E27FC236}">
                <a16:creationId xmlns:a16="http://schemas.microsoft.com/office/drawing/2014/main" id="{83793A10-84F4-D174-2AC5-6B99D5FF4F12}"/>
              </a:ext>
            </a:extLst>
          </p:cNvPr>
          <p:cNvCxnSpPr>
            <a:cxnSpLocks/>
          </p:cNvCxnSpPr>
          <p:nvPr/>
        </p:nvCxnSpPr>
        <p:spPr>
          <a:xfrm>
            <a:off x="5955331" y="4049404"/>
            <a:ext cx="0" cy="432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31" name="Straight Connector 11">
            <a:extLst>
              <a:ext uri="{FF2B5EF4-FFF2-40B4-BE49-F238E27FC236}">
                <a16:creationId xmlns:a16="http://schemas.microsoft.com/office/drawing/2014/main" id="{28E30D7B-A2BA-3A2B-0541-7FC4EAF9357E}"/>
              </a:ext>
            </a:extLst>
          </p:cNvPr>
          <p:cNvCxnSpPr>
            <a:cxnSpLocks/>
          </p:cNvCxnSpPr>
          <p:nvPr/>
        </p:nvCxnSpPr>
        <p:spPr>
          <a:xfrm>
            <a:off x="5920552" y="5379792"/>
            <a:ext cx="0" cy="540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4" name="TextBox 29">
            <a:extLst>
              <a:ext uri="{FF2B5EF4-FFF2-40B4-BE49-F238E27FC236}">
                <a16:creationId xmlns:a16="http://schemas.microsoft.com/office/drawing/2014/main" id="{FC839B76-9BDC-96C2-25D4-682FF9ED8CFA}"/>
              </a:ext>
            </a:extLst>
          </p:cNvPr>
          <p:cNvSpPr txBox="1"/>
          <p:nvPr/>
        </p:nvSpPr>
        <p:spPr>
          <a:xfrm>
            <a:off x="6070140" y="993776"/>
            <a:ext cx="5485834" cy="830997"/>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Proceso de oficio, centralizado y automatizado por TGSS</a:t>
            </a:r>
          </a:p>
        </p:txBody>
      </p:sp>
      <p:sp>
        <p:nvSpPr>
          <p:cNvPr id="7" name="TextBox 29">
            <a:extLst>
              <a:ext uri="{FF2B5EF4-FFF2-40B4-BE49-F238E27FC236}">
                <a16:creationId xmlns:a16="http://schemas.microsoft.com/office/drawing/2014/main" id="{0BA61B14-C017-D576-363E-852BAA8C8688}"/>
              </a:ext>
            </a:extLst>
          </p:cNvPr>
          <p:cNvSpPr txBox="1"/>
          <p:nvPr/>
        </p:nvSpPr>
        <p:spPr>
          <a:xfrm>
            <a:off x="6070141" y="1702152"/>
            <a:ext cx="5400000" cy="2246769"/>
          </a:xfrm>
          <a:prstGeom prst="rect">
            <a:avLst/>
          </a:prstGeom>
          <a:noFill/>
        </p:spPr>
        <p:txBody>
          <a:bodyPr wrap="square" rtlCol="0">
            <a:spAutoFit/>
          </a:bodyPr>
          <a:lstStyle>
            <a:defPPr>
              <a:defRPr lang="en-US"/>
            </a:defPPr>
            <a:lvl1pPr>
              <a:spcAft>
                <a:spcPts val="600"/>
              </a:spcAft>
              <a:defRPr sz="140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El trabajador/a no tiene que realizar ninguna actuación para que se inicie su proceso de regularización. </a:t>
            </a:r>
          </a:p>
          <a:p>
            <a:pPr marL="0" marR="0" lvl="0" indent="0" algn="l" defTabSz="914400" rtl="0" eaLnBrk="1" fontAlgn="auto" latinLnBrk="0" hangingPunct="1">
              <a:lnSpc>
                <a:spcPct val="100000"/>
              </a:lnSpc>
              <a:spcBef>
                <a:spcPts val="0"/>
              </a:spcBef>
              <a:spcAft>
                <a:spcPts val="600"/>
              </a:spcAft>
              <a:buClrTx/>
              <a:buSzTx/>
              <a:buFontTx/>
              <a:buNone/>
              <a:tabLst/>
              <a:defRPr/>
            </a:pPr>
            <a:r>
              <a:rPr lang="es-ES" sz="1500">
                <a:solidFill>
                  <a:prstClr val="black"/>
                </a:solidFill>
                <a:latin typeface="Calibri" panose="020F0502020204030204"/>
              </a:rPr>
              <a:t>Debe estar pendiente de las notificaciones. </a:t>
            </a:r>
          </a:p>
          <a:p>
            <a:pPr marL="0" marR="0" lvl="0" indent="0" algn="l" defTabSz="914400" rtl="0" eaLnBrk="1" fontAlgn="auto" latinLnBrk="0" hangingPunct="1">
              <a:lnSpc>
                <a:spcPct val="100000"/>
              </a:lnSpc>
              <a:spcBef>
                <a:spcPts val="0"/>
              </a:spcBef>
              <a:spcAft>
                <a:spcPts val="600"/>
              </a:spcAft>
              <a:buClrTx/>
              <a:buSzTx/>
              <a:buFontTx/>
              <a:buNone/>
              <a:tabLst/>
              <a:defRPr/>
            </a:pPr>
            <a:r>
              <a:rPr lang="es-ES" sz="1500">
                <a:solidFill>
                  <a:prstClr val="black"/>
                </a:solidFill>
                <a:latin typeface="Calibri" panose="020F0502020204030204"/>
              </a:rPr>
              <a:t>Solo debe actuar en dos supuestos:</a:t>
            </a:r>
            <a:endPar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ES" sz="1500">
                <a:solidFill>
                  <a:prstClr val="black"/>
                </a:solidFill>
                <a:latin typeface="Calibri" panose="020F0502020204030204"/>
              </a:rPr>
              <a:t>Renunciar a la base calculada porque tiene derecho y decide mantener una base superior.</a:t>
            </a:r>
          </a:p>
          <a:p>
            <a:pPr marL="285750" marR="0" lvl="0" indent="-2857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ES" sz="1500">
                <a:solidFill>
                  <a:prstClr val="black"/>
                </a:solidFill>
                <a:latin typeface="Calibri" panose="020F0502020204030204"/>
              </a:rPr>
              <a:t>Realizar </a:t>
            </a: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el ingreso si el resultado de la regularización es a ingresar.</a:t>
            </a:r>
          </a:p>
        </p:txBody>
      </p:sp>
      <p:sp>
        <p:nvSpPr>
          <p:cNvPr id="26" name="TextBox 29">
            <a:extLst>
              <a:ext uri="{FF2B5EF4-FFF2-40B4-BE49-F238E27FC236}">
                <a16:creationId xmlns:a16="http://schemas.microsoft.com/office/drawing/2014/main" id="{125807C4-F456-AB65-A916-20E687B86B15}"/>
              </a:ext>
            </a:extLst>
          </p:cNvPr>
          <p:cNvSpPr txBox="1"/>
          <p:nvPr/>
        </p:nvSpPr>
        <p:spPr>
          <a:xfrm>
            <a:off x="6070140" y="4039356"/>
            <a:ext cx="5408706" cy="461665"/>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buClrTx/>
              <a:buSzTx/>
              <a:buFont typeface="Arial" panose="020B0604020202020204" pitchFamily="34" charset="0"/>
              <a:buNone/>
              <a:tabLst/>
              <a:defRPr/>
            </a:pPr>
            <a:r>
              <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Proceso “vivo”</a:t>
            </a:r>
          </a:p>
        </p:txBody>
      </p:sp>
      <p:sp>
        <p:nvSpPr>
          <p:cNvPr id="27" name="TextBox 29">
            <a:extLst>
              <a:ext uri="{FF2B5EF4-FFF2-40B4-BE49-F238E27FC236}">
                <a16:creationId xmlns:a16="http://schemas.microsoft.com/office/drawing/2014/main" id="{53D0DC27-814D-1B24-EDC4-8A2BD0504B89}"/>
              </a:ext>
            </a:extLst>
          </p:cNvPr>
          <p:cNvSpPr txBox="1"/>
          <p:nvPr/>
        </p:nvSpPr>
        <p:spPr>
          <a:xfrm>
            <a:off x="6070141" y="4506275"/>
            <a:ext cx="5400000" cy="784830"/>
          </a:xfrm>
          <a:prstGeom prst="rect">
            <a:avLst/>
          </a:prstGeom>
          <a:noFill/>
        </p:spPr>
        <p:txBody>
          <a:bodyPr wrap="square" rtlCol="0">
            <a:spAutoFit/>
          </a:bodyPr>
          <a:lstStyle>
            <a:defPPr>
              <a:defRPr lang="en-US"/>
            </a:defPPr>
            <a:lvl1pPr>
              <a:spcAft>
                <a:spcPts val="600"/>
              </a:spcAft>
              <a:defRPr sz="140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 finales del año 2024 la TGSS inicia la primera regularización del año 2023. Cambios posteriores a la ejecución del proceso, se tendrán en </a:t>
            </a:r>
            <a:r>
              <a:rPr kumimoji="0" lang="es-ES" sz="15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cuenta en </a:t>
            </a: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futuras regularizaciones.</a:t>
            </a:r>
            <a:endParaRPr lang="es-ES" sz="1500">
              <a:solidFill>
                <a:prstClr val="black"/>
              </a:solidFill>
              <a:latin typeface="Calibri" panose="020F0502020204030204"/>
            </a:endParaRPr>
          </a:p>
        </p:txBody>
      </p:sp>
      <p:sp>
        <p:nvSpPr>
          <p:cNvPr id="32" name="TextBox 29">
            <a:extLst>
              <a:ext uri="{FF2B5EF4-FFF2-40B4-BE49-F238E27FC236}">
                <a16:creationId xmlns:a16="http://schemas.microsoft.com/office/drawing/2014/main" id="{BCEFB79F-12F3-15F0-9868-02C6711C3B63}"/>
              </a:ext>
            </a:extLst>
          </p:cNvPr>
          <p:cNvSpPr txBox="1"/>
          <p:nvPr/>
        </p:nvSpPr>
        <p:spPr>
          <a:xfrm>
            <a:off x="6070140" y="5351394"/>
            <a:ext cx="5408706" cy="430887"/>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s-ES" sz="2200" b="1" i="0" u="none" strike="noStrike" kern="1200" cap="none" spc="0" normalizeH="0" baseline="0" noProof="0" dirty="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Aprendizaje</a:t>
            </a:r>
          </a:p>
        </p:txBody>
      </p:sp>
      <p:sp>
        <p:nvSpPr>
          <p:cNvPr id="33" name="TextBox 29">
            <a:extLst>
              <a:ext uri="{FF2B5EF4-FFF2-40B4-BE49-F238E27FC236}">
                <a16:creationId xmlns:a16="http://schemas.microsoft.com/office/drawing/2014/main" id="{195AC629-28E6-F476-5DF0-6FA28C54E788}"/>
              </a:ext>
            </a:extLst>
          </p:cNvPr>
          <p:cNvSpPr txBox="1"/>
          <p:nvPr/>
        </p:nvSpPr>
        <p:spPr>
          <a:xfrm>
            <a:off x="6070141" y="5731597"/>
            <a:ext cx="5400000" cy="1015663"/>
          </a:xfrm>
          <a:prstGeom prst="rect">
            <a:avLst/>
          </a:prstGeom>
          <a:noFill/>
        </p:spPr>
        <p:txBody>
          <a:bodyPr wrap="square" rtlCol="0">
            <a:spAutoFit/>
          </a:bodyPr>
          <a:lstStyle>
            <a:defPPr>
              <a:defRPr lang="en-US"/>
            </a:defPPr>
            <a:lvl1pPr>
              <a:spcAft>
                <a:spcPts val="600"/>
              </a:spcAft>
              <a:defRPr sz="1400">
                <a:ea typeface="Open Sans" panose="020B0606030504020204" pitchFamily="34" charset="0"/>
                <a:cs typeface="Open Sans" panose="020B0606030504020204" pitchFamily="34" charset="0"/>
              </a:defRPr>
            </a:lvl1pPr>
          </a:lstStyle>
          <a:p>
            <a:pPr>
              <a:defRPr/>
            </a:pPr>
            <a:r>
              <a:rPr lang="es-ES" sz="1500" dirty="0">
                <a:solidFill>
                  <a:prstClr val="black"/>
                </a:solidFill>
                <a:latin typeface="Calibri" panose="020F0502020204030204"/>
              </a:rPr>
              <a:t>Los autónomos/as durante los próximos ejercicios deben seleccionar e ir ajustando sus bases de cotización provisionales conforme a los rendimientos previstos, para que en próximas regularizaciones obtengan un resultado próximo al que esperan.</a:t>
            </a:r>
            <a:endParaRPr kumimoji="0" lang="es-ES" sz="1500" b="0" i="0" u="none" strike="noStrike" kern="1200" cap="none" spc="0" normalizeH="0" baseline="0" noProof="0" dirty="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9822778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61">
            <a:extLst>
              <a:ext uri="{FF2B5EF4-FFF2-40B4-BE49-F238E27FC236}">
                <a16:creationId xmlns:a16="http://schemas.microsoft.com/office/drawing/2014/main" id="{2AD7CE10-C45F-BA8F-7AF4-40B57312B179}"/>
              </a:ext>
            </a:extLst>
          </p:cNvPr>
          <p:cNvGrpSpPr/>
          <p:nvPr/>
        </p:nvGrpSpPr>
        <p:grpSpPr>
          <a:xfrm>
            <a:off x="101977" y="91047"/>
            <a:ext cx="11499276" cy="808838"/>
            <a:chOff x="101977" y="91047"/>
            <a:chExt cx="11499276" cy="808838"/>
          </a:xfrm>
        </p:grpSpPr>
        <p:sp>
          <p:nvSpPr>
            <p:cNvPr id="63" name="TextBox 12">
              <a:extLst>
                <a:ext uri="{FF2B5EF4-FFF2-40B4-BE49-F238E27FC236}">
                  <a16:creationId xmlns:a16="http://schemas.microsoft.com/office/drawing/2014/main" id="{232A2B9B-3750-4ED2-B835-40DEEFBBBA6B}"/>
                </a:ext>
              </a:extLst>
            </p:cNvPr>
            <p:cNvSpPr txBox="1"/>
            <p:nvPr/>
          </p:nvSpPr>
          <p:spPr>
            <a:xfrm>
              <a:off x="1012810" y="308151"/>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r>
                <a:rPr lang="es-ES">
                  <a:latin typeface="+mj-lt"/>
                </a:rPr>
                <a:t>¿Qué vamos a ver en este apartado?</a:t>
              </a:r>
            </a:p>
          </p:txBody>
        </p:sp>
        <p:sp>
          <p:nvSpPr>
            <p:cNvPr id="66" name="Graphic 15">
              <a:extLst>
                <a:ext uri="{FF2B5EF4-FFF2-40B4-BE49-F238E27FC236}">
                  <a16:creationId xmlns:a16="http://schemas.microsoft.com/office/drawing/2014/main" id="{82A9A692-AA4B-F01F-D1C7-F4A91B22D022}"/>
                </a:ext>
              </a:extLst>
            </p:cNvPr>
            <p:cNvSpPr/>
            <p:nvPr/>
          </p:nvSpPr>
          <p:spPr>
            <a:xfrm>
              <a:off x="526291" y="705598"/>
              <a:ext cx="3131309" cy="145308"/>
            </a:xfrm>
            <a:custGeom>
              <a:avLst/>
              <a:gdLst>
                <a:gd name="connsiteX0" fmla="*/ 0 w 1969960"/>
                <a:gd name="connsiteY0" fmla="*/ 165259 h 165258"/>
                <a:gd name="connsiteX1" fmla="*/ 314039 w 1969960"/>
                <a:gd name="connsiteY1" fmla="*/ 165259 h 165258"/>
                <a:gd name="connsiteX2" fmla="*/ 408623 w 1969960"/>
                <a:gd name="connsiteY2" fmla="*/ 106870 h 165258"/>
                <a:gd name="connsiteX3" fmla="*/ 432911 w 1969960"/>
                <a:gd name="connsiteY3" fmla="*/ 58388 h 165258"/>
                <a:gd name="connsiteX4" fmla="*/ 527495 w 1969960"/>
                <a:gd name="connsiteY4" fmla="*/ 0 h 165258"/>
                <a:gd name="connsiteX5" fmla="*/ 1969961 w 1969960"/>
                <a:gd name="connsiteY5" fmla="*/ 0 h 165258"/>
                <a:gd name="connsiteX0" fmla="*/ 0 w 2823401"/>
                <a:gd name="connsiteY0" fmla="*/ 165259 h 165259"/>
                <a:gd name="connsiteX1" fmla="*/ 314039 w 2823401"/>
                <a:gd name="connsiteY1" fmla="*/ 165259 h 165259"/>
                <a:gd name="connsiteX2" fmla="*/ 408623 w 2823401"/>
                <a:gd name="connsiteY2" fmla="*/ 106870 h 165259"/>
                <a:gd name="connsiteX3" fmla="*/ 432911 w 2823401"/>
                <a:gd name="connsiteY3" fmla="*/ 58388 h 165259"/>
                <a:gd name="connsiteX4" fmla="*/ 527495 w 2823401"/>
                <a:gd name="connsiteY4" fmla="*/ 0 h 165259"/>
                <a:gd name="connsiteX5" fmla="*/ 2823401 w 2823401"/>
                <a:gd name="connsiteY5" fmla="*/ 0 h 16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401" h="165259">
                  <a:moveTo>
                    <a:pt x="0" y="165259"/>
                  </a:moveTo>
                  <a:lnTo>
                    <a:pt x="314039" y="165259"/>
                  </a:lnTo>
                  <a:cubicBezTo>
                    <a:pt x="354044" y="165259"/>
                    <a:pt x="390716" y="142685"/>
                    <a:pt x="408623" y="106870"/>
                  </a:cubicBezTo>
                  <a:lnTo>
                    <a:pt x="432911" y="58388"/>
                  </a:lnTo>
                  <a:cubicBezTo>
                    <a:pt x="450818" y="22574"/>
                    <a:pt x="487394" y="0"/>
                    <a:pt x="527495" y="0"/>
                  </a:cubicBezTo>
                  <a:lnTo>
                    <a:pt x="2823401" y="0"/>
                  </a:lnTo>
                </a:path>
              </a:pathLst>
            </a:custGeom>
            <a:solidFill>
              <a:schemeClr val="accent2"/>
            </a:solidFill>
            <a:ln w="12700" cap="flat">
              <a:solidFill>
                <a:schemeClr val="bg1">
                  <a:lumMod val="85000"/>
                </a:schemeClr>
              </a:solidFill>
              <a:prstDash val="solid"/>
              <a:miter/>
            </a:ln>
          </p:spPr>
          <p:txBody>
            <a:bodyPr rtlCol="0" anchor="ctr"/>
            <a:lstStyle/>
            <a:p>
              <a:endParaRPr lang="en-US"/>
            </a:p>
          </p:txBody>
        </p:sp>
        <p:sp>
          <p:nvSpPr>
            <p:cNvPr id="69" name="Graphic 10">
              <a:extLst>
                <a:ext uri="{FF2B5EF4-FFF2-40B4-BE49-F238E27FC236}">
                  <a16:creationId xmlns:a16="http://schemas.microsoft.com/office/drawing/2014/main" id="{FB93D86C-2E87-65E3-2C29-96458ABC40ED}"/>
                </a:ext>
              </a:extLst>
            </p:cNvPr>
            <p:cNvSpPr/>
            <p:nvPr/>
          </p:nvSpPr>
          <p:spPr>
            <a:xfrm>
              <a:off x="101977" y="91047"/>
              <a:ext cx="912986" cy="808838"/>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100</a:t>
            </a:fld>
            <a:endParaRPr lang="es-ES"/>
          </a:p>
        </p:txBody>
      </p:sp>
      <p:sp>
        <p:nvSpPr>
          <p:cNvPr id="2" name="Marcador de texto 36">
            <a:extLst>
              <a:ext uri="{FF2B5EF4-FFF2-40B4-BE49-F238E27FC236}">
                <a16:creationId xmlns:a16="http://schemas.microsoft.com/office/drawing/2014/main" id="{5E71E98F-8861-9822-D645-900506479A24}"/>
              </a:ext>
            </a:extLst>
          </p:cNvPr>
          <p:cNvSpPr txBox="1">
            <a:spLocks/>
          </p:cNvSpPr>
          <p:nvPr/>
        </p:nvSpPr>
        <p:spPr>
          <a:xfrm>
            <a:off x="4313736" y="2598912"/>
            <a:ext cx="7145555"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3600" b="0" i="0" u="none" strike="noStrike" kern="1200" cap="none" spc="0" normalizeH="0" baseline="0" noProof="0">
                <a:ln>
                  <a:noFill/>
                </a:ln>
                <a:solidFill>
                  <a:srgbClr val="D73A2C"/>
                </a:solidFill>
                <a:effectLst/>
                <a:uLnTx/>
                <a:uFillTx/>
                <a:ea typeface="+mn-ea"/>
                <a:cs typeface="Arial"/>
              </a:rPr>
              <a:t>Planificación del proceso</a:t>
            </a:r>
            <a:endParaRPr kumimoji="0" lang="es-ES" sz="4800" b="0" i="0" u="none" strike="noStrike" kern="1200" cap="none" spc="0" normalizeH="0" baseline="0" noProof="0">
              <a:ln>
                <a:noFill/>
              </a:ln>
              <a:solidFill>
                <a:srgbClr val="D73A2C"/>
              </a:solidFill>
              <a:effectLst/>
              <a:uLnTx/>
              <a:uFillTx/>
              <a:ea typeface="+mn-ea"/>
              <a:cs typeface="Arial"/>
            </a:endParaRPr>
          </a:p>
        </p:txBody>
      </p:sp>
      <p:sp>
        <p:nvSpPr>
          <p:cNvPr id="7" name="Freeform: Shape 22">
            <a:extLst>
              <a:ext uri="{FF2B5EF4-FFF2-40B4-BE49-F238E27FC236}">
                <a16:creationId xmlns:a16="http://schemas.microsoft.com/office/drawing/2014/main" id="{5C81E68E-65D8-2789-489C-EE2C41AB1388}"/>
              </a:ext>
            </a:extLst>
          </p:cNvPr>
          <p:cNvSpPr/>
          <p:nvPr/>
        </p:nvSpPr>
        <p:spPr>
          <a:xfrm rot="10800000">
            <a:off x="0" y="2119103"/>
            <a:ext cx="5081761" cy="4738897"/>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endParaRPr lang="en-US">
              <a:solidFill>
                <a:prstClr val="black"/>
              </a:solidFill>
              <a:latin typeface="Calibri" panose="020F0502020204030204"/>
            </a:endParaRPr>
          </a:p>
        </p:txBody>
      </p:sp>
      <p:sp>
        <p:nvSpPr>
          <p:cNvPr id="8" name="Marcador de texto 36">
            <a:extLst>
              <a:ext uri="{FF2B5EF4-FFF2-40B4-BE49-F238E27FC236}">
                <a16:creationId xmlns:a16="http://schemas.microsoft.com/office/drawing/2014/main" id="{57C7A9E0-275D-383F-ABFF-3381AD793DAE}"/>
              </a:ext>
            </a:extLst>
          </p:cNvPr>
          <p:cNvSpPr txBox="1">
            <a:spLocks/>
          </p:cNvSpPr>
          <p:nvPr/>
        </p:nvSpPr>
        <p:spPr>
          <a:xfrm>
            <a:off x="1053699" y="3708929"/>
            <a:ext cx="2377658" cy="197834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13800" b="0" i="0" u="none" strike="noStrike" kern="1200" cap="none" spc="0" normalizeH="0" baseline="0" noProof="0">
                <a:ln>
                  <a:noFill/>
                </a:ln>
                <a:solidFill>
                  <a:schemeClr val="bg1"/>
                </a:solidFill>
                <a:effectLst/>
                <a:uLnTx/>
                <a:uFillTx/>
                <a:ea typeface="+mn-ea"/>
                <a:cs typeface="Arial"/>
              </a:rPr>
              <a:t>05</a:t>
            </a:r>
          </a:p>
        </p:txBody>
      </p:sp>
      <p:sp>
        <p:nvSpPr>
          <p:cNvPr id="6" name="Text Placeholder 5">
            <a:extLst>
              <a:ext uri="{FF2B5EF4-FFF2-40B4-BE49-F238E27FC236}">
                <a16:creationId xmlns:a16="http://schemas.microsoft.com/office/drawing/2014/main" id="{DB4DEA3A-6F66-CB02-18C4-332C6242FF68}"/>
              </a:ext>
            </a:extLst>
          </p:cNvPr>
          <p:cNvSpPr txBox="1">
            <a:spLocks/>
          </p:cNvSpPr>
          <p:nvPr/>
        </p:nvSpPr>
        <p:spPr>
          <a:xfrm>
            <a:off x="5405047" y="3703739"/>
            <a:ext cx="6196206" cy="237118"/>
          </a:xfrm>
          <a:prstGeom prst="rect">
            <a:avLst/>
          </a:prstGeom>
        </p:spPr>
        <p:txBody>
          <a:bodyPr vert="horz" lIns="91440" tIns="0" rIns="91440" bIns="0" rtlCol="0">
            <a:noAutofit/>
          </a:bodyPr>
          <a:lstStyle>
            <a:defPPr>
              <a:defRPr lang="en-US"/>
            </a:defPPr>
            <a:lvl1pPr marL="342900" indent="-342900" algn="just">
              <a:lnSpc>
                <a:spcPct val="120000"/>
              </a:lnSpc>
              <a:spcBef>
                <a:spcPts val="600"/>
              </a:spcBef>
              <a:spcAft>
                <a:spcPts val="600"/>
              </a:spcAft>
              <a:buClr>
                <a:srgbClr val="D73A2C"/>
              </a:buClr>
              <a:buFont typeface="Wingdings" panose="05000000000000000000" pitchFamily="2" charset="2"/>
              <a:buChar char="q"/>
              <a:defRPr>
                <a:solidFill>
                  <a:prstClr val="black">
                    <a:lumMod val="50000"/>
                  </a:prstClr>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a:t>Planificación</a:t>
            </a:r>
          </a:p>
        </p:txBody>
      </p:sp>
    </p:spTree>
    <p:extLst>
      <p:ext uri="{BB962C8B-B14F-4D97-AF65-F5344CB8AC3E}">
        <p14:creationId xmlns:p14="http://schemas.microsoft.com/office/powerpoint/2010/main" val="3987067930"/>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Conector recto 14">
            <a:extLst>
              <a:ext uri="{FF2B5EF4-FFF2-40B4-BE49-F238E27FC236}">
                <a16:creationId xmlns:a16="http://schemas.microsoft.com/office/drawing/2014/main" id="{6D702074-FAE6-B64C-D80F-37330087FC7C}"/>
              </a:ext>
            </a:extLst>
          </p:cNvPr>
          <p:cNvCxnSpPr>
            <a:cxnSpLocks/>
          </p:cNvCxnSpPr>
          <p:nvPr/>
        </p:nvCxnSpPr>
        <p:spPr>
          <a:xfrm flipH="1">
            <a:off x="11201043" y="3542730"/>
            <a:ext cx="0" cy="2880000"/>
          </a:xfrm>
          <a:prstGeom prst="line">
            <a:avLst/>
          </a:prstGeom>
          <a:ln w="9525">
            <a:solidFill>
              <a:srgbClr val="FF0000"/>
            </a:solidFill>
            <a:prstDash val="sysDash"/>
          </a:ln>
        </p:spPr>
        <p:style>
          <a:lnRef idx="2">
            <a:schemeClr val="accent1"/>
          </a:lnRef>
          <a:fillRef idx="0">
            <a:schemeClr val="accent1"/>
          </a:fillRef>
          <a:effectRef idx="1">
            <a:schemeClr val="accent1"/>
          </a:effectRef>
          <a:fontRef idx="minor">
            <a:schemeClr val="tx1"/>
          </a:fontRef>
        </p:style>
      </p:cxnSp>
      <p:sp>
        <p:nvSpPr>
          <p:cNvPr id="33" name="CuadroTexto 32">
            <a:extLst>
              <a:ext uri="{FF2B5EF4-FFF2-40B4-BE49-F238E27FC236}">
                <a16:creationId xmlns:a16="http://schemas.microsoft.com/office/drawing/2014/main" id="{D0F9CA11-FADA-A9E0-97C2-39B00E91E9B4}"/>
              </a:ext>
            </a:extLst>
          </p:cNvPr>
          <p:cNvSpPr txBox="1"/>
          <p:nvPr/>
        </p:nvSpPr>
        <p:spPr>
          <a:xfrm>
            <a:off x="846707" y="1545558"/>
            <a:ext cx="10190931" cy="1384995"/>
          </a:xfrm>
          <a:prstGeom prst="rect">
            <a:avLst/>
          </a:prstGeom>
          <a:noFill/>
        </p:spPr>
        <p:txBody>
          <a:bodyPr wrap="square">
            <a:spAutoFit/>
          </a:bodyPr>
          <a:lstStyle/>
          <a:p>
            <a:pPr algn="just"/>
            <a:r>
              <a:rPr lang="es-ES" sz="1400">
                <a:solidFill>
                  <a:srgbClr val="000000"/>
                </a:solidFill>
                <a:highlight>
                  <a:srgbClr val="FFFFFF"/>
                </a:highlight>
              </a:rPr>
              <a:t>Es necesario realizar una </a:t>
            </a:r>
            <a:r>
              <a:rPr lang="es-ES" sz="1400" b="1">
                <a:solidFill>
                  <a:schemeClr val="accent2"/>
                </a:solidFill>
                <a:highlight>
                  <a:srgbClr val="FFFFFF"/>
                </a:highlight>
              </a:rPr>
              <a:t>planificación de las notificaciones </a:t>
            </a:r>
            <a:r>
              <a:rPr lang="es-ES" sz="1400">
                <a:solidFill>
                  <a:srgbClr val="000000"/>
                </a:solidFill>
                <a:highlight>
                  <a:srgbClr val="FFFFFF"/>
                </a:highlight>
              </a:rPr>
              <a:t>para dar cumplimiento al plazo normativo determinado por el RDL 13/2022, de 26 de julio, en el que se establece que la Tesorería General de la Seguridad Social procederá a </a:t>
            </a:r>
            <a:r>
              <a:rPr lang="es-ES" sz="1400" b="1">
                <a:solidFill>
                  <a:schemeClr val="accent2"/>
                </a:solidFill>
                <a:highlight>
                  <a:srgbClr val="FFFFFF"/>
                </a:highlight>
              </a:rPr>
              <a:t>devolver de oficio</a:t>
            </a:r>
            <a:r>
              <a:rPr lang="es-ES" sz="1400" b="1">
                <a:solidFill>
                  <a:srgbClr val="000000"/>
                </a:solidFill>
                <a:highlight>
                  <a:srgbClr val="FFFFFF"/>
                </a:highlight>
              </a:rPr>
              <a:t> </a:t>
            </a:r>
            <a:r>
              <a:rPr lang="es-ES" sz="1400">
                <a:solidFill>
                  <a:srgbClr val="000000"/>
                </a:solidFill>
                <a:highlight>
                  <a:srgbClr val="FFFFFF"/>
                </a:highlight>
              </a:rPr>
              <a:t>la diferencia entre la cotización provisional y la que le corresponde por los rendimientos reales, una vez efectuado el proceso de regularización, antes del </a:t>
            </a:r>
            <a:r>
              <a:rPr lang="es-ES" sz="1400" b="1">
                <a:solidFill>
                  <a:schemeClr val="accent2"/>
                </a:solidFill>
                <a:highlight>
                  <a:srgbClr val="FFFFFF"/>
                </a:highlight>
              </a:rPr>
              <a:t>30 de abril del ejercicio siguiente</a:t>
            </a:r>
            <a:r>
              <a:rPr lang="es-ES" sz="1400">
                <a:solidFill>
                  <a:schemeClr val="accent2"/>
                </a:solidFill>
                <a:highlight>
                  <a:srgbClr val="FFFFFF"/>
                </a:highlight>
              </a:rPr>
              <a:t> </a:t>
            </a:r>
            <a:r>
              <a:rPr lang="es-ES" sz="1400">
                <a:solidFill>
                  <a:srgbClr val="000000"/>
                </a:solidFill>
                <a:highlight>
                  <a:srgbClr val="FFFFFF"/>
                </a:highlight>
              </a:rPr>
              <a:t>a aquel en que la correspondiente Administración tributaria haya comunicado los rendimientos computables a la misma.</a:t>
            </a:r>
          </a:p>
          <a:p>
            <a:pPr algn="just"/>
            <a:endParaRPr lang="es-ES" sz="1400"/>
          </a:p>
        </p:txBody>
      </p:sp>
      <p:sp>
        <p:nvSpPr>
          <p:cNvPr id="9" name="Bentuk Bebas: Bentuk 1">
            <a:extLst>
              <a:ext uri="{FF2B5EF4-FFF2-40B4-BE49-F238E27FC236}">
                <a16:creationId xmlns:a16="http://schemas.microsoft.com/office/drawing/2014/main" id="{3AD6CED0-E096-6A42-6F57-0AC43F1C24B0}"/>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cxnSp>
        <p:nvCxnSpPr>
          <p:cNvPr id="166" name="Conector recto 165">
            <a:extLst>
              <a:ext uri="{FF2B5EF4-FFF2-40B4-BE49-F238E27FC236}">
                <a16:creationId xmlns:a16="http://schemas.microsoft.com/office/drawing/2014/main" id="{A0AF5680-B8C2-F3BE-A7D0-339482A8A030}"/>
              </a:ext>
            </a:extLst>
          </p:cNvPr>
          <p:cNvCxnSpPr>
            <a:cxnSpLocks/>
          </p:cNvCxnSpPr>
          <p:nvPr/>
        </p:nvCxnSpPr>
        <p:spPr>
          <a:xfrm flipH="1">
            <a:off x="10002290" y="3558444"/>
            <a:ext cx="0" cy="2880000"/>
          </a:xfrm>
          <a:prstGeom prst="line">
            <a:avLst/>
          </a:prstGeom>
          <a:ln w="9525">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67" name="Conector recto 166">
            <a:extLst>
              <a:ext uri="{FF2B5EF4-FFF2-40B4-BE49-F238E27FC236}">
                <a16:creationId xmlns:a16="http://schemas.microsoft.com/office/drawing/2014/main" id="{2564052E-D29C-C5EA-2CAB-8AE3BE96D738}"/>
              </a:ext>
            </a:extLst>
          </p:cNvPr>
          <p:cNvCxnSpPr>
            <a:cxnSpLocks/>
          </p:cNvCxnSpPr>
          <p:nvPr/>
        </p:nvCxnSpPr>
        <p:spPr>
          <a:xfrm flipH="1">
            <a:off x="1187961" y="3558444"/>
            <a:ext cx="0" cy="2880000"/>
          </a:xfrm>
          <a:prstGeom prst="line">
            <a:avLst/>
          </a:prstGeom>
          <a:ln w="9525">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68" name="Conector recto 167">
            <a:extLst>
              <a:ext uri="{FF2B5EF4-FFF2-40B4-BE49-F238E27FC236}">
                <a16:creationId xmlns:a16="http://schemas.microsoft.com/office/drawing/2014/main" id="{885543A1-3589-ADDA-CE76-7600B2B984F8}"/>
              </a:ext>
            </a:extLst>
          </p:cNvPr>
          <p:cNvCxnSpPr>
            <a:cxnSpLocks/>
          </p:cNvCxnSpPr>
          <p:nvPr/>
        </p:nvCxnSpPr>
        <p:spPr>
          <a:xfrm flipH="1">
            <a:off x="8784408" y="3558444"/>
            <a:ext cx="0" cy="2880000"/>
          </a:xfrm>
          <a:prstGeom prst="line">
            <a:avLst/>
          </a:prstGeom>
          <a:ln w="9525">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69" name="Conector recto 168">
            <a:extLst>
              <a:ext uri="{FF2B5EF4-FFF2-40B4-BE49-F238E27FC236}">
                <a16:creationId xmlns:a16="http://schemas.microsoft.com/office/drawing/2014/main" id="{5459EF02-72A9-C9D5-76C8-810A820B3DC8}"/>
              </a:ext>
            </a:extLst>
          </p:cNvPr>
          <p:cNvCxnSpPr>
            <a:cxnSpLocks/>
          </p:cNvCxnSpPr>
          <p:nvPr/>
        </p:nvCxnSpPr>
        <p:spPr>
          <a:xfrm flipH="1">
            <a:off x="6338864" y="3558444"/>
            <a:ext cx="0" cy="2880000"/>
          </a:xfrm>
          <a:prstGeom prst="line">
            <a:avLst/>
          </a:prstGeom>
          <a:ln w="9525">
            <a:solidFill>
              <a:srgbClr val="FF0000"/>
            </a:solidFill>
            <a:prstDash val="sysDash"/>
          </a:ln>
        </p:spPr>
        <p:style>
          <a:lnRef idx="2">
            <a:schemeClr val="accent1"/>
          </a:lnRef>
          <a:fillRef idx="0">
            <a:schemeClr val="accent1"/>
          </a:fillRef>
          <a:effectRef idx="1">
            <a:schemeClr val="accent1"/>
          </a:effectRef>
          <a:fontRef idx="minor">
            <a:schemeClr val="tx1"/>
          </a:fontRef>
        </p:style>
      </p:cxnSp>
      <p:cxnSp>
        <p:nvCxnSpPr>
          <p:cNvPr id="170" name="Conector recto 169">
            <a:extLst>
              <a:ext uri="{FF2B5EF4-FFF2-40B4-BE49-F238E27FC236}">
                <a16:creationId xmlns:a16="http://schemas.microsoft.com/office/drawing/2014/main" id="{FC5F87AF-706F-79AF-BC5E-20839BD2E7A9}"/>
              </a:ext>
            </a:extLst>
          </p:cNvPr>
          <p:cNvCxnSpPr>
            <a:cxnSpLocks/>
          </p:cNvCxnSpPr>
          <p:nvPr/>
        </p:nvCxnSpPr>
        <p:spPr>
          <a:xfrm flipH="1">
            <a:off x="4169891" y="3558444"/>
            <a:ext cx="0" cy="2880000"/>
          </a:xfrm>
          <a:prstGeom prst="line">
            <a:avLst/>
          </a:prstGeom>
          <a:ln w="9525">
            <a:solidFill>
              <a:srgbClr val="FF0000"/>
            </a:solidFill>
            <a:prstDash val="sysDash"/>
          </a:ln>
        </p:spPr>
        <p:style>
          <a:lnRef idx="2">
            <a:schemeClr val="accent1"/>
          </a:lnRef>
          <a:fillRef idx="0">
            <a:schemeClr val="accent1"/>
          </a:fillRef>
          <a:effectRef idx="1">
            <a:schemeClr val="accent1"/>
          </a:effectRef>
          <a:fontRef idx="minor">
            <a:schemeClr val="tx1"/>
          </a:fontRef>
        </p:style>
      </p:cxnSp>
      <p:grpSp>
        <p:nvGrpSpPr>
          <p:cNvPr id="174" name="Group 20">
            <a:extLst>
              <a:ext uri="{FF2B5EF4-FFF2-40B4-BE49-F238E27FC236}">
                <a16:creationId xmlns:a16="http://schemas.microsoft.com/office/drawing/2014/main" id="{D101A3DC-3B62-6FEC-2EFD-C72002EDA037}"/>
              </a:ext>
            </a:extLst>
          </p:cNvPr>
          <p:cNvGrpSpPr/>
          <p:nvPr/>
        </p:nvGrpSpPr>
        <p:grpSpPr>
          <a:xfrm>
            <a:off x="1204247" y="3906040"/>
            <a:ext cx="9999675" cy="266943"/>
            <a:chOff x="982991" y="2259932"/>
            <a:chExt cx="10830473" cy="224580"/>
          </a:xfrm>
        </p:grpSpPr>
        <p:grpSp>
          <p:nvGrpSpPr>
            <p:cNvPr id="175" name="Group 18">
              <a:extLst>
                <a:ext uri="{FF2B5EF4-FFF2-40B4-BE49-F238E27FC236}">
                  <a16:creationId xmlns:a16="http://schemas.microsoft.com/office/drawing/2014/main" id="{CB6EB3C3-B64A-0DFC-1EDA-FDE935565DBA}"/>
                </a:ext>
              </a:extLst>
            </p:cNvPr>
            <p:cNvGrpSpPr/>
            <p:nvPr/>
          </p:nvGrpSpPr>
          <p:grpSpPr>
            <a:xfrm>
              <a:off x="982991" y="2263320"/>
              <a:ext cx="726141" cy="221192"/>
              <a:chOff x="982991" y="2263320"/>
              <a:chExt cx="726141" cy="221192"/>
            </a:xfrm>
          </p:grpSpPr>
          <p:cxnSp>
            <p:nvCxnSpPr>
              <p:cNvPr id="288" name="Straight Connector 14">
                <a:extLst>
                  <a:ext uri="{FF2B5EF4-FFF2-40B4-BE49-F238E27FC236}">
                    <a16:creationId xmlns:a16="http://schemas.microsoft.com/office/drawing/2014/main" id="{A61E0B98-2116-6FFA-B9C1-8BAF6BE14249}"/>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89" name="Straight Connector 84">
                <a:extLst>
                  <a:ext uri="{FF2B5EF4-FFF2-40B4-BE49-F238E27FC236}">
                    <a16:creationId xmlns:a16="http://schemas.microsoft.com/office/drawing/2014/main" id="{F8EA9E2E-836D-12B4-80AB-E3F0BF70E7B4}"/>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90" name="Straight Connector 86">
                <a:extLst>
                  <a:ext uri="{FF2B5EF4-FFF2-40B4-BE49-F238E27FC236}">
                    <a16:creationId xmlns:a16="http://schemas.microsoft.com/office/drawing/2014/main" id="{FB383754-E8D4-C533-85D8-A97822BFC78E}"/>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91" name="Straight Connector 87">
                <a:extLst>
                  <a:ext uri="{FF2B5EF4-FFF2-40B4-BE49-F238E27FC236}">
                    <a16:creationId xmlns:a16="http://schemas.microsoft.com/office/drawing/2014/main" id="{67E0D73D-493D-FB85-C5D0-BBC393C74843}"/>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92" name="Straight Connector 90">
                <a:extLst>
                  <a:ext uri="{FF2B5EF4-FFF2-40B4-BE49-F238E27FC236}">
                    <a16:creationId xmlns:a16="http://schemas.microsoft.com/office/drawing/2014/main" id="{528F47A6-F8CE-3CAD-DC64-2BF81FB72722}"/>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93" name="Straight Connector 91">
                <a:extLst>
                  <a:ext uri="{FF2B5EF4-FFF2-40B4-BE49-F238E27FC236}">
                    <a16:creationId xmlns:a16="http://schemas.microsoft.com/office/drawing/2014/main" id="{0C56A094-9B3E-4DED-D643-D16B3AA31FF3}"/>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94" name="Straight Connector 92">
                <a:extLst>
                  <a:ext uri="{FF2B5EF4-FFF2-40B4-BE49-F238E27FC236}">
                    <a16:creationId xmlns:a16="http://schemas.microsoft.com/office/drawing/2014/main" id="{D32AF331-D8AF-22EE-DA13-5146D9B0E50C}"/>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76" name="Group 127">
              <a:extLst>
                <a:ext uri="{FF2B5EF4-FFF2-40B4-BE49-F238E27FC236}">
                  <a16:creationId xmlns:a16="http://schemas.microsoft.com/office/drawing/2014/main" id="{1F3C755F-79C6-B1B3-1A20-8A8771B2FB24}"/>
                </a:ext>
              </a:extLst>
            </p:cNvPr>
            <p:cNvGrpSpPr/>
            <p:nvPr/>
          </p:nvGrpSpPr>
          <p:grpSpPr>
            <a:xfrm>
              <a:off x="1704729" y="2263078"/>
              <a:ext cx="726141" cy="221192"/>
              <a:chOff x="982991" y="2263320"/>
              <a:chExt cx="726141" cy="221192"/>
            </a:xfrm>
          </p:grpSpPr>
          <p:cxnSp>
            <p:nvCxnSpPr>
              <p:cNvPr id="281" name="Straight Connector 128">
                <a:extLst>
                  <a:ext uri="{FF2B5EF4-FFF2-40B4-BE49-F238E27FC236}">
                    <a16:creationId xmlns:a16="http://schemas.microsoft.com/office/drawing/2014/main" id="{EC141A83-BEB1-9DB6-2B5D-08988C653C31}"/>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82" name="Straight Connector 129">
                <a:extLst>
                  <a:ext uri="{FF2B5EF4-FFF2-40B4-BE49-F238E27FC236}">
                    <a16:creationId xmlns:a16="http://schemas.microsoft.com/office/drawing/2014/main" id="{FAC41752-B7DD-ECA8-C0DD-5E635D035918}"/>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83" name="Straight Connector 130">
                <a:extLst>
                  <a:ext uri="{FF2B5EF4-FFF2-40B4-BE49-F238E27FC236}">
                    <a16:creationId xmlns:a16="http://schemas.microsoft.com/office/drawing/2014/main" id="{6B4E7AA6-8E49-B0B3-FD9E-63CF8162A444}"/>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84" name="Straight Connector 131">
                <a:extLst>
                  <a:ext uri="{FF2B5EF4-FFF2-40B4-BE49-F238E27FC236}">
                    <a16:creationId xmlns:a16="http://schemas.microsoft.com/office/drawing/2014/main" id="{665A147B-FCC5-4F9E-8E33-0683A75C2D49}"/>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85" name="Straight Connector 132">
                <a:extLst>
                  <a:ext uri="{FF2B5EF4-FFF2-40B4-BE49-F238E27FC236}">
                    <a16:creationId xmlns:a16="http://schemas.microsoft.com/office/drawing/2014/main" id="{1914A8B1-E850-276F-29EB-A2B3B9F7AE5F}"/>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86" name="Straight Connector 133">
                <a:extLst>
                  <a:ext uri="{FF2B5EF4-FFF2-40B4-BE49-F238E27FC236}">
                    <a16:creationId xmlns:a16="http://schemas.microsoft.com/office/drawing/2014/main" id="{CD22FEFE-7B2D-7598-BA69-4D7E09642AFB}"/>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87" name="Straight Connector 134">
                <a:extLst>
                  <a:ext uri="{FF2B5EF4-FFF2-40B4-BE49-F238E27FC236}">
                    <a16:creationId xmlns:a16="http://schemas.microsoft.com/office/drawing/2014/main" id="{FDA41D4C-F127-CA56-2DBC-A0A2CC5BF649}"/>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77" name="Group 135">
              <a:extLst>
                <a:ext uri="{FF2B5EF4-FFF2-40B4-BE49-F238E27FC236}">
                  <a16:creationId xmlns:a16="http://schemas.microsoft.com/office/drawing/2014/main" id="{9C91B186-0C94-CE41-F248-8786B7120E0A}"/>
                </a:ext>
              </a:extLst>
            </p:cNvPr>
            <p:cNvGrpSpPr/>
            <p:nvPr/>
          </p:nvGrpSpPr>
          <p:grpSpPr>
            <a:xfrm>
              <a:off x="2426467" y="2262836"/>
              <a:ext cx="726141" cy="221192"/>
              <a:chOff x="982991" y="2263320"/>
              <a:chExt cx="726141" cy="221192"/>
            </a:xfrm>
          </p:grpSpPr>
          <p:cxnSp>
            <p:nvCxnSpPr>
              <p:cNvPr id="274" name="Straight Connector 136">
                <a:extLst>
                  <a:ext uri="{FF2B5EF4-FFF2-40B4-BE49-F238E27FC236}">
                    <a16:creationId xmlns:a16="http://schemas.microsoft.com/office/drawing/2014/main" id="{6697AB02-8A65-524C-3995-3C21AE489B19}"/>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75" name="Straight Connector 137">
                <a:extLst>
                  <a:ext uri="{FF2B5EF4-FFF2-40B4-BE49-F238E27FC236}">
                    <a16:creationId xmlns:a16="http://schemas.microsoft.com/office/drawing/2014/main" id="{85EF7E8E-7E2B-1DBC-9E48-BE7AD9025DD2}"/>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6" name="Straight Connector 138">
                <a:extLst>
                  <a:ext uri="{FF2B5EF4-FFF2-40B4-BE49-F238E27FC236}">
                    <a16:creationId xmlns:a16="http://schemas.microsoft.com/office/drawing/2014/main" id="{0F3C3AD6-9FBE-4FC9-2282-6A0CB2CF5EF7}"/>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7" name="Straight Connector 139">
                <a:extLst>
                  <a:ext uri="{FF2B5EF4-FFF2-40B4-BE49-F238E27FC236}">
                    <a16:creationId xmlns:a16="http://schemas.microsoft.com/office/drawing/2014/main" id="{0A1A9403-86B6-1409-EA50-F293CA51A501}"/>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8" name="Straight Connector 140">
                <a:extLst>
                  <a:ext uri="{FF2B5EF4-FFF2-40B4-BE49-F238E27FC236}">
                    <a16:creationId xmlns:a16="http://schemas.microsoft.com/office/drawing/2014/main" id="{87BC99AE-98E4-665F-855B-423A4CAF0A08}"/>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9" name="Straight Connector 141">
                <a:extLst>
                  <a:ext uri="{FF2B5EF4-FFF2-40B4-BE49-F238E27FC236}">
                    <a16:creationId xmlns:a16="http://schemas.microsoft.com/office/drawing/2014/main" id="{A662548B-413D-140C-2ACC-9944BE0C2485}"/>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80" name="Straight Connector 142">
                <a:extLst>
                  <a:ext uri="{FF2B5EF4-FFF2-40B4-BE49-F238E27FC236}">
                    <a16:creationId xmlns:a16="http://schemas.microsoft.com/office/drawing/2014/main" id="{5D881C6D-2D0D-F229-6AF5-2D8A4EEFBB4A}"/>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78" name="Group 143">
              <a:extLst>
                <a:ext uri="{FF2B5EF4-FFF2-40B4-BE49-F238E27FC236}">
                  <a16:creationId xmlns:a16="http://schemas.microsoft.com/office/drawing/2014/main" id="{48477791-AC1C-F141-15C9-9624AA4AD6D9}"/>
                </a:ext>
              </a:extLst>
            </p:cNvPr>
            <p:cNvGrpSpPr/>
            <p:nvPr/>
          </p:nvGrpSpPr>
          <p:grpSpPr>
            <a:xfrm>
              <a:off x="3148205" y="2262594"/>
              <a:ext cx="726141" cy="221192"/>
              <a:chOff x="982991" y="2263320"/>
              <a:chExt cx="726141" cy="221192"/>
            </a:xfrm>
          </p:grpSpPr>
          <p:cxnSp>
            <p:nvCxnSpPr>
              <p:cNvPr id="267" name="Straight Connector 144">
                <a:extLst>
                  <a:ext uri="{FF2B5EF4-FFF2-40B4-BE49-F238E27FC236}">
                    <a16:creationId xmlns:a16="http://schemas.microsoft.com/office/drawing/2014/main" id="{69609A12-8B83-529D-1A57-660B909276E4}"/>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68" name="Straight Connector 145">
                <a:extLst>
                  <a:ext uri="{FF2B5EF4-FFF2-40B4-BE49-F238E27FC236}">
                    <a16:creationId xmlns:a16="http://schemas.microsoft.com/office/drawing/2014/main" id="{A5D4D6FC-D8F9-60DE-474A-D363AD638077}"/>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69" name="Straight Connector 146">
                <a:extLst>
                  <a:ext uri="{FF2B5EF4-FFF2-40B4-BE49-F238E27FC236}">
                    <a16:creationId xmlns:a16="http://schemas.microsoft.com/office/drawing/2014/main" id="{937AE9CE-DD26-AA61-6DB1-7339B4A17B88}"/>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0" name="Straight Connector 147">
                <a:extLst>
                  <a:ext uri="{FF2B5EF4-FFF2-40B4-BE49-F238E27FC236}">
                    <a16:creationId xmlns:a16="http://schemas.microsoft.com/office/drawing/2014/main" id="{58A9FFAA-0E9F-103A-9D3D-A418FE62422B}"/>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1" name="Straight Connector 148">
                <a:extLst>
                  <a:ext uri="{FF2B5EF4-FFF2-40B4-BE49-F238E27FC236}">
                    <a16:creationId xmlns:a16="http://schemas.microsoft.com/office/drawing/2014/main" id="{BFEE0F19-B724-D77E-31EA-BBD61B6555D2}"/>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2" name="Straight Connector 149">
                <a:extLst>
                  <a:ext uri="{FF2B5EF4-FFF2-40B4-BE49-F238E27FC236}">
                    <a16:creationId xmlns:a16="http://schemas.microsoft.com/office/drawing/2014/main" id="{8EEDAC5C-AFC9-6D92-9379-BB4F0BE73C94}"/>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73" name="Straight Connector 150">
                <a:extLst>
                  <a:ext uri="{FF2B5EF4-FFF2-40B4-BE49-F238E27FC236}">
                    <a16:creationId xmlns:a16="http://schemas.microsoft.com/office/drawing/2014/main" id="{9D72A607-9F3E-41BB-964F-35624791D915}"/>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79" name="Group 151">
              <a:extLst>
                <a:ext uri="{FF2B5EF4-FFF2-40B4-BE49-F238E27FC236}">
                  <a16:creationId xmlns:a16="http://schemas.microsoft.com/office/drawing/2014/main" id="{EF6974E9-FF23-2213-A725-8E3DCBE0745D}"/>
                </a:ext>
              </a:extLst>
            </p:cNvPr>
            <p:cNvGrpSpPr/>
            <p:nvPr/>
          </p:nvGrpSpPr>
          <p:grpSpPr>
            <a:xfrm>
              <a:off x="3869943" y="2262352"/>
              <a:ext cx="726141" cy="221192"/>
              <a:chOff x="982991" y="2263320"/>
              <a:chExt cx="726141" cy="221192"/>
            </a:xfrm>
          </p:grpSpPr>
          <p:cxnSp>
            <p:nvCxnSpPr>
              <p:cNvPr id="260" name="Straight Connector 152">
                <a:extLst>
                  <a:ext uri="{FF2B5EF4-FFF2-40B4-BE49-F238E27FC236}">
                    <a16:creationId xmlns:a16="http://schemas.microsoft.com/office/drawing/2014/main" id="{4E4E2DC2-5489-4B07-633A-818BAFE28711}"/>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61" name="Straight Connector 153">
                <a:extLst>
                  <a:ext uri="{FF2B5EF4-FFF2-40B4-BE49-F238E27FC236}">
                    <a16:creationId xmlns:a16="http://schemas.microsoft.com/office/drawing/2014/main" id="{52A00EB7-B866-92A9-8874-3AFD1B79AD0A}"/>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62" name="Straight Connector 154">
                <a:extLst>
                  <a:ext uri="{FF2B5EF4-FFF2-40B4-BE49-F238E27FC236}">
                    <a16:creationId xmlns:a16="http://schemas.microsoft.com/office/drawing/2014/main" id="{9DAD92A0-37CD-E197-A90E-F1734978DE00}"/>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63" name="Straight Connector 155">
                <a:extLst>
                  <a:ext uri="{FF2B5EF4-FFF2-40B4-BE49-F238E27FC236}">
                    <a16:creationId xmlns:a16="http://schemas.microsoft.com/office/drawing/2014/main" id="{425AC075-BC7E-6A31-1F92-25026247ACA5}"/>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64" name="Straight Connector 156">
                <a:extLst>
                  <a:ext uri="{FF2B5EF4-FFF2-40B4-BE49-F238E27FC236}">
                    <a16:creationId xmlns:a16="http://schemas.microsoft.com/office/drawing/2014/main" id="{34D05BD1-8D92-30DF-5EAA-139D4BD1BD66}"/>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65" name="Straight Connector 157">
                <a:extLst>
                  <a:ext uri="{FF2B5EF4-FFF2-40B4-BE49-F238E27FC236}">
                    <a16:creationId xmlns:a16="http://schemas.microsoft.com/office/drawing/2014/main" id="{757942F9-9C69-82BC-DD40-A8306AEC0437}"/>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66" name="Straight Connector 158">
                <a:extLst>
                  <a:ext uri="{FF2B5EF4-FFF2-40B4-BE49-F238E27FC236}">
                    <a16:creationId xmlns:a16="http://schemas.microsoft.com/office/drawing/2014/main" id="{D8F98378-8676-A704-0CBC-5B6F87FDBFE5}"/>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0" name="Group 159">
              <a:extLst>
                <a:ext uri="{FF2B5EF4-FFF2-40B4-BE49-F238E27FC236}">
                  <a16:creationId xmlns:a16="http://schemas.microsoft.com/office/drawing/2014/main" id="{05181D9A-FADF-44AE-DB1F-440F87860391}"/>
                </a:ext>
              </a:extLst>
            </p:cNvPr>
            <p:cNvGrpSpPr/>
            <p:nvPr/>
          </p:nvGrpSpPr>
          <p:grpSpPr>
            <a:xfrm>
              <a:off x="4591681" y="2262110"/>
              <a:ext cx="726141" cy="221192"/>
              <a:chOff x="982991" y="2263320"/>
              <a:chExt cx="726141" cy="221192"/>
            </a:xfrm>
          </p:grpSpPr>
          <p:cxnSp>
            <p:nvCxnSpPr>
              <p:cNvPr id="253" name="Straight Connector 160">
                <a:extLst>
                  <a:ext uri="{FF2B5EF4-FFF2-40B4-BE49-F238E27FC236}">
                    <a16:creationId xmlns:a16="http://schemas.microsoft.com/office/drawing/2014/main" id="{FC0A9306-B25C-562A-F196-9FF7E5C24AD4}"/>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54" name="Straight Connector 161">
                <a:extLst>
                  <a:ext uri="{FF2B5EF4-FFF2-40B4-BE49-F238E27FC236}">
                    <a16:creationId xmlns:a16="http://schemas.microsoft.com/office/drawing/2014/main" id="{94243599-B0D7-F196-772B-DF16AE684BE5}"/>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5" name="Straight Connector 162">
                <a:extLst>
                  <a:ext uri="{FF2B5EF4-FFF2-40B4-BE49-F238E27FC236}">
                    <a16:creationId xmlns:a16="http://schemas.microsoft.com/office/drawing/2014/main" id="{50DAEFD2-7896-4F5C-BFAC-7809707910E8}"/>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6" name="Straight Connector 163">
                <a:extLst>
                  <a:ext uri="{FF2B5EF4-FFF2-40B4-BE49-F238E27FC236}">
                    <a16:creationId xmlns:a16="http://schemas.microsoft.com/office/drawing/2014/main" id="{CC1C4BF1-280B-84E2-4C2D-33272B9446E2}"/>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7" name="Straight Connector 164">
                <a:extLst>
                  <a:ext uri="{FF2B5EF4-FFF2-40B4-BE49-F238E27FC236}">
                    <a16:creationId xmlns:a16="http://schemas.microsoft.com/office/drawing/2014/main" id="{D31D199F-6D3E-4C6D-26EF-DD7F0F210976}"/>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8" name="Straight Connector 165">
                <a:extLst>
                  <a:ext uri="{FF2B5EF4-FFF2-40B4-BE49-F238E27FC236}">
                    <a16:creationId xmlns:a16="http://schemas.microsoft.com/office/drawing/2014/main" id="{686727F6-DE90-61F6-9504-1E567C97CC65}"/>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9" name="Straight Connector 166">
                <a:extLst>
                  <a:ext uri="{FF2B5EF4-FFF2-40B4-BE49-F238E27FC236}">
                    <a16:creationId xmlns:a16="http://schemas.microsoft.com/office/drawing/2014/main" id="{3C7E8E83-BDC3-1AA1-1FE2-474EAA10EB94}"/>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1" name="Group 167">
              <a:extLst>
                <a:ext uri="{FF2B5EF4-FFF2-40B4-BE49-F238E27FC236}">
                  <a16:creationId xmlns:a16="http://schemas.microsoft.com/office/drawing/2014/main" id="{DA05F995-77CE-675B-47B7-144725625770}"/>
                </a:ext>
              </a:extLst>
            </p:cNvPr>
            <p:cNvGrpSpPr/>
            <p:nvPr/>
          </p:nvGrpSpPr>
          <p:grpSpPr>
            <a:xfrm>
              <a:off x="5313419" y="2261868"/>
              <a:ext cx="726141" cy="221192"/>
              <a:chOff x="982991" y="2263320"/>
              <a:chExt cx="726141" cy="221192"/>
            </a:xfrm>
          </p:grpSpPr>
          <p:cxnSp>
            <p:nvCxnSpPr>
              <p:cNvPr id="246" name="Straight Connector 168">
                <a:extLst>
                  <a:ext uri="{FF2B5EF4-FFF2-40B4-BE49-F238E27FC236}">
                    <a16:creationId xmlns:a16="http://schemas.microsoft.com/office/drawing/2014/main" id="{B11A8FDE-571E-246B-7931-13266826A057}"/>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47" name="Straight Connector 169">
                <a:extLst>
                  <a:ext uri="{FF2B5EF4-FFF2-40B4-BE49-F238E27FC236}">
                    <a16:creationId xmlns:a16="http://schemas.microsoft.com/office/drawing/2014/main" id="{70032CD4-856A-6424-D06F-EC505A3F09B2}"/>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8" name="Straight Connector 170">
                <a:extLst>
                  <a:ext uri="{FF2B5EF4-FFF2-40B4-BE49-F238E27FC236}">
                    <a16:creationId xmlns:a16="http://schemas.microsoft.com/office/drawing/2014/main" id="{71D1A7DE-02EB-31F7-C0FA-50E5AAEE9EBD}"/>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9" name="Straight Connector 171">
                <a:extLst>
                  <a:ext uri="{FF2B5EF4-FFF2-40B4-BE49-F238E27FC236}">
                    <a16:creationId xmlns:a16="http://schemas.microsoft.com/office/drawing/2014/main" id="{4548668B-7468-05D9-E7D8-DA3F2F7ADB7C}"/>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0" name="Straight Connector 172">
                <a:extLst>
                  <a:ext uri="{FF2B5EF4-FFF2-40B4-BE49-F238E27FC236}">
                    <a16:creationId xmlns:a16="http://schemas.microsoft.com/office/drawing/2014/main" id="{A986E12E-AAAF-23DF-29CA-EAECE1079C4F}"/>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1" name="Straight Connector 173">
                <a:extLst>
                  <a:ext uri="{FF2B5EF4-FFF2-40B4-BE49-F238E27FC236}">
                    <a16:creationId xmlns:a16="http://schemas.microsoft.com/office/drawing/2014/main" id="{05BF0F59-27A7-EAC5-F523-C839CCB29E13}"/>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52" name="Straight Connector 174">
                <a:extLst>
                  <a:ext uri="{FF2B5EF4-FFF2-40B4-BE49-F238E27FC236}">
                    <a16:creationId xmlns:a16="http://schemas.microsoft.com/office/drawing/2014/main" id="{12B36C90-0E93-0E2D-1741-DE8709182987}"/>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2" name="Group 175">
              <a:extLst>
                <a:ext uri="{FF2B5EF4-FFF2-40B4-BE49-F238E27FC236}">
                  <a16:creationId xmlns:a16="http://schemas.microsoft.com/office/drawing/2014/main" id="{71CA0064-4281-4F3B-FE62-E6415E8F459A}"/>
                </a:ext>
              </a:extLst>
            </p:cNvPr>
            <p:cNvGrpSpPr/>
            <p:nvPr/>
          </p:nvGrpSpPr>
          <p:grpSpPr>
            <a:xfrm>
              <a:off x="6035157" y="2261626"/>
              <a:ext cx="726141" cy="221192"/>
              <a:chOff x="982991" y="2263320"/>
              <a:chExt cx="726141" cy="221192"/>
            </a:xfrm>
          </p:grpSpPr>
          <p:cxnSp>
            <p:nvCxnSpPr>
              <p:cNvPr id="239" name="Straight Connector 176">
                <a:extLst>
                  <a:ext uri="{FF2B5EF4-FFF2-40B4-BE49-F238E27FC236}">
                    <a16:creationId xmlns:a16="http://schemas.microsoft.com/office/drawing/2014/main" id="{7825FCB7-A944-17A1-93BF-D7424B86E8C2}"/>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40" name="Straight Connector 177">
                <a:extLst>
                  <a:ext uri="{FF2B5EF4-FFF2-40B4-BE49-F238E27FC236}">
                    <a16:creationId xmlns:a16="http://schemas.microsoft.com/office/drawing/2014/main" id="{DFD668FB-795E-2BC9-B82C-3893CE05758F}"/>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1" name="Straight Connector 178">
                <a:extLst>
                  <a:ext uri="{FF2B5EF4-FFF2-40B4-BE49-F238E27FC236}">
                    <a16:creationId xmlns:a16="http://schemas.microsoft.com/office/drawing/2014/main" id="{C497636C-4586-4398-A99A-34005EF74D64}"/>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2" name="Straight Connector 179">
                <a:extLst>
                  <a:ext uri="{FF2B5EF4-FFF2-40B4-BE49-F238E27FC236}">
                    <a16:creationId xmlns:a16="http://schemas.microsoft.com/office/drawing/2014/main" id="{207AD637-6216-9E02-2DA8-0B167DB63435}"/>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3" name="Straight Connector 180">
                <a:extLst>
                  <a:ext uri="{FF2B5EF4-FFF2-40B4-BE49-F238E27FC236}">
                    <a16:creationId xmlns:a16="http://schemas.microsoft.com/office/drawing/2014/main" id="{994A0AF4-5E77-9E63-CCFF-4A2A84CBD522}"/>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4" name="Straight Connector 181">
                <a:extLst>
                  <a:ext uri="{FF2B5EF4-FFF2-40B4-BE49-F238E27FC236}">
                    <a16:creationId xmlns:a16="http://schemas.microsoft.com/office/drawing/2014/main" id="{AAB44912-F187-8639-4D57-D1AB786EC647}"/>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45" name="Straight Connector 182">
                <a:extLst>
                  <a:ext uri="{FF2B5EF4-FFF2-40B4-BE49-F238E27FC236}">
                    <a16:creationId xmlns:a16="http://schemas.microsoft.com/office/drawing/2014/main" id="{E1130DE9-ED64-7BCE-EC58-B19BEE45A800}"/>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3" name="Group 183">
              <a:extLst>
                <a:ext uri="{FF2B5EF4-FFF2-40B4-BE49-F238E27FC236}">
                  <a16:creationId xmlns:a16="http://schemas.microsoft.com/office/drawing/2014/main" id="{EF3F2D1E-C9FB-D9F5-C3DF-600044AE8B1E}"/>
                </a:ext>
              </a:extLst>
            </p:cNvPr>
            <p:cNvGrpSpPr/>
            <p:nvPr/>
          </p:nvGrpSpPr>
          <p:grpSpPr>
            <a:xfrm>
              <a:off x="6756895" y="2261384"/>
              <a:ext cx="726141" cy="221192"/>
              <a:chOff x="982991" y="2263320"/>
              <a:chExt cx="726141" cy="221192"/>
            </a:xfrm>
          </p:grpSpPr>
          <p:cxnSp>
            <p:nvCxnSpPr>
              <p:cNvPr id="232" name="Straight Connector 184">
                <a:extLst>
                  <a:ext uri="{FF2B5EF4-FFF2-40B4-BE49-F238E27FC236}">
                    <a16:creationId xmlns:a16="http://schemas.microsoft.com/office/drawing/2014/main" id="{036A2A0A-F8B3-487C-B12A-6FFC2DB16476}"/>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33" name="Straight Connector 185">
                <a:extLst>
                  <a:ext uri="{FF2B5EF4-FFF2-40B4-BE49-F238E27FC236}">
                    <a16:creationId xmlns:a16="http://schemas.microsoft.com/office/drawing/2014/main" id="{CF787B96-BAF9-4B94-49CA-50D5C60B7FE9}"/>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4" name="Straight Connector 186">
                <a:extLst>
                  <a:ext uri="{FF2B5EF4-FFF2-40B4-BE49-F238E27FC236}">
                    <a16:creationId xmlns:a16="http://schemas.microsoft.com/office/drawing/2014/main" id="{83B9C866-90CC-1B4E-7A27-C077E8AD0382}"/>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5" name="Straight Connector 187">
                <a:extLst>
                  <a:ext uri="{FF2B5EF4-FFF2-40B4-BE49-F238E27FC236}">
                    <a16:creationId xmlns:a16="http://schemas.microsoft.com/office/drawing/2014/main" id="{8BCA8B1C-DF6B-3993-F42C-751B5B29E64C}"/>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6" name="Straight Connector 188">
                <a:extLst>
                  <a:ext uri="{FF2B5EF4-FFF2-40B4-BE49-F238E27FC236}">
                    <a16:creationId xmlns:a16="http://schemas.microsoft.com/office/drawing/2014/main" id="{A2D6B007-A143-F863-DC59-07A398965F10}"/>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7" name="Straight Connector 189">
                <a:extLst>
                  <a:ext uri="{FF2B5EF4-FFF2-40B4-BE49-F238E27FC236}">
                    <a16:creationId xmlns:a16="http://schemas.microsoft.com/office/drawing/2014/main" id="{0886C642-3F1B-836C-F735-36D83571F2FB}"/>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8" name="Straight Connector 190">
                <a:extLst>
                  <a:ext uri="{FF2B5EF4-FFF2-40B4-BE49-F238E27FC236}">
                    <a16:creationId xmlns:a16="http://schemas.microsoft.com/office/drawing/2014/main" id="{7BE1A01B-1E53-0A9D-4FF3-DFAF9EC73EFC}"/>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4" name="Group 191">
              <a:extLst>
                <a:ext uri="{FF2B5EF4-FFF2-40B4-BE49-F238E27FC236}">
                  <a16:creationId xmlns:a16="http://schemas.microsoft.com/office/drawing/2014/main" id="{BEA76D0E-EEE0-E1C9-3337-D83F07E0E765}"/>
                </a:ext>
              </a:extLst>
            </p:cNvPr>
            <p:cNvGrpSpPr/>
            <p:nvPr/>
          </p:nvGrpSpPr>
          <p:grpSpPr>
            <a:xfrm>
              <a:off x="7478633" y="2261142"/>
              <a:ext cx="726141" cy="221192"/>
              <a:chOff x="982991" y="2263320"/>
              <a:chExt cx="726141" cy="221192"/>
            </a:xfrm>
          </p:grpSpPr>
          <p:cxnSp>
            <p:nvCxnSpPr>
              <p:cNvPr id="225" name="Straight Connector 192">
                <a:extLst>
                  <a:ext uri="{FF2B5EF4-FFF2-40B4-BE49-F238E27FC236}">
                    <a16:creationId xmlns:a16="http://schemas.microsoft.com/office/drawing/2014/main" id="{D55F4AB2-5AFD-5BFE-E8A4-0AD3EBC577C1}"/>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26" name="Straight Connector 193">
                <a:extLst>
                  <a:ext uri="{FF2B5EF4-FFF2-40B4-BE49-F238E27FC236}">
                    <a16:creationId xmlns:a16="http://schemas.microsoft.com/office/drawing/2014/main" id="{4059D4C3-5428-649E-90FB-9680DD226CF1}"/>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7" name="Straight Connector 194">
                <a:extLst>
                  <a:ext uri="{FF2B5EF4-FFF2-40B4-BE49-F238E27FC236}">
                    <a16:creationId xmlns:a16="http://schemas.microsoft.com/office/drawing/2014/main" id="{B1DC0BA7-F19F-DC9F-BF7B-4FD4B4565E91}"/>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8" name="Straight Connector 195">
                <a:extLst>
                  <a:ext uri="{FF2B5EF4-FFF2-40B4-BE49-F238E27FC236}">
                    <a16:creationId xmlns:a16="http://schemas.microsoft.com/office/drawing/2014/main" id="{D7F6E5B2-2680-BCF3-C689-FFEAA086DE5C}"/>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9" name="Straight Connector 196">
                <a:extLst>
                  <a:ext uri="{FF2B5EF4-FFF2-40B4-BE49-F238E27FC236}">
                    <a16:creationId xmlns:a16="http://schemas.microsoft.com/office/drawing/2014/main" id="{A31C6ACD-95E9-8DDD-3E43-74651ADE6D0D}"/>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0" name="Straight Connector 197">
                <a:extLst>
                  <a:ext uri="{FF2B5EF4-FFF2-40B4-BE49-F238E27FC236}">
                    <a16:creationId xmlns:a16="http://schemas.microsoft.com/office/drawing/2014/main" id="{2D51548B-32BA-21E5-57C1-964403D46F74}"/>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31" name="Straight Connector 198">
                <a:extLst>
                  <a:ext uri="{FF2B5EF4-FFF2-40B4-BE49-F238E27FC236}">
                    <a16:creationId xmlns:a16="http://schemas.microsoft.com/office/drawing/2014/main" id="{DD74C134-CFC3-4774-A7E1-0464DDCAB8DB}"/>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5" name="Group 199">
              <a:extLst>
                <a:ext uri="{FF2B5EF4-FFF2-40B4-BE49-F238E27FC236}">
                  <a16:creationId xmlns:a16="http://schemas.microsoft.com/office/drawing/2014/main" id="{516C9434-A254-747A-BD4E-43F875A9502A}"/>
                </a:ext>
              </a:extLst>
            </p:cNvPr>
            <p:cNvGrpSpPr/>
            <p:nvPr/>
          </p:nvGrpSpPr>
          <p:grpSpPr>
            <a:xfrm>
              <a:off x="8200371" y="2260900"/>
              <a:ext cx="726141" cy="221192"/>
              <a:chOff x="982991" y="2263320"/>
              <a:chExt cx="726141" cy="221192"/>
            </a:xfrm>
          </p:grpSpPr>
          <p:cxnSp>
            <p:nvCxnSpPr>
              <p:cNvPr id="218" name="Straight Connector 200">
                <a:extLst>
                  <a:ext uri="{FF2B5EF4-FFF2-40B4-BE49-F238E27FC236}">
                    <a16:creationId xmlns:a16="http://schemas.microsoft.com/office/drawing/2014/main" id="{C8795E01-48B5-F687-19D9-D274ABB8DEDC}"/>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19" name="Straight Connector 201">
                <a:extLst>
                  <a:ext uri="{FF2B5EF4-FFF2-40B4-BE49-F238E27FC236}">
                    <a16:creationId xmlns:a16="http://schemas.microsoft.com/office/drawing/2014/main" id="{BD8D9397-7B02-538C-F5F2-AE73674EE445}"/>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0" name="Straight Connector 202">
                <a:extLst>
                  <a:ext uri="{FF2B5EF4-FFF2-40B4-BE49-F238E27FC236}">
                    <a16:creationId xmlns:a16="http://schemas.microsoft.com/office/drawing/2014/main" id="{EB2E49CE-B517-4CC5-194B-815619810E0D}"/>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1" name="Straight Connector 203">
                <a:extLst>
                  <a:ext uri="{FF2B5EF4-FFF2-40B4-BE49-F238E27FC236}">
                    <a16:creationId xmlns:a16="http://schemas.microsoft.com/office/drawing/2014/main" id="{ECC714AF-EFDF-5B6B-8C33-6F7457AF7ABA}"/>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2" name="Straight Connector 204">
                <a:extLst>
                  <a:ext uri="{FF2B5EF4-FFF2-40B4-BE49-F238E27FC236}">
                    <a16:creationId xmlns:a16="http://schemas.microsoft.com/office/drawing/2014/main" id="{B0577A51-A059-135E-188F-2BB9305E9B2F}"/>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3" name="Straight Connector 205">
                <a:extLst>
                  <a:ext uri="{FF2B5EF4-FFF2-40B4-BE49-F238E27FC236}">
                    <a16:creationId xmlns:a16="http://schemas.microsoft.com/office/drawing/2014/main" id="{206F52DA-60D3-7264-4830-46E3A0879EC0}"/>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24" name="Straight Connector 206">
                <a:extLst>
                  <a:ext uri="{FF2B5EF4-FFF2-40B4-BE49-F238E27FC236}">
                    <a16:creationId xmlns:a16="http://schemas.microsoft.com/office/drawing/2014/main" id="{79A2C0AD-DD9C-C77D-4328-1E0D186F1B5A}"/>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6" name="Group 207">
              <a:extLst>
                <a:ext uri="{FF2B5EF4-FFF2-40B4-BE49-F238E27FC236}">
                  <a16:creationId xmlns:a16="http://schemas.microsoft.com/office/drawing/2014/main" id="{C4B88D78-2859-68CD-304D-3236F8C9BCED}"/>
                </a:ext>
              </a:extLst>
            </p:cNvPr>
            <p:cNvGrpSpPr/>
            <p:nvPr/>
          </p:nvGrpSpPr>
          <p:grpSpPr>
            <a:xfrm>
              <a:off x="8922109" y="2260658"/>
              <a:ext cx="726141" cy="221192"/>
              <a:chOff x="982991" y="2263320"/>
              <a:chExt cx="726141" cy="221192"/>
            </a:xfrm>
          </p:grpSpPr>
          <p:cxnSp>
            <p:nvCxnSpPr>
              <p:cNvPr id="211" name="Straight Connector 208">
                <a:extLst>
                  <a:ext uri="{FF2B5EF4-FFF2-40B4-BE49-F238E27FC236}">
                    <a16:creationId xmlns:a16="http://schemas.microsoft.com/office/drawing/2014/main" id="{6CC6ECAA-3D13-9B33-EF58-912E150052E3}"/>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12" name="Straight Connector 209">
                <a:extLst>
                  <a:ext uri="{FF2B5EF4-FFF2-40B4-BE49-F238E27FC236}">
                    <a16:creationId xmlns:a16="http://schemas.microsoft.com/office/drawing/2014/main" id="{6F11BD91-852C-AE0A-EB3B-CF9385014877}"/>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13" name="Straight Connector 210">
                <a:extLst>
                  <a:ext uri="{FF2B5EF4-FFF2-40B4-BE49-F238E27FC236}">
                    <a16:creationId xmlns:a16="http://schemas.microsoft.com/office/drawing/2014/main" id="{350E1128-99D8-86A7-F4D5-2163E0787BC3}"/>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14" name="Straight Connector 211">
                <a:extLst>
                  <a:ext uri="{FF2B5EF4-FFF2-40B4-BE49-F238E27FC236}">
                    <a16:creationId xmlns:a16="http://schemas.microsoft.com/office/drawing/2014/main" id="{A1FCD21E-83D0-C5A4-1164-E01CC7F92AE9}"/>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15" name="Straight Connector 212">
                <a:extLst>
                  <a:ext uri="{FF2B5EF4-FFF2-40B4-BE49-F238E27FC236}">
                    <a16:creationId xmlns:a16="http://schemas.microsoft.com/office/drawing/2014/main" id="{91640DE2-FE17-11F0-CA44-4DE76FF6D355}"/>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16" name="Straight Connector 213">
                <a:extLst>
                  <a:ext uri="{FF2B5EF4-FFF2-40B4-BE49-F238E27FC236}">
                    <a16:creationId xmlns:a16="http://schemas.microsoft.com/office/drawing/2014/main" id="{B40051D3-2DB5-25FE-60DE-D27F6564D920}"/>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17" name="Straight Connector 214">
                <a:extLst>
                  <a:ext uri="{FF2B5EF4-FFF2-40B4-BE49-F238E27FC236}">
                    <a16:creationId xmlns:a16="http://schemas.microsoft.com/office/drawing/2014/main" id="{5997F220-EBC1-C9A4-054F-F04A940ADA25}"/>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7" name="Group 215">
              <a:extLst>
                <a:ext uri="{FF2B5EF4-FFF2-40B4-BE49-F238E27FC236}">
                  <a16:creationId xmlns:a16="http://schemas.microsoft.com/office/drawing/2014/main" id="{8A5B9E40-E393-8829-4F55-E9D4D963C5E9}"/>
                </a:ext>
              </a:extLst>
            </p:cNvPr>
            <p:cNvGrpSpPr/>
            <p:nvPr/>
          </p:nvGrpSpPr>
          <p:grpSpPr>
            <a:xfrm>
              <a:off x="9643847" y="2260416"/>
              <a:ext cx="726141" cy="221192"/>
              <a:chOff x="982991" y="2263320"/>
              <a:chExt cx="726141" cy="221192"/>
            </a:xfrm>
          </p:grpSpPr>
          <p:cxnSp>
            <p:nvCxnSpPr>
              <p:cNvPr id="204" name="Straight Connector 216">
                <a:extLst>
                  <a:ext uri="{FF2B5EF4-FFF2-40B4-BE49-F238E27FC236}">
                    <a16:creationId xmlns:a16="http://schemas.microsoft.com/office/drawing/2014/main" id="{BA127C25-06EC-8C05-8EFF-7ADB11A5EECD}"/>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205" name="Straight Connector 217">
                <a:extLst>
                  <a:ext uri="{FF2B5EF4-FFF2-40B4-BE49-F238E27FC236}">
                    <a16:creationId xmlns:a16="http://schemas.microsoft.com/office/drawing/2014/main" id="{8B43DE04-158B-2246-FA24-D3906AC22C58}"/>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6" name="Straight Connector 218">
                <a:extLst>
                  <a:ext uri="{FF2B5EF4-FFF2-40B4-BE49-F238E27FC236}">
                    <a16:creationId xmlns:a16="http://schemas.microsoft.com/office/drawing/2014/main" id="{4E099241-85E0-25B3-1FFE-7866E644C383}"/>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7" name="Straight Connector 219">
                <a:extLst>
                  <a:ext uri="{FF2B5EF4-FFF2-40B4-BE49-F238E27FC236}">
                    <a16:creationId xmlns:a16="http://schemas.microsoft.com/office/drawing/2014/main" id="{69186925-DE33-2FA9-C361-13CDC39C1848}"/>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8" name="Straight Connector 220">
                <a:extLst>
                  <a:ext uri="{FF2B5EF4-FFF2-40B4-BE49-F238E27FC236}">
                    <a16:creationId xmlns:a16="http://schemas.microsoft.com/office/drawing/2014/main" id="{CEE02D03-846E-97CF-7ECE-2E78B334D744}"/>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9" name="Straight Connector 221">
                <a:extLst>
                  <a:ext uri="{FF2B5EF4-FFF2-40B4-BE49-F238E27FC236}">
                    <a16:creationId xmlns:a16="http://schemas.microsoft.com/office/drawing/2014/main" id="{CD0EE9C4-B7E0-65EF-27B2-AD9557782EE4}"/>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10" name="Straight Connector 222">
                <a:extLst>
                  <a:ext uri="{FF2B5EF4-FFF2-40B4-BE49-F238E27FC236}">
                    <a16:creationId xmlns:a16="http://schemas.microsoft.com/office/drawing/2014/main" id="{8773A2C3-F126-0FF2-E67D-00EA7ACD6B29}"/>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8" name="Group 223">
              <a:extLst>
                <a:ext uri="{FF2B5EF4-FFF2-40B4-BE49-F238E27FC236}">
                  <a16:creationId xmlns:a16="http://schemas.microsoft.com/office/drawing/2014/main" id="{E87B3CB7-BCEF-726C-90D5-B9CC963868FF}"/>
                </a:ext>
              </a:extLst>
            </p:cNvPr>
            <p:cNvGrpSpPr/>
            <p:nvPr/>
          </p:nvGrpSpPr>
          <p:grpSpPr>
            <a:xfrm>
              <a:off x="10365585" y="2260174"/>
              <a:ext cx="726141" cy="221192"/>
              <a:chOff x="982991" y="2263320"/>
              <a:chExt cx="726141" cy="221192"/>
            </a:xfrm>
          </p:grpSpPr>
          <p:cxnSp>
            <p:nvCxnSpPr>
              <p:cNvPr id="197" name="Straight Connector 224">
                <a:extLst>
                  <a:ext uri="{FF2B5EF4-FFF2-40B4-BE49-F238E27FC236}">
                    <a16:creationId xmlns:a16="http://schemas.microsoft.com/office/drawing/2014/main" id="{B4B4443E-3938-B7F9-E64B-2CAA8B05EA0F}"/>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98" name="Straight Connector 225">
                <a:extLst>
                  <a:ext uri="{FF2B5EF4-FFF2-40B4-BE49-F238E27FC236}">
                    <a16:creationId xmlns:a16="http://schemas.microsoft.com/office/drawing/2014/main" id="{B4455A2B-8988-281C-D263-69A07D61F063}"/>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199" name="Straight Connector 226">
                <a:extLst>
                  <a:ext uri="{FF2B5EF4-FFF2-40B4-BE49-F238E27FC236}">
                    <a16:creationId xmlns:a16="http://schemas.microsoft.com/office/drawing/2014/main" id="{1449C94C-66C2-B427-06E0-A601C739E549}"/>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0" name="Straight Connector 227">
                <a:extLst>
                  <a:ext uri="{FF2B5EF4-FFF2-40B4-BE49-F238E27FC236}">
                    <a16:creationId xmlns:a16="http://schemas.microsoft.com/office/drawing/2014/main" id="{44E394E6-542C-528F-027F-AC49E0BC4ABE}"/>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1" name="Straight Connector 228">
                <a:extLst>
                  <a:ext uri="{FF2B5EF4-FFF2-40B4-BE49-F238E27FC236}">
                    <a16:creationId xmlns:a16="http://schemas.microsoft.com/office/drawing/2014/main" id="{18680FDF-A179-467B-247D-B44C88D5CA35}"/>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2" name="Straight Connector 229">
                <a:extLst>
                  <a:ext uri="{FF2B5EF4-FFF2-40B4-BE49-F238E27FC236}">
                    <a16:creationId xmlns:a16="http://schemas.microsoft.com/office/drawing/2014/main" id="{EA3DDBFD-E14F-DD96-CDD8-9F89D0F3E61C}"/>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203" name="Straight Connector 230">
                <a:extLst>
                  <a:ext uri="{FF2B5EF4-FFF2-40B4-BE49-F238E27FC236}">
                    <a16:creationId xmlns:a16="http://schemas.microsoft.com/office/drawing/2014/main" id="{236D0680-FE88-5C64-2774-AF10484F35BB}"/>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nvGrpSpPr>
            <p:cNvPr id="189" name="Group 231">
              <a:extLst>
                <a:ext uri="{FF2B5EF4-FFF2-40B4-BE49-F238E27FC236}">
                  <a16:creationId xmlns:a16="http://schemas.microsoft.com/office/drawing/2014/main" id="{E0622B1D-EFEC-F55D-4CBD-DF385CE10962}"/>
                </a:ext>
              </a:extLst>
            </p:cNvPr>
            <p:cNvGrpSpPr/>
            <p:nvPr/>
          </p:nvGrpSpPr>
          <p:grpSpPr>
            <a:xfrm>
              <a:off x="11087323" y="2259932"/>
              <a:ext cx="726141" cy="221192"/>
              <a:chOff x="982991" y="2263320"/>
              <a:chExt cx="726141" cy="221192"/>
            </a:xfrm>
          </p:grpSpPr>
          <p:cxnSp>
            <p:nvCxnSpPr>
              <p:cNvPr id="190" name="Straight Connector 232">
                <a:extLst>
                  <a:ext uri="{FF2B5EF4-FFF2-40B4-BE49-F238E27FC236}">
                    <a16:creationId xmlns:a16="http://schemas.microsoft.com/office/drawing/2014/main" id="{57ECCF06-CEAD-77DA-C624-BF1D48FB4076}"/>
                  </a:ext>
                </a:extLst>
              </p:cNvPr>
              <p:cNvCxnSpPr/>
              <p:nvPr/>
            </p:nvCxnSpPr>
            <p:spPr>
              <a:xfrm>
                <a:off x="989497" y="2263320"/>
                <a:ext cx="719635" cy="0"/>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191" name="Straight Connector 233">
                <a:extLst>
                  <a:ext uri="{FF2B5EF4-FFF2-40B4-BE49-F238E27FC236}">
                    <a16:creationId xmlns:a16="http://schemas.microsoft.com/office/drawing/2014/main" id="{0A1DA89F-DDBB-6B6F-AE21-FCB7C8BA5CDA}"/>
                  </a:ext>
                </a:extLst>
              </p:cNvPr>
              <p:cNvCxnSpPr>
                <a:cxnSpLocks/>
              </p:cNvCxnSpPr>
              <p:nvPr/>
            </p:nvCxnSpPr>
            <p:spPr>
              <a:xfrm flipV="1">
                <a:off x="982991"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192" name="Straight Connector 234">
                <a:extLst>
                  <a:ext uri="{FF2B5EF4-FFF2-40B4-BE49-F238E27FC236}">
                    <a16:creationId xmlns:a16="http://schemas.microsoft.com/office/drawing/2014/main" id="{DF32C52E-9322-5F2B-6579-FF5C845F9558}"/>
                  </a:ext>
                </a:extLst>
              </p:cNvPr>
              <p:cNvCxnSpPr>
                <a:cxnSpLocks/>
              </p:cNvCxnSpPr>
              <p:nvPr/>
            </p:nvCxnSpPr>
            <p:spPr>
              <a:xfrm flipV="1">
                <a:off x="1706005" y="2263320"/>
                <a:ext cx="0" cy="221192"/>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193" name="Straight Connector 235">
                <a:extLst>
                  <a:ext uri="{FF2B5EF4-FFF2-40B4-BE49-F238E27FC236}">
                    <a16:creationId xmlns:a16="http://schemas.microsoft.com/office/drawing/2014/main" id="{9C35EA14-D169-FB05-3AAB-99098037F5ED}"/>
                  </a:ext>
                </a:extLst>
              </p:cNvPr>
              <p:cNvCxnSpPr>
                <a:cxnSpLocks/>
              </p:cNvCxnSpPr>
              <p:nvPr/>
            </p:nvCxnSpPr>
            <p:spPr>
              <a:xfrm flipV="1">
                <a:off x="1127594"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194" name="Straight Connector 236">
                <a:extLst>
                  <a:ext uri="{FF2B5EF4-FFF2-40B4-BE49-F238E27FC236}">
                    <a16:creationId xmlns:a16="http://schemas.microsoft.com/office/drawing/2014/main" id="{FE16C8EE-2A62-C28E-31B2-10900DB80187}"/>
                  </a:ext>
                </a:extLst>
              </p:cNvPr>
              <p:cNvCxnSpPr>
                <a:cxnSpLocks/>
              </p:cNvCxnSpPr>
              <p:nvPr/>
            </p:nvCxnSpPr>
            <p:spPr>
              <a:xfrm flipV="1">
                <a:off x="1272197"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195" name="Straight Connector 237">
                <a:extLst>
                  <a:ext uri="{FF2B5EF4-FFF2-40B4-BE49-F238E27FC236}">
                    <a16:creationId xmlns:a16="http://schemas.microsoft.com/office/drawing/2014/main" id="{CD091887-FC06-C9D4-4AAE-DB460E1712CC}"/>
                  </a:ext>
                </a:extLst>
              </p:cNvPr>
              <p:cNvCxnSpPr>
                <a:cxnSpLocks/>
              </p:cNvCxnSpPr>
              <p:nvPr/>
            </p:nvCxnSpPr>
            <p:spPr>
              <a:xfrm flipV="1">
                <a:off x="1416800"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cxnSp>
            <p:nvCxnSpPr>
              <p:cNvPr id="196" name="Straight Connector 238">
                <a:extLst>
                  <a:ext uri="{FF2B5EF4-FFF2-40B4-BE49-F238E27FC236}">
                    <a16:creationId xmlns:a16="http://schemas.microsoft.com/office/drawing/2014/main" id="{2D6FBF26-7893-1403-8FF3-4F3416B8278A}"/>
                  </a:ext>
                </a:extLst>
              </p:cNvPr>
              <p:cNvCxnSpPr>
                <a:cxnSpLocks/>
              </p:cNvCxnSpPr>
              <p:nvPr/>
            </p:nvCxnSpPr>
            <p:spPr>
              <a:xfrm flipV="1">
                <a:off x="1561403" y="2263320"/>
                <a:ext cx="0" cy="117830"/>
              </a:xfrm>
              <a:prstGeom prst="line">
                <a:avLst/>
              </a:prstGeom>
              <a:ln>
                <a:solidFill>
                  <a:srgbClr val="498899"/>
                </a:solidFill>
              </a:ln>
            </p:spPr>
            <p:style>
              <a:lnRef idx="1">
                <a:schemeClr val="accent1"/>
              </a:lnRef>
              <a:fillRef idx="0">
                <a:schemeClr val="accent1"/>
              </a:fillRef>
              <a:effectRef idx="0">
                <a:schemeClr val="accent1"/>
              </a:effectRef>
              <a:fontRef idx="minor">
                <a:schemeClr val="tx1"/>
              </a:fontRef>
            </p:style>
          </p:cxnSp>
        </p:grpSp>
      </p:grpSp>
      <p:sp>
        <p:nvSpPr>
          <p:cNvPr id="295" name="Rectángulo 294">
            <a:extLst>
              <a:ext uri="{FF2B5EF4-FFF2-40B4-BE49-F238E27FC236}">
                <a16:creationId xmlns:a16="http://schemas.microsoft.com/office/drawing/2014/main" id="{294C4E8C-FBBD-E98E-A3D0-A68355570B68}"/>
              </a:ext>
            </a:extLst>
          </p:cNvPr>
          <p:cNvSpPr/>
          <p:nvPr/>
        </p:nvSpPr>
        <p:spPr>
          <a:xfrm flipH="1">
            <a:off x="10613808" y="3636626"/>
            <a:ext cx="576000" cy="216000"/>
          </a:xfrm>
          <a:prstGeom prst="rect">
            <a:avLst/>
          </a:prstGeom>
          <a:solidFill>
            <a:srgbClr val="0051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solidFill>
                  <a:prstClr val="white"/>
                </a:solidFill>
                <a:latin typeface="Aptos" panose="02110004020202020204"/>
              </a:rPr>
              <a:t>abril</a:t>
            </a:r>
          </a:p>
        </p:txBody>
      </p:sp>
      <p:sp>
        <p:nvSpPr>
          <p:cNvPr id="296" name="Rectángulo 295">
            <a:extLst>
              <a:ext uri="{FF2B5EF4-FFF2-40B4-BE49-F238E27FC236}">
                <a16:creationId xmlns:a16="http://schemas.microsoft.com/office/drawing/2014/main" id="{695C6226-C04B-56F5-A50A-256BCB671C6E}"/>
              </a:ext>
            </a:extLst>
          </p:cNvPr>
          <p:cNvSpPr/>
          <p:nvPr/>
        </p:nvSpPr>
        <p:spPr>
          <a:xfrm flipH="1">
            <a:off x="10024129" y="3636626"/>
            <a:ext cx="576000" cy="216000"/>
          </a:xfrm>
          <a:prstGeom prst="rect">
            <a:avLst/>
          </a:prstGeom>
          <a:solidFill>
            <a:srgbClr val="3684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solidFill>
                  <a:prstClr val="white"/>
                </a:solidFill>
                <a:latin typeface="Aptos" panose="02110004020202020204"/>
              </a:rPr>
              <a:t>mar</a:t>
            </a:r>
          </a:p>
        </p:txBody>
      </p:sp>
      <p:sp>
        <p:nvSpPr>
          <p:cNvPr id="297" name="Rectángulo 296">
            <a:extLst>
              <a:ext uri="{FF2B5EF4-FFF2-40B4-BE49-F238E27FC236}">
                <a16:creationId xmlns:a16="http://schemas.microsoft.com/office/drawing/2014/main" id="{DB61F79A-AB17-058C-06BA-59A256F1C7E6}"/>
              </a:ext>
            </a:extLst>
          </p:cNvPr>
          <p:cNvSpPr/>
          <p:nvPr/>
        </p:nvSpPr>
        <p:spPr>
          <a:xfrm flipH="1">
            <a:off x="9496394" y="3636626"/>
            <a:ext cx="514570" cy="215999"/>
          </a:xfrm>
          <a:prstGeom prst="rect">
            <a:avLst/>
          </a:prstGeom>
          <a:solidFill>
            <a:srgbClr val="669C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solidFill>
                  <a:prstClr val="white"/>
                </a:solidFill>
                <a:latin typeface="Aptos" panose="02110004020202020204"/>
              </a:rPr>
              <a:t>feb</a:t>
            </a:r>
          </a:p>
        </p:txBody>
      </p:sp>
      <p:sp>
        <p:nvSpPr>
          <p:cNvPr id="298" name="Rectángulo 297">
            <a:extLst>
              <a:ext uri="{FF2B5EF4-FFF2-40B4-BE49-F238E27FC236}">
                <a16:creationId xmlns:a16="http://schemas.microsoft.com/office/drawing/2014/main" id="{16CD8F3E-FB24-1CDC-7CB5-E51380F1C6D6}"/>
              </a:ext>
            </a:extLst>
          </p:cNvPr>
          <p:cNvSpPr/>
          <p:nvPr/>
        </p:nvSpPr>
        <p:spPr>
          <a:xfrm flipH="1">
            <a:off x="8864760" y="3636626"/>
            <a:ext cx="576000" cy="216000"/>
          </a:xfrm>
          <a:prstGeom prst="rect">
            <a:avLst/>
          </a:prstGeom>
          <a:solidFill>
            <a:srgbClr val="99BDC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solidFill>
                  <a:srgbClr val="0F9ED5">
                    <a:lumMod val="75000"/>
                  </a:srgbClr>
                </a:solidFill>
                <a:latin typeface="Aptos" panose="02110004020202020204"/>
              </a:rPr>
              <a:t>ene</a:t>
            </a:r>
          </a:p>
        </p:txBody>
      </p:sp>
      <p:cxnSp>
        <p:nvCxnSpPr>
          <p:cNvPr id="299" name="Conector recto 298">
            <a:extLst>
              <a:ext uri="{FF2B5EF4-FFF2-40B4-BE49-F238E27FC236}">
                <a16:creationId xmlns:a16="http://schemas.microsoft.com/office/drawing/2014/main" id="{C669F015-0D37-AEC1-D3C5-AF97B842B8FD}"/>
              </a:ext>
            </a:extLst>
          </p:cNvPr>
          <p:cNvCxnSpPr>
            <a:cxnSpLocks/>
          </p:cNvCxnSpPr>
          <p:nvPr/>
        </p:nvCxnSpPr>
        <p:spPr>
          <a:xfrm flipH="1">
            <a:off x="8827928" y="3549114"/>
            <a:ext cx="2376000" cy="16659"/>
          </a:xfrm>
          <a:prstGeom prst="line">
            <a:avLst/>
          </a:prstGeom>
          <a:ln w="76200">
            <a:solidFill>
              <a:srgbClr val="CFE838"/>
            </a:solidFill>
          </a:ln>
        </p:spPr>
        <p:style>
          <a:lnRef idx="3">
            <a:schemeClr val="accent6"/>
          </a:lnRef>
          <a:fillRef idx="0">
            <a:schemeClr val="accent6"/>
          </a:fillRef>
          <a:effectRef idx="2">
            <a:schemeClr val="accent6"/>
          </a:effectRef>
          <a:fontRef idx="minor">
            <a:schemeClr val="tx1"/>
          </a:fontRef>
        </p:style>
      </p:cxnSp>
      <p:cxnSp>
        <p:nvCxnSpPr>
          <p:cNvPr id="300" name="Conector recto 299">
            <a:extLst>
              <a:ext uri="{FF2B5EF4-FFF2-40B4-BE49-F238E27FC236}">
                <a16:creationId xmlns:a16="http://schemas.microsoft.com/office/drawing/2014/main" id="{9DF6EB71-CD75-0AB1-F9E1-58775EA122D0}"/>
              </a:ext>
            </a:extLst>
          </p:cNvPr>
          <p:cNvCxnSpPr>
            <a:cxnSpLocks/>
          </p:cNvCxnSpPr>
          <p:nvPr/>
        </p:nvCxnSpPr>
        <p:spPr>
          <a:xfrm flipH="1">
            <a:off x="1181918" y="3566991"/>
            <a:ext cx="7524000" cy="16659"/>
          </a:xfrm>
          <a:prstGeom prst="line">
            <a:avLst/>
          </a:prstGeom>
          <a:ln w="76200">
            <a:solidFill>
              <a:schemeClr val="accent3">
                <a:lumMod val="60000"/>
                <a:lumOff val="40000"/>
              </a:schemeClr>
            </a:solidFill>
          </a:ln>
        </p:spPr>
        <p:style>
          <a:lnRef idx="3">
            <a:schemeClr val="accent6"/>
          </a:lnRef>
          <a:fillRef idx="0">
            <a:schemeClr val="accent6"/>
          </a:fillRef>
          <a:effectRef idx="2">
            <a:schemeClr val="accent6"/>
          </a:effectRef>
          <a:fontRef idx="minor">
            <a:schemeClr val="tx1"/>
          </a:fontRef>
        </p:style>
      </p:cxnSp>
      <p:sp>
        <p:nvSpPr>
          <p:cNvPr id="301" name="TextBox 2">
            <a:extLst>
              <a:ext uri="{FF2B5EF4-FFF2-40B4-BE49-F238E27FC236}">
                <a16:creationId xmlns:a16="http://schemas.microsoft.com/office/drawing/2014/main" id="{3628C6B9-49C2-51F3-380A-49938F098204}"/>
              </a:ext>
            </a:extLst>
          </p:cNvPr>
          <p:cNvSpPr txBox="1"/>
          <p:nvPr/>
        </p:nvSpPr>
        <p:spPr>
          <a:xfrm flipH="1">
            <a:off x="8645429" y="3224870"/>
            <a:ext cx="864000" cy="338554"/>
          </a:xfrm>
          <a:prstGeom prst="rect">
            <a:avLst/>
          </a:prstGeom>
          <a:noFill/>
        </p:spPr>
        <p:txBody>
          <a:bodyPr wrap="square" rtlCol="0">
            <a:spAutoFit/>
          </a:bodyPr>
          <a:lstStyle/>
          <a:p>
            <a:pPr algn="ctr"/>
            <a:r>
              <a:rPr lang="en-US" sz="1600" b="1">
                <a:solidFill>
                  <a:srgbClr val="92D050"/>
                </a:solidFill>
                <a:latin typeface="Open Sans" panose="020B0606030504020204" pitchFamily="34" charset="0"/>
                <a:ea typeface="Open Sans" panose="020B0606030504020204" pitchFamily="34" charset="0"/>
                <a:cs typeface="Open Sans" panose="020B0606030504020204" pitchFamily="34" charset="0"/>
              </a:rPr>
              <a:t>2025</a:t>
            </a:r>
          </a:p>
        </p:txBody>
      </p:sp>
      <p:sp>
        <p:nvSpPr>
          <p:cNvPr id="302" name="TextBox 2">
            <a:extLst>
              <a:ext uri="{FF2B5EF4-FFF2-40B4-BE49-F238E27FC236}">
                <a16:creationId xmlns:a16="http://schemas.microsoft.com/office/drawing/2014/main" id="{DCB6642C-5580-08E0-A889-346BA71BD427}"/>
              </a:ext>
            </a:extLst>
          </p:cNvPr>
          <p:cNvSpPr txBox="1"/>
          <p:nvPr/>
        </p:nvSpPr>
        <p:spPr>
          <a:xfrm flipH="1">
            <a:off x="3187191" y="3224870"/>
            <a:ext cx="864000" cy="338554"/>
          </a:xfrm>
          <a:prstGeom prst="rect">
            <a:avLst/>
          </a:prstGeom>
          <a:noFill/>
        </p:spPr>
        <p:txBody>
          <a:bodyPr wrap="square" rtlCol="0">
            <a:spAutoFit/>
          </a:bodyPr>
          <a:lstStyle/>
          <a:p>
            <a:pPr algn="ctr"/>
            <a:r>
              <a:rPr lang="en-US" sz="1600" b="1">
                <a:solidFill>
                  <a:srgbClr val="4EA72E">
                    <a:lumMod val="75000"/>
                  </a:srgbClr>
                </a:solidFill>
                <a:latin typeface="Open Sans" panose="020B0606030504020204" pitchFamily="34" charset="0"/>
                <a:ea typeface="Open Sans" panose="020B0606030504020204" pitchFamily="34" charset="0"/>
                <a:cs typeface="Open Sans" panose="020B0606030504020204" pitchFamily="34" charset="0"/>
              </a:rPr>
              <a:t>2024</a:t>
            </a:r>
          </a:p>
        </p:txBody>
      </p:sp>
      <p:sp>
        <p:nvSpPr>
          <p:cNvPr id="303" name="Rectángulo: esquinas redondeadas 302">
            <a:extLst>
              <a:ext uri="{FF2B5EF4-FFF2-40B4-BE49-F238E27FC236}">
                <a16:creationId xmlns:a16="http://schemas.microsoft.com/office/drawing/2014/main" id="{B31222DF-F6AC-DDA7-7550-AD1BE72D5695}"/>
              </a:ext>
            </a:extLst>
          </p:cNvPr>
          <p:cNvSpPr/>
          <p:nvPr/>
        </p:nvSpPr>
        <p:spPr>
          <a:xfrm flipH="1">
            <a:off x="9537930" y="5706510"/>
            <a:ext cx="1651877" cy="369329"/>
          </a:xfrm>
          <a:prstGeom prst="round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a:solidFill>
                  <a:schemeClr val="bg1"/>
                </a:solidFill>
                <a:latin typeface="Aptos" panose="02110004020202020204"/>
              </a:rPr>
              <a:t>Devolución de oficio</a:t>
            </a:r>
            <a:endParaRPr lang="es-ES" sz="1200" b="1" baseline="30000">
              <a:solidFill>
                <a:schemeClr val="bg1"/>
              </a:solidFill>
              <a:latin typeface="Aptos" panose="02110004020202020204"/>
            </a:endParaRPr>
          </a:p>
        </p:txBody>
      </p:sp>
      <p:sp>
        <p:nvSpPr>
          <p:cNvPr id="304" name="Rectángulo: esquinas redondeadas 303">
            <a:extLst>
              <a:ext uri="{FF2B5EF4-FFF2-40B4-BE49-F238E27FC236}">
                <a16:creationId xmlns:a16="http://schemas.microsoft.com/office/drawing/2014/main" id="{6B9EF975-D9BD-5E86-10B1-8687302F95FD}"/>
              </a:ext>
            </a:extLst>
          </p:cNvPr>
          <p:cNvSpPr/>
          <p:nvPr/>
        </p:nvSpPr>
        <p:spPr>
          <a:xfrm flipH="1">
            <a:off x="5213762" y="4736777"/>
            <a:ext cx="2161071" cy="434153"/>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a:solidFill>
                  <a:prstClr val="black"/>
                </a:solidFill>
                <a:latin typeface="Aptos" panose="02110004020202020204"/>
              </a:rPr>
              <a:t>Inicio de la Notificación de los trámites de audiencia</a:t>
            </a:r>
          </a:p>
        </p:txBody>
      </p:sp>
      <p:sp>
        <p:nvSpPr>
          <p:cNvPr id="306" name="Rectángulo 305">
            <a:extLst>
              <a:ext uri="{FF2B5EF4-FFF2-40B4-BE49-F238E27FC236}">
                <a16:creationId xmlns:a16="http://schemas.microsoft.com/office/drawing/2014/main" id="{B8BD96AF-48DC-E32B-EFD4-76319DD20482}"/>
              </a:ext>
            </a:extLst>
          </p:cNvPr>
          <p:cNvSpPr/>
          <p:nvPr/>
        </p:nvSpPr>
        <p:spPr>
          <a:xfrm flipH="1">
            <a:off x="4188554" y="3636626"/>
            <a:ext cx="4572000" cy="216000"/>
          </a:xfrm>
          <a:prstGeom prst="rect">
            <a:avLst/>
          </a:prstGeom>
          <a:solidFill>
            <a:srgbClr val="D7E6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200">
                <a:solidFill>
                  <a:srgbClr val="0F9ED5">
                    <a:lumMod val="75000"/>
                  </a:srgbClr>
                </a:solidFill>
                <a:latin typeface="Aptos" panose="02110004020202020204"/>
              </a:rPr>
              <a:t>Nov    -     Dic</a:t>
            </a:r>
          </a:p>
        </p:txBody>
      </p:sp>
      <p:sp>
        <p:nvSpPr>
          <p:cNvPr id="307" name="Rectángulo 306">
            <a:extLst>
              <a:ext uri="{FF2B5EF4-FFF2-40B4-BE49-F238E27FC236}">
                <a16:creationId xmlns:a16="http://schemas.microsoft.com/office/drawing/2014/main" id="{AB769A7A-14E8-9667-D11E-9ED120A0F802}"/>
              </a:ext>
            </a:extLst>
          </p:cNvPr>
          <p:cNvSpPr/>
          <p:nvPr/>
        </p:nvSpPr>
        <p:spPr>
          <a:xfrm flipH="1">
            <a:off x="1204254" y="3636626"/>
            <a:ext cx="2924097" cy="219910"/>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a:solidFill>
                  <a:prstClr val="white"/>
                </a:solidFill>
                <a:latin typeface="Open Sans" panose="020B0606030504020204" pitchFamily="34" charset="0"/>
                <a:ea typeface="Open Sans" panose="020B0606030504020204" pitchFamily="34" charset="0"/>
                <a:cs typeface="Open Sans" panose="020B0606030504020204" pitchFamily="34" charset="0"/>
              </a:rPr>
              <a:t>oct</a:t>
            </a:r>
          </a:p>
        </p:txBody>
      </p:sp>
      <p:sp>
        <p:nvSpPr>
          <p:cNvPr id="311" name="Rectángulo: esquinas redondeadas 310">
            <a:extLst>
              <a:ext uri="{FF2B5EF4-FFF2-40B4-BE49-F238E27FC236}">
                <a16:creationId xmlns:a16="http://schemas.microsoft.com/office/drawing/2014/main" id="{39240680-F44A-FE26-E3D5-43E03E6A59B5}"/>
              </a:ext>
            </a:extLst>
          </p:cNvPr>
          <p:cNvSpPr/>
          <p:nvPr/>
        </p:nvSpPr>
        <p:spPr>
          <a:xfrm flipH="1">
            <a:off x="6348473" y="5218126"/>
            <a:ext cx="4841334" cy="434153"/>
          </a:xfrm>
          <a:prstGeom prst="roundRect">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b="1">
                <a:solidFill>
                  <a:prstClr val="black"/>
                </a:solidFill>
                <a:latin typeface="Aptos" panose="02110004020202020204"/>
              </a:rPr>
              <a:t>Notificación Resoluciones</a:t>
            </a:r>
          </a:p>
        </p:txBody>
      </p:sp>
      <p:sp>
        <p:nvSpPr>
          <p:cNvPr id="314" name="Rectángulo: esquinas redondeadas 313">
            <a:extLst>
              <a:ext uri="{FF2B5EF4-FFF2-40B4-BE49-F238E27FC236}">
                <a16:creationId xmlns:a16="http://schemas.microsoft.com/office/drawing/2014/main" id="{D734EC2A-88C3-1247-8600-FD836D7E5993}"/>
              </a:ext>
            </a:extLst>
          </p:cNvPr>
          <p:cNvSpPr/>
          <p:nvPr/>
        </p:nvSpPr>
        <p:spPr>
          <a:xfrm flipH="1">
            <a:off x="5213760" y="2967734"/>
            <a:ext cx="4269408" cy="296763"/>
          </a:xfrm>
          <a:prstGeom prst="roundRect">
            <a:avLst/>
          </a:prstGeom>
          <a:solidFill>
            <a:schemeClr val="tx2">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200">
                <a:solidFill>
                  <a:prstClr val="black"/>
                </a:solidFill>
                <a:latin typeface="Aptos" panose="02110004020202020204"/>
              </a:rPr>
              <a:t>Opción BBCC por autónomo/a</a:t>
            </a:r>
          </a:p>
        </p:txBody>
      </p:sp>
      <p:pic>
        <p:nvPicPr>
          <p:cNvPr id="325" name="Gráfico 324" descr="Usuario con relleno sólido">
            <a:extLst>
              <a:ext uri="{FF2B5EF4-FFF2-40B4-BE49-F238E27FC236}">
                <a16:creationId xmlns:a16="http://schemas.microsoft.com/office/drawing/2014/main" id="{31653E80-797F-6C72-DDB1-D3F5DB6F0F23}"/>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00676" y="2995296"/>
            <a:ext cx="259240" cy="259240"/>
          </a:xfrm>
          <a:prstGeom prst="rect">
            <a:avLst/>
          </a:prstGeom>
        </p:spPr>
      </p:pic>
      <p:sp>
        <p:nvSpPr>
          <p:cNvPr id="337" name="Marcador de número de diapositiva 414">
            <a:extLst>
              <a:ext uri="{FF2B5EF4-FFF2-40B4-BE49-F238E27FC236}">
                <a16:creationId xmlns:a16="http://schemas.microsoft.com/office/drawing/2014/main" id="{0C753B31-6261-E966-0B9E-D6EF377D21CD}"/>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101</a:t>
            </a:fld>
            <a:endParaRPr lang="es-ES"/>
          </a:p>
        </p:txBody>
      </p:sp>
      <p:grpSp>
        <p:nvGrpSpPr>
          <p:cNvPr id="2" name="Grupo 1">
            <a:extLst>
              <a:ext uri="{FF2B5EF4-FFF2-40B4-BE49-F238E27FC236}">
                <a16:creationId xmlns:a16="http://schemas.microsoft.com/office/drawing/2014/main" id="{8D0B4B3C-C480-EB95-CECA-DC9EDE1C8B58}"/>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C04F8F4-D8E4-EE15-5EBA-51A013EE88D8}"/>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Planificación</a:t>
              </a:r>
            </a:p>
          </p:txBody>
        </p:sp>
        <p:grpSp>
          <p:nvGrpSpPr>
            <p:cNvPr id="4" name="Grupo 3">
              <a:extLst>
                <a:ext uri="{FF2B5EF4-FFF2-40B4-BE49-F238E27FC236}">
                  <a16:creationId xmlns:a16="http://schemas.microsoft.com/office/drawing/2014/main" id="{4966FA63-B9B0-0DF7-9D94-CE5F4F727EC6}"/>
                </a:ext>
              </a:extLst>
            </p:cNvPr>
            <p:cNvGrpSpPr/>
            <p:nvPr/>
          </p:nvGrpSpPr>
          <p:grpSpPr>
            <a:xfrm>
              <a:off x="101977" y="91047"/>
              <a:ext cx="712074" cy="630845"/>
              <a:chOff x="101977" y="91047"/>
              <a:chExt cx="712074" cy="630845"/>
            </a:xfrm>
          </p:grpSpPr>
          <p:sp>
            <p:nvSpPr>
              <p:cNvPr id="5" name="Graphic 10">
                <a:extLst>
                  <a:ext uri="{FF2B5EF4-FFF2-40B4-BE49-F238E27FC236}">
                    <a16:creationId xmlns:a16="http://schemas.microsoft.com/office/drawing/2014/main" id="{88301963-54CA-DEEB-EBE0-01DD697888E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6" name="TextBox 38">
                <a:extLst>
                  <a:ext uri="{FF2B5EF4-FFF2-40B4-BE49-F238E27FC236}">
                    <a16:creationId xmlns:a16="http://schemas.microsoft.com/office/drawing/2014/main" id="{171ACE4C-EE2C-926C-EFA1-AD7FF6F1BB85}"/>
                  </a:ext>
                </a:extLst>
              </p:cNvPr>
              <p:cNvSpPr txBox="1"/>
              <p:nvPr/>
            </p:nvSpPr>
            <p:spPr>
              <a:xfrm>
                <a:off x="175296" y="273858"/>
                <a:ext cx="598241" cy="353302"/>
              </a:xfrm>
              <a:prstGeom prst="rect">
                <a:avLst/>
              </a:prstGeom>
              <a:noFill/>
            </p:spPr>
            <p:txBody>
              <a:bodyPr wrap="square" tIns="0" bIns="0" rtlCol="0" anchor="ctr" anchorCtr="0">
                <a:spAutoFit/>
              </a:bodyPr>
              <a:lstStyle/>
              <a:p>
                <a:pPr algn="ctr">
                  <a:lnSpc>
                    <a:spcPct val="80000"/>
                  </a:lnSpc>
                </a:pPr>
                <a:r>
                  <a:rPr lang="en-US" sz="2800" b="1">
                    <a:solidFill>
                      <a:schemeClr val="bg1"/>
                    </a:solidFill>
                  </a:rPr>
                  <a:t>05</a:t>
                </a:r>
              </a:p>
            </p:txBody>
          </p:sp>
        </p:grpSp>
      </p:grpSp>
      <p:pic>
        <p:nvPicPr>
          <p:cNvPr id="10" name="Picture 10" descr="Copia de Tgss">
            <a:extLst>
              <a:ext uri="{FF2B5EF4-FFF2-40B4-BE49-F238E27FC236}">
                <a16:creationId xmlns:a16="http://schemas.microsoft.com/office/drawing/2014/main" id="{68C53174-9195-DCE6-7BE3-E97758204316}"/>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15713" y="3890697"/>
            <a:ext cx="748214" cy="748214"/>
          </a:xfrm>
          <a:prstGeom prst="rect">
            <a:avLst/>
          </a:prstGeom>
          <a:noFill/>
          <a:extLst>
            <a:ext uri="{909E8E84-426E-40DD-AFC4-6F175D3DCCD1}">
              <a14:hiddenFill xmlns:a14="http://schemas.microsoft.com/office/drawing/2010/main">
                <a:solidFill>
                  <a:srgbClr val="FFFFFF"/>
                </a:solidFill>
              </a14:hiddenFill>
            </a:ext>
          </a:extLst>
        </p:spPr>
      </p:pic>
      <p:pic>
        <p:nvPicPr>
          <p:cNvPr id="11" name="Gráfico 10" descr="Usuario con relleno sólido">
            <a:extLst>
              <a:ext uri="{FF2B5EF4-FFF2-40B4-BE49-F238E27FC236}">
                <a16:creationId xmlns:a16="http://schemas.microsoft.com/office/drawing/2014/main" id="{DA60A572-9D41-E442-2B1A-3E7330895682}"/>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5713" y="2565201"/>
            <a:ext cx="750174" cy="750174"/>
          </a:xfrm>
          <a:prstGeom prst="rect">
            <a:avLst/>
          </a:prstGeom>
        </p:spPr>
      </p:pic>
      <p:cxnSp>
        <p:nvCxnSpPr>
          <p:cNvPr id="12" name="Conector recto 11">
            <a:extLst>
              <a:ext uri="{FF2B5EF4-FFF2-40B4-BE49-F238E27FC236}">
                <a16:creationId xmlns:a16="http://schemas.microsoft.com/office/drawing/2014/main" id="{2A508A16-1BBA-1286-5531-73327094CDEE}"/>
              </a:ext>
            </a:extLst>
          </p:cNvPr>
          <p:cNvCxnSpPr>
            <a:cxnSpLocks/>
          </p:cNvCxnSpPr>
          <p:nvPr/>
        </p:nvCxnSpPr>
        <p:spPr>
          <a:xfrm flipH="1" flipV="1">
            <a:off x="-9332" y="3571701"/>
            <a:ext cx="828000" cy="7238"/>
          </a:xfrm>
          <a:prstGeom prst="line">
            <a:avLst/>
          </a:prstGeom>
          <a:ln w="76200">
            <a:solidFill>
              <a:schemeClr val="bg2">
                <a:lumMod val="20000"/>
                <a:lumOff val="80000"/>
              </a:schemeClr>
            </a:solidFill>
          </a:ln>
        </p:spPr>
        <p:style>
          <a:lnRef idx="3">
            <a:schemeClr val="accent6"/>
          </a:lnRef>
          <a:fillRef idx="0">
            <a:schemeClr val="accent6"/>
          </a:fillRef>
          <a:effectRef idx="2">
            <a:schemeClr val="accent6"/>
          </a:effectRef>
          <a:fontRef idx="minor">
            <a:schemeClr val="tx1"/>
          </a:fontRef>
        </p:style>
      </p:cxnSp>
      <p:sp>
        <p:nvSpPr>
          <p:cNvPr id="16" name="Arrow: Notched Right 91">
            <a:extLst>
              <a:ext uri="{FF2B5EF4-FFF2-40B4-BE49-F238E27FC236}">
                <a16:creationId xmlns:a16="http://schemas.microsoft.com/office/drawing/2014/main" id="{D31F895C-BFB7-C5DE-9F17-BA184CA09070}"/>
              </a:ext>
            </a:extLst>
          </p:cNvPr>
          <p:cNvSpPr/>
          <p:nvPr/>
        </p:nvSpPr>
        <p:spPr>
          <a:xfrm>
            <a:off x="758874" y="2965999"/>
            <a:ext cx="379189" cy="227811"/>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Arrow: Notched Right 91">
            <a:extLst>
              <a:ext uri="{FF2B5EF4-FFF2-40B4-BE49-F238E27FC236}">
                <a16:creationId xmlns:a16="http://schemas.microsoft.com/office/drawing/2014/main" id="{0911146E-069A-6C99-F18F-3343DB25D3EB}"/>
              </a:ext>
            </a:extLst>
          </p:cNvPr>
          <p:cNvSpPr/>
          <p:nvPr/>
        </p:nvSpPr>
        <p:spPr>
          <a:xfrm>
            <a:off x="758874" y="3979409"/>
            <a:ext cx="379189" cy="227811"/>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FDB10BB8-F46F-EA78-1B60-2795C66151F4}"/>
              </a:ext>
            </a:extLst>
          </p:cNvPr>
          <p:cNvSpPr txBox="1">
            <a:spLocks/>
          </p:cNvSpPr>
          <p:nvPr/>
        </p:nvSpPr>
        <p:spPr>
          <a:xfrm>
            <a:off x="886239" y="653924"/>
            <a:ext cx="804865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Planificación del proceso de Regularización de Cuotas</a:t>
            </a:r>
            <a:endParaRPr kumimoji="0" lang="es-ES" sz="2800" b="0" i="0" u="none" strike="noStrike" kern="1200" cap="none" spc="0" normalizeH="0" baseline="0" noProof="0">
              <a:ln>
                <a:noFill/>
              </a:ln>
              <a:solidFill>
                <a:schemeClr val="accent3"/>
              </a:solidFill>
              <a:effectLst/>
              <a:uLnTx/>
              <a:uFillTx/>
              <a:latin typeface="Calibri" panose="020F0502020204030204"/>
              <a:ea typeface="+mj-ea"/>
              <a:cs typeface="+mj-cs"/>
            </a:endParaRPr>
          </a:p>
        </p:txBody>
      </p:sp>
      <p:grpSp>
        <p:nvGrpSpPr>
          <p:cNvPr id="14" name="Grupo 13">
            <a:extLst>
              <a:ext uri="{FF2B5EF4-FFF2-40B4-BE49-F238E27FC236}">
                <a16:creationId xmlns:a16="http://schemas.microsoft.com/office/drawing/2014/main" id="{EFF9A5CA-6FDB-97D3-131C-A39A8257E3BB}"/>
              </a:ext>
            </a:extLst>
          </p:cNvPr>
          <p:cNvGrpSpPr/>
          <p:nvPr/>
        </p:nvGrpSpPr>
        <p:grpSpPr>
          <a:xfrm>
            <a:off x="887032" y="1167198"/>
            <a:ext cx="1253278" cy="45720"/>
            <a:chOff x="810704" y="1458628"/>
            <a:chExt cx="1253278" cy="45720"/>
          </a:xfrm>
        </p:grpSpPr>
        <p:sp>
          <p:nvSpPr>
            <p:cNvPr id="18" name="!!CoverSlideFooterText">
              <a:extLst>
                <a:ext uri="{FF2B5EF4-FFF2-40B4-BE49-F238E27FC236}">
                  <a16:creationId xmlns:a16="http://schemas.microsoft.com/office/drawing/2014/main" id="{D504A009-57FE-E0F4-D24E-14D776E45A99}"/>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9" name="!!CoverSlideFooterText">
              <a:extLst>
                <a:ext uri="{FF2B5EF4-FFF2-40B4-BE49-F238E27FC236}">
                  <a16:creationId xmlns:a16="http://schemas.microsoft.com/office/drawing/2014/main" id="{B163D4DC-0BC4-F5F5-F46B-336DDF9E8301}"/>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cxnSp>
        <p:nvCxnSpPr>
          <p:cNvPr id="7" name="Conector recto 6">
            <a:extLst>
              <a:ext uri="{FF2B5EF4-FFF2-40B4-BE49-F238E27FC236}">
                <a16:creationId xmlns:a16="http://schemas.microsoft.com/office/drawing/2014/main" id="{9EA7FBDA-8FBD-8B37-8F7E-D06121A434B0}"/>
              </a:ext>
            </a:extLst>
          </p:cNvPr>
          <p:cNvCxnSpPr>
            <a:cxnSpLocks/>
          </p:cNvCxnSpPr>
          <p:nvPr/>
        </p:nvCxnSpPr>
        <p:spPr>
          <a:xfrm>
            <a:off x="9454047" y="2713316"/>
            <a:ext cx="13225" cy="2457612"/>
          </a:xfrm>
          <a:prstGeom prst="line">
            <a:avLst/>
          </a:prstGeom>
          <a:ln w="9525">
            <a:solidFill>
              <a:srgbClr val="00B050"/>
            </a:solidFill>
            <a:prstDash val="sysDash"/>
          </a:ln>
        </p:spPr>
        <p:style>
          <a:lnRef idx="2">
            <a:schemeClr val="accent1"/>
          </a:lnRef>
          <a:fillRef idx="0">
            <a:schemeClr val="accent1"/>
          </a:fillRef>
          <a:effectRef idx="1">
            <a:schemeClr val="accent1"/>
          </a:effectRef>
          <a:fontRef idx="minor">
            <a:schemeClr val="tx1"/>
          </a:fontRef>
        </p:style>
      </p:cxnSp>
      <p:cxnSp>
        <p:nvCxnSpPr>
          <p:cNvPr id="20" name="Conector recto 19">
            <a:extLst>
              <a:ext uri="{FF2B5EF4-FFF2-40B4-BE49-F238E27FC236}">
                <a16:creationId xmlns:a16="http://schemas.microsoft.com/office/drawing/2014/main" id="{90A154F1-64E9-02A4-59BE-9C328696A46F}"/>
              </a:ext>
            </a:extLst>
          </p:cNvPr>
          <p:cNvCxnSpPr>
            <a:cxnSpLocks/>
          </p:cNvCxnSpPr>
          <p:nvPr/>
        </p:nvCxnSpPr>
        <p:spPr>
          <a:xfrm>
            <a:off x="5191451" y="2736410"/>
            <a:ext cx="13225" cy="2457612"/>
          </a:xfrm>
          <a:prstGeom prst="line">
            <a:avLst/>
          </a:prstGeom>
          <a:ln w="9525">
            <a:solidFill>
              <a:srgbClr val="00B050"/>
            </a:solidFill>
            <a:prstDash val="sysDash"/>
          </a:ln>
        </p:spPr>
        <p:style>
          <a:lnRef idx="2">
            <a:schemeClr val="accent1"/>
          </a:lnRef>
          <a:fillRef idx="0">
            <a:schemeClr val="accent1"/>
          </a:fillRef>
          <a:effectRef idx="1">
            <a:schemeClr val="accent1"/>
          </a:effectRef>
          <a:fontRef idx="minor">
            <a:schemeClr val="tx1"/>
          </a:fontRef>
        </p:style>
      </p:cxnSp>
      <p:sp>
        <p:nvSpPr>
          <p:cNvPr id="8" name="Rectángulo: esquinas redondeadas 7">
            <a:extLst>
              <a:ext uri="{FF2B5EF4-FFF2-40B4-BE49-F238E27FC236}">
                <a16:creationId xmlns:a16="http://schemas.microsoft.com/office/drawing/2014/main" id="{ADAE9FB0-F504-06C6-8606-61C55BD46E4C}"/>
              </a:ext>
            </a:extLst>
          </p:cNvPr>
          <p:cNvSpPr/>
          <p:nvPr/>
        </p:nvSpPr>
        <p:spPr>
          <a:xfrm flipH="1">
            <a:off x="4549897" y="4153208"/>
            <a:ext cx="900000" cy="540000"/>
          </a:xfrm>
          <a:prstGeom prst="round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900" b="1">
                <a:solidFill>
                  <a:prstClr val="black"/>
                </a:solidFill>
                <a:latin typeface="Aptos" panose="02110004020202020204"/>
              </a:rPr>
              <a:t>Correos electrónicos autorizado RED</a:t>
            </a:r>
          </a:p>
        </p:txBody>
      </p:sp>
    </p:spTree>
    <p:extLst>
      <p:ext uri="{BB962C8B-B14F-4D97-AF65-F5344CB8AC3E}">
        <p14:creationId xmlns:p14="http://schemas.microsoft.com/office/powerpoint/2010/main" val="32989038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Shape 57">
            <a:extLst>
              <a:ext uri="{FF2B5EF4-FFF2-40B4-BE49-F238E27FC236}">
                <a16:creationId xmlns:a16="http://schemas.microsoft.com/office/drawing/2014/main" id="{5D912C02-730E-CB87-7B83-4FE22BCD94D5}"/>
              </a:ext>
            </a:extLst>
          </p:cNvPr>
          <p:cNvSpPr>
            <a:spLocks/>
          </p:cNvSpPr>
          <p:nvPr/>
        </p:nvSpPr>
        <p:spPr bwMode="auto">
          <a:xfrm>
            <a:off x="6406529" y="2067994"/>
            <a:ext cx="8205276" cy="82598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4" name="Freeform: Shape 22">
            <a:extLst>
              <a:ext uri="{FF2B5EF4-FFF2-40B4-BE49-F238E27FC236}">
                <a16:creationId xmlns:a16="http://schemas.microsoft.com/office/drawing/2014/main" id="{1F5791CE-53A6-CCD6-25F5-9952D8371D7A}"/>
              </a:ext>
            </a:extLst>
          </p:cNvPr>
          <p:cNvSpPr/>
          <p:nvPr/>
        </p:nvSpPr>
        <p:spPr>
          <a:xfrm rot="10800000">
            <a:off x="-25484" y="-1320"/>
            <a:ext cx="10941133" cy="6857999"/>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endParaRPr lang="en-US">
              <a:solidFill>
                <a:prstClr val="black"/>
              </a:solidFill>
              <a:latin typeface="Calibri" panose="020F0502020204030204"/>
            </a:endParaRPr>
          </a:p>
        </p:txBody>
      </p:sp>
      <p:sp>
        <p:nvSpPr>
          <p:cNvPr id="5" name="Text Placeholder 8">
            <a:extLst>
              <a:ext uri="{FF2B5EF4-FFF2-40B4-BE49-F238E27FC236}">
                <a16:creationId xmlns:a16="http://schemas.microsoft.com/office/drawing/2014/main" id="{D9383A0B-1EDB-F1B0-2F1C-D3B332D4E673}"/>
              </a:ext>
            </a:extLst>
          </p:cNvPr>
          <p:cNvSpPr txBox="1">
            <a:spLocks/>
          </p:cNvSpPr>
          <p:nvPr/>
        </p:nvSpPr>
        <p:spPr>
          <a:xfrm>
            <a:off x="811491" y="6122045"/>
            <a:ext cx="2353901" cy="286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err="1">
                <a:solidFill>
                  <a:prstClr val="white"/>
                </a:solidFill>
                <a:latin typeface="Segoe UI" panose="020B0502040204020203" pitchFamily="34" charset="0"/>
                <a:ea typeface="Open Sans Light" panose="020B0306030504020204" pitchFamily="34" charset="0"/>
                <a:cs typeface="Segoe UI" panose="020B0502040204020203" pitchFamily="34" charset="0"/>
              </a:rPr>
              <a:t>Octubre</a:t>
            </a: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Open Sans Light" panose="020B0306030504020204" pitchFamily="34" charset="0"/>
                <a:cs typeface="Segoe UI" panose="020B0502040204020203" pitchFamily="34" charset="0"/>
              </a:rPr>
              <a:t> de 2024</a:t>
            </a:r>
          </a:p>
        </p:txBody>
      </p:sp>
      <p:sp>
        <p:nvSpPr>
          <p:cNvPr id="57" name="TextBox 56">
            <a:extLst>
              <a:ext uri="{FF2B5EF4-FFF2-40B4-BE49-F238E27FC236}">
                <a16:creationId xmlns:a16="http://schemas.microsoft.com/office/drawing/2014/main" id="{B7736761-75E3-61D1-53FC-1BD5924A44D9}"/>
              </a:ext>
            </a:extLst>
          </p:cNvPr>
          <p:cNvSpPr txBox="1"/>
          <p:nvPr/>
        </p:nvSpPr>
        <p:spPr>
          <a:xfrm>
            <a:off x="130258" y="3532646"/>
            <a:ext cx="8043988" cy="24622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REGULARIZACIÓN ANUAL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DE </a:t>
            </a:r>
            <a:r>
              <a:rPr lang="en-US" sz="3200" b="1">
                <a:solidFill>
                  <a:schemeClr val="bg1"/>
                </a:solidFill>
                <a:latin typeface="Calibri" panose="020F0502020204030204"/>
                <a:cs typeface="Segoe UI" panose="020B0502040204020203" pitchFamily="34" charset="0"/>
              </a:rPr>
              <a:t>BASES DE COTIZACIÓN Y </a:t>
            </a: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CUOTAS DE LA SEGURIDAD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DE PERSONAS TRABAJADORAS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 POR CUENTA PROPIA O </a:t>
            </a:r>
            <a:r>
              <a:rPr lang="en-US" sz="3200" b="1">
                <a:solidFill>
                  <a:schemeClr val="bg1"/>
                </a:solidFill>
                <a:latin typeface="Calibri" panose="020F0502020204030204"/>
                <a:cs typeface="Segoe UI" panose="020B0502040204020203" pitchFamily="34" charset="0"/>
              </a:rPr>
              <a:t>AUTÓNOMAS</a:t>
            </a:r>
            <a:endPar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endParaRPr>
          </a:p>
        </p:txBody>
      </p:sp>
      <p:sp>
        <p:nvSpPr>
          <p:cNvPr id="2" name="Marcador de texto 36">
            <a:extLst>
              <a:ext uri="{FF2B5EF4-FFF2-40B4-BE49-F238E27FC236}">
                <a16:creationId xmlns:a16="http://schemas.microsoft.com/office/drawing/2014/main" id="{D45FEBD2-E991-46A1-39CC-41C0EE5837E1}"/>
              </a:ext>
            </a:extLst>
          </p:cNvPr>
          <p:cNvSpPr txBox="1">
            <a:spLocks/>
          </p:cNvSpPr>
          <p:nvPr/>
        </p:nvSpPr>
        <p:spPr>
          <a:xfrm>
            <a:off x="8793804" y="842949"/>
            <a:ext cx="3398196"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defTabSz="1218987" rtl="0" eaLnBrk="1" fontAlgn="auto" latinLnBrk="0" hangingPunct="1">
              <a:lnSpc>
                <a:spcPct val="85000"/>
              </a:lnSpc>
              <a:spcBef>
                <a:spcPts val="0"/>
              </a:spcBef>
              <a:spcAft>
                <a:spcPts val="600"/>
              </a:spcAft>
              <a:buClrTx/>
              <a:buSzTx/>
              <a:buFont typeface="Arial" pitchFamily="34" charset="0"/>
              <a:buNone/>
              <a:tabLst/>
              <a:defRPr/>
            </a:pPr>
            <a:r>
              <a:rPr lang="es-ES" sz="6000" b="1">
                <a:solidFill>
                  <a:srgbClr val="D73A2C"/>
                </a:solidFill>
                <a:latin typeface="+mn-lt"/>
              </a:rPr>
              <a:t>Fin</a:t>
            </a:r>
            <a:endParaRPr kumimoji="0" lang="es-ES" sz="8000" b="1" i="0" u="none" strike="noStrike" kern="1200" cap="none" spc="0" normalizeH="0" baseline="0" noProof="0">
              <a:ln>
                <a:noFill/>
              </a:ln>
              <a:solidFill>
                <a:srgbClr val="D73A2C"/>
              </a:solidFill>
              <a:effectLst/>
              <a:uLnTx/>
              <a:uFillTx/>
              <a:latin typeface="+mn-lt"/>
            </a:endParaRPr>
          </a:p>
        </p:txBody>
      </p:sp>
    </p:spTree>
    <p:extLst>
      <p:ext uri="{BB962C8B-B14F-4D97-AF65-F5344CB8AC3E}">
        <p14:creationId xmlns:p14="http://schemas.microsoft.com/office/powerpoint/2010/main" val="2689969967"/>
      </p:ext>
    </p:extLst>
  </p:cSld>
  <p:clrMapOvr>
    <a:masterClrMapping/>
  </p:clrMapOvr>
  <p:transition spd="slow"/>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Freeform: Shape 57">
            <a:extLst>
              <a:ext uri="{FF2B5EF4-FFF2-40B4-BE49-F238E27FC236}">
                <a16:creationId xmlns:a16="http://schemas.microsoft.com/office/drawing/2014/main" id="{5D912C02-730E-CB87-7B83-4FE22BCD94D5}"/>
              </a:ext>
            </a:extLst>
          </p:cNvPr>
          <p:cNvSpPr>
            <a:spLocks/>
          </p:cNvSpPr>
          <p:nvPr/>
        </p:nvSpPr>
        <p:spPr bwMode="auto">
          <a:xfrm>
            <a:off x="6406529" y="2067994"/>
            <a:ext cx="8205276" cy="82598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4" name="Freeform: Shape 22">
            <a:extLst>
              <a:ext uri="{FF2B5EF4-FFF2-40B4-BE49-F238E27FC236}">
                <a16:creationId xmlns:a16="http://schemas.microsoft.com/office/drawing/2014/main" id="{1F5791CE-53A6-CCD6-25F5-9952D8371D7A}"/>
              </a:ext>
            </a:extLst>
          </p:cNvPr>
          <p:cNvSpPr/>
          <p:nvPr/>
        </p:nvSpPr>
        <p:spPr>
          <a:xfrm rot="10800000">
            <a:off x="-25484" y="-1320"/>
            <a:ext cx="10941133" cy="6857999"/>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endParaRPr lang="en-US">
              <a:solidFill>
                <a:prstClr val="black"/>
              </a:solidFill>
              <a:latin typeface="Calibri" panose="020F0502020204030204"/>
            </a:endParaRPr>
          </a:p>
        </p:txBody>
      </p:sp>
      <p:sp>
        <p:nvSpPr>
          <p:cNvPr id="5" name="Text Placeholder 8">
            <a:extLst>
              <a:ext uri="{FF2B5EF4-FFF2-40B4-BE49-F238E27FC236}">
                <a16:creationId xmlns:a16="http://schemas.microsoft.com/office/drawing/2014/main" id="{D9383A0B-1EDB-F1B0-2F1C-D3B332D4E673}"/>
              </a:ext>
            </a:extLst>
          </p:cNvPr>
          <p:cNvSpPr txBox="1">
            <a:spLocks/>
          </p:cNvSpPr>
          <p:nvPr/>
        </p:nvSpPr>
        <p:spPr>
          <a:xfrm>
            <a:off x="811491" y="6122045"/>
            <a:ext cx="2353901" cy="28676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1800" err="1">
                <a:solidFill>
                  <a:prstClr val="white"/>
                </a:solidFill>
                <a:latin typeface="Segoe UI" panose="020B0502040204020203" pitchFamily="34" charset="0"/>
                <a:ea typeface="Open Sans Light" panose="020B0306030504020204" pitchFamily="34" charset="0"/>
                <a:cs typeface="Segoe UI" panose="020B0502040204020203" pitchFamily="34" charset="0"/>
              </a:rPr>
              <a:t>Octubre</a:t>
            </a:r>
            <a:r>
              <a:rPr kumimoji="0" lang="en-US" sz="1800" b="0" i="0" u="none" strike="noStrike" kern="1200" cap="none" spc="0" normalizeH="0" baseline="0" noProof="0">
                <a:ln>
                  <a:noFill/>
                </a:ln>
                <a:solidFill>
                  <a:prstClr val="white"/>
                </a:solidFill>
                <a:effectLst/>
                <a:uLnTx/>
                <a:uFillTx/>
                <a:latin typeface="Segoe UI" panose="020B0502040204020203" pitchFamily="34" charset="0"/>
                <a:ea typeface="Open Sans Light" panose="020B0306030504020204" pitchFamily="34" charset="0"/>
                <a:cs typeface="Segoe UI" panose="020B0502040204020203" pitchFamily="34" charset="0"/>
              </a:rPr>
              <a:t> de 2024</a:t>
            </a:r>
          </a:p>
        </p:txBody>
      </p:sp>
      <p:sp>
        <p:nvSpPr>
          <p:cNvPr id="57" name="TextBox 56">
            <a:extLst>
              <a:ext uri="{FF2B5EF4-FFF2-40B4-BE49-F238E27FC236}">
                <a16:creationId xmlns:a16="http://schemas.microsoft.com/office/drawing/2014/main" id="{B7736761-75E3-61D1-53FC-1BD5924A44D9}"/>
              </a:ext>
            </a:extLst>
          </p:cNvPr>
          <p:cNvSpPr txBox="1"/>
          <p:nvPr/>
        </p:nvSpPr>
        <p:spPr>
          <a:xfrm>
            <a:off x="130258" y="3532646"/>
            <a:ext cx="8043988" cy="2462213"/>
          </a:xfrm>
          <a:prstGeom prst="rect">
            <a:avLst/>
          </a:prstGeom>
          <a:noFill/>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REGULARIZACIÓN ANUAL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DE </a:t>
            </a:r>
            <a:r>
              <a:rPr lang="en-US" sz="3200" b="1">
                <a:solidFill>
                  <a:schemeClr val="bg1"/>
                </a:solidFill>
                <a:latin typeface="Calibri" panose="020F0502020204030204"/>
                <a:cs typeface="Segoe UI" panose="020B0502040204020203" pitchFamily="34" charset="0"/>
              </a:rPr>
              <a:t>BASES DE COTIZACIÓN Y </a:t>
            </a: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CUOTAS DE LA SEGURIDAD SOCIAL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DE PERSONAS TRABAJADORAS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rPr>
              <a:t> POR CUENTA PROPIA O </a:t>
            </a:r>
            <a:r>
              <a:rPr lang="en-US" sz="3200" b="1">
                <a:solidFill>
                  <a:schemeClr val="bg1"/>
                </a:solidFill>
                <a:latin typeface="Calibri" panose="020F0502020204030204"/>
                <a:cs typeface="Segoe UI" panose="020B0502040204020203" pitchFamily="34" charset="0"/>
              </a:rPr>
              <a:t>AUTÓNOMAS</a:t>
            </a:r>
            <a:endParaRPr kumimoji="0" lang="en-US" sz="3200" b="1" i="0" u="none" strike="noStrike" kern="1200" cap="none" spc="0" normalizeH="0" baseline="0" noProof="0">
              <a:ln>
                <a:noFill/>
              </a:ln>
              <a:solidFill>
                <a:schemeClr val="bg1"/>
              </a:solidFill>
              <a:effectLst/>
              <a:uLnTx/>
              <a:uFillTx/>
              <a:latin typeface="Calibri" panose="020F0502020204030204"/>
              <a:ea typeface="+mn-ea"/>
              <a:cs typeface="Segoe UI" panose="020B0502040204020203" pitchFamily="34" charset="0"/>
            </a:endParaRPr>
          </a:p>
        </p:txBody>
      </p:sp>
      <p:sp>
        <p:nvSpPr>
          <p:cNvPr id="3" name="Marcador de texto 36">
            <a:extLst>
              <a:ext uri="{FF2B5EF4-FFF2-40B4-BE49-F238E27FC236}">
                <a16:creationId xmlns:a16="http://schemas.microsoft.com/office/drawing/2014/main" id="{167C6B18-4C00-5129-12FB-23DB65DBDECA}"/>
              </a:ext>
            </a:extLst>
          </p:cNvPr>
          <p:cNvSpPr txBox="1">
            <a:spLocks/>
          </p:cNvSpPr>
          <p:nvPr/>
        </p:nvSpPr>
        <p:spPr>
          <a:xfrm>
            <a:off x="8793804" y="842949"/>
            <a:ext cx="3398196"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defTabSz="1218987" rtl="0" eaLnBrk="1" fontAlgn="auto" latinLnBrk="0" hangingPunct="1">
              <a:lnSpc>
                <a:spcPct val="85000"/>
              </a:lnSpc>
              <a:spcBef>
                <a:spcPts val="0"/>
              </a:spcBef>
              <a:spcAft>
                <a:spcPts val="600"/>
              </a:spcAft>
              <a:buClrTx/>
              <a:buSzTx/>
              <a:buFont typeface="Arial" pitchFamily="34" charset="0"/>
              <a:buNone/>
              <a:tabLst/>
              <a:defRPr/>
            </a:pPr>
            <a:r>
              <a:rPr lang="es-ES" sz="6000">
                <a:solidFill>
                  <a:srgbClr val="D73A2C"/>
                </a:solidFill>
                <a:latin typeface="+mn-lt"/>
              </a:rPr>
              <a:t>Anexos</a:t>
            </a:r>
            <a:endParaRPr kumimoji="0" lang="es-ES" sz="8000" i="0" u="none" strike="noStrike" kern="1200" cap="none" spc="0" normalizeH="0" baseline="0" noProof="0">
              <a:ln>
                <a:noFill/>
              </a:ln>
              <a:solidFill>
                <a:srgbClr val="D73A2C"/>
              </a:solidFill>
              <a:effectLst/>
              <a:uLnTx/>
              <a:uFillTx/>
              <a:latin typeface="+mn-lt"/>
            </a:endParaRPr>
          </a:p>
        </p:txBody>
      </p:sp>
    </p:spTree>
    <p:extLst>
      <p:ext uri="{BB962C8B-B14F-4D97-AF65-F5344CB8AC3E}">
        <p14:creationId xmlns:p14="http://schemas.microsoft.com/office/powerpoint/2010/main" val="3906881507"/>
      </p:ext>
    </p:extLst>
  </p:cSld>
  <p:clrMapOvr>
    <a:masterClrMapping/>
  </p:clrMapOvr>
  <p:transition spd="slow"/>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Rectángulo 30">
            <a:extLst>
              <a:ext uri="{FF2B5EF4-FFF2-40B4-BE49-F238E27FC236}">
                <a16:creationId xmlns:a16="http://schemas.microsoft.com/office/drawing/2014/main" id="{22A6B2B7-F795-EA68-F3E7-138DF22D2531}"/>
              </a:ext>
            </a:extLst>
          </p:cNvPr>
          <p:cNvSpPr/>
          <p:nvPr/>
        </p:nvSpPr>
        <p:spPr>
          <a:xfrm>
            <a:off x="4113249" y="2837170"/>
            <a:ext cx="4846879" cy="165746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Persegi Panjang: Sudut Lengkung 1">
            <a:extLst>
              <a:ext uri="{FF2B5EF4-FFF2-40B4-BE49-F238E27FC236}">
                <a16:creationId xmlns:a16="http://schemas.microsoft.com/office/drawing/2014/main" id="{7FB8B4D4-378E-090C-430B-04D6237C58A8}"/>
              </a:ext>
            </a:extLst>
          </p:cNvPr>
          <p:cNvSpPr/>
          <p:nvPr/>
        </p:nvSpPr>
        <p:spPr>
          <a:xfrm>
            <a:off x="581315" y="2846314"/>
            <a:ext cx="3492000" cy="145547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511944"/>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1E7E3E-414D-423B-A310-20FCFC5BD8B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F1D9930A-6EF7-F24A-B772-B988524C505E}"/>
              </a:ext>
            </a:extLst>
          </p:cNvPr>
          <p:cNvSpPr txBox="1"/>
          <p:nvPr/>
        </p:nvSpPr>
        <p:spPr>
          <a:xfrm>
            <a:off x="508477" y="2908692"/>
            <a:ext cx="3188806"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Condición solo de Venta Ambulante</a:t>
            </a:r>
            <a:endParaRPr kumimoji="0" lang="es-ES" altLang="en-US" sz="14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17" name="CuadroTexto 16">
            <a:extLst>
              <a:ext uri="{FF2B5EF4-FFF2-40B4-BE49-F238E27FC236}">
                <a16:creationId xmlns:a16="http://schemas.microsoft.com/office/drawing/2014/main" id="{CC312E2D-D8AA-D2E5-51B9-D7BC92EDFA7B}"/>
              </a:ext>
            </a:extLst>
          </p:cNvPr>
          <p:cNvSpPr txBox="1"/>
          <p:nvPr/>
        </p:nvSpPr>
        <p:spPr>
          <a:xfrm>
            <a:off x="508477" y="3395628"/>
            <a:ext cx="2477132"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Condición solo de Artistas</a:t>
            </a:r>
            <a:endParaRPr kumimoji="0" lang="es-ES" altLang="en-US" sz="14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39" name="CuadroTexto 38">
            <a:extLst>
              <a:ext uri="{FF2B5EF4-FFF2-40B4-BE49-F238E27FC236}">
                <a16:creationId xmlns:a16="http://schemas.microsoft.com/office/drawing/2014/main" id="{39ACCEAE-01E7-E27F-6589-CBB9258F05F8}"/>
              </a:ext>
            </a:extLst>
          </p:cNvPr>
          <p:cNvSpPr txBox="1"/>
          <p:nvPr/>
        </p:nvSpPr>
        <p:spPr>
          <a:xfrm>
            <a:off x="508477" y="3871228"/>
            <a:ext cx="3731970" cy="307777"/>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Artistas</a:t>
            </a:r>
            <a:endParaRPr kumimoji="0" lang="es-ES" altLang="en-US" sz="14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cxnSp>
        <p:nvCxnSpPr>
          <p:cNvPr id="40" name="Conector recto 39">
            <a:extLst>
              <a:ext uri="{FF2B5EF4-FFF2-40B4-BE49-F238E27FC236}">
                <a16:creationId xmlns:a16="http://schemas.microsoft.com/office/drawing/2014/main" id="{26356A6C-79C1-3A79-70FB-66807DAD3825}"/>
              </a:ext>
            </a:extLst>
          </p:cNvPr>
          <p:cNvCxnSpPr/>
          <p:nvPr/>
        </p:nvCxnSpPr>
        <p:spPr>
          <a:xfrm>
            <a:off x="527456" y="2854084"/>
            <a:ext cx="0" cy="1476000"/>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grpSp>
        <p:nvGrpSpPr>
          <p:cNvPr id="60" name="Grupo 59">
            <a:extLst>
              <a:ext uri="{FF2B5EF4-FFF2-40B4-BE49-F238E27FC236}">
                <a16:creationId xmlns:a16="http://schemas.microsoft.com/office/drawing/2014/main" id="{8EE6CA2E-797A-E67D-DB32-14B849517F38}"/>
              </a:ext>
            </a:extLst>
          </p:cNvPr>
          <p:cNvGrpSpPr/>
          <p:nvPr/>
        </p:nvGrpSpPr>
        <p:grpSpPr>
          <a:xfrm>
            <a:off x="83315" y="100378"/>
            <a:ext cx="11312995" cy="630845"/>
            <a:chOff x="101977" y="91047"/>
            <a:chExt cx="11312995" cy="630845"/>
          </a:xfrm>
        </p:grpSpPr>
        <p:sp>
          <p:nvSpPr>
            <p:cNvPr id="61" name="TextBox 12">
              <a:extLst>
                <a:ext uri="{FF2B5EF4-FFF2-40B4-BE49-F238E27FC236}">
                  <a16:creationId xmlns:a16="http://schemas.microsoft.com/office/drawing/2014/main" id="{990B8931-4F2B-9DAC-5C12-CD541FD7759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definitiva</a:t>
              </a:r>
            </a:p>
          </p:txBody>
        </p:sp>
        <p:grpSp>
          <p:nvGrpSpPr>
            <p:cNvPr id="62" name="Grupo 61">
              <a:extLst>
                <a:ext uri="{FF2B5EF4-FFF2-40B4-BE49-F238E27FC236}">
                  <a16:creationId xmlns:a16="http://schemas.microsoft.com/office/drawing/2014/main" id="{17CB721A-FB35-7BD5-9648-C1B228045590}"/>
                </a:ext>
              </a:extLst>
            </p:cNvPr>
            <p:cNvGrpSpPr/>
            <p:nvPr/>
          </p:nvGrpSpPr>
          <p:grpSpPr>
            <a:xfrm>
              <a:off x="101977" y="91047"/>
              <a:ext cx="712074" cy="630845"/>
              <a:chOff x="101977" y="91047"/>
              <a:chExt cx="712074" cy="630845"/>
            </a:xfrm>
          </p:grpSpPr>
          <p:sp>
            <p:nvSpPr>
              <p:cNvPr id="63" name="Graphic 10">
                <a:extLst>
                  <a:ext uri="{FF2B5EF4-FFF2-40B4-BE49-F238E27FC236}">
                    <a16:creationId xmlns:a16="http://schemas.microsoft.com/office/drawing/2014/main" id="{EE5A92D4-5EA5-A285-6150-97EA1366C2A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38">
                <a:extLst>
                  <a:ext uri="{FF2B5EF4-FFF2-40B4-BE49-F238E27FC236}">
                    <a16:creationId xmlns:a16="http://schemas.microsoft.com/office/drawing/2014/main" id="{17DCFBA8-FAB8-63E5-4D8C-C31469FDD99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pic>
        <p:nvPicPr>
          <p:cNvPr id="65" name="Imagen 64">
            <a:extLst>
              <a:ext uri="{FF2B5EF4-FFF2-40B4-BE49-F238E27FC236}">
                <a16:creationId xmlns:a16="http://schemas.microsoft.com/office/drawing/2014/main" id="{2A331884-2146-5D1C-5E4E-675E1CB97C2F}"/>
              </a:ext>
            </a:extLst>
          </p:cNvPr>
          <p:cNvPicPr>
            <a:picLocks noChangeAspect="1"/>
          </p:cNvPicPr>
          <p:nvPr/>
        </p:nvPicPr>
        <p:blipFill>
          <a:blip r:embed="rId3"/>
          <a:stretch>
            <a:fillRect/>
          </a:stretch>
        </p:blipFill>
        <p:spPr>
          <a:xfrm>
            <a:off x="3975600" y="137998"/>
            <a:ext cx="2120400" cy="539309"/>
          </a:xfrm>
          <a:prstGeom prst="rect">
            <a:avLst/>
          </a:prstGeom>
        </p:spPr>
      </p:pic>
      <p:sp>
        <p:nvSpPr>
          <p:cNvPr id="7" name="CuadroTexto 6">
            <a:extLst>
              <a:ext uri="{FF2B5EF4-FFF2-40B4-BE49-F238E27FC236}">
                <a16:creationId xmlns:a16="http://schemas.microsoft.com/office/drawing/2014/main" id="{516F51DC-C2AB-4DF3-7FFD-0A931EA18CF6}"/>
              </a:ext>
            </a:extLst>
          </p:cNvPr>
          <p:cNvSpPr txBox="1"/>
          <p:nvPr/>
        </p:nvSpPr>
        <p:spPr>
          <a:xfrm>
            <a:off x="4340363" y="3395628"/>
            <a:ext cx="24480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prstClr val="white">
                    <a:lumMod val="50000"/>
                  </a:prstClr>
                </a:solidFill>
                <a:effectLst/>
                <a:uLnTx/>
                <a:uFillTx/>
                <a:latin typeface="Calibri" panose="020F0502020204030204"/>
                <a:ea typeface="+mn-ea"/>
                <a:cs typeface="Arial" panose="020B0604020202020204" pitchFamily="34" charset="0"/>
              </a:rPr>
              <a:t>TA R 23 080</a:t>
            </a:r>
          </a:p>
        </p:txBody>
      </p:sp>
      <p:sp>
        <p:nvSpPr>
          <p:cNvPr id="8" name="CuadroTexto 7">
            <a:extLst>
              <a:ext uri="{FF2B5EF4-FFF2-40B4-BE49-F238E27FC236}">
                <a16:creationId xmlns:a16="http://schemas.microsoft.com/office/drawing/2014/main" id="{D1B0E169-A30C-08BE-AE59-5BEBFBBDB180}"/>
              </a:ext>
            </a:extLst>
          </p:cNvPr>
          <p:cNvSpPr txBox="1"/>
          <p:nvPr/>
        </p:nvSpPr>
        <p:spPr>
          <a:xfrm>
            <a:off x="4340363" y="2908692"/>
            <a:ext cx="24480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prstClr val="white">
                    <a:lumMod val="50000"/>
                  </a:prstClr>
                </a:solidFill>
                <a:effectLst/>
                <a:uLnTx/>
                <a:uFillTx/>
                <a:latin typeface="Calibri" panose="020F0502020204030204"/>
                <a:ea typeface="+mn-ea"/>
                <a:cs typeface="Arial" panose="020B0604020202020204" pitchFamily="34" charset="0"/>
              </a:rPr>
              <a:t>TA R 23 070</a:t>
            </a:r>
          </a:p>
        </p:txBody>
      </p:sp>
      <p:sp>
        <p:nvSpPr>
          <p:cNvPr id="9" name="CuadroTexto 8">
            <a:extLst>
              <a:ext uri="{FF2B5EF4-FFF2-40B4-BE49-F238E27FC236}">
                <a16:creationId xmlns:a16="http://schemas.microsoft.com/office/drawing/2014/main" id="{63CB0D9F-7E9C-F154-1826-E813CC0D8CF1}"/>
              </a:ext>
            </a:extLst>
          </p:cNvPr>
          <p:cNvSpPr txBox="1"/>
          <p:nvPr/>
        </p:nvSpPr>
        <p:spPr>
          <a:xfrm>
            <a:off x="4340363" y="3871228"/>
            <a:ext cx="24480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prstClr val="white">
                    <a:lumMod val="50000"/>
                  </a:prstClr>
                </a:solidFill>
                <a:effectLst/>
                <a:uLnTx/>
                <a:uFillTx/>
                <a:latin typeface="Calibri" panose="020F0502020204030204"/>
                <a:ea typeface="+mn-ea"/>
                <a:cs typeface="Arial" panose="020B0604020202020204" pitchFamily="34" charset="0"/>
              </a:rPr>
              <a:t>TA R 23 910</a:t>
            </a:r>
          </a:p>
        </p:txBody>
      </p:sp>
      <p:sp>
        <p:nvSpPr>
          <p:cNvPr id="21" name="CuadroTexto 20">
            <a:extLst>
              <a:ext uri="{FF2B5EF4-FFF2-40B4-BE49-F238E27FC236}">
                <a16:creationId xmlns:a16="http://schemas.microsoft.com/office/drawing/2014/main" id="{70952439-2A99-022C-F0CD-312239BCEC38}"/>
              </a:ext>
            </a:extLst>
          </p:cNvPr>
          <p:cNvSpPr txBox="1"/>
          <p:nvPr/>
        </p:nvSpPr>
        <p:spPr>
          <a:xfrm>
            <a:off x="1060078" y="1732957"/>
            <a:ext cx="79965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Cotización por base reducida en todos los PR</a:t>
            </a:r>
            <a:endPar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cxnSp>
        <p:nvCxnSpPr>
          <p:cNvPr id="24" name="Conector recto 23">
            <a:extLst>
              <a:ext uri="{FF2B5EF4-FFF2-40B4-BE49-F238E27FC236}">
                <a16:creationId xmlns:a16="http://schemas.microsoft.com/office/drawing/2014/main" id="{318D08C5-2B5D-3445-4C47-A6F668ED94BF}"/>
              </a:ext>
            </a:extLst>
          </p:cNvPr>
          <p:cNvCxnSpPr>
            <a:cxnSpLocks/>
          </p:cNvCxnSpPr>
          <p:nvPr/>
        </p:nvCxnSpPr>
        <p:spPr>
          <a:xfrm flipH="1">
            <a:off x="602439" y="3251705"/>
            <a:ext cx="3470875"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5" name="Conector recto 24">
            <a:extLst>
              <a:ext uri="{FF2B5EF4-FFF2-40B4-BE49-F238E27FC236}">
                <a16:creationId xmlns:a16="http://schemas.microsoft.com/office/drawing/2014/main" id="{B52C6F82-039E-1DD0-42F7-DB6D8D9445EA}"/>
              </a:ext>
            </a:extLst>
          </p:cNvPr>
          <p:cNvCxnSpPr>
            <a:cxnSpLocks/>
          </p:cNvCxnSpPr>
          <p:nvPr/>
        </p:nvCxnSpPr>
        <p:spPr>
          <a:xfrm>
            <a:off x="4340363" y="3251705"/>
            <a:ext cx="165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BE747BD7-549F-5F70-905F-E24770A4FCF7}"/>
              </a:ext>
            </a:extLst>
          </p:cNvPr>
          <p:cNvCxnSpPr>
            <a:cxnSpLocks/>
          </p:cNvCxnSpPr>
          <p:nvPr/>
        </p:nvCxnSpPr>
        <p:spPr>
          <a:xfrm>
            <a:off x="4376291" y="3779347"/>
            <a:ext cx="15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35" name="Conector recto 34">
            <a:extLst>
              <a:ext uri="{FF2B5EF4-FFF2-40B4-BE49-F238E27FC236}">
                <a16:creationId xmlns:a16="http://schemas.microsoft.com/office/drawing/2014/main" id="{50A56639-0EB2-9349-5F6F-305295F87168}"/>
              </a:ext>
            </a:extLst>
          </p:cNvPr>
          <p:cNvCxnSpPr>
            <a:cxnSpLocks/>
          </p:cNvCxnSpPr>
          <p:nvPr/>
        </p:nvCxnSpPr>
        <p:spPr>
          <a:xfrm>
            <a:off x="4376291" y="4301867"/>
            <a:ext cx="15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5" name="Conector recto 44">
            <a:extLst>
              <a:ext uri="{FF2B5EF4-FFF2-40B4-BE49-F238E27FC236}">
                <a16:creationId xmlns:a16="http://schemas.microsoft.com/office/drawing/2014/main" id="{1346B66E-E856-E581-62D0-0C04BB2451D3}"/>
              </a:ext>
            </a:extLst>
          </p:cNvPr>
          <p:cNvCxnSpPr>
            <a:cxnSpLocks/>
          </p:cNvCxnSpPr>
          <p:nvPr/>
        </p:nvCxnSpPr>
        <p:spPr>
          <a:xfrm flipH="1">
            <a:off x="581314" y="3779347"/>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F9520D7F-7E68-6D14-4A73-02896E9C4889}"/>
              </a:ext>
            </a:extLst>
          </p:cNvPr>
          <p:cNvCxnSpPr>
            <a:cxnSpLocks/>
          </p:cNvCxnSpPr>
          <p:nvPr/>
        </p:nvCxnSpPr>
        <p:spPr>
          <a:xfrm flipH="1">
            <a:off x="581314" y="4301867"/>
            <a:ext cx="3492000" cy="0"/>
          </a:xfrm>
          <a:prstGeom prst="line">
            <a:avLst/>
          </a:prstGeom>
        </p:spPr>
        <p:style>
          <a:lnRef idx="1">
            <a:schemeClr val="accent1"/>
          </a:lnRef>
          <a:fillRef idx="0">
            <a:schemeClr val="accent1"/>
          </a:fillRef>
          <a:effectRef idx="0">
            <a:schemeClr val="accent1"/>
          </a:effectRef>
          <a:fontRef idx="minor">
            <a:schemeClr val="tx1"/>
          </a:fontRef>
        </p:style>
      </p:cxnSp>
      <p:sp>
        <p:nvSpPr>
          <p:cNvPr id="82" name="Persegi Panjang: Sudut Lengkung 1">
            <a:extLst>
              <a:ext uri="{FF2B5EF4-FFF2-40B4-BE49-F238E27FC236}">
                <a16:creationId xmlns:a16="http://schemas.microsoft.com/office/drawing/2014/main" id="{2EE0C687-77E5-5835-B098-3C731B5868F2}"/>
              </a:ext>
            </a:extLst>
          </p:cNvPr>
          <p:cNvSpPr/>
          <p:nvPr/>
        </p:nvSpPr>
        <p:spPr>
          <a:xfrm>
            <a:off x="83315" y="1020124"/>
            <a:ext cx="12191999" cy="217826"/>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 </a:t>
            </a:r>
            <a:r>
              <a:rPr kumimoji="0" lang="es-ES" altLang="en-US" sz="1600" b="1"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Artistas y colectivo dedicado a la venta ambulante</a:t>
            </a:r>
          </a:p>
        </p:txBody>
      </p:sp>
      <p:grpSp>
        <p:nvGrpSpPr>
          <p:cNvPr id="90" name="Grupo 89">
            <a:extLst>
              <a:ext uri="{FF2B5EF4-FFF2-40B4-BE49-F238E27FC236}">
                <a16:creationId xmlns:a16="http://schemas.microsoft.com/office/drawing/2014/main" id="{7445360F-80D1-CA9A-5186-FF84BCBC0A4C}"/>
              </a:ext>
            </a:extLst>
          </p:cNvPr>
          <p:cNvGrpSpPr/>
          <p:nvPr/>
        </p:nvGrpSpPr>
        <p:grpSpPr>
          <a:xfrm>
            <a:off x="6181104" y="2909550"/>
            <a:ext cx="455271" cy="450000"/>
            <a:chOff x="10641507" y="2348243"/>
            <a:chExt cx="455271" cy="450000"/>
          </a:xfrm>
        </p:grpSpPr>
        <p:sp>
          <p:nvSpPr>
            <p:cNvPr id="91" name="Elipse 90">
              <a:extLst>
                <a:ext uri="{FF2B5EF4-FFF2-40B4-BE49-F238E27FC236}">
                  <a16:creationId xmlns:a16="http://schemas.microsoft.com/office/drawing/2014/main" id="{EA161436-82E1-0F6F-EB43-3A457D73958E}"/>
                </a:ext>
              </a:extLst>
            </p:cNvPr>
            <p:cNvSpPr/>
            <p:nvPr/>
          </p:nvSpPr>
          <p:spPr>
            <a:xfrm>
              <a:off x="10641507" y="2348243"/>
              <a:ext cx="450000" cy="450000"/>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2" name="TextBox 30">
              <a:extLst>
                <a:ext uri="{FF2B5EF4-FFF2-40B4-BE49-F238E27FC236}">
                  <a16:creationId xmlns:a16="http://schemas.microsoft.com/office/drawing/2014/main" id="{09BC188D-A2F5-A283-AF2A-DAB116A01D7B}"/>
                </a:ext>
              </a:extLst>
            </p:cNvPr>
            <p:cNvSpPr txBox="1"/>
            <p:nvPr/>
          </p:nvSpPr>
          <p:spPr>
            <a:xfrm>
              <a:off x="10692058" y="2478003"/>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93" name="Grupo 92">
            <a:extLst>
              <a:ext uri="{FF2B5EF4-FFF2-40B4-BE49-F238E27FC236}">
                <a16:creationId xmlns:a16="http://schemas.microsoft.com/office/drawing/2014/main" id="{BC2E6A1D-A193-2550-A6E4-1D56289FF5E3}"/>
              </a:ext>
            </a:extLst>
          </p:cNvPr>
          <p:cNvGrpSpPr/>
          <p:nvPr/>
        </p:nvGrpSpPr>
        <p:grpSpPr>
          <a:xfrm>
            <a:off x="6181104" y="3374194"/>
            <a:ext cx="450000" cy="450000"/>
            <a:chOff x="10641507" y="2812887"/>
            <a:chExt cx="450000" cy="450000"/>
          </a:xfrm>
        </p:grpSpPr>
        <p:sp>
          <p:nvSpPr>
            <p:cNvPr id="94" name="Elipse 93">
              <a:extLst>
                <a:ext uri="{FF2B5EF4-FFF2-40B4-BE49-F238E27FC236}">
                  <a16:creationId xmlns:a16="http://schemas.microsoft.com/office/drawing/2014/main" id="{20C64DE8-4667-3029-1D1F-370B45730AAA}"/>
                </a:ext>
              </a:extLst>
            </p:cNvPr>
            <p:cNvSpPr/>
            <p:nvPr/>
          </p:nvSpPr>
          <p:spPr>
            <a:xfrm>
              <a:off x="10641507" y="2812887"/>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5" name="TextBox 30">
              <a:extLst>
                <a:ext uri="{FF2B5EF4-FFF2-40B4-BE49-F238E27FC236}">
                  <a16:creationId xmlns:a16="http://schemas.microsoft.com/office/drawing/2014/main" id="{0F5C2A67-2EB7-A378-2421-767971B47E4B}"/>
                </a:ext>
              </a:extLst>
            </p:cNvPr>
            <p:cNvSpPr txBox="1"/>
            <p:nvPr/>
          </p:nvSpPr>
          <p:spPr>
            <a:xfrm>
              <a:off x="10701474" y="2913623"/>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grpSp>
        <p:nvGrpSpPr>
          <p:cNvPr id="96" name="Grupo 95">
            <a:extLst>
              <a:ext uri="{FF2B5EF4-FFF2-40B4-BE49-F238E27FC236}">
                <a16:creationId xmlns:a16="http://schemas.microsoft.com/office/drawing/2014/main" id="{054D7282-652A-1953-D790-CA8C244B56EA}"/>
              </a:ext>
            </a:extLst>
          </p:cNvPr>
          <p:cNvGrpSpPr/>
          <p:nvPr/>
        </p:nvGrpSpPr>
        <p:grpSpPr>
          <a:xfrm>
            <a:off x="6196081" y="3860580"/>
            <a:ext cx="450000" cy="450000"/>
            <a:chOff x="10641507" y="2348243"/>
            <a:chExt cx="450000" cy="450000"/>
          </a:xfrm>
        </p:grpSpPr>
        <p:sp>
          <p:nvSpPr>
            <p:cNvPr id="97" name="Elipse 96">
              <a:extLst>
                <a:ext uri="{FF2B5EF4-FFF2-40B4-BE49-F238E27FC236}">
                  <a16:creationId xmlns:a16="http://schemas.microsoft.com/office/drawing/2014/main" id="{5DD7F4C7-709D-AEDC-3DE0-181E94457AC7}"/>
                </a:ext>
              </a:extLst>
            </p:cNvPr>
            <p:cNvSpPr/>
            <p:nvPr/>
          </p:nvSpPr>
          <p:spPr>
            <a:xfrm>
              <a:off x="10641507" y="2348243"/>
              <a:ext cx="450000" cy="450000"/>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8" name="TextBox 30">
              <a:extLst>
                <a:ext uri="{FF2B5EF4-FFF2-40B4-BE49-F238E27FC236}">
                  <a16:creationId xmlns:a16="http://schemas.microsoft.com/office/drawing/2014/main" id="{815F01AB-471A-51DE-3223-81F5C83D1CCA}"/>
                </a:ext>
              </a:extLst>
            </p:cNvPr>
            <p:cNvSpPr txBox="1"/>
            <p:nvPr/>
          </p:nvSpPr>
          <p:spPr>
            <a:xfrm>
              <a:off x="10672808" y="2478003"/>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99" name="Grupo 98">
            <a:extLst>
              <a:ext uri="{FF2B5EF4-FFF2-40B4-BE49-F238E27FC236}">
                <a16:creationId xmlns:a16="http://schemas.microsoft.com/office/drawing/2014/main" id="{0C58BEC4-F33F-8F80-2231-ACA822386CE6}"/>
              </a:ext>
            </a:extLst>
          </p:cNvPr>
          <p:cNvGrpSpPr/>
          <p:nvPr/>
        </p:nvGrpSpPr>
        <p:grpSpPr>
          <a:xfrm>
            <a:off x="6484681" y="3860580"/>
            <a:ext cx="450000" cy="450000"/>
            <a:chOff x="10631779" y="2812887"/>
            <a:chExt cx="450000" cy="450000"/>
          </a:xfrm>
        </p:grpSpPr>
        <p:sp>
          <p:nvSpPr>
            <p:cNvPr id="100" name="Elipse 99">
              <a:extLst>
                <a:ext uri="{FF2B5EF4-FFF2-40B4-BE49-F238E27FC236}">
                  <a16:creationId xmlns:a16="http://schemas.microsoft.com/office/drawing/2014/main" id="{2EAE1F51-9FED-4A64-36EA-611F6E37BB8F}"/>
                </a:ext>
              </a:extLst>
            </p:cNvPr>
            <p:cNvSpPr/>
            <p:nvPr/>
          </p:nvSpPr>
          <p:spPr>
            <a:xfrm>
              <a:off x="10631779" y="2812887"/>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1" name="TextBox 30">
              <a:extLst>
                <a:ext uri="{FF2B5EF4-FFF2-40B4-BE49-F238E27FC236}">
                  <a16:creationId xmlns:a16="http://schemas.microsoft.com/office/drawing/2014/main" id="{B1946638-DD40-7FEA-A91C-FFE122962498}"/>
                </a:ext>
              </a:extLst>
            </p:cNvPr>
            <p:cNvSpPr txBox="1"/>
            <p:nvPr/>
          </p:nvSpPr>
          <p:spPr>
            <a:xfrm>
              <a:off x="10747278" y="2902822"/>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sp>
        <p:nvSpPr>
          <p:cNvPr id="102" name="Elipse 101">
            <a:extLst>
              <a:ext uri="{FF2B5EF4-FFF2-40B4-BE49-F238E27FC236}">
                <a16:creationId xmlns:a16="http://schemas.microsoft.com/office/drawing/2014/main" id="{3B25F50C-9532-258D-5102-B043E3583A59}"/>
              </a:ext>
            </a:extLst>
          </p:cNvPr>
          <p:cNvSpPr/>
          <p:nvPr/>
        </p:nvSpPr>
        <p:spPr>
          <a:xfrm>
            <a:off x="6194676" y="3860580"/>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3" name="Elipse 102">
            <a:extLst>
              <a:ext uri="{FF2B5EF4-FFF2-40B4-BE49-F238E27FC236}">
                <a16:creationId xmlns:a16="http://schemas.microsoft.com/office/drawing/2014/main" id="{A0FFA5B6-870D-81EC-BB95-503823A3A345}"/>
              </a:ext>
            </a:extLst>
          </p:cNvPr>
          <p:cNvSpPr/>
          <p:nvPr/>
        </p:nvSpPr>
        <p:spPr>
          <a:xfrm>
            <a:off x="6480343" y="3860580"/>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09" name="Isosceles Triangle 8">
            <a:extLst>
              <a:ext uri="{FF2B5EF4-FFF2-40B4-BE49-F238E27FC236}">
                <a16:creationId xmlns:a16="http://schemas.microsoft.com/office/drawing/2014/main" id="{2F0807C2-0407-D0CC-B952-7B8BE78E8246}"/>
              </a:ext>
            </a:extLst>
          </p:cNvPr>
          <p:cNvSpPr/>
          <p:nvPr/>
        </p:nvSpPr>
        <p:spPr>
          <a:xfrm rot="5400000">
            <a:off x="4136989" y="2999476"/>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0" name="Isosceles Triangle 8">
            <a:extLst>
              <a:ext uri="{FF2B5EF4-FFF2-40B4-BE49-F238E27FC236}">
                <a16:creationId xmlns:a16="http://schemas.microsoft.com/office/drawing/2014/main" id="{CBBC092B-FB16-C3BB-7979-C311D5ECE5FE}"/>
              </a:ext>
            </a:extLst>
          </p:cNvPr>
          <p:cNvSpPr/>
          <p:nvPr/>
        </p:nvSpPr>
        <p:spPr>
          <a:xfrm rot="5400000">
            <a:off x="4144693" y="3468127"/>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1" name="Isosceles Triangle 8">
            <a:extLst>
              <a:ext uri="{FF2B5EF4-FFF2-40B4-BE49-F238E27FC236}">
                <a16:creationId xmlns:a16="http://schemas.microsoft.com/office/drawing/2014/main" id="{9F21B1F2-D3F9-AEC9-C7BD-B1BD48B8111A}"/>
              </a:ext>
            </a:extLst>
          </p:cNvPr>
          <p:cNvSpPr/>
          <p:nvPr/>
        </p:nvSpPr>
        <p:spPr>
          <a:xfrm rot="5400000">
            <a:off x="4144575" y="3952598"/>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7" name="CuadroTexto 116">
            <a:extLst>
              <a:ext uri="{FF2B5EF4-FFF2-40B4-BE49-F238E27FC236}">
                <a16:creationId xmlns:a16="http://schemas.microsoft.com/office/drawing/2014/main" id="{2E742F5C-7615-7640-7015-BAA8F8E63999}"/>
              </a:ext>
            </a:extLst>
          </p:cNvPr>
          <p:cNvSpPr txBox="1"/>
          <p:nvPr/>
        </p:nvSpPr>
        <p:spPr>
          <a:xfrm>
            <a:off x="4280988" y="2536690"/>
            <a:ext cx="173918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Resoluciones de salida</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grpSp>
        <p:nvGrpSpPr>
          <p:cNvPr id="2" name="Grupo 1">
            <a:extLst>
              <a:ext uri="{FF2B5EF4-FFF2-40B4-BE49-F238E27FC236}">
                <a16:creationId xmlns:a16="http://schemas.microsoft.com/office/drawing/2014/main" id="{5C7E97B6-672E-BF66-A7D2-408FEE794EE4}"/>
              </a:ext>
            </a:extLst>
          </p:cNvPr>
          <p:cNvGrpSpPr/>
          <p:nvPr/>
        </p:nvGrpSpPr>
        <p:grpSpPr>
          <a:xfrm>
            <a:off x="581314" y="1659691"/>
            <a:ext cx="446363" cy="428501"/>
            <a:chOff x="58297" y="2294985"/>
            <a:chExt cx="446363" cy="428501"/>
          </a:xfrm>
        </p:grpSpPr>
        <p:sp>
          <p:nvSpPr>
            <p:cNvPr id="3" name="Elipse 2">
              <a:extLst>
                <a:ext uri="{FF2B5EF4-FFF2-40B4-BE49-F238E27FC236}">
                  <a16:creationId xmlns:a16="http://schemas.microsoft.com/office/drawing/2014/main" id="{CF40215E-E468-8B16-75E8-928130DA323D}"/>
                </a:ext>
              </a:extLst>
            </p:cNvPr>
            <p:cNvSpPr/>
            <p:nvPr/>
          </p:nvSpPr>
          <p:spPr>
            <a:xfrm>
              <a:off x="58297" y="2305124"/>
              <a:ext cx="446363" cy="418362"/>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266F8B">
                    <a:lumMod val="50000"/>
                  </a:srgbClr>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E1DC2B7C-A92D-D36C-4A5B-2CCC979ED384}"/>
                </a:ext>
              </a:extLst>
            </p:cNvPr>
            <p:cNvSpPr txBox="1"/>
            <p:nvPr/>
          </p:nvSpPr>
          <p:spPr>
            <a:xfrm>
              <a:off x="93474" y="2294985"/>
              <a:ext cx="224750" cy="25568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2800" b="1" i="0" u="none" strike="noStrike" kern="0" cap="none" spc="0" normalizeH="0" baseline="0" noProof="0">
                  <a:ln>
                    <a:noFill/>
                  </a:ln>
                  <a:solidFill>
                    <a:prstClr val="white">
                      <a:lumMod val="50000"/>
                    </a:prstClr>
                  </a:solidFill>
                  <a:effectLst/>
                  <a:uLnTx/>
                  <a:uFillTx/>
                  <a:latin typeface="Calibri" panose="020F0502020204030204"/>
                  <a:ea typeface="+mn-ea"/>
                  <a:cs typeface="Arial" panose="020B0604020202020204" pitchFamily="34" charset="0"/>
                </a:rPr>
                <a:t>1</a:t>
              </a:r>
            </a:p>
          </p:txBody>
        </p:sp>
      </p:grpSp>
      <p:sp>
        <p:nvSpPr>
          <p:cNvPr id="6" name="CuadroTexto 5">
            <a:extLst>
              <a:ext uri="{FF2B5EF4-FFF2-40B4-BE49-F238E27FC236}">
                <a16:creationId xmlns:a16="http://schemas.microsoft.com/office/drawing/2014/main" id="{5D6B7892-0B16-6312-15B7-03A1169A9EFC}"/>
              </a:ext>
            </a:extLst>
          </p:cNvPr>
          <p:cNvSpPr txBox="1"/>
          <p:nvPr/>
        </p:nvSpPr>
        <p:spPr>
          <a:xfrm>
            <a:off x="7356563" y="3061618"/>
            <a:ext cx="4097130" cy="461665"/>
          </a:xfrm>
          <a:prstGeom prst="rect">
            <a:avLst/>
          </a:prstGeom>
          <a:noFill/>
        </p:spPr>
        <p:txBody>
          <a:bodyPr wrap="square">
            <a:spAutoFit/>
          </a:bodyPr>
          <a:lstStyle>
            <a:defPPr>
              <a:defRPr lang="en-US"/>
            </a:defPPr>
            <a:lvl1pPr algn="just">
              <a:defRPr sz="1200">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en todos los PR por la BC de Artistas y/o Venta Ambulante</a:t>
            </a:r>
          </a:p>
        </p:txBody>
      </p:sp>
      <p:sp>
        <p:nvSpPr>
          <p:cNvPr id="14" name="CuadroTexto 13">
            <a:extLst>
              <a:ext uri="{FF2B5EF4-FFF2-40B4-BE49-F238E27FC236}">
                <a16:creationId xmlns:a16="http://schemas.microsoft.com/office/drawing/2014/main" id="{16219D29-11CA-E785-78E8-450D355102C9}"/>
              </a:ext>
            </a:extLst>
          </p:cNvPr>
          <p:cNvSpPr txBox="1"/>
          <p:nvPr/>
        </p:nvSpPr>
        <p:spPr>
          <a:xfrm>
            <a:off x="7149784" y="4065730"/>
            <a:ext cx="4559604" cy="276999"/>
          </a:xfrm>
          <a:prstGeom prst="rect">
            <a:avLst/>
          </a:prstGeom>
          <a:noFill/>
        </p:spPr>
        <p:txBody>
          <a:bodyPr wrap="square">
            <a:spAutoFit/>
          </a:bodyPr>
          <a:lstStyle>
            <a:defPPr>
              <a:defRPr lang="en-US"/>
            </a:defPPr>
            <a:lvl1pPr algn="just">
              <a:defRPr sz="1200">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El o la autónoma ha cotizado correctamente</a:t>
            </a:r>
          </a:p>
        </p:txBody>
      </p:sp>
      <p:cxnSp>
        <p:nvCxnSpPr>
          <p:cNvPr id="20" name="Conector recto 19">
            <a:extLst>
              <a:ext uri="{FF2B5EF4-FFF2-40B4-BE49-F238E27FC236}">
                <a16:creationId xmlns:a16="http://schemas.microsoft.com/office/drawing/2014/main" id="{085083BF-8E80-D8CB-935F-4CBE1F0D030B}"/>
              </a:ext>
            </a:extLst>
          </p:cNvPr>
          <p:cNvCxnSpPr>
            <a:cxnSpLocks/>
          </p:cNvCxnSpPr>
          <p:nvPr/>
        </p:nvCxnSpPr>
        <p:spPr>
          <a:xfrm>
            <a:off x="7057617" y="2602890"/>
            <a:ext cx="0" cy="2016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2" name="CuadroTexto 21">
            <a:extLst>
              <a:ext uri="{FF2B5EF4-FFF2-40B4-BE49-F238E27FC236}">
                <a16:creationId xmlns:a16="http://schemas.microsoft.com/office/drawing/2014/main" id="{8B0AEFCD-D74E-109C-91B0-CDF524423053}"/>
              </a:ext>
            </a:extLst>
          </p:cNvPr>
          <p:cNvSpPr txBox="1"/>
          <p:nvPr/>
        </p:nvSpPr>
        <p:spPr>
          <a:xfrm>
            <a:off x="7113548" y="2676070"/>
            <a:ext cx="98072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Condiciones</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3" name="CuadroTexto 22">
            <a:extLst>
              <a:ext uri="{FF2B5EF4-FFF2-40B4-BE49-F238E27FC236}">
                <a16:creationId xmlns:a16="http://schemas.microsoft.com/office/drawing/2014/main" id="{2FFB5480-2545-901C-D4B1-FCC57ED8FA02}"/>
              </a:ext>
            </a:extLst>
          </p:cNvPr>
          <p:cNvSpPr txBox="1"/>
          <p:nvPr/>
        </p:nvSpPr>
        <p:spPr>
          <a:xfrm>
            <a:off x="7093773" y="3841992"/>
            <a:ext cx="223756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Resultado de la regularización</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26" name="Isosceles Triangle 8">
            <a:extLst>
              <a:ext uri="{FF2B5EF4-FFF2-40B4-BE49-F238E27FC236}">
                <a16:creationId xmlns:a16="http://schemas.microsoft.com/office/drawing/2014/main" id="{D02686E6-772F-1DB4-45DC-B1CAE750D4C7}"/>
              </a:ext>
            </a:extLst>
          </p:cNvPr>
          <p:cNvSpPr/>
          <p:nvPr/>
        </p:nvSpPr>
        <p:spPr>
          <a:xfrm rot="5400000">
            <a:off x="7249072" y="3163552"/>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cxnSp>
        <p:nvCxnSpPr>
          <p:cNvPr id="10" name="Conector recto 9">
            <a:extLst>
              <a:ext uri="{FF2B5EF4-FFF2-40B4-BE49-F238E27FC236}">
                <a16:creationId xmlns:a16="http://schemas.microsoft.com/office/drawing/2014/main" id="{D2DFE8F3-407A-77B1-7715-97875C125149}"/>
              </a:ext>
            </a:extLst>
          </p:cNvPr>
          <p:cNvCxnSpPr>
            <a:cxnSpLocks/>
          </p:cNvCxnSpPr>
          <p:nvPr/>
        </p:nvCxnSpPr>
        <p:spPr>
          <a:xfrm>
            <a:off x="4199892" y="2776342"/>
            <a:ext cx="162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Conector recto 10">
            <a:extLst>
              <a:ext uri="{FF2B5EF4-FFF2-40B4-BE49-F238E27FC236}">
                <a16:creationId xmlns:a16="http://schemas.microsoft.com/office/drawing/2014/main" id="{D1207312-9C07-5597-32F3-AD8A50F759C1}"/>
              </a:ext>
            </a:extLst>
          </p:cNvPr>
          <p:cNvCxnSpPr>
            <a:cxnSpLocks/>
          </p:cNvCxnSpPr>
          <p:nvPr/>
        </p:nvCxnSpPr>
        <p:spPr>
          <a:xfrm>
            <a:off x="7169559" y="2915722"/>
            <a:ext cx="162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Conector recto 11">
            <a:extLst>
              <a:ext uri="{FF2B5EF4-FFF2-40B4-BE49-F238E27FC236}">
                <a16:creationId xmlns:a16="http://schemas.microsoft.com/office/drawing/2014/main" id="{DB64E9D7-FDC2-2AEA-88A6-E8822DAB951D}"/>
              </a:ext>
            </a:extLst>
          </p:cNvPr>
          <p:cNvCxnSpPr>
            <a:cxnSpLocks/>
          </p:cNvCxnSpPr>
          <p:nvPr/>
        </p:nvCxnSpPr>
        <p:spPr>
          <a:xfrm>
            <a:off x="7149784" y="4085839"/>
            <a:ext cx="2016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13" name="Grupo 12">
            <a:extLst>
              <a:ext uri="{FF2B5EF4-FFF2-40B4-BE49-F238E27FC236}">
                <a16:creationId xmlns:a16="http://schemas.microsoft.com/office/drawing/2014/main" id="{E1E920DB-8B9B-3648-2E85-B1B2ADCD3915}"/>
              </a:ext>
            </a:extLst>
          </p:cNvPr>
          <p:cNvGrpSpPr/>
          <p:nvPr/>
        </p:nvGrpSpPr>
        <p:grpSpPr>
          <a:xfrm>
            <a:off x="8389698" y="891680"/>
            <a:ext cx="396594" cy="454632"/>
            <a:chOff x="10509179" y="532419"/>
            <a:chExt cx="1514363" cy="1735976"/>
          </a:xfrm>
        </p:grpSpPr>
        <p:sp>
          <p:nvSpPr>
            <p:cNvPr id="16" name="!!CoverSlideFooterText">
              <a:extLst>
                <a:ext uri="{FF2B5EF4-FFF2-40B4-BE49-F238E27FC236}">
                  <a16:creationId xmlns:a16="http://schemas.microsoft.com/office/drawing/2014/main" id="{B77F2A2A-76C2-E676-A8D7-CBD5F907B93E}"/>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 name="!!CoverSlideFooterText">
              <a:extLst>
                <a:ext uri="{FF2B5EF4-FFF2-40B4-BE49-F238E27FC236}">
                  <a16:creationId xmlns:a16="http://schemas.microsoft.com/office/drawing/2014/main" id="{52579C6B-88F8-E48B-C6DB-777D14ED4D55}"/>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29" name="!!CoverSlideFooterText">
              <a:extLst>
                <a:ext uri="{FF2B5EF4-FFF2-40B4-BE49-F238E27FC236}">
                  <a16:creationId xmlns:a16="http://schemas.microsoft.com/office/drawing/2014/main" id="{B290A937-0E4B-8639-663D-72B6A7957D0A}"/>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32" name="Grupo 31">
            <a:extLst>
              <a:ext uri="{FF2B5EF4-FFF2-40B4-BE49-F238E27FC236}">
                <a16:creationId xmlns:a16="http://schemas.microsoft.com/office/drawing/2014/main" id="{8CC2B8E4-B573-2EFB-ED07-5542ED9021FF}"/>
              </a:ext>
            </a:extLst>
          </p:cNvPr>
          <p:cNvGrpSpPr/>
          <p:nvPr/>
        </p:nvGrpSpPr>
        <p:grpSpPr>
          <a:xfrm>
            <a:off x="493613" y="1324619"/>
            <a:ext cx="1253278" cy="45720"/>
            <a:chOff x="810704" y="1456130"/>
            <a:chExt cx="1253278" cy="45720"/>
          </a:xfrm>
        </p:grpSpPr>
        <p:sp>
          <p:nvSpPr>
            <p:cNvPr id="33" name="!!CoverSlideFooterText">
              <a:extLst>
                <a:ext uri="{FF2B5EF4-FFF2-40B4-BE49-F238E27FC236}">
                  <a16:creationId xmlns:a16="http://schemas.microsoft.com/office/drawing/2014/main" id="{D5E6D637-A994-7B18-14A7-267BB1DE6C59}"/>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36" name="!!CoverSlideFooterText">
              <a:extLst>
                <a:ext uri="{FF2B5EF4-FFF2-40B4-BE49-F238E27FC236}">
                  <a16:creationId xmlns:a16="http://schemas.microsoft.com/office/drawing/2014/main" id="{75A69CBA-3C48-D6D7-FA47-89237EF426B9}"/>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
        <p:nvSpPr>
          <p:cNvPr id="5" name="Elipse 4">
            <a:hlinkClick r:id="" action="ppaction://hlinkshowjump?jump=nextslide"/>
            <a:extLst>
              <a:ext uri="{FF2B5EF4-FFF2-40B4-BE49-F238E27FC236}">
                <a16:creationId xmlns:a16="http://schemas.microsoft.com/office/drawing/2014/main" id="{B4B3C87D-5C62-20D7-4E41-51F549D1CC7E}"/>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18" name="Flecha: hacia la izquierda 17">
            <a:hlinkClick r:id="rId4" action="ppaction://hlinksldjump"/>
            <a:extLst>
              <a:ext uri="{FF2B5EF4-FFF2-40B4-BE49-F238E27FC236}">
                <a16:creationId xmlns:a16="http://schemas.microsoft.com/office/drawing/2014/main" id="{E866FA49-1971-267E-05F9-35A11D80D7C3}"/>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22412389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511944"/>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1E7E3E-414D-423B-A310-20FCFC5BD8B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A6B5D694-F9BA-D8AC-0489-4009E9256FE5}"/>
              </a:ext>
            </a:extLst>
          </p:cNvPr>
          <p:cNvSpPr txBox="1"/>
          <p:nvPr/>
        </p:nvSpPr>
        <p:spPr>
          <a:xfrm>
            <a:off x="496212" y="1488131"/>
            <a:ext cx="1107933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400" b="0" i="0" u="none" strike="noStrike" kern="1200" cap="none" spc="0" normalizeH="0" baseline="0" noProof="0">
                <a:ln>
                  <a:noFill/>
                </a:ln>
                <a:solidFill>
                  <a:prstClr val="black"/>
                </a:solidFill>
                <a:effectLst/>
                <a:uLnTx/>
                <a:uFillTx/>
                <a:latin typeface="Calibri" panose="020F0502020204030204"/>
                <a:ea typeface="+mn-ea"/>
                <a:cs typeface="+mn-cs"/>
              </a:rPr>
              <a:t>Dependiendo de las condiciones que concurran en los periodos regularizables del año y del resultado de la regularización, se determina la resolución en función del resultado de la regularización:</a:t>
            </a:r>
          </a:p>
        </p:txBody>
      </p:sp>
      <p:grpSp>
        <p:nvGrpSpPr>
          <p:cNvPr id="60" name="Grupo 59">
            <a:extLst>
              <a:ext uri="{FF2B5EF4-FFF2-40B4-BE49-F238E27FC236}">
                <a16:creationId xmlns:a16="http://schemas.microsoft.com/office/drawing/2014/main" id="{8EE6CA2E-797A-E67D-DB32-14B849517F38}"/>
              </a:ext>
            </a:extLst>
          </p:cNvPr>
          <p:cNvGrpSpPr/>
          <p:nvPr/>
        </p:nvGrpSpPr>
        <p:grpSpPr>
          <a:xfrm>
            <a:off x="83315" y="100378"/>
            <a:ext cx="11312995" cy="630845"/>
            <a:chOff x="101977" y="91047"/>
            <a:chExt cx="11312995" cy="630845"/>
          </a:xfrm>
        </p:grpSpPr>
        <p:sp>
          <p:nvSpPr>
            <p:cNvPr id="61" name="TextBox 12">
              <a:extLst>
                <a:ext uri="{FF2B5EF4-FFF2-40B4-BE49-F238E27FC236}">
                  <a16:creationId xmlns:a16="http://schemas.microsoft.com/office/drawing/2014/main" id="{990B8931-4F2B-9DAC-5C12-CD541FD7759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definitiva</a:t>
              </a:r>
            </a:p>
          </p:txBody>
        </p:sp>
        <p:grpSp>
          <p:nvGrpSpPr>
            <p:cNvPr id="62" name="Grupo 61">
              <a:extLst>
                <a:ext uri="{FF2B5EF4-FFF2-40B4-BE49-F238E27FC236}">
                  <a16:creationId xmlns:a16="http://schemas.microsoft.com/office/drawing/2014/main" id="{17CB721A-FB35-7BD5-9648-C1B228045590}"/>
                </a:ext>
              </a:extLst>
            </p:cNvPr>
            <p:cNvGrpSpPr/>
            <p:nvPr/>
          </p:nvGrpSpPr>
          <p:grpSpPr>
            <a:xfrm>
              <a:off x="101977" y="91047"/>
              <a:ext cx="712074" cy="630845"/>
              <a:chOff x="101977" y="91047"/>
              <a:chExt cx="712074" cy="630845"/>
            </a:xfrm>
          </p:grpSpPr>
          <p:sp>
            <p:nvSpPr>
              <p:cNvPr id="63" name="Graphic 10">
                <a:extLst>
                  <a:ext uri="{FF2B5EF4-FFF2-40B4-BE49-F238E27FC236}">
                    <a16:creationId xmlns:a16="http://schemas.microsoft.com/office/drawing/2014/main" id="{EE5A92D4-5EA5-A285-6150-97EA1366C2A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38">
                <a:extLst>
                  <a:ext uri="{FF2B5EF4-FFF2-40B4-BE49-F238E27FC236}">
                    <a16:creationId xmlns:a16="http://schemas.microsoft.com/office/drawing/2014/main" id="{17DCFBA8-FAB8-63E5-4D8C-C31469FDD99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pic>
        <p:nvPicPr>
          <p:cNvPr id="65" name="Imagen 64">
            <a:extLst>
              <a:ext uri="{FF2B5EF4-FFF2-40B4-BE49-F238E27FC236}">
                <a16:creationId xmlns:a16="http://schemas.microsoft.com/office/drawing/2014/main" id="{2A331884-2146-5D1C-5E4E-675E1CB97C2F}"/>
              </a:ext>
            </a:extLst>
          </p:cNvPr>
          <p:cNvPicPr>
            <a:picLocks noChangeAspect="1"/>
          </p:cNvPicPr>
          <p:nvPr/>
        </p:nvPicPr>
        <p:blipFill>
          <a:blip r:embed="rId3"/>
          <a:stretch>
            <a:fillRect/>
          </a:stretch>
        </p:blipFill>
        <p:spPr>
          <a:xfrm>
            <a:off x="3975600" y="137998"/>
            <a:ext cx="2120400" cy="539309"/>
          </a:xfrm>
          <a:prstGeom prst="rect">
            <a:avLst/>
          </a:prstGeom>
        </p:spPr>
      </p:pic>
      <p:sp>
        <p:nvSpPr>
          <p:cNvPr id="2" name="Persegi Panjang: Sudut Lengkung 1">
            <a:extLst>
              <a:ext uri="{FF2B5EF4-FFF2-40B4-BE49-F238E27FC236}">
                <a16:creationId xmlns:a16="http://schemas.microsoft.com/office/drawing/2014/main" id="{B2E8F994-8BED-48CB-458A-434E5B16FA4A}"/>
              </a:ext>
            </a:extLst>
          </p:cNvPr>
          <p:cNvSpPr/>
          <p:nvPr/>
        </p:nvSpPr>
        <p:spPr>
          <a:xfrm>
            <a:off x="83316" y="1020124"/>
            <a:ext cx="10397188" cy="209778"/>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 </a:t>
            </a:r>
            <a:r>
              <a:rPr kumimoji="0" lang="es-ES" altLang="en-US" sz="1600" b="1"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Artistas y colectivo dedicado a la venta ambulante</a:t>
            </a:r>
          </a:p>
        </p:txBody>
      </p:sp>
      <p:grpSp>
        <p:nvGrpSpPr>
          <p:cNvPr id="18" name="Grupo 17">
            <a:extLst>
              <a:ext uri="{FF2B5EF4-FFF2-40B4-BE49-F238E27FC236}">
                <a16:creationId xmlns:a16="http://schemas.microsoft.com/office/drawing/2014/main" id="{E93D8CF7-3399-DC20-67D6-48491206864C}"/>
              </a:ext>
            </a:extLst>
          </p:cNvPr>
          <p:cNvGrpSpPr/>
          <p:nvPr/>
        </p:nvGrpSpPr>
        <p:grpSpPr>
          <a:xfrm>
            <a:off x="71070" y="6059536"/>
            <a:ext cx="9454385" cy="754844"/>
            <a:chOff x="71070" y="6059536"/>
            <a:chExt cx="9454385" cy="754844"/>
          </a:xfrm>
        </p:grpSpPr>
        <p:sp>
          <p:nvSpPr>
            <p:cNvPr id="83" name="CuadroTexto 8">
              <a:extLst>
                <a:ext uri="{FF2B5EF4-FFF2-40B4-BE49-F238E27FC236}">
                  <a16:creationId xmlns:a16="http://schemas.microsoft.com/office/drawing/2014/main" id="{84F6EAC0-2DCF-BC93-D292-678044C34F8F}"/>
                </a:ext>
              </a:extLst>
            </p:cNvPr>
            <p:cNvSpPr txBox="1"/>
            <p:nvPr/>
          </p:nvSpPr>
          <p:spPr>
            <a:xfrm>
              <a:off x="71070" y="6568159"/>
              <a:ext cx="9454385" cy="24622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Calibri" panose="020F0502020204030204"/>
                  <a:ea typeface="+mn-ea"/>
                  <a:cs typeface="+mn-cs"/>
                </a:rPr>
                <a:t>(1) RETA: otra condición RETA: puede ser RETA, RETAMAR GI (0825), venta ambulante con cotización por base NO reducida o artista con cotización por base NO reducida</a:t>
              </a:r>
            </a:p>
          </p:txBody>
        </p:sp>
        <p:grpSp>
          <p:nvGrpSpPr>
            <p:cNvPr id="99" name="Grupo 98">
              <a:extLst>
                <a:ext uri="{FF2B5EF4-FFF2-40B4-BE49-F238E27FC236}">
                  <a16:creationId xmlns:a16="http://schemas.microsoft.com/office/drawing/2014/main" id="{42510E8B-0ED8-D388-17D7-A1AE12C550DC}"/>
                </a:ext>
              </a:extLst>
            </p:cNvPr>
            <p:cNvGrpSpPr/>
            <p:nvPr/>
          </p:nvGrpSpPr>
          <p:grpSpPr>
            <a:xfrm>
              <a:off x="159347" y="6059536"/>
              <a:ext cx="1688964" cy="450000"/>
              <a:chOff x="159347" y="6137229"/>
              <a:chExt cx="1688964" cy="450000"/>
            </a:xfrm>
          </p:grpSpPr>
          <p:grpSp>
            <p:nvGrpSpPr>
              <p:cNvPr id="92" name="Grupo 91">
                <a:extLst>
                  <a:ext uri="{FF2B5EF4-FFF2-40B4-BE49-F238E27FC236}">
                    <a16:creationId xmlns:a16="http://schemas.microsoft.com/office/drawing/2014/main" id="{9159BD4A-36A4-DEEB-6AAA-6E8D4BDD2191}"/>
                  </a:ext>
                </a:extLst>
              </p:cNvPr>
              <p:cNvGrpSpPr/>
              <p:nvPr/>
            </p:nvGrpSpPr>
            <p:grpSpPr>
              <a:xfrm>
                <a:off x="159347" y="6137229"/>
                <a:ext cx="1688964" cy="450000"/>
                <a:chOff x="652862" y="4210299"/>
                <a:chExt cx="2186551" cy="582576"/>
              </a:xfrm>
            </p:grpSpPr>
            <p:sp>
              <p:nvSpPr>
                <p:cNvPr id="93" name="Elipse 92">
                  <a:extLst>
                    <a:ext uri="{FF2B5EF4-FFF2-40B4-BE49-F238E27FC236}">
                      <a16:creationId xmlns:a16="http://schemas.microsoft.com/office/drawing/2014/main" id="{245682BE-E3AC-EC0C-4008-90408A3E3EFA}"/>
                    </a:ext>
                  </a:extLst>
                </p:cNvPr>
                <p:cNvSpPr/>
                <p:nvPr/>
              </p:nvSpPr>
              <p:spPr>
                <a:xfrm>
                  <a:off x="652862" y="4210299"/>
                  <a:ext cx="582575" cy="582576"/>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94" name="TextBox 30">
                  <a:extLst>
                    <a:ext uri="{FF2B5EF4-FFF2-40B4-BE49-F238E27FC236}">
                      <a16:creationId xmlns:a16="http://schemas.microsoft.com/office/drawing/2014/main" id="{6255CD38-9610-69FC-06D2-DF277F297E87}"/>
                    </a:ext>
                  </a:extLst>
                </p:cNvPr>
                <p:cNvSpPr txBox="1"/>
                <p:nvPr/>
              </p:nvSpPr>
              <p:spPr>
                <a:xfrm>
                  <a:off x="1141937" y="4334282"/>
                  <a:ext cx="1697476" cy="381600"/>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err="1">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Venta</a:t>
                  </a:r>
                  <a:r>
                    <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 </a:t>
                  </a:r>
                  <a:r>
                    <a:rPr kumimoji="0" lang="en-US" sz="1050" b="0" i="0" u="none" strike="noStrike" kern="0" cap="none" spc="0" normalizeH="0" baseline="0" noProof="0" err="1">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ambulante</a:t>
                  </a:r>
                  <a:r>
                    <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 con base </a:t>
                  </a:r>
                  <a:r>
                    <a:rPr kumimoji="0" lang="en-US" sz="1050" b="0" i="0" u="none" strike="noStrike" kern="0" cap="none" spc="0" normalizeH="0" baseline="0" noProof="0" err="1">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reducida</a:t>
                  </a:r>
                  <a:endPar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endParaRPr>
                </a:p>
              </p:txBody>
            </p:sp>
          </p:grpSp>
          <p:sp>
            <p:nvSpPr>
              <p:cNvPr id="95" name="TextBox 30">
                <a:extLst>
                  <a:ext uri="{FF2B5EF4-FFF2-40B4-BE49-F238E27FC236}">
                    <a16:creationId xmlns:a16="http://schemas.microsoft.com/office/drawing/2014/main" id="{7F5383A8-54C0-BCFE-50DD-BFB97D604A53}"/>
                  </a:ext>
                </a:extLst>
              </p:cNvPr>
              <p:cNvSpPr txBox="1"/>
              <p:nvPr/>
            </p:nvSpPr>
            <p:spPr>
              <a:xfrm>
                <a:off x="235033" y="6266989"/>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113" name="Grupo 112">
              <a:extLst>
                <a:ext uri="{FF2B5EF4-FFF2-40B4-BE49-F238E27FC236}">
                  <a16:creationId xmlns:a16="http://schemas.microsoft.com/office/drawing/2014/main" id="{89D933BE-D4C3-EA31-2CCC-4D76F95CE552}"/>
                </a:ext>
              </a:extLst>
            </p:cNvPr>
            <p:cNvGrpSpPr/>
            <p:nvPr/>
          </p:nvGrpSpPr>
          <p:grpSpPr>
            <a:xfrm>
              <a:off x="1877620" y="6059536"/>
              <a:ext cx="1464954" cy="450000"/>
              <a:chOff x="1798231" y="6180223"/>
              <a:chExt cx="1464954" cy="450000"/>
            </a:xfrm>
          </p:grpSpPr>
          <p:sp>
            <p:nvSpPr>
              <p:cNvPr id="105" name="Elipse 104">
                <a:extLst>
                  <a:ext uri="{FF2B5EF4-FFF2-40B4-BE49-F238E27FC236}">
                    <a16:creationId xmlns:a16="http://schemas.microsoft.com/office/drawing/2014/main" id="{26E09CFC-52AD-8365-636C-18F2B74FB770}"/>
                  </a:ext>
                </a:extLst>
              </p:cNvPr>
              <p:cNvSpPr/>
              <p:nvPr/>
            </p:nvSpPr>
            <p:spPr>
              <a:xfrm>
                <a:off x="1798231" y="6180223"/>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100" name="Grupo 99">
                <a:extLst>
                  <a:ext uri="{FF2B5EF4-FFF2-40B4-BE49-F238E27FC236}">
                    <a16:creationId xmlns:a16="http://schemas.microsoft.com/office/drawing/2014/main" id="{1BC99FDF-2E1D-3C4B-0691-9CD1A50DAA2D}"/>
                  </a:ext>
                </a:extLst>
              </p:cNvPr>
              <p:cNvGrpSpPr/>
              <p:nvPr/>
            </p:nvGrpSpPr>
            <p:grpSpPr>
              <a:xfrm>
                <a:off x="1852830" y="6264534"/>
                <a:ext cx="1410355" cy="294760"/>
                <a:chOff x="172587" y="6221542"/>
                <a:chExt cx="1410355" cy="294760"/>
              </a:xfrm>
            </p:grpSpPr>
            <p:sp>
              <p:nvSpPr>
                <p:cNvPr id="104" name="TextBox 30">
                  <a:extLst>
                    <a:ext uri="{FF2B5EF4-FFF2-40B4-BE49-F238E27FC236}">
                      <a16:creationId xmlns:a16="http://schemas.microsoft.com/office/drawing/2014/main" id="{7FD42A10-6495-4FAE-C199-D9C04915F698}"/>
                    </a:ext>
                  </a:extLst>
                </p:cNvPr>
                <p:cNvSpPr txBox="1"/>
                <p:nvPr/>
              </p:nvSpPr>
              <p:spPr>
                <a:xfrm>
                  <a:off x="488719" y="6221542"/>
                  <a:ext cx="1094223" cy="294760"/>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Artistas con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base </a:t>
                  </a:r>
                  <a:r>
                    <a:rPr kumimoji="0" lang="en-US" sz="1050" b="0" i="0" u="none" strike="noStrike" kern="0" cap="none" spc="0" normalizeH="0" baseline="0" noProof="0" err="1">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reducida</a:t>
                  </a:r>
                  <a:endPar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endParaRPr>
                </a:p>
              </p:txBody>
            </p:sp>
            <p:sp>
              <p:nvSpPr>
                <p:cNvPr id="102" name="TextBox 30">
                  <a:extLst>
                    <a:ext uri="{FF2B5EF4-FFF2-40B4-BE49-F238E27FC236}">
                      <a16:creationId xmlns:a16="http://schemas.microsoft.com/office/drawing/2014/main" id="{4C4C765A-9D20-5C16-8126-E3046C547C09}"/>
                    </a:ext>
                  </a:extLst>
                </p:cNvPr>
                <p:cNvSpPr txBox="1"/>
                <p:nvPr/>
              </p:nvSpPr>
              <p:spPr>
                <a:xfrm>
                  <a:off x="172587" y="6237347"/>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grpSp>
        <p:grpSp>
          <p:nvGrpSpPr>
            <p:cNvPr id="114" name="Grupo 113">
              <a:extLst>
                <a:ext uri="{FF2B5EF4-FFF2-40B4-BE49-F238E27FC236}">
                  <a16:creationId xmlns:a16="http://schemas.microsoft.com/office/drawing/2014/main" id="{83BC28D4-8A5B-5E95-67B7-CF7B9174D6AD}"/>
                </a:ext>
              </a:extLst>
            </p:cNvPr>
            <p:cNvGrpSpPr/>
            <p:nvPr/>
          </p:nvGrpSpPr>
          <p:grpSpPr>
            <a:xfrm>
              <a:off x="3312715" y="6059536"/>
              <a:ext cx="989573" cy="450000"/>
              <a:chOff x="3312715" y="6185043"/>
              <a:chExt cx="989573" cy="450000"/>
            </a:xfrm>
          </p:grpSpPr>
          <p:sp>
            <p:nvSpPr>
              <p:cNvPr id="112" name="Elipse 111">
                <a:extLst>
                  <a:ext uri="{FF2B5EF4-FFF2-40B4-BE49-F238E27FC236}">
                    <a16:creationId xmlns:a16="http://schemas.microsoft.com/office/drawing/2014/main" id="{E5578432-7C8A-CA77-B77B-8A494E1BCD76}"/>
                  </a:ext>
                </a:extLst>
              </p:cNvPr>
              <p:cNvSpPr/>
              <p:nvPr/>
            </p:nvSpPr>
            <p:spPr>
              <a:xfrm>
                <a:off x="3312715" y="6185043"/>
                <a:ext cx="450000" cy="450000"/>
              </a:xfrm>
              <a:prstGeom prst="ellipse">
                <a:avLst/>
              </a:prstGeom>
              <a:solidFill>
                <a:srgbClr val="D73A2C">
                  <a:alpha val="83137"/>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106" name="Grupo 105">
                <a:extLst>
                  <a:ext uri="{FF2B5EF4-FFF2-40B4-BE49-F238E27FC236}">
                    <a16:creationId xmlns:a16="http://schemas.microsoft.com/office/drawing/2014/main" id="{1EC85A47-6DC3-585B-D76A-D675075CC9FF}"/>
                  </a:ext>
                </a:extLst>
              </p:cNvPr>
              <p:cNvGrpSpPr/>
              <p:nvPr/>
            </p:nvGrpSpPr>
            <p:grpSpPr>
              <a:xfrm>
                <a:off x="3327789" y="6269024"/>
                <a:ext cx="974499" cy="294760"/>
                <a:chOff x="-418027" y="6266364"/>
                <a:chExt cx="974499" cy="294760"/>
              </a:xfrm>
            </p:grpSpPr>
            <p:sp>
              <p:nvSpPr>
                <p:cNvPr id="107" name="TextBox 30">
                  <a:extLst>
                    <a:ext uri="{FF2B5EF4-FFF2-40B4-BE49-F238E27FC236}">
                      <a16:creationId xmlns:a16="http://schemas.microsoft.com/office/drawing/2014/main" id="{E5EF7500-8273-94A7-EB90-115B9A276086}"/>
                    </a:ext>
                  </a:extLst>
                </p:cNvPr>
                <p:cNvSpPr txBox="1"/>
                <p:nvPr/>
              </p:nvSpPr>
              <p:spPr>
                <a:xfrm>
                  <a:off x="-52232" y="6266364"/>
                  <a:ext cx="608704" cy="294760"/>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RETA</a:t>
                  </a:r>
                  <a:r>
                    <a:rPr kumimoji="0" lang="en-US" sz="1050" b="0" i="0" u="none" strike="noStrike" kern="0" cap="none" spc="0" normalizeH="0" baseline="30000" noProof="0">
                      <a:ln>
                        <a:noFill/>
                      </a:ln>
                      <a:solidFill>
                        <a:srgbClr val="398F98">
                          <a:lumMod val="50000"/>
                        </a:srgbClr>
                      </a:solidFill>
                      <a:effectLst/>
                      <a:uLnTx/>
                      <a:uFillTx/>
                      <a:latin typeface="Calibri" panose="020F0502020204030204"/>
                      <a:ea typeface="Open Sans" panose="020B0606030504020204" pitchFamily="34" charset="0"/>
                      <a:cs typeface="Open Sans" panose="020B0606030504020204" pitchFamily="34" charset="0"/>
                    </a:rPr>
                    <a:t>1</a:t>
                  </a:r>
                </a:p>
              </p:txBody>
            </p:sp>
            <p:sp>
              <p:nvSpPr>
                <p:cNvPr id="108" name="TextBox 30">
                  <a:extLst>
                    <a:ext uri="{FF2B5EF4-FFF2-40B4-BE49-F238E27FC236}">
                      <a16:creationId xmlns:a16="http://schemas.microsoft.com/office/drawing/2014/main" id="{C93CB90E-A4B8-01A7-6452-5EA5C355B155}"/>
                    </a:ext>
                  </a:extLst>
                </p:cNvPr>
                <p:cNvSpPr txBox="1"/>
                <p:nvPr/>
              </p:nvSpPr>
              <p:spPr>
                <a:xfrm>
                  <a:off x="-418027" y="6336740"/>
                  <a:ext cx="427419" cy="134553"/>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RETA</a:t>
                  </a:r>
                </a:p>
              </p:txBody>
            </p:sp>
          </p:grpSp>
        </p:grpSp>
      </p:grpSp>
      <p:sp>
        <p:nvSpPr>
          <p:cNvPr id="3" name="Persegi Panjang: Sudut Lengkung 1">
            <a:extLst>
              <a:ext uri="{FF2B5EF4-FFF2-40B4-BE49-F238E27FC236}">
                <a16:creationId xmlns:a16="http://schemas.microsoft.com/office/drawing/2014/main" id="{68845B38-BAD3-8C78-1224-8ED5056466A6}"/>
              </a:ext>
            </a:extLst>
          </p:cNvPr>
          <p:cNvSpPr/>
          <p:nvPr/>
        </p:nvSpPr>
        <p:spPr>
          <a:xfrm>
            <a:off x="3205285" y="4730650"/>
            <a:ext cx="3188806" cy="629589"/>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5" name="Persegi Panjang: Sudut Lengkung 1">
            <a:extLst>
              <a:ext uri="{FF2B5EF4-FFF2-40B4-BE49-F238E27FC236}">
                <a16:creationId xmlns:a16="http://schemas.microsoft.com/office/drawing/2014/main" id="{7C843AF3-9B09-3436-1A38-4052C33958D2}"/>
              </a:ext>
            </a:extLst>
          </p:cNvPr>
          <p:cNvSpPr/>
          <p:nvPr/>
        </p:nvSpPr>
        <p:spPr>
          <a:xfrm>
            <a:off x="3203860" y="2611926"/>
            <a:ext cx="3188806" cy="629589"/>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3" name="Persegi Panjang: Sudut Lengkung 1">
            <a:extLst>
              <a:ext uri="{FF2B5EF4-FFF2-40B4-BE49-F238E27FC236}">
                <a16:creationId xmlns:a16="http://schemas.microsoft.com/office/drawing/2014/main" id="{7FB8B4D4-378E-090C-430B-04D6237C58A8}"/>
              </a:ext>
            </a:extLst>
          </p:cNvPr>
          <p:cNvSpPr/>
          <p:nvPr/>
        </p:nvSpPr>
        <p:spPr>
          <a:xfrm>
            <a:off x="6522604" y="2175880"/>
            <a:ext cx="3957899" cy="145547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4" name="Persegi Panjang: Sudut Lengkung 1">
            <a:extLst>
              <a:ext uri="{FF2B5EF4-FFF2-40B4-BE49-F238E27FC236}">
                <a16:creationId xmlns:a16="http://schemas.microsoft.com/office/drawing/2014/main" id="{089C2F61-2474-066D-4B36-3384262AB065}"/>
              </a:ext>
            </a:extLst>
          </p:cNvPr>
          <p:cNvSpPr/>
          <p:nvPr/>
        </p:nvSpPr>
        <p:spPr>
          <a:xfrm>
            <a:off x="6522605" y="4038682"/>
            <a:ext cx="3957900" cy="212498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9" name="Title 1">
            <a:extLst>
              <a:ext uri="{FF2B5EF4-FFF2-40B4-BE49-F238E27FC236}">
                <a16:creationId xmlns:a16="http://schemas.microsoft.com/office/drawing/2014/main" id="{2870F5A3-DD25-EEB7-7E63-84F19E0854A7}"/>
              </a:ext>
            </a:extLst>
          </p:cNvPr>
          <p:cNvSpPr txBox="1">
            <a:spLocks/>
          </p:cNvSpPr>
          <p:nvPr/>
        </p:nvSpPr>
        <p:spPr>
          <a:xfrm>
            <a:off x="1049107" y="2437822"/>
            <a:ext cx="2092698" cy="990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a:ln>
                  <a:noFill/>
                </a:ln>
                <a:solidFill>
                  <a:srgbClr val="398F98"/>
                </a:solidFill>
                <a:effectLst/>
                <a:uLnTx/>
                <a:uFillTx/>
                <a:latin typeface="Calibri" panose="020F0502020204030204"/>
                <a:ea typeface="+mj-ea"/>
                <a:cs typeface="+mj-cs"/>
              </a:rPr>
              <a:t>Colectivos con cotización reducida</a:t>
            </a:r>
          </a:p>
        </p:txBody>
      </p:sp>
      <p:sp>
        <p:nvSpPr>
          <p:cNvPr id="11" name="Title 1">
            <a:extLst>
              <a:ext uri="{FF2B5EF4-FFF2-40B4-BE49-F238E27FC236}">
                <a16:creationId xmlns:a16="http://schemas.microsoft.com/office/drawing/2014/main" id="{A6A71EC0-FF74-41B2-1DD0-314914E9D51B}"/>
              </a:ext>
            </a:extLst>
          </p:cNvPr>
          <p:cNvSpPr txBox="1">
            <a:spLocks/>
          </p:cNvSpPr>
          <p:nvPr/>
        </p:nvSpPr>
        <p:spPr>
          <a:xfrm>
            <a:off x="1049106" y="4649491"/>
            <a:ext cx="2072970" cy="960753"/>
          </a:xfrm>
          <a:prstGeom prst="rect">
            <a:avLst/>
          </a:prstGeom>
        </p:spPr>
        <p:txBody>
          <a:bodyPr vert="horz" lIns="91440" tIns="45720" rIns="91440" bIns="45720" rtlCol="0" anchor="ctr">
            <a:noAutofit/>
          </a:bodyPr>
          <a:lstStyle>
            <a:defPPr>
              <a:defRPr lang="en-US"/>
            </a:defPPr>
            <a:lvl1pPr marR="0" lvl="0" indent="0" fontAlgn="auto">
              <a:lnSpc>
                <a:spcPct val="90000"/>
              </a:lnSpc>
              <a:spcBef>
                <a:spcPct val="0"/>
              </a:spcBef>
              <a:spcAft>
                <a:spcPts val="0"/>
              </a:spcAft>
              <a:buClrTx/>
              <a:buSzTx/>
              <a:buFontTx/>
              <a:buNone/>
              <a:tabLst/>
              <a:defRPr b="1">
                <a:solidFill>
                  <a:schemeClr val="accent1"/>
                </a:solidFill>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400" b="1" i="0" u="none" strike="noStrike" kern="1200" cap="none" spc="0" normalizeH="0" baseline="0" noProof="0">
                <a:ln>
                  <a:noFill/>
                </a:ln>
                <a:solidFill>
                  <a:srgbClr val="398F98"/>
                </a:solidFill>
                <a:effectLst/>
                <a:uLnTx/>
                <a:uFillTx/>
                <a:latin typeface="Calibri" panose="020F0502020204030204"/>
                <a:ea typeface="+mj-ea"/>
                <a:cs typeface="+mj-cs"/>
              </a:rPr>
              <a:t>Concurrencia cotización reducida y no reducida</a:t>
            </a:r>
          </a:p>
        </p:txBody>
      </p:sp>
      <p:sp>
        <p:nvSpPr>
          <p:cNvPr id="15" name="CuadroTexto 14">
            <a:extLst>
              <a:ext uri="{FF2B5EF4-FFF2-40B4-BE49-F238E27FC236}">
                <a16:creationId xmlns:a16="http://schemas.microsoft.com/office/drawing/2014/main" id="{F1D9930A-6EF7-F24A-B772-B988524C505E}"/>
              </a:ext>
            </a:extLst>
          </p:cNvPr>
          <p:cNvSpPr txBox="1"/>
          <p:nvPr/>
        </p:nvSpPr>
        <p:spPr>
          <a:xfrm>
            <a:off x="6503038" y="2258738"/>
            <a:ext cx="3190214"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Condición solo de Venta ambulante</a:t>
            </a:r>
          </a:p>
        </p:txBody>
      </p:sp>
      <p:sp>
        <p:nvSpPr>
          <p:cNvPr id="17" name="CuadroTexto 16">
            <a:extLst>
              <a:ext uri="{FF2B5EF4-FFF2-40B4-BE49-F238E27FC236}">
                <a16:creationId xmlns:a16="http://schemas.microsoft.com/office/drawing/2014/main" id="{CC312E2D-D8AA-D2E5-51B9-D7BC92EDFA7B}"/>
              </a:ext>
            </a:extLst>
          </p:cNvPr>
          <p:cNvSpPr txBox="1"/>
          <p:nvPr/>
        </p:nvSpPr>
        <p:spPr>
          <a:xfrm>
            <a:off x="6503038" y="2734338"/>
            <a:ext cx="2478226"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Condición solo de Artistas</a:t>
            </a:r>
          </a:p>
        </p:txBody>
      </p:sp>
      <p:sp>
        <p:nvSpPr>
          <p:cNvPr id="38" name="CuadroTexto 37">
            <a:extLst>
              <a:ext uri="{FF2B5EF4-FFF2-40B4-BE49-F238E27FC236}">
                <a16:creationId xmlns:a16="http://schemas.microsoft.com/office/drawing/2014/main" id="{08A9BE7C-0EF7-CA44-509B-B2E12AA0B69D}"/>
              </a:ext>
            </a:extLst>
          </p:cNvPr>
          <p:cNvSpPr txBox="1"/>
          <p:nvPr/>
        </p:nvSpPr>
        <p:spPr>
          <a:xfrm>
            <a:off x="3152145" y="2650463"/>
            <a:ext cx="32976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Cotización por base reducida en todos los PR</a:t>
            </a:r>
            <a:endPar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39" name="CuadroTexto 38">
            <a:extLst>
              <a:ext uri="{FF2B5EF4-FFF2-40B4-BE49-F238E27FC236}">
                <a16:creationId xmlns:a16="http://schemas.microsoft.com/office/drawing/2014/main" id="{39ACCEAE-01E7-E27F-6589-CBB9258F05F8}"/>
              </a:ext>
            </a:extLst>
          </p:cNvPr>
          <p:cNvSpPr txBox="1"/>
          <p:nvPr/>
        </p:nvSpPr>
        <p:spPr>
          <a:xfrm>
            <a:off x="6503038" y="3209938"/>
            <a:ext cx="3733619"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Artistas</a:t>
            </a:r>
          </a:p>
        </p:txBody>
      </p:sp>
      <p:cxnSp>
        <p:nvCxnSpPr>
          <p:cNvPr id="40" name="Conector recto 39">
            <a:extLst>
              <a:ext uri="{FF2B5EF4-FFF2-40B4-BE49-F238E27FC236}">
                <a16:creationId xmlns:a16="http://schemas.microsoft.com/office/drawing/2014/main" id="{26356A6C-79C1-3A79-70FB-66807DAD3825}"/>
              </a:ext>
            </a:extLst>
          </p:cNvPr>
          <p:cNvCxnSpPr>
            <a:cxnSpLocks/>
          </p:cNvCxnSpPr>
          <p:nvPr/>
        </p:nvCxnSpPr>
        <p:spPr>
          <a:xfrm>
            <a:off x="6468746" y="2201938"/>
            <a:ext cx="0" cy="1404000"/>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cxnSp>
        <p:nvCxnSpPr>
          <p:cNvPr id="41" name="Conector recto 40">
            <a:extLst>
              <a:ext uri="{FF2B5EF4-FFF2-40B4-BE49-F238E27FC236}">
                <a16:creationId xmlns:a16="http://schemas.microsoft.com/office/drawing/2014/main" id="{397D519B-C029-FFAA-0675-76C481A6E585}"/>
              </a:ext>
            </a:extLst>
          </p:cNvPr>
          <p:cNvCxnSpPr>
            <a:cxnSpLocks/>
          </p:cNvCxnSpPr>
          <p:nvPr/>
        </p:nvCxnSpPr>
        <p:spPr>
          <a:xfrm>
            <a:off x="3147858" y="2525938"/>
            <a:ext cx="0" cy="756000"/>
          </a:xfrm>
          <a:prstGeom prst="line">
            <a:avLst/>
          </a:prstGeom>
          <a:ln w="38100">
            <a:solidFill>
              <a:srgbClr val="D73A2C"/>
            </a:solidFill>
          </a:ln>
        </p:spPr>
        <p:style>
          <a:lnRef idx="1">
            <a:schemeClr val="accent1"/>
          </a:lnRef>
          <a:fillRef idx="0">
            <a:schemeClr val="accent1"/>
          </a:fillRef>
          <a:effectRef idx="0">
            <a:schemeClr val="accent1"/>
          </a:effectRef>
          <a:fontRef idx="minor">
            <a:schemeClr val="tx1"/>
          </a:fontRef>
        </p:style>
      </p:cxnSp>
      <p:sp>
        <p:nvSpPr>
          <p:cNvPr id="45" name="CuadroTexto 44">
            <a:extLst>
              <a:ext uri="{FF2B5EF4-FFF2-40B4-BE49-F238E27FC236}">
                <a16:creationId xmlns:a16="http://schemas.microsoft.com/office/drawing/2014/main" id="{2AC4054E-83DB-034F-8016-03E0B64721CF}"/>
              </a:ext>
            </a:extLst>
          </p:cNvPr>
          <p:cNvSpPr txBox="1"/>
          <p:nvPr/>
        </p:nvSpPr>
        <p:spPr>
          <a:xfrm>
            <a:off x="3152145" y="4783834"/>
            <a:ext cx="3078119" cy="52322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Cotización por base reducidas y no reducidas en los PR</a:t>
            </a:r>
            <a:endPar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cxnSp>
        <p:nvCxnSpPr>
          <p:cNvPr id="46" name="Conector recto 45">
            <a:extLst>
              <a:ext uri="{FF2B5EF4-FFF2-40B4-BE49-F238E27FC236}">
                <a16:creationId xmlns:a16="http://schemas.microsoft.com/office/drawing/2014/main" id="{BB470DDD-D649-67D5-0713-CB3EB9B12C9F}"/>
              </a:ext>
            </a:extLst>
          </p:cNvPr>
          <p:cNvCxnSpPr>
            <a:cxnSpLocks/>
          </p:cNvCxnSpPr>
          <p:nvPr/>
        </p:nvCxnSpPr>
        <p:spPr>
          <a:xfrm>
            <a:off x="3147858" y="4650683"/>
            <a:ext cx="0" cy="900000"/>
          </a:xfrm>
          <a:prstGeom prst="line">
            <a:avLst/>
          </a:prstGeom>
          <a:ln w="3810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48" name="Conector recto 47">
            <a:extLst>
              <a:ext uri="{FF2B5EF4-FFF2-40B4-BE49-F238E27FC236}">
                <a16:creationId xmlns:a16="http://schemas.microsoft.com/office/drawing/2014/main" id="{2EEAC07B-BEFA-BDF6-E0FE-D9C2CB0A8902}"/>
              </a:ext>
            </a:extLst>
          </p:cNvPr>
          <p:cNvCxnSpPr>
            <a:cxnSpLocks/>
          </p:cNvCxnSpPr>
          <p:nvPr/>
        </p:nvCxnSpPr>
        <p:spPr>
          <a:xfrm>
            <a:off x="6468746" y="4038683"/>
            <a:ext cx="0" cy="2124000"/>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sp>
        <p:nvSpPr>
          <p:cNvPr id="50" name="CuadroTexto 49">
            <a:extLst>
              <a:ext uri="{FF2B5EF4-FFF2-40B4-BE49-F238E27FC236}">
                <a16:creationId xmlns:a16="http://schemas.microsoft.com/office/drawing/2014/main" id="{7CFE9252-7428-B145-F3E6-13A2C9B2FB41}"/>
              </a:ext>
            </a:extLst>
          </p:cNvPr>
          <p:cNvSpPr txBox="1"/>
          <p:nvPr/>
        </p:nvSpPr>
        <p:spPr>
          <a:xfrm>
            <a:off x="6503038" y="4090203"/>
            <a:ext cx="3838358" cy="523220"/>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por base reducida y otro RETA</a:t>
            </a:r>
            <a:r>
              <a:rPr kumimoji="0" lang="es-ES" altLang="en-US" sz="1400" b="1" i="0" u="none" strike="noStrike" kern="1200" cap="none" spc="0" normalizeH="0" baseline="3000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1</a:t>
            </a:r>
          </a:p>
        </p:txBody>
      </p:sp>
      <p:sp>
        <p:nvSpPr>
          <p:cNvPr id="51" name="CuadroTexto 50">
            <a:extLst>
              <a:ext uri="{FF2B5EF4-FFF2-40B4-BE49-F238E27FC236}">
                <a16:creationId xmlns:a16="http://schemas.microsoft.com/office/drawing/2014/main" id="{BA01A2A4-F0B5-BCB4-9AFD-4C00B09307A6}"/>
              </a:ext>
            </a:extLst>
          </p:cNvPr>
          <p:cNvSpPr txBox="1"/>
          <p:nvPr/>
        </p:nvSpPr>
        <p:spPr>
          <a:xfrm>
            <a:off x="6503038" y="4769207"/>
            <a:ext cx="3728559" cy="523220"/>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Artista por base reducida y otro RETA1</a:t>
            </a:r>
          </a:p>
        </p:txBody>
      </p:sp>
      <p:sp>
        <p:nvSpPr>
          <p:cNvPr id="52" name="CuadroTexto 51">
            <a:extLst>
              <a:ext uri="{FF2B5EF4-FFF2-40B4-BE49-F238E27FC236}">
                <a16:creationId xmlns:a16="http://schemas.microsoft.com/office/drawing/2014/main" id="{B416F998-ECF3-167A-B14F-C99A5855E6B5}"/>
              </a:ext>
            </a:extLst>
          </p:cNvPr>
          <p:cNvSpPr txBox="1"/>
          <p:nvPr/>
        </p:nvSpPr>
        <p:spPr>
          <a:xfrm>
            <a:off x="6503038" y="5443194"/>
            <a:ext cx="3728559" cy="523220"/>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 (ambos por base reducida) y otro RETA</a:t>
            </a:r>
            <a:r>
              <a:rPr kumimoji="0" lang="es-ES" altLang="en-US" sz="1400" b="1" i="0" u="none" strike="noStrike" kern="1200" cap="none" spc="0" normalizeH="0" baseline="3000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1</a:t>
            </a:r>
          </a:p>
        </p:txBody>
      </p:sp>
      <p:sp>
        <p:nvSpPr>
          <p:cNvPr id="57" name="Isosceles Triangle 8">
            <a:extLst>
              <a:ext uri="{FF2B5EF4-FFF2-40B4-BE49-F238E27FC236}">
                <a16:creationId xmlns:a16="http://schemas.microsoft.com/office/drawing/2014/main" id="{827B6C44-DBDF-3CBA-06A8-C0B9E79F2AD1}"/>
              </a:ext>
            </a:extLst>
          </p:cNvPr>
          <p:cNvSpPr/>
          <p:nvPr/>
        </p:nvSpPr>
        <p:spPr>
          <a:xfrm rot="5400000">
            <a:off x="844767" y="2843122"/>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58" name="Isosceles Triangle 8">
            <a:extLst>
              <a:ext uri="{FF2B5EF4-FFF2-40B4-BE49-F238E27FC236}">
                <a16:creationId xmlns:a16="http://schemas.microsoft.com/office/drawing/2014/main" id="{1487124F-21CC-C382-6ABD-B86CD16FF36C}"/>
              </a:ext>
            </a:extLst>
          </p:cNvPr>
          <p:cNvSpPr/>
          <p:nvPr/>
        </p:nvSpPr>
        <p:spPr>
          <a:xfrm rot="5400000">
            <a:off x="844767" y="5039867"/>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grpSp>
        <p:nvGrpSpPr>
          <p:cNvPr id="121" name="Grupo 120">
            <a:extLst>
              <a:ext uri="{FF2B5EF4-FFF2-40B4-BE49-F238E27FC236}">
                <a16:creationId xmlns:a16="http://schemas.microsoft.com/office/drawing/2014/main" id="{3190AB32-35D1-A27F-E068-0C8E7117D721}"/>
              </a:ext>
            </a:extLst>
          </p:cNvPr>
          <p:cNvGrpSpPr/>
          <p:nvPr/>
        </p:nvGrpSpPr>
        <p:grpSpPr>
          <a:xfrm>
            <a:off x="10702780" y="2200598"/>
            <a:ext cx="455271" cy="450000"/>
            <a:chOff x="10641507" y="2348243"/>
            <a:chExt cx="455271" cy="450000"/>
          </a:xfrm>
        </p:grpSpPr>
        <p:sp>
          <p:nvSpPr>
            <p:cNvPr id="115" name="Elipse 114">
              <a:extLst>
                <a:ext uri="{FF2B5EF4-FFF2-40B4-BE49-F238E27FC236}">
                  <a16:creationId xmlns:a16="http://schemas.microsoft.com/office/drawing/2014/main" id="{3258DE76-7498-1264-BF19-21FD939450E5}"/>
                </a:ext>
              </a:extLst>
            </p:cNvPr>
            <p:cNvSpPr/>
            <p:nvPr/>
          </p:nvSpPr>
          <p:spPr>
            <a:xfrm>
              <a:off x="10641507" y="2348243"/>
              <a:ext cx="450000" cy="450000"/>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6" name="TextBox 30">
              <a:extLst>
                <a:ext uri="{FF2B5EF4-FFF2-40B4-BE49-F238E27FC236}">
                  <a16:creationId xmlns:a16="http://schemas.microsoft.com/office/drawing/2014/main" id="{877A187A-3ED8-16EE-1D5E-A5727B84E9B0}"/>
                </a:ext>
              </a:extLst>
            </p:cNvPr>
            <p:cNvSpPr txBox="1"/>
            <p:nvPr/>
          </p:nvSpPr>
          <p:spPr>
            <a:xfrm>
              <a:off x="10692058" y="2478003"/>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122" name="Grupo 121">
            <a:extLst>
              <a:ext uri="{FF2B5EF4-FFF2-40B4-BE49-F238E27FC236}">
                <a16:creationId xmlns:a16="http://schemas.microsoft.com/office/drawing/2014/main" id="{CB01FD5D-0ED5-DDB4-C7F0-559F69C336BF}"/>
              </a:ext>
            </a:extLst>
          </p:cNvPr>
          <p:cNvGrpSpPr/>
          <p:nvPr/>
        </p:nvGrpSpPr>
        <p:grpSpPr>
          <a:xfrm>
            <a:off x="10702780" y="2665242"/>
            <a:ext cx="450000" cy="450000"/>
            <a:chOff x="10641507" y="2812887"/>
            <a:chExt cx="450000" cy="450000"/>
          </a:xfrm>
        </p:grpSpPr>
        <p:sp>
          <p:nvSpPr>
            <p:cNvPr id="117" name="Elipse 116">
              <a:extLst>
                <a:ext uri="{FF2B5EF4-FFF2-40B4-BE49-F238E27FC236}">
                  <a16:creationId xmlns:a16="http://schemas.microsoft.com/office/drawing/2014/main" id="{96BA6E4A-D9F0-2ABC-576D-15E3D3F276C8}"/>
                </a:ext>
              </a:extLst>
            </p:cNvPr>
            <p:cNvSpPr/>
            <p:nvPr/>
          </p:nvSpPr>
          <p:spPr>
            <a:xfrm>
              <a:off x="10641507" y="2812887"/>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18" name="TextBox 30">
              <a:extLst>
                <a:ext uri="{FF2B5EF4-FFF2-40B4-BE49-F238E27FC236}">
                  <a16:creationId xmlns:a16="http://schemas.microsoft.com/office/drawing/2014/main" id="{D0239124-5B35-A110-F444-DF335D3A8203}"/>
                </a:ext>
              </a:extLst>
            </p:cNvPr>
            <p:cNvSpPr txBox="1"/>
            <p:nvPr/>
          </p:nvSpPr>
          <p:spPr>
            <a:xfrm>
              <a:off x="10701474" y="2913623"/>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grpSp>
        <p:nvGrpSpPr>
          <p:cNvPr id="123" name="Grupo 122">
            <a:extLst>
              <a:ext uri="{FF2B5EF4-FFF2-40B4-BE49-F238E27FC236}">
                <a16:creationId xmlns:a16="http://schemas.microsoft.com/office/drawing/2014/main" id="{3BFE9302-0CB5-F658-5FC3-2EB57A06FE26}"/>
              </a:ext>
            </a:extLst>
          </p:cNvPr>
          <p:cNvGrpSpPr/>
          <p:nvPr/>
        </p:nvGrpSpPr>
        <p:grpSpPr>
          <a:xfrm>
            <a:off x="10717757" y="3153108"/>
            <a:ext cx="450000" cy="450000"/>
            <a:chOff x="10641507" y="2357971"/>
            <a:chExt cx="450000" cy="450000"/>
          </a:xfrm>
        </p:grpSpPr>
        <p:sp>
          <p:nvSpPr>
            <p:cNvPr id="124" name="Elipse 123">
              <a:extLst>
                <a:ext uri="{FF2B5EF4-FFF2-40B4-BE49-F238E27FC236}">
                  <a16:creationId xmlns:a16="http://schemas.microsoft.com/office/drawing/2014/main" id="{6A4A12C2-D7AD-D2AA-3F73-592DCF3E93E9}"/>
                </a:ext>
              </a:extLst>
            </p:cNvPr>
            <p:cNvSpPr/>
            <p:nvPr/>
          </p:nvSpPr>
          <p:spPr>
            <a:xfrm>
              <a:off x="10641507" y="2357971"/>
              <a:ext cx="450000" cy="450000"/>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5" name="TextBox 30">
              <a:extLst>
                <a:ext uri="{FF2B5EF4-FFF2-40B4-BE49-F238E27FC236}">
                  <a16:creationId xmlns:a16="http://schemas.microsoft.com/office/drawing/2014/main" id="{3C33C91C-4E84-D618-F68D-BE465F8A2FDC}"/>
                </a:ext>
              </a:extLst>
            </p:cNvPr>
            <p:cNvSpPr txBox="1"/>
            <p:nvPr/>
          </p:nvSpPr>
          <p:spPr>
            <a:xfrm>
              <a:off x="10672808" y="2478003"/>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126" name="Grupo 125">
            <a:extLst>
              <a:ext uri="{FF2B5EF4-FFF2-40B4-BE49-F238E27FC236}">
                <a16:creationId xmlns:a16="http://schemas.microsoft.com/office/drawing/2014/main" id="{B3053D55-10BF-D2A0-5740-69B6E861A1AF}"/>
              </a:ext>
            </a:extLst>
          </p:cNvPr>
          <p:cNvGrpSpPr/>
          <p:nvPr/>
        </p:nvGrpSpPr>
        <p:grpSpPr>
          <a:xfrm>
            <a:off x="11016085" y="3153108"/>
            <a:ext cx="450000" cy="450000"/>
            <a:chOff x="10641507" y="2812887"/>
            <a:chExt cx="450000" cy="450000"/>
          </a:xfrm>
        </p:grpSpPr>
        <p:sp>
          <p:nvSpPr>
            <p:cNvPr id="127" name="Elipse 126">
              <a:extLst>
                <a:ext uri="{FF2B5EF4-FFF2-40B4-BE49-F238E27FC236}">
                  <a16:creationId xmlns:a16="http://schemas.microsoft.com/office/drawing/2014/main" id="{B002E71D-05DD-0062-2D2D-F9FAE9066E22}"/>
                </a:ext>
              </a:extLst>
            </p:cNvPr>
            <p:cNvSpPr/>
            <p:nvPr/>
          </p:nvSpPr>
          <p:spPr>
            <a:xfrm>
              <a:off x="10641507" y="2812887"/>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8" name="TextBox 30">
              <a:extLst>
                <a:ext uri="{FF2B5EF4-FFF2-40B4-BE49-F238E27FC236}">
                  <a16:creationId xmlns:a16="http://schemas.microsoft.com/office/drawing/2014/main" id="{0F85497B-8139-F84E-C763-97E308C61A8A}"/>
                </a:ext>
              </a:extLst>
            </p:cNvPr>
            <p:cNvSpPr txBox="1"/>
            <p:nvPr/>
          </p:nvSpPr>
          <p:spPr>
            <a:xfrm>
              <a:off x="10737550" y="2902822"/>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sp>
        <p:nvSpPr>
          <p:cNvPr id="130" name="Elipse 129">
            <a:extLst>
              <a:ext uri="{FF2B5EF4-FFF2-40B4-BE49-F238E27FC236}">
                <a16:creationId xmlns:a16="http://schemas.microsoft.com/office/drawing/2014/main" id="{52AA6B18-D79A-3C66-4F14-22721E1DF42F}"/>
              </a:ext>
            </a:extLst>
          </p:cNvPr>
          <p:cNvSpPr/>
          <p:nvPr/>
        </p:nvSpPr>
        <p:spPr>
          <a:xfrm>
            <a:off x="10716352" y="3153108"/>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1" name="Elipse 130">
            <a:extLst>
              <a:ext uri="{FF2B5EF4-FFF2-40B4-BE49-F238E27FC236}">
                <a16:creationId xmlns:a16="http://schemas.microsoft.com/office/drawing/2014/main" id="{C8934E5A-BC4A-14E9-942A-BBFA22883899}"/>
              </a:ext>
            </a:extLst>
          </p:cNvPr>
          <p:cNvSpPr/>
          <p:nvPr/>
        </p:nvSpPr>
        <p:spPr>
          <a:xfrm>
            <a:off x="11002019" y="3153108"/>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132" name="Grupo 131">
            <a:extLst>
              <a:ext uri="{FF2B5EF4-FFF2-40B4-BE49-F238E27FC236}">
                <a16:creationId xmlns:a16="http://schemas.microsoft.com/office/drawing/2014/main" id="{7AC78EAA-DABC-B550-0A61-699A2FDDE59B}"/>
              </a:ext>
            </a:extLst>
          </p:cNvPr>
          <p:cNvGrpSpPr/>
          <p:nvPr/>
        </p:nvGrpSpPr>
        <p:grpSpPr>
          <a:xfrm>
            <a:off x="10674196" y="4047049"/>
            <a:ext cx="458804" cy="450000"/>
            <a:chOff x="10651032" y="2338718"/>
            <a:chExt cx="458804" cy="450000"/>
          </a:xfrm>
        </p:grpSpPr>
        <p:sp>
          <p:nvSpPr>
            <p:cNvPr id="133" name="Elipse 132">
              <a:extLst>
                <a:ext uri="{FF2B5EF4-FFF2-40B4-BE49-F238E27FC236}">
                  <a16:creationId xmlns:a16="http://schemas.microsoft.com/office/drawing/2014/main" id="{7E05AF9B-7E3E-2B82-B3F8-226590F6A655}"/>
                </a:ext>
              </a:extLst>
            </p:cNvPr>
            <p:cNvSpPr/>
            <p:nvPr/>
          </p:nvSpPr>
          <p:spPr>
            <a:xfrm>
              <a:off x="10651032" y="2338718"/>
              <a:ext cx="450000" cy="450000"/>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4" name="TextBox 30">
              <a:extLst>
                <a:ext uri="{FF2B5EF4-FFF2-40B4-BE49-F238E27FC236}">
                  <a16:creationId xmlns:a16="http://schemas.microsoft.com/office/drawing/2014/main" id="{A4D9E40A-65D8-6E16-9737-E0D2393E19DD}"/>
                </a:ext>
              </a:extLst>
            </p:cNvPr>
            <p:cNvSpPr txBox="1"/>
            <p:nvPr/>
          </p:nvSpPr>
          <p:spPr>
            <a:xfrm>
              <a:off x="10705116" y="2469527"/>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138" name="Grupo 137">
            <a:extLst>
              <a:ext uri="{FF2B5EF4-FFF2-40B4-BE49-F238E27FC236}">
                <a16:creationId xmlns:a16="http://schemas.microsoft.com/office/drawing/2014/main" id="{4C1DA485-7D88-350A-C4BD-6A757B185FCA}"/>
              </a:ext>
            </a:extLst>
          </p:cNvPr>
          <p:cNvGrpSpPr/>
          <p:nvPr/>
        </p:nvGrpSpPr>
        <p:grpSpPr>
          <a:xfrm>
            <a:off x="10674196" y="4713345"/>
            <a:ext cx="450000" cy="450000"/>
            <a:chOff x="10641507" y="2812887"/>
            <a:chExt cx="450000" cy="450000"/>
          </a:xfrm>
        </p:grpSpPr>
        <p:sp>
          <p:nvSpPr>
            <p:cNvPr id="139" name="Elipse 138">
              <a:extLst>
                <a:ext uri="{FF2B5EF4-FFF2-40B4-BE49-F238E27FC236}">
                  <a16:creationId xmlns:a16="http://schemas.microsoft.com/office/drawing/2014/main" id="{2D47F5FB-21E6-DA44-2935-DE36B764B74B}"/>
                </a:ext>
              </a:extLst>
            </p:cNvPr>
            <p:cNvSpPr/>
            <p:nvPr/>
          </p:nvSpPr>
          <p:spPr>
            <a:xfrm>
              <a:off x="10641507" y="2812887"/>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0" name="TextBox 30">
              <a:extLst>
                <a:ext uri="{FF2B5EF4-FFF2-40B4-BE49-F238E27FC236}">
                  <a16:creationId xmlns:a16="http://schemas.microsoft.com/office/drawing/2014/main" id="{0E679CF3-A670-3C6C-FF82-9EBF46936FDB}"/>
                </a:ext>
              </a:extLst>
            </p:cNvPr>
            <p:cNvSpPr txBox="1"/>
            <p:nvPr/>
          </p:nvSpPr>
          <p:spPr>
            <a:xfrm>
              <a:off x="10669717" y="2923119"/>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grpSp>
        <p:nvGrpSpPr>
          <p:cNvPr id="142" name="Grupo 141">
            <a:extLst>
              <a:ext uri="{FF2B5EF4-FFF2-40B4-BE49-F238E27FC236}">
                <a16:creationId xmlns:a16="http://schemas.microsoft.com/office/drawing/2014/main" id="{1DAD3F5B-63D5-3825-5BD8-4E17CC58B8F5}"/>
              </a:ext>
            </a:extLst>
          </p:cNvPr>
          <p:cNvGrpSpPr/>
          <p:nvPr/>
        </p:nvGrpSpPr>
        <p:grpSpPr>
          <a:xfrm>
            <a:off x="10984652" y="4713345"/>
            <a:ext cx="489890" cy="450000"/>
            <a:chOff x="9518932" y="6264620"/>
            <a:chExt cx="489890" cy="450000"/>
          </a:xfrm>
        </p:grpSpPr>
        <p:sp>
          <p:nvSpPr>
            <p:cNvPr id="143" name="Elipse 142">
              <a:extLst>
                <a:ext uri="{FF2B5EF4-FFF2-40B4-BE49-F238E27FC236}">
                  <a16:creationId xmlns:a16="http://schemas.microsoft.com/office/drawing/2014/main" id="{58014FA7-0132-9B2A-32EB-8D2FF2F51A5F}"/>
                </a:ext>
              </a:extLst>
            </p:cNvPr>
            <p:cNvSpPr/>
            <p:nvPr/>
          </p:nvSpPr>
          <p:spPr>
            <a:xfrm>
              <a:off x="9518932" y="6264620"/>
              <a:ext cx="450000" cy="450000"/>
            </a:xfrm>
            <a:prstGeom prst="ellipse">
              <a:avLst/>
            </a:prstGeom>
            <a:solidFill>
              <a:srgbClr val="D73A2C">
                <a:alpha val="83137"/>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4" name="TextBox 30">
              <a:extLst>
                <a:ext uri="{FF2B5EF4-FFF2-40B4-BE49-F238E27FC236}">
                  <a16:creationId xmlns:a16="http://schemas.microsoft.com/office/drawing/2014/main" id="{F73DD6C3-7423-67B8-1362-EA8F11E9D0B7}"/>
                </a:ext>
              </a:extLst>
            </p:cNvPr>
            <p:cNvSpPr txBox="1"/>
            <p:nvPr/>
          </p:nvSpPr>
          <p:spPr>
            <a:xfrm>
              <a:off x="9581403" y="6410251"/>
              <a:ext cx="427419" cy="134553"/>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RETA</a:t>
              </a:r>
            </a:p>
          </p:txBody>
        </p:sp>
      </p:grpSp>
      <p:sp>
        <p:nvSpPr>
          <p:cNvPr id="145" name="Elipse 144">
            <a:extLst>
              <a:ext uri="{FF2B5EF4-FFF2-40B4-BE49-F238E27FC236}">
                <a16:creationId xmlns:a16="http://schemas.microsoft.com/office/drawing/2014/main" id="{BA861070-303B-B975-283D-F3498BC5CCED}"/>
              </a:ext>
            </a:extLst>
          </p:cNvPr>
          <p:cNvSpPr/>
          <p:nvPr/>
        </p:nvSpPr>
        <p:spPr>
          <a:xfrm>
            <a:off x="10977111" y="4713345"/>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41" name="Elipse 140">
            <a:extLst>
              <a:ext uri="{FF2B5EF4-FFF2-40B4-BE49-F238E27FC236}">
                <a16:creationId xmlns:a16="http://schemas.microsoft.com/office/drawing/2014/main" id="{809E041B-B945-5FF0-82F9-17C8F9833570}"/>
              </a:ext>
            </a:extLst>
          </p:cNvPr>
          <p:cNvSpPr/>
          <p:nvPr/>
        </p:nvSpPr>
        <p:spPr>
          <a:xfrm>
            <a:off x="10672830" y="4713345"/>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36" name="Elipse 135">
            <a:extLst>
              <a:ext uri="{FF2B5EF4-FFF2-40B4-BE49-F238E27FC236}">
                <a16:creationId xmlns:a16="http://schemas.microsoft.com/office/drawing/2014/main" id="{A7A4F66E-8502-7862-8B44-48089B8CAE0E}"/>
              </a:ext>
            </a:extLst>
          </p:cNvPr>
          <p:cNvSpPr/>
          <p:nvPr/>
        </p:nvSpPr>
        <p:spPr>
          <a:xfrm>
            <a:off x="10669511" y="4047049"/>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150" name="Grupo 149">
            <a:extLst>
              <a:ext uri="{FF2B5EF4-FFF2-40B4-BE49-F238E27FC236}">
                <a16:creationId xmlns:a16="http://schemas.microsoft.com/office/drawing/2014/main" id="{A7D80EB9-6E00-C548-DC19-A4B0043C5F1E}"/>
              </a:ext>
            </a:extLst>
          </p:cNvPr>
          <p:cNvGrpSpPr/>
          <p:nvPr/>
        </p:nvGrpSpPr>
        <p:grpSpPr>
          <a:xfrm>
            <a:off x="10668886" y="5440683"/>
            <a:ext cx="455477" cy="450000"/>
            <a:chOff x="10641507" y="2348243"/>
            <a:chExt cx="455477" cy="450000"/>
          </a:xfrm>
        </p:grpSpPr>
        <p:sp>
          <p:nvSpPr>
            <p:cNvPr id="151" name="Elipse 150">
              <a:extLst>
                <a:ext uri="{FF2B5EF4-FFF2-40B4-BE49-F238E27FC236}">
                  <a16:creationId xmlns:a16="http://schemas.microsoft.com/office/drawing/2014/main" id="{4FB9FE22-4371-F88B-92A0-A2A050C34A48}"/>
                </a:ext>
              </a:extLst>
            </p:cNvPr>
            <p:cNvSpPr/>
            <p:nvPr/>
          </p:nvSpPr>
          <p:spPr>
            <a:xfrm>
              <a:off x="10641507" y="2348243"/>
              <a:ext cx="450000" cy="450000"/>
            </a:xfrm>
            <a:prstGeom prst="ellipse">
              <a:avLst/>
            </a:prstGeom>
            <a:solidFill>
              <a:srgbClr val="46A7CD">
                <a:alpha val="65882"/>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2" name="TextBox 30">
              <a:extLst>
                <a:ext uri="{FF2B5EF4-FFF2-40B4-BE49-F238E27FC236}">
                  <a16:creationId xmlns:a16="http://schemas.microsoft.com/office/drawing/2014/main" id="{957771C1-6C44-257D-D4CC-CFAF3CC55002}"/>
                </a:ext>
              </a:extLst>
            </p:cNvPr>
            <p:cNvSpPr txBox="1"/>
            <p:nvPr/>
          </p:nvSpPr>
          <p:spPr>
            <a:xfrm>
              <a:off x="10692264" y="2478003"/>
              <a:ext cx="404720" cy="20320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VA BR</a:t>
              </a:r>
            </a:p>
          </p:txBody>
        </p:sp>
      </p:grpSp>
      <p:grpSp>
        <p:nvGrpSpPr>
          <p:cNvPr id="153" name="Grupo 152">
            <a:extLst>
              <a:ext uri="{FF2B5EF4-FFF2-40B4-BE49-F238E27FC236}">
                <a16:creationId xmlns:a16="http://schemas.microsoft.com/office/drawing/2014/main" id="{270C9A10-4206-940D-2F82-412D2FC21357}"/>
              </a:ext>
            </a:extLst>
          </p:cNvPr>
          <p:cNvGrpSpPr/>
          <p:nvPr/>
        </p:nvGrpSpPr>
        <p:grpSpPr>
          <a:xfrm>
            <a:off x="11397444" y="5440683"/>
            <a:ext cx="450000" cy="450000"/>
            <a:chOff x="10641507" y="2812887"/>
            <a:chExt cx="450000" cy="450000"/>
          </a:xfrm>
        </p:grpSpPr>
        <p:sp>
          <p:nvSpPr>
            <p:cNvPr id="154" name="Elipse 153">
              <a:extLst>
                <a:ext uri="{FF2B5EF4-FFF2-40B4-BE49-F238E27FC236}">
                  <a16:creationId xmlns:a16="http://schemas.microsoft.com/office/drawing/2014/main" id="{69D77928-5A90-0333-436E-D89CF550CDA7}"/>
                </a:ext>
              </a:extLst>
            </p:cNvPr>
            <p:cNvSpPr/>
            <p:nvPr/>
          </p:nvSpPr>
          <p:spPr>
            <a:xfrm>
              <a:off x="10641507" y="2812887"/>
              <a:ext cx="450000" cy="450000"/>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5" name="TextBox 30">
              <a:extLst>
                <a:ext uri="{FF2B5EF4-FFF2-40B4-BE49-F238E27FC236}">
                  <a16:creationId xmlns:a16="http://schemas.microsoft.com/office/drawing/2014/main" id="{4F17CBBF-E7EB-BBF7-4562-F76B6509C0E6}"/>
                </a:ext>
              </a:extLst>
            </p:cNvPr>
            <p:cNvSpPr txBox="1"/>
            <p:nvPr/>
          </p:nvSpPr>
          <p:spPr>
            <a:xfrm>
              <a:off x="10699192" y="2912500"/>
              <a:ext cx="324109" cy="24259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BR</a:t>
              </a:r>
            </a:p>
          </p:txBody>
        </p:sp>
      </p:grpSp>
      <p:grpSp>
        <p:nvGrpSpPr>
          <p:cNvPr id="158" name="Grupo 157">
            <a:extLst>
              <a:ext uri="{FF2B5EF4-FFF2-40B4-BE49-F238E27FC236}">
                <a16:creationId xmlns:a16="http://schemas.microsoft.com/office/drawing/2014/main" id="{7FFA3BC7-608A-A315-78F6-CC0ADB81D0A0}"/>
              </a:ext>
            </a:extLst>
          </p:cNvPr>
          <p:cNvGrpSpPr/>
          <p:nvPr/>
        </p:nvGrpSpPr>
        <p:grpSpPr>
          <a:xfrm>
            <a:off x="11018702" y="5440683"/>
            <a:ext cx="452046" cy="450000"/>
            <a:chOff x="9509204" y="6264620"/>
            <a:chExt cx="452046" cy="450000"/>
          </a:xfrm>
        </p:grpSpPr>
        <p:sp>
          <p:nvSpPr>
            <p:cNvPr id="159" name="Elipse 158">
              <a:extLst>
                <a:ext uri="{FF2B5EF4-FFF2-40B4-BE49-F238E27FC236}">
                  <a16:creationId xmlns:a16="http://schemas.microsoft.com/office/drawing/2014/main" id="{C284E243-310F-CFBB-D659-A8374E3DDFAE}"/>
                </a:ext>
              </a:extLst>
            </p:cNvPr>
            <p:cNvSpPr/>
            <p:nvPr/>
          </p:nvSpPr>
          <p:spPr>
            <a:xfrm>
              <a:off x="9509204" y="6264620"/>
              <a:ext cx="450000" cy="450000"/>
            </a:xfrm>
            <a:prstGeom prst="ellipse">
              <a:avLst/>
            </a:prstGeom>
            <a:solidFill>
              <a:srgbClr val="D73A2C">
                <a:alpha val="83137"/>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60" name="TextBox 30">
              <a:extLst>
                <a:ext uri="{FF2B5EF4-FFF2-40B4-BE49-F238E27FC236}">
                  <a16:creationId xmlns:a16="http://schemas.microsoft.com/office/drawing/2014/main" id="{341061F3-7D6D-DDA6-364C-32A89380414A}"/>
                </a:ext>
              </a:extLst>
            </p:cNvPr>
            <p:cNvSpPr txBox="1"/>
            <p:nvPr/>
          </p:nvSpPr>
          <p:spPr>
            <a:xfrm>
              <a:off x="9533831" y="6407252"/>
              <a:ext cx="427419" cy="134553"/>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RETA</a:t>
              </a:r>
            </a:p>
          </p:txBody>
        </p:sp>
      </p:grpSp>
      <p:sp>
        <p:nvSpPr>
          <p:cNvPr id="161" name="Elipse 160">
            <a:extLst>
              <a:ext uri="{FF2B5EF4-FFF2-40B4-BE49-F238E27FC236}">
                <a16:creationId xmlns:a16="http://schemas.microsoft.com/office/drawing/2014/main" id="{C3AEA0B7-BE08-8590-DBAA-6D92CBA8AB45}"/>
              </a:ext>
            </a:extLst>
          </p:cNvPr>
          <p:cNvSpPr/>
          <p:nvPr/>
        </p:nvSpPr>
        <p:spPr>
          <a:xfrm>
            <a:off x="11020889" y="5440683"/>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6" name="Elipse 155">
            <a:extLst>
              <a:ext uri="{FF2B5EF4-FFF2-40B4-BE49-F238E27FC236}">
                <a16:creationId xmlns:a16="http://schemas.microsoft.com/office/drawing/2014/main" id="{F32DC863-08DA-1FF3-3242-D69BB50787DD}"/>
              </a:ext>
            </a:extLst>
          </p:cNvPr>
          <p:cNvSpPr/>
          <p:nvPr/>
        </p:nvSpPr>
        <p:spPr>
          <a:xfrm>
            <a:off x="10667481" y="5440683"/>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57" name="Elipse 156">
            <a:extLst>
              <a:ext uri="{FF2B5EF4-FFF2-40B4-BE49-F238E27FC236}">
                <a16:creationId xmlns:a16="http://schemas.microsoft.com/office/drawing/2014/main" id="{B5BB77E7-DDDC-B38A-BC93-48D6CC99D784}"/>
              </a:ext>
            </a:extLst>
          </p:cNvPr>
          <p:cNvSpPr/>
          <p:nvPr/>
        </p:nvSpPr>
        <p:spPr>
          <a:xfrm>
            <a:off x="11393106" y="5440683"/>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grpSp>
        <p:nvGrpSpPr>
          <p:cNvPr id="6" name="Grupo 5">
            <a:extLst>
              <a:ext uri="{FF2B5EF4-FFF2-40B4-BE49-F238E27FC236}">
                <a16:creationId xmlns:a16="http://schemas.microsoft.com/office/drawing/2014/main" id="{56817788-945F-110F-DA2A-A620CD3F568C}"/>
              </a:ext>
            </a:extLst>
          </p:cNvPr>
          <p:cNvGrpSpPr/>
          <p:nvPr/>
        </p:nvGrpSpPr>
        <p:grpSpPr>
          <a:xfrm>
            <a:off x="344556" y="2716459"/>
            <a:ext cx="446363" cy="480131"/>
            <a:chOff x="58297" y="2294985"/>
            <a:chExt cx="446363" cy="480131"/>
          </a:xfrm>
        </p:grpSpPr>
        <p:sp>
          <p:nvSpPr>
            <p:cNvPr id="163" name="Elipse 162">
              <a:extLst>
                <a:ext uri="{FF2B5EF4-FFF2-40B4-BE49-F238E27FC236}">
                  <a16:creationId xmlns:a16="http://schemas.microsoft.com/office/drawing/2014/main" id="{2A5D874F-4DAD-CF7C-72CC-37F19CC9EE5B}"/>
                </a:ext>
              </a:extLst>
            </p:cNvPr>
            <p:cNvSpPr/>
            <p:nvPr/>
          </p:nvSpPr>
          <p:spPr>
            <a:xfrm>
              <a:off x="58297" y="2305124"/>
              <a:ext cx="446363" cy="418362"/>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266F8B">
                    <a:lumMod val="50000"/>
                  </a:srgbClr>
                </a:solidFill>
                <a:effectLst/>
                <a:uLnTx/>
                <a:uFillTx/>
                <a:latin typeface="Calibri" panose="020F0502020204030204"/>
                <a:ea typeface="+mn-ea"/>
                <a:cs typeface="+mn-cs"/>
              </a:endParaRPr>
            </a:p>
          </p:txBody>
        </p:sp>
        <p:sp>
          <p:nvSpPr>
            <p:cNvPr id="164" name="CuadroTexto 163">
              <a:extLst>
                <a:ext uri="{FF2B5EF4-FFF2-40B4-BE49-F238E27FC236}">
                  <a16:creationId xmlns:a16="http://schemas.microsoft.com/office/drawing/2014/main" id="{D097C1A0-94CE-2E0A-9260-B0EC54C677DA}"/>
                </a:ext>
              </a:extLst>
            </p:cNvPr>
            <p:cNvSpPr txBox="1"/>
            <p:nvPr/>
          </p:nvSpPr>
          <p:spPr>
            <a:xfrm>
              <a:off x="93474" y="2294985"/>
              <a:ext cx="22475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2800" b="1" i="0" u="none" strike="noStrike" kern="0" cap="none" spc="0" normalizeH="0" baseline="0" noProof="0">
                  <a:ln>
                    <a:noFill/>
                  </a:ln>
                  <a:solidFill>
                    <a:srgbClr val="266F8B"/>
                  </a:solidFill>
                  <a:effectLst/>
                  <a:uLnTx/>
                  <a:uFillTx/>
                  <a:latin typeface="Calibri" panose="020F0502020204030204"/>
                  <a:ea typeface="+mn-ea"/>
                  <a:cs typeface="Arial" panose="020B0604020202020204" pitchFamily="34" charset="0"/>
                </a:rPr>
                <a:t>1</a:t>
              </a:r>
            </a:p>
          </p:txBody>
        </p:sp>
      </p:grpSp>
      <p:grpSp>
        <p:nvGrpSpPr>
          <p:cNvPr id="7" name="Grupo 6">
            <a:extLst>
              <a:ext uri="{FF2B5EF4-FFF2-40B4-BE49-F238E27FC236}">
                <a16:creationId xmlns:a16="http://schemas.microsoft.com/office/drawing/2014/main" id="{4676A443-8AC5-9A62-0CB2-8ADF6B07CC79}"/>
              </a:ext>
            </a:extLst>
          </p:cNvPr>
          <p:cNvGrpSpPr/>
          <p:nvPr/>
        </p:nvGrpSpPr>
        <p:grpSpPr>
          <a:xfrm>
            <a:off x="344556" y="4930885"/>
            <a:ext cx="446363" cy="480131"/>
            <a:chOff x="58297" y="2294985"/>
            <a:chExt cx="446363" cy="480131"/>
          </a:xfrm>
        </p:grpSpPr>
        <p:sp>
          <p:nvSpPr>
            <p:cNvPr id="8" name="Elipse 7">
              <a:extLst>
                <a:ext uri="{FF2B5EF4-FFF2-40B4-BE49-F238E27FC236}">
                  <a16:creationId xmlns:a16="http://schemas.microsoft.com/office/drawing/2014/main" id="{3EFDCA98-19AA-2A6B-11FF-7C4BBA9090D4}"/>
                </a:ext>
              </a:extLst>
            </p:cNvPr>
            <p:cNvSpPr/>
            <p:nvPr/>
          </p:nvSpPr>
          <p:spPr>
            <a:xfrm>
              <a:off x="58297" y="2305124"/>
              <a:ext cx="446363" cy="418362"/>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266F8B">
                    <a:lumMod val="50000"/>
                  </a:srgbClr>
                </a:solidFill>
                <a:effectLst/>
                <a:uLnTx/>
                <a:uFillTx/>
                <a:latin typeface="Calibri" panose="020F0502020204030204"/>
                <a:ea typeface="+mn-ea"/>
                <a:cs typeface="+mn-cs"/>
              </a:endParaRPr>
            </a:p>
          </p:txBody>
        </p:sp>
        <p:sp>
          <p:nvSpPr>
            <p:cNvPr id="10" name="CuadroTexto 9">
              <a:extLst>
                <a:ext uri="{FF2B5EF4-FFF2-40B4-BE49-F238E27FC236}">
                  <a16:creationId xmlns:a16="http://schemas.microsoft.com/office/drawing/2014/main" id="{49528FF1-DE9D-6EF0-1A7C-8B61565A0745}"/>
                </a:ext>
              </a:extLst>
            </p:cNvPr>
            <p:cNvSpPr txBox="1"/>
            <p:nvPr/>
          </p:nvSpPr>
          <p:spPr>
            <a:xfrm>
              <a:off x="93474" y="2294985"/>
              <a:ext cx="22475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2800" b="1" i="0" u="none" strike="noStrike" kern="0" cap="none" spc="0" normalizeH="0" baseline="0" noProof="0">
                  <a:ln>
                    <a:noFill/>
                  </a:ln>
                  <a:solidFill>
                    <a:srgbClr val="266F8B"/>
                  </a:solidFill>
                  <a:effectLst/>
                  <a:uLnTx/>
                  <a:uFillTx/>
                  <a:latin typeface="Calibri" panose="020F0502020204030204"/>
                  <a:ea typeface="+mn-ea"/>
                  <a:cs typeface="Arial" panose="020B0604020202020204" pitchFamily="34" charset="0"/>
                </a:rPr>
                <a:t>2</a:t>
              </a:r>
            </a:p>
          </p:txBody>
        </p:sp>
      </p:grpSp>
      <p:grpSp>
        <p:nvGrpSpPr>
          <p:cNvPr id="175" name="Grupo 174">
            <a:extLst>
              <a:ext uri="{FF2B5EF4-FFF2-40B4-BE49-F238E27FC236}">
                <a16:creationId xmlns:a16="http://schemas.microsoft.com/office/drawing/2014/main" id="{BA1739ED-0FE5-F398-14D5-20A74D5C3D39}"/>
              </a:ext>
            </a:extLst>
          </p:cNvPr>
          <p:cNvGrpSpPr/>
          <p:nvPr/>
        </p:nvGrpSpPr>
        <p:grpSpPr>
          <a:xfrm>
            <a:off x="8389696" y="891680"/>
            <a:ext cx="396594" cy="454632"/>
            <a:chOff x="10509179" y="532419"/>
            <a:chExt cx="1514363" cy="1735976"/>
          </a:xfrm>
        </p:grpSpPr>
        <p:sp>
          <p:nvSpPr>
            <p:cNvPr id="176" name="!!CoverSlideFooterText">
              <a:extLst>
                <a:ext uri="{FF2B5EF4-FFF2-40B4-BE49-F238E27FC236}">
                  <a16:creationId xmlns:a16="http://schemas.microsoft.com/office/drawing/2014/main" id="{F8F535E1-2D9C-396D-7027-37DF66BA5D04}"/>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77" name="!!CoverSlideFooterText">
              <a:extLst>
                <a:ext uri="{FF2B5EF4-FFF2-40B4-BE49-F238E27FC236}">
                  <a16:creationId xmlns:a16="http://schemas.microsoft.com/office/drawing/2014/main" id="{D7528B65-D7A8-59FE-1D80-7888342FF21E}"/>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178" name="!!CoverSlideFooterText">
              <a:extLst>
                <a:ext uri="{FF2B5EF4-FFF2-40B4-BE49-F238E27FC236}">
                  <a16:creationId xmlns:a16="http://schemas.microsoft.com/office/drawing/2014/main" id="{3A2BC602-A601-0744-891E-490B9CD2EAF2}"/>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22" name="Grupo 21">
            <a:extLst>
              <a:ext uri="{FF2B5EF4-FFF2-40B4-BE49-F238E27FC236}">
                <a16:creationId xmlns:a16="http://schemas.microsoft.com/office/drawing/2014/main" id="{7EE49A6A-8C51-60A8-27F2-D157299D82B9}"/>
              </a:ext>
            </a:extLst>
          </p:cNvPr>
          <p:cNvGrpSpPr/>
          <p:nvPr/>
        </p:nvGrpSpPr>
        <p:grpSpPr>
          <a:xfrm>
            <a:off x="10979522" y="4047049"/>
            <a:ext cx="489890" cy="450000"/>
            <a:chOff x="9518932" y="6264620"/>
            <a:chExt cx="489890" cy="450000"/>
          </a:xfrm>
        </p:grpSpPr>
        <p:sp>
          <p:nvSpPr>
            <p:cNvPr id="23" name="Elipse 22">
              <a:extLst>
                <a:ext uri="{FF2B5EF4-FFF2-40B4-BE49-F238E27FC236}">
                  <a16:creationId xmlns:a16="http://schemas.microsoft.com/office/drawing/2014/main" id="{B7AD9651-FBB1-C64D-FE69-9DBE50366E7C}"/>
                </a:ext>
              </a:extLst>
            </p:cNvPr>
            <p:cNvSpPr/>
            <p:nvPr/>
          </p:nvSpPr>
          <p:spPr>
            <a:xfrm>
              <a:off x="9518932" y="6264620"/>
              <a:ext cx="450000" cy="450000"/>
            </a:xfrm>
            <a:prstGeom prst="ellipse">
              <a:avLst/>
            </a:prstGeom>
            <a:solidFill>
              <a:srgbClr val="D73A2C">
                <a:alpha val="83137"/>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TextBox 30">
              <a:extLst>
                <a:ext uri="{FF2B5EF4-FFF2-40B4-BE49-F238E27FC236}">
                  <a16:creationId xmlns:a16="http://schemas.microsoft.com/office/drawing/2014/main" id="{FB044484-F952-2D9E-EF68-F63D7F64AE0F}"/>
                </a:ext>
              </a:extLst>
            </p:cNvPr>
            <p:cNvSpPr txBox="1"/>
            <p:nvPr/>
          </p:nvSpPr>
          <p:spPr>
            <a:xfrm>
              <a:off x="9581403" y="6410251"/>
              <a:ext cx="427419" cy="134553"/>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prstClr val="black"/>
                  </a:solidFill>
                  <a:effectLst/>
                  <a:uLnTx/>
                  <a:uFillTx/>
                  <a:latin typeface="Open Sans" panose="020B0606030504020204" pitchFamily="34" charset="0"/>
                  <a:ea typeface="Open Sans" panose="020B0606030504020204" pitchFamily="34" charset="0"/>
                  <a:cs typeface="Open Sans" panose="020B0606030504020204" pitchFamily="34" charset="0"/>
                </a:rPr>
                <a:t>RETA</a:t>
              </a:r>
            </a:p>
          </p:txBody>
        </p:sp>
      </p:grpSp>
      <p:sp>
        <p:nvSpPr>
          <p:cNvPr id="25" name="Elipse 24">
            <a:extLst>
              <a:ext uri="{FF2B5EF4-FFF2-40B4-BE49-F238E27FC236}">
                <a16:creationId xmlns:a16="http://schemas.microsoft.com/office/drawing/2014/main" id="{413D5A3C-AC95-9AF6-D14C-84F204932BD9}"/>
              </a:ext>
            </a:extLst>
          </p:cNvPr>
          <p:cNvSpPr/>
          <p:nvPr/>
        </p:nvSpPr>
        <p:spPr>
          <a:xfrm>
            <a:off x="10971981" y="4047049"/>
            <a:ext cx="450000" cy="450000"/>
          </a:xfrm>
          <a:prstGeom prst="ellipse">
            <a:avLst/>
          </a:prstGeom>
          <a:noFill/>
          <a:ln w="9525" cap="flat" cmpd="sng" algn="ctr">
            <a:solidFill>
              <a:schemeClr val="tx1"/>
            </a:solid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4" name="Elipse 3">
            <a:hlinkClick r:id="" action="ppaction://hlinkshowjump?jump=nextslide"/>
            <a:extLst>
              <a:ext uri="{FF2B5EF4-FFF2-40B4-BE49-F238E27FC236}">
                <a16:creationId xmlns:a16="http://schemas.microsoft.com/office/drawing/2014/main" id="{49ED3844-8B10-90B3-65AE-E0E625F41DE6}"/>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5" name="Flecha: hacia la izquierda 4">
            <a:hlinkClick r:id="rId4" action="ppaction://hlinksldjump"/>
            <a:extLst>
              <a:ext uri="{FF2B5EF4-FFF2-40B4-BE49-F238E27FC236}">
                <a16:creationId xmlns:a16="http://schemas.microsoft.com/office/drawing/2014/main" id="{FD3C1E75-A64A-4946-735C-009670F6579E}"/>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FCECF3AC-9570-D7B6-2202-B798BE1BA3A2}"/>
              </a:ext>
            </a:extLst>
          </p:cNvPr>
          <p:cNvGrpSpPr/>
          <p:nvPr/>
        </p:nvGrpSpPr>
        <p:grpSpPr>
          <a:xfrm>
            <a:off x="493613" y="1324619"/>
            <a:ext cx="1253278" cy="45720"/>
            <a:chOff x="810704" y="1456130"/>
            <a:chExt cx="1253278" cy="45720"/>
          </a:xfrm>
        </p:grpSpPr>
        <p:sp>
          <p:nvSpPr>
            <p:cNvPr id="14" name="!!CoverSlideFooterText">
              <a:extLst>
                <a:ext uri="{FF2B5EF4-FFF2-40B4-BE49-F238E27FC236}">
                  <a16:creationId xmlns:a16="http://schemas.microsoft.com/office/drawing/2014/main" id="{4A20B95E-2592-F309-C963-90350DC3AF63}"/>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6" name="!!CoverSlideFooterText">
              <a:extLst>
                <a:ext uri="{FF2B5EF4-FFF2-40B4-BE49-F238E27FC236}">
                  <a16:creationId xmlns:a16="http://schemas.microsoft.com/office/drawing/2014/main" id="{F173E05C-63F8-85A5-002C-B05CF3C8893A}"/>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2110546283"/>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511944"/>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1E7E3E-414D-423B-A310-20FCFC5BD8B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upo 59">
            <a:extLst>
              <a:ext uri="{FF2B5EF4-FFF2-40B4-BE49-F238E27FC236}">
                <a16:creationId xmlns:a16="http://schemas.microsoft.com/office/drawing/2014/main" id="{8EE6CA2E-797A-E67D-DB32-14B849517F38}"/>
              </a:ext>
            </a:extLst>
          </p:cNvPr>
          <p:cNvGrpSpPr/>
          <p:nvPr/>
        </p:nvGrpSpPr>
        <p:grpSpPr>
          <a:xfrm>
            <a:off x="83315" y="100378"/>
            <a:ext cx="11312995" cy="630845"/>
            <a:chOff x="101977" y="91047"/>
            <a:chExt cx="11312995" cy="630845"/>
          </a:xfrm>
        </p:grpSpPr>
        <p:sp>
          <p:nvSpPr>
            <p:cNvPr id="61" name="TextBox 12">
              <a:extLst>
                <a:ext uri="{FF2B5EF4-FFF2-40B4-BE49-F238E27FC236}">
                  <a16:creationId xmlns:a16="http://schemas.microsoft.com/office/drawing/2014/main" id="{990B8931-4F2B-9DAC-5C12-CD541FD7759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definitiva</a:t>
              </a:r>
            </a:p>
          </p:txBody>
        </p:sp>
        <p:grpSp>
          <p:nvGrpSpPr>
            <p:cNvPr id="62" name="Grupo 61">
              <a:extLst>
                <a:ext uri="{FF2B5EF4-FFF2-40B4-BE49-F238E27FC236}">
                  <a16:creationId xmlns:a16="http://schemas.microsoft.com/office/drawing/2014/main" id="{17CB721A-FB35-7BD5-9648-C1B228045590}"/>
                </a:ext>
              </a:extLst>
            </p:cNvPr>
            <p:cNvGrpSpPr/>
            <p:nvPr/>
          </p:nvGrpSpPr>
          <p:grpSpPr>
            <a:xfrm>
              <a:off x="101977" y="91047"/>
              <a:ext cx="712074" cy="630845"/>
              <a:chOff x="101977" y="91047"/>
              <a:chExt cx="712074" cy="630845"/>
            </a:xfrm>
          </p:grpSpPr>
          <p:sp>
            <p:nvSpPr>
              <p:cNvPr id="63" name="Graphic 10">
                <a:extLst>
                  <a:ext uri="{FF2B5EF4-FFF2-40B4-BE49-F238E27FC236}">
                    <a16:creationId xmlns:a16="http://schemas.microsoft.com/office/drawing/2014/main" id="{EE5A92D4-5EA5-A285-6150-97EA1366C2A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38">
                <a:extLst>
                  <a:ext uri="{FF2B5EF4-FFF2-40B4-BE49-F238E27FC236}">
                    <a16:creationId xmlns:a16="http://schemas.microsoft.com/office/drawing/2014/main" id="{17DCFBA8-FAB8-63E5-4D8C-C31469FDD99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pic>
        <p:nvPicPr>
          <p:cNvPr id="65" name="Imagen 64">
            <a:extLst>
              <a:ext uri="{FF2B5EF4-FFF2-40B4-BE49-F238E27FC236}">
                <a16:creationId xmlns:a16="http://schemas.microsoft.com/office/drawing/2014/main" id="{2A331884-2146-5D1C-5E4E-675E1CB97C2F}"/>
              </a:ext>
            </a:extLst>
          </p:cNvPr>
          <p:cNvPicPr>
            <a:picLocks noChangeAspect="1"/>
          </p:cNvPicPr>
          <p:nvPr/>
        </p:nvPicPr>
        <p:blipFill>
          <a:blip r:embed="rId3"/>
          <a:stretch>
            <a:fillRect/>
          </a:stretch>
        </p:blipFill>
        <p:spPr>
          <a:xfrm>
            <a:off x="3975600" y="137998"/>
            <a:ext cx="2120400" cy="539309"/>
          </a:xfrm>
          <a:prstGeom prst="rect">
            <a:avLst/>
          </a:prstGeom>
        </p:spPr>
      </p:pic>
      <p:sp>
        <p:nvSpPr>
          <p:cNvPr id="22" name="CuadroTexto 21">
            <a:extLst>
              <a:ext uri="{FF2B5EF4-FFF2-40B4-BE49-F238E27FC236}">
                <a16:creationId xmlns:a16="http://schemas.microsoft.com/office/drawing/2014/main" id="{35F77CAA-2591-7AF8-0C49-034961B0495D}"/>
              </a:ext>
            </a:extLst>
          </p:cNvPr>
          <p:cNvSpPr txBox="1"/>
          <p:nvPr/>
        </p:nvSpPr>
        <p:spPr>
          <a:xfrm>
            <a:off x="963535" y="1558573"/>
            <a:ext cx="7996593"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Cotización por BBCC reducidas y no reducidas en los PR</a:t>
            </a:r>
            <a:endPar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27" name="CuadroTexto 26">
            <a:extLst>
              <a:ext uri="{FF2B5EF4-FFF2-40B4-BE49-F238E27FC236}">
                <a16:creationId xmlns:a16="http://schemas.microsoft.com/office/drawing/2014/main" id="{2B7DBDC6-5D79-40BC-049E-489E7FAA8AE8}"/>
              </a:ext>
            </a:extLst>
          </p:cNvPr>
          <p:cNvSpPr txBox="1"/>
          <p:nvPr/>
        </p:nvSpPr>
        <p:spPr>
          <a:xfrm>
            <a:off x="4420811" y="5262028"/>
            <a:ext cx="27432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srgbClr val="398F98">
                    <a:lumMod val="75000"/>
                  </a:srgbClr>
                </a:solidFill>
                <a:effectLst/>
                <a:uLnTx/>
                <a:uFillTx/>
                <a:latin typeface="Calibri" panose="020F0502020204030204"/>
                <a:ea typeface="+mn-ea"/>
                <a:cs typeface="Arial" panose="020B0604020202020204" pitchFamily="34" charset="0"/>
              </a:rPr>
              <a:t>TA R 23 43X</a:t>
            </a:r>
          </a:p>
        </p:txBody>
      </p:sp>
      <p:sp>
        <p:nvSpPr>
          <p:cNvPr id="29" name="CuadroTexto 28">
            <a:extLst>
              <a:ext uri="{FF2B5EF4-FFF2-40B4-BE49-F238E27FC236}">
                <a16:creationId xmlns:a16="http://schemas.microsoft.com/office/drawing/2014/main" id="{701476F3-C20D-9C94-F451-815C76319E07}"/>
              </a:ext>
            </a:extLst>
          </p:cNvPr>
          <p:cNvSpPr txBox="1"/>
          <p:nvPr/>
        </p:nvSpPr>
        <p:spPr>
          <a:xfrm>
            <a:off x="4455058" y="4731377"/>
            <a:ext cx="2593145"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srgbClr val="398F98">
                    <a:lumMod val="75000"/>
                  </a:srgbClr>
                </a:solidFill>
                <a:effectLst/>
                <a:uLnTx/>
                <a:uFillTx/>
                <a:latin typeface="Calibri" panose="020F0502020204030204"/>
                <a:ea typeface="+mn-ea"/>
                <a:cs typeface="Arial" panose="020B0604020202020204" pitchFamily="34" charset="0"/>
              </a:rPr>
              <a:t>TA R 23 23X</a:t>
            </a:r>
          </a:p>
        </p:txBody>
      </p:sp>
      <p:sp>
        <p:nvSpPr>
          <p:cNvPr id="30" name="CuadroTexto 29">
            <a:extLst>
              <a:ext uri="{FF2B5EF4-FFF2-40B4-BE49-F238E27FC236}">
                <a16:creationId xmlns:a16="http://schemas.microsoft.com/office/drawing/2014/main" id="{45C651B2-2513-678F-E3DE-20F00AF08776}"/>
              </a:ext>
            </a:extLst>
          </p:cNvPr>
          <p:cNvSpPr txBox="1"/>
          <p:nvPr/>
        </p:nvSpPr>
        <p:spPr>
          <a:xfrm>
            <a:off x="4457907" y="5747607"/>
            <a:ext cx="2706103"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srgbClr val="398F98">
                    <a:lumMod val="75000"/>
                  </a:srgbClr>
                </a:solidFill>
                <a:effectLst/>
                <a:uLnTx/>
                <a:uFillTx/>
                <a:latin typeface="Calibri" panose="020F0502020204030204"/>
                <a:ea typeface="+mn-ea"/>
                <a:cs typeface="Arial" panose="020B0604020202020204" pitchFamily="34" charset="0"/>
              </a:rPr>
              <a:t>TA R 23 53X</a:t>
            </a:r>
          </a:p>
        </p:txBody>
      </p:sp>
      <p:sp>
        <p:nvSpPr>
          <p:cNvPr id="73" name="Persegi Panjang: Sudut Lengkung 1">
            <a:extLst>
              <a:ext uri="{FF2B5EF4-FFF2-40B4-BE49-F238E27FC236}">
                <a16:creationId xmlns:a16="http://schemas.microsoft.com/office/drawing/2014/main" id="{6E934022-1B41-A38F-D07D-3891C7F155FE}"/>
              </a:ext>
            </a:extLst>
          </p:cNvPr>
          <p:cNvSpPr/>
          <p:nvPr/>
        </p:nvSpPr>
        <p:spPr>
          <a:xfrm>
            <a:off x="327839" y="4713712"/>
            <a:ext cx="3747510" cy="145547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4" name="Conector recto 73">
            <a:extLst>
              <a:ext uri="{FF2B5EF4-FFF2-40B4-BE49-F238E27FC236}">
                <a16:creationId xmlns:a16="http://schemas.microsoft.com/office/drawing/2014/main" id="{8EB532B9-3E9B-E81B-0804-95959C1FF24A}"/>
              </a:ext>
            </a:extLst>
          </p:cNvPr>
          <p:cNvCxnSpPr>
            <a:cxnSpLocks/>
          </p:cNvCxnSpPr>
          <p:nvPr/>
        </p:nvCxnSpPr>
        <p:spPr>
          <a:xfrm>
            <a:off x="337989" y="4733168"/>
            <a:ext cx="0" cy="1404000"/>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sp>
        <p:nvSpPr>
          <p:cNvPr id="75" name="CuadroTexto 74">
            <a:extLst>
              <a:ext uri="{FF2B5EF4-FFF2-40B4-BE49-F238E27FC236}">
                <a16:creationId xmlns:a16="http://schemas.microsoft.com/office/drawing/2014/main" id="{467C9DFE-1321-B222-A0CC-38ED322A5D1D}"/>
              </a:ext>
            </a:extLst>
          </p:cNvPr>
          <p:cNvSpPr txBox="1"/>
          <p:nvPr/>
        </p:nvSpPr>
        <p:spPr>
          <a:xfrm>
            <a:off x="319530" y="4760561"/>
            <a:ext cx="3587984"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otro RETA</a:t>
            </a:r>
          </a:p>
        </p:txBody>
      </p:sp>
      <p:sp>
        <p:nvSpPr>
          <p:cNvPr id="76" name="CuadroTexto 75">
            <a:extLst>
              <a:ext uri="{FF2B5EF4-FFF2-40B4-BE49-F238E27FC236}">
                <a16:creationId xmlns:a16="http://schemas.microsoft.com/office/drawing/2014/main" id="{E9B41D70-A3CA-0FF6-37A5-1125287E4B17}"/>
              </a:ext>
            </a:extLst>
          </p:cNvPr>
          <p:cNvSpPr txBox="1"/>
          <p:nvPr/>
        </p:nvSpPr>
        <p:spPr>
          <a:xfrm>
            <a:off x="319530" y="5262028"/>
            <a:ext cx="3731970"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Artista y otro RETA</a:t>
            </a:r>
          </a:p>
        </p:txBody>
      </p:sp>
      <p:sp>
        <p:nvSpPr>
          <p:cNvPr id="77" name="CuadroTexto 76">
            <a:extLst>
              <a:ext uri="{FF2B5EF4-FFF2-40B4-BE49-F238E27FC236}">
                <a16:creationId xmlns:a16="http://schemas.microsoft.com/office/drawing/2014/main" id="{83C68F4F-CE2C-43B8-1E50-1E24EE4C7144}"/>
              </a:ext>
            </a:extLst>
          </p:cNvPr>
          <p:cNvSpPr txBox="1"/>
          <p:nvPr/>
        </p:nvSpPr>
        <p:spPr>
          <a:xfrm>
            <a:off x="319530" y="5747607"/>
            <a:ext cx="3904215"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 y RETA</a:t>
            </a:r>
          </a:p>
        </p:txBody>
      </p:sp>
      <p:cxnSp>
        <p:nvCxnSpPr>
          <p:cNvPr id="79" name="Conector recto 78">
            <a:extLst>
              <a:ext uri="{FF2B5EF4-FFF2-40B4-BE49-F238E27FC236}">
                <a16:creationId xmlns:a16="http://schemas.microsoft.com/office/drawing/2014/main" id="{9E3848A1-33C1-FA8C-9B2D-3FDACD2DDE96}"/>
              </a:ext>
            </a:extLst>
          </p:cNvPr>
          <p:cNvCxnSpPr>
            <a:cxnSpLocks/>
          </p:cNvCxnSpPr>
          <p:nvPr/>
        </p:nvCxnSpPr>
        <p:spPr>
          <a:xfrm flipH="1">
            <a:off x="397480" y="5073087"/>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Conector recto 79">
            <a:extLst>
              <a:ext uri="{FF2B5EF4-FFF2-40B4-BE49-F238E27FC236}">
                <a16:creationId xmlns:a16="http://schemas.microsoft.com/office/drawing/2014/main" id="{585FBE06-0BD8-B3D5-E11F-DC23E5815D9E}"/>
              </a:ext>
            </a:extLst>
          </p:cNvPr>
          <p:cNvCxnSpPr>
            <a:cxnSpLocks/>
          </p:cNvCxnSpPr>
          <p:nvPr/>
        </p:nvCxnSpPr>
        <p:spPr>
          <a:xfrm flipH="1">
            <a:off x="397480" y="5550349"/>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1" name="Conector recto 80">
            <a:extLst>
              <a:ext uri="{FF2B5EF4-FFF2-40B4-BE49-F238E27FC236}">
                <a16:creationId xmlns:a16="http://schemas.microsoft.com/office/drawing/2014/main" id="{BF07602A-AE52-D8D3-0BFB-5814504AB15D}"/>
              </a:ext>
            </a:extLst>
          </p:cNvPr>
          <p:cNvCxnSpPr>
            <a:cxnSpLocks/>
          </p:cNvCxnSpPr>
          <p:nvPr/>
        </p:nvCxnSpPr>
        <p:spPr>
          <a:xfrm flipH="1">
            <a:off x="397480" y="6074609"/>
            <a:ext cx="3636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2" name="Conector recto 81">
            <a:extLst>
              <a:ext uri="{FF2B5EF4-FFF2-40B4-BE49-F238E27FC236}">
                <a16:creationId xmlns:a16="http://schemas.microsoft.com/office/drawing/2014/main" id="{2C1E918B-1C39-14E3-27A8-8CEE8D527059}"/>
              </a:ext>
            </a:extLst>
          </p:cNvPr>
          <p:cNvCxnSpPr>
            <a:cxnSpLocks/>
          </p:cNvCxnSpPr>
          <p:nvPr/>
        </p:nvCxnSpPr>
        <p:spPr>
          <a:xfrm>
            <a:off x="4430207" y="5073087"/>
            <a:ext cx="14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3" name="Conector recto 82">
            <a:extLst>
              <a:ext uri="{FF2B5EF4-FFF2-40B4-BE49-F238E27FC236}">
                <a16:creationId xmlns:a16="http://schemas.microsoft.com/office/drawing/2014/main" id="{15D5501C-8F21-B1F4-B1DD-B980D9D919B7}"/>
              </a:ext>
            </a:extLst>
          </p:cNvPr>
          <p:cNvCxnSpPr>
            <a:cxnSpLocks/>
          </p:cNvCxnSpPr>
          <p:nvPr/>
        </p:nvCxnSpPr>
        <p:spPr>
          <a:xfrm>
            <a:off x="4430207" y="5543302"/>
            <a:ext cx="14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84" name="Conector recto 83">
            <a:extLst>
              <a:ext uri="{FF2B5EF4-FFF2-40B4-BE49-F238E27FC236}">
                <a16:creationId xmlns:a16="http://schemas.microsoft.com/office/drawing/2014/main" id="{801D0860-4804-2E82-4DA3-C0C72BC782B6}"/>
              </a:ext>
            </a:extLst>
          </p:cNvPr>
          <p:cNvCxnSpPr>
            <a:cxnSpLocks/>
          </p:cNvCxnSpPr>
          <p:nvPr/>
        </p:nvCxnSpPr>
        <p:spPr>
          <a:xfrm>
            <a:off x="4430207" y="6074609"/>
            <a:ext cx="1404000" cy="0"/>
          </a:xfrm>
          <a:prstGeom prst="line">
            <a:avLst/>
          </a:prstGeom>
        </p:spPr>
        <p:style>
          <a:lnRef idx="1">
            <a:schemeClr val="accent1"/>
          </a:lnRef>
          <a:fillRef idx="0">
            <a:schemeClr val="accent1"/>
          </a:fillRef>
          <a:effectRef idx="0">
            <a:schemeClr val="accent1"/>
          </a:effectRef>
          <a:fontRef idx="minor">
            <a:schemeClr val="tx1"/>
          </a:fontRef>
        </p:style>
      </p:cxnSp>
      <p:sp>
        <p:nvSpPr>
          <p:cNvPr id="85" name="Persegi Panjang: Sudut Lengkung 1">
            <a:extLst>
              <a:ext uri="{FF2B5EF4-FFF2-40B4-BE49-F238E27FC236}">
                <a16:creationId xmlns:a16="http://schemas.microsoft.com/office/drawing/2014/main" id="{579259CF-F91A-C1FC-49C7-59CE383F3E6D}"/>
              </a:ext>
            </a:extLst>
          </p:cNvPr>
          <p:cNvSpPr/>
          <p:nvPr/>
        </p:nvSpPr>
        <p:spPr>
          <a:xfrm>
            <a:off x="431454" y="2193245"/>
            <a:ext cx="3643895" cy="145547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86" name="Conector recto 85">
            <a:extLst>
              <a:ext uri="{FF2B5EF4-FFF2-40B4-BE49-F238E27FC236}">
                <a16:creationId xmlns:a16="http://schemas.microsoft.com/office/drawing/2014/main" id="{E83F5BA5-41A5-956C-B957-2E9112240BC2}"/>
              </a:ext>
            </a:extLst>
          </p:cNvPr>
          <p:cNvCxnSpPr>
            <a:cxnSpLocks/>
          </p:cNvCxnSpPr>
          <p:nvPr/>
        </p:nvCxnSpPr>
        <p:spPr>
          <a:xfrm>
            <a:off x="337989" y="2241301"/>
            <a:ext cx="0" cy="1404000"/>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sp>
        <p:nvSpPr>
          <p:cNvPr id="87" name="CuadroTexto 86">
            <a:extLst>
              <a:ext uri="{FF2B5EF4-FFF2-40B4-BE49-F238E27FC236}">
                <a16:creationId xmlns:a16="http://schemas.microsoft.com/office/drawing/2014/main" id="{862B10B1-786E-E0D9-97B9-FD82D3688706}"/>
              </a:ext>
            </a:extLst>
          </p:cNvPr>
          <p:cNvSpPr txBox="1"/>
          <p:nvPr/>
        </p:nvSpPr>
        <p:spPr>
          <a:xfrm>
            <a:off x="319530" y="2226561"/>
            <a:ext cx="3646223"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otro RETA</a:t>
            </a:r>
          </a:p>
        </p:txBody>
      </p:sp>
      <p:sp>
        <p:nvSpPr>
          <p:cNvPr id="88" name="CuadroTexto 87">
            <a:extLst>
              <a:ext uri="{FF2B5EF4-FFF2-40B4-BE49-F238E27FC236}">
                <a16:creationId xmlns:a16="http://schemas.microsoft.com/office/drawing/2014/main" id="{807EAEDD-6370-9AD4-0C91-D3841D995D61}"/>
              </a:ext>
            </a:extLst>
          </p:cNvPr>
          <p:cNvSpPr txBox="1"/>
          <p:nvPr/>
        </p:nvSpPr>
        <p:spPr>
          <a:xfrm>
            <a:off x="319530" y="2763333"/>
            <a:ext cx="3731970"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Artista y otro RETA</a:t>
            </a:r>
          </a:p>
        </p:txBody>
      </p:sp>
      <p:sp>
        <p:nvSpPr>
          <p:cNvPr id="89" name="CuadroTexto 88">
            <a:extLst>
              <a:ext uri="{FF2B5EF4-FFF2-40B4-BE49-F238E27FC236}">
                <a16:creationId xmlns:a16="http://schemas.microsoft.com/office/drawing/2014/main" id="{4D332F3A-375D-EDD0-05EA-B8247DC351F8}"/>
              </a:ext>
            </a:extLst>
          </p:cNvPr>
          <p:cNvSpPr txBox="1"/>
          <p:nvPr/>
        </p:nvSpPr>
        <p:spPr>
          <a:xfrm>
            <a:off x="319530" y="3276025"/>
            <a:ext cx="3904215"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 y RETA</a:t>
            </a:r>
          </a:p>
        </p:txBody>
      </p:sp>
      <p:sp>
        <p:nvSpPr>
          <p:cNvPr id="93" name="CuadroTexto 92">
            <a:extLst>
              <a:ext uri="{FF2B5EF4-FFF2-40B4-BE49-F238E27FC236}">
                <a16:creationId xmlns:a16="http://schemas.microsoft.com/office/drawing/2014/main" id="{ABBCA5F1-2128-3199-611A-F4BE27910AE5}"/>
              </a:ext>
            </a:extLst>
          </p:cNvPr>
          <p:cNvSpPr txBox="1"/>
          <p:nvPr/>
        </p:nvSpPr>
        <p:spPr>
          <a:xfrm>
            <a:off x="4371557" y="2763333"/>
            <a:ext cx="24480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srgbClr val="124163"/>
                </a:solidFill>
                <a:effectLst/>
                <a:uLnTx/>
                <a:uFillTx/>
                <a:latin typeface="Calibri" panose="020F0502020204030204"/>
                <a:ea typeface="+mn-ea"/>
                <a:cs typeface="Arial" panose="020B0604020202020204" pitchFamily="34" charset="0"/>
              </a:rPr>
              <a:t>TA R 23 410</a:t>
            </a:r>
          </a:p>
        </p:txBody>
      </p:sp>
      <p:sp>
        <p:nvSpPr>
          <p:cNvPr id="94" name="CuadroTexto 93">
            <a:extLst>
              <a:ext uri="{FF2B5EF4-FFF2-40B4-BE49-F238E27FC236}">
                <a16:creationId xmlns:a16="http://schemas.microsoft.com/office/drawing/2014/main" id="{A7980D43-63C4-C1A7-7376-64771AD6D4AE}"/>
              </a:ext>
            </a:extLst>
          </p:cNvPr>
          <p:cNvSpPr txBox="1"/>
          <p:nvPr/>
        </p:nvSpPr>
        <p:spPr>
          <a:xfrm>
            <a:off x="4389112" y="2234537"/>
            <a:ext cx="24480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srgbClr val="124163"/>
                </a:solidFill>
                <a:effectLst/>
                <a:uLnTx/>
                <a:uFillTx/>
                <a:latin typeface="Calibri" panose="020F0502020204030204"/>
                <a:ea typeface="+mn-ea"/>
                <a:cs typeface="Arial" panose="020B0604020202020204" pitchFamily="34" charset="0"/>
              </a:rPr>
              <a:t>TA R 23 210</a:t>
            </a:r>
          </a:p>
        </p:txBody>
      </p:sp>
      <p:sp>
        <p:nvSpPr>
          <p:cNvPr id="95" name="CuadroTexto 94">
            <a:extLst>
              <a:ext uri="{FF2B5EF4-FFF2-40B4-BE49-F238E27FC236}">
                <a16:creationId xmlns:a16="http://schemas.microsoft.com/office/drawing/2014/main" id="{BD44F2EB-EF40-C422-0251-F068FAF3581D}"/>
              </a:ext>
            </a:extLst>
          </p:cNvPr>
          <p:cNvSpPr txBox="1"/>
          <p:nvPr/>
        </p:nvSpPr>
        <p:spPr>
          <a:xfrm>
            <a:off x="4389112" y="3274273"/>
            <a:ext cx="2448000" cy="3416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800" b="1" i="0" u="none" strike="noStrike" kern="0" cap="none" spc="0" normalizeH="0" baseline="0" noProof="0">
                <a:ln>
                  <a:noFill/>
                </a:ln>
                <a:solidFill>
                  <a:srgbClr val="124163"/>
                </a:solidFill>
                <a:effectLst/>
                <a:uLnTx/>
                <a:uFillTx/>
                <a:latin typeface="Calibri" panose="020F0502020204030204"/>
                <a:ea typeface="+mn-ea"/>
                <a:cs typeface="Arial" panose="020B0604020202020204" pitchFamily="34" charset="0"/>
              </a:rPr>
              <a:t>TA R 23 510</a:t>
            </a:r>
          </a:p>
        </p:txBody>
      </p:sp>
      <p:cxnSp>
        <p:nvCxnSpPr>
          <p:cNvPr id="99" name="Conector recto 98">
            <a:extLst>
              <a:ext uri="{FF2B5EF4-FFF2-40B4-BE49-F238E27FC236}">
                <a16:creationId xmlns:a16="http://schemas.microsoft.com/office/drawing/2014/main" id="{86BE1D58-7BA2-CE86-9C05-53CC8966C3CE}"/>
              </a:ext>
            </a:extLst>
          </p:cNvPr>
          <p:cNvCxnSpPr>
            <a:cxnSpLocks/>
          </p:cNvCxnSpPr>
          <p:nvPr/>
        </p:nvCxnSpPr>
        <p:spPr>
          <a:xfrm flipH="1">
            <a:off x="431330" y="2552620"/>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0" name="Conector recto 99">
            <a:extLst>
              <a:ext uri="{FF2B5EF4-FFF2-40B4-BE49-F238E27FC236}">
                <a16:creationId xmlns:a16="http://schemas.microsoft.com/office/drawing/2014/main" id="{87AD7174-EF1F-2526-30E1-C5F88DB2AA22}"/>
              </a:ext>
            </a:extLst>
          </p:cNvPr>
          <p:cNvCxnSpPr>
            <a:cxnSpLocks/>
          </p:cNvCxnSpPr>
          <p:nvPr/>
        </p:nvCxnSpPr>
        <p:spPr>
          <a:xfrm>
            <a:off x="4425040" y="2546226"/>
            <a:ext cx="14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1" name="Conector recto 100">
            <a:extLst>
              <a:ext uri="{FF2B5EF4-FFF2-40B4-BE49-F238E27FC236}">
                <a16:creationId xmlns:a16="http://schemas.microsoft.com/office/drawing/2014/main" id="{750F9FFD-17E3-D5ED-5C2A-A6EFE847A285}"/>
              </a:ext>
            </a:extLst>
          </p:cNvPr>
          <p:cNvCxnSpPr>
            <a:cxnSpLocks/>
          </p:cNvCxnSpPr>
          <p:nvPr/>
        </p:nvCxnSpPr>
        <p:spPr>
          <a:xfrm>
            <a:off x="4425040" y="3052019"/>
            <a:ext cx="14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2" name="Conector recto 101">
            <a:extLst>
              <a:ext uri="{FF2B5EF4-FFF2-40B4-BE49-F238E27FC236}">
                <a16:creationId xmlns:a16="http://schemas.microsoft.com/office/drawing/2014/main" id="{4CEB945F-22B4-CCA0-AE84-4E1FDD4ACDD4}"/>
              </a:ext>
            </a:extLst>
          </p:cNvPr>
          <p:cNvCxnSpPr>
            <a:cxnSpLocks/>
          </p:cNvCxnSpPr>
          <p:nvPr/>
        </p:nvCxnSpPr>
        <p:spPr>
          <a:xfrm>
            <a:off x="4425040" y="3593054"/>
            <a:ext cx="140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3" name="Conector recto 102">
            <a:extLst>
              <a:ext uri="{FF2B5EF4-FFF2-40B4-BE49-F238E27FC236}">
                <a16:creationId xmlns:a16="http://schemas.microsoft.com/office/drawing/2014/main" id="{EDFE9F01-A046-4EAE-4196-A6C3DA83C7B8}"/>
              </a:ext>
            </a:extLst>
          </p:cNvPr>
          <p:cNvCxnSpPr>
            <a:cxnSpLocks/>
          </p:cNvCxnSpPr>
          <p:nvPr/>
        </p:nvCxnSpPr>
        <p:spPr>
          <a:xfrm flipH="1">
            <a:off x="431330" y="3052019"/>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4" name="Conector recto 103">
            <a:extLst>
              <a:ext uri="{FF2B5EF4-FFF2-40B4-BE49-F238E27FC236}">
                <a16:creationId xmlns:a16="http://schemas.microsoft.com/office/drawing/2014/main" id="{5F94B152-4094-D30B-175A-726002942890}"/>
              </a:ext>
            </a:extLst>
          </p:cNvPr>
          <p:cNvCxnSpPr>
            <a:cxnSpLocks/>
          </p:cNvCxnSpPr>
          <p:nvPr/>
        </p:nvCxnSpPr>
        <p:spPr>
          <a:xfrm flipH="1">
            <a:off x="431330" y="3593054"/>
            <a:ext cx="3636000" cy="0"/>
          </a:xfrm>
          <a:prstGeom prst="line">
            <a:avLst/>
          </a:prstGeom>
        </p:spPr>
        <p:style>
          <a:lnRef idx="1">
            <a:schemeClr val="accent1"/>
          </a:lnRef>
          <a:fillRef idx="0">
            <a:schemeClr val="accent1"/>
          </a:fillRef>
          <a:effectRef idx="0">
            <a:schemeClr val="accent1"/>
          </a:effectRef>
          <a:fontRef idx="minor">
            <a:schemeClr val="tx1"/>
          </a:fontRef>
        </p:style>
      </p:cxnSp>
      <p:sp>
        <p:nvSpPr>
          <p:cNvPr id="161" name="Persegi Panjang: Sudut Lengkung 1">
            <a:extLst>
              <a:ext uri="{FF2B5EF4-FFF2-40B4-BE49-F238E27FC236}">
                <a16:creationId xmlns:a16="http://schemas.microsoft.com/office/drawing/2014/main" id="{8B8E6131-322B-65C9-0BC3-3459133D8CFD}"/>
              </a:ext>
            </a:extLst>
          </p:cNvPr>
          <p:cNvSpPr/>
          <p:nvPr/>
        </p:nvSpPr>
        <p:spPr>
          <a:xfrm>
            <a:off x="83315" y="996162"/>
            <a:ext cx="12191999" cy="217826"/>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 </a:t>
            </a:r>
            <a:r>
              <a:rPr kumimoji="0" lang="es-ES" altLang="en-US" sz="1600" b="1"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Artistas y colectivo dedicado a la venta ambulante</a:t>
            </a:r>
          </a:p>
        </p:txBody>
      </p:sp>
      <p:grpSp>
        <p:nvGrpSpPr>
          <p:cNvPr id="2" name="Grupo 1">
            <a:extLst>
              <a:ext uri="{FF2B5EF4-FFF2-40B4-BE49-F238E27FC236}">
                <a16:creationId xmlns:a16="http://schemas.microsoft.com/office/drawing/2014/main" id="{0DFCDA20-E2E0-F407-53D5-D546130623DE}"/>
              </a:ext>
            </a:extLst>
          </p:cNvPr>
          <p:cNvGrpSpPr/>
          <p:nvPr/>
        </p:nvGrpSpPr>
        <p:grpSpPr>
          <a:xfrm>
            <a:off x="541435" y="1487784"/>
            <a:ext cx="446363" cy="480131"/>
            <a:chOff x="58297" y="2294985"/>
            <a:chExt cx="446363" cy="480131"/>
          </a:xfrm>
        </p:grpSpPr>
        <p:sp>
          <p:nvSpPr>
            <p:cNvPr id="3" name="Elipse 2">
              <a:extLst>
                <a:ext uri="{FF2B5EF4-FFF2-40B4-BE49-F238E27FC236}">
                  <a16:creationId xmlns:a16="http://schemas.microsoft.com/office/drawing/2014/main" id="{517D23A5-094F-224E-B7C8-9F9DA7D338AD}"/>
                </a:ext>
              </a:extLst>
            </p:cNvPr>
            <p:cNvSpPr/>
            <p:nvPr/>
          </p:nvSpPr>
          <p:spPr>
            <a:xfrm>
              <a:off x="58297" y="2305124"/>
              <a:ext cx="446363" cy="418362"/>
            </a:xfrm>
            <a:prstGeom prst="ellipse">
              <a:avLst/>
            </a:prstGeom>
            <a:noFill/>
            <a:ln w="1905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srgbClr val="266F8B">
                    <a:lumMod val="50000"/>
                  </a:srgbClr>
                </a:solidFill>
                <a:effectLst/>
                <a:uLnTx/>
                <a:uFillTx/>
                <a:latin typeface="Calibri" panose="020F0502020204030204"/>
                <a:ea typeface="+mn-ea"/>
                <a:cs typeface="+mn-cs"/>
              </a:endParaRPr>
            </a:p>
          </p:txBody>
        </p:sp>
        <p:sp>
          <p:nvSpPr>
            <p:cNvPr id="4" name="CuadroTexto 3">
              <a:extLst>
                <a:ext uri="{FF2B5EF4-FFF2-40B4-BE49-F238E27FC236}">
                  <a16:creationId xmlns:a16="http://schemas.microsoft.com/office/drawing/2014/main" id="{BDEE793A-EC35-02FE-C866-A854AC762021}"/>
                </a:ext>
              </a:extLst>
            </p:cNvPr>
            <p:cNvSpPr txBox="1"/>
            <p:nvPr/>
          </p:nvSpPr>
          <p:spPr>
            <a:xfrm>
              <a:off x="93474" y="2294985"/>
              <a:ext cx="224750" cy="480131"/>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2800" b="1" i="0" u="none" strike="noStrike" kern="0" cap="none" spc="0" normalizeH="0" baseline="0" noProof="0">
                  <a:ln>
                    <a:noFill/>
                  </a:ln>
                  <a:solidFill>
                    <a:prstClr val="white">
                      <a:lumMod val="50000"/>
                    </a:prstClr>
                  </a:solidFill>
                  <a:effectLst/>
                  <a:uLnTx/>
                  <a:uFillTx/>
                  <a:latin typeface="Calibri" panose="020F0502020204030204"/>
                  <a:ea typeface="+mn-ea"/>
                  <a:cs typeface="Arial" panose="020B0604020202020204" pitchFamily="34" charset="0"/>
                </a:rPr>
                <a:t>2</a:t>
              </a:r>
            </a:p>
          </p:txBody>
        </p:sp>
      </p:grpSp>
      <p:sp>
        <p:nvSpPr>
          <p:cNvPr id="7" name="Isosceles Triangle 8">
            <a:extLst>
              <a:ext uri="{FF2B5EF4-FFF2-40B4-BE49-F238E27FC236}">
                <a16:creationId xmlns:a16="http://schemas.microsoft.com/office/drawing/2014/main" id="{E991393C-4579-115B-2498-742FE916D8AC}"/>
              </a:ext>
            </a:extLst>
          </p:cNvPr>
          <p:cNvSpPr/>
          <p:nvPr/>
        </p:nvSpPr>
        <p:spPr>
          <a:xfrm rot="5400000">
            <a:off x="4172693" y="2331665"/>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8" name="Isosceles Triangle 8">
            <a:extLst>
              <a:ext uri="{FF2B5EF4-FFF2-40B4-BE49-F238E27FC236}">
                <a16:creationId xmlns:a16="http://schemas.microsoft.com/office/drawing/2014/main" id="{7E244FE1-374F-27BD-1A57-6AD8685F5631}"/>
              </a:ext>
            </a:extLst>
          </p:cNvPr>
          <p:cNvSpPr/>
          <p:nvPr/>
        </p:nvSpPr>
        <p:spPr>
          <a:xfrm rot="5400000">
            <a:off x="4177329" y="2840104"/>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9" name="Isosceles Triangle 8">
            <a:extLst>
              <a:ext uri="{FF2B5EF4-FFF2-40B4-BE49-F238E27FC236}">
                <a16:creationId xmlns:a16="http://schemas.microsoft.com/office/drawing/2014/main" id="{195E6937-39E2-4F7F-12BB-B76E54A8C6D8}"/>
              </a:ext>
            </a:extLst>
          </p:cNvPr>
          <p:cNvSpPr/>
          <p:nvPr/>
        </p:nvSpPr>
        <p:spPr>
          <a:xfrm rot="5400000">
            <a:off x="4168185" y="3335086"/>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1" name="Isosceles Triangle 8">
            <a:extLst>
              <a:ext uri="{FF2B5EF4-FFF2-40B4-BE49-F238E27FC236}">
                <a16:creationId xmlns:a16="http://schemas.microsoft.com/office/drawing/2014/main" id="{F59E7392-D888-2F0B-FBB8-26CB62C89BB4}"/>
              </a:ext>
            </a:extLst>
          </p:cNvPr>
          <p:cNvSpPr/>
          <p:nvPr/>
        </p:nvSpPr>
        <p:spPr>
          <a:xfrm rot="5400000">
            <a:off x="4170829" y="4822792"/>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2" name="Isosceles Triangle 8">
            <a:extLst>
              <a:ext uri="{FF2B5EF4-FFF2-40B4-BE49-F238E27FC236}">
                <a16:creationId xmlns:a16="http://schemas.microsoft.com/office/drawing/2014/main" id="{A81C1A9B-DAE5-56A0-2B25-0BFE8CE35694}"/>
              </a:ext>
            </a:extLst>
          </p:cNvPr>
          <p:cNvSpPr/>
          <p:nvPr/>
        </p:nvSpPr>
        <p:spPr>
          <a:xfrm rot="5400000">
            <a:off x="4171022" y="5345533"/>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4" name="Isosceles Triangle 8">
            <a:extLst>
              <a:ext uri="{FF2B5EF4-FFF2-40B4-BE49-F238E27FC236}">
                <a16:creationId xmlns:a16="http://schemas.microsoft.com/office/drawing/2014/main" id="{E14D5DA9-26AE-715E-1B8B-205170C7647E}"/>
              </a:ext>
            </a:extLst>
          </p:cNvPr>
          <p:cNvSpPr/>
          <p:nvPr/>
        </p:nvSpPr>
        <p:spPr>
          <a:xfrm rot="5400000">
            <a:off x="4178010" y="5821223"/>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0D52AE34-1785-764F-C3F2-0DA2CDD1646E}"/>
              </a:ext>
            </a:extLst>
          </p:cNvPr>
          <p:cNvSpPr txBox="1"/>
          <p:nvPr/>
        </p:nvSpPr>
        <p:spPr>
          <a:xfrm>
            <a:off x="4389112" y="1856280"/>
            <a:ext cx="173918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Resoluciones de salida</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63EE3050-62B4-53DA-BAC3-5A0A591BFF96}"/>
              </a:ext>
            </a:extLst>
          </p:cNvPr>
          <p:cNvSpPr txBox="1"/>
          <p:nvPr/>
        </p:nvSpPr>
        <p:spPr>
          <a:xfrm>
            <a:off x="7195741" y="1856280"/>
            <a:ext cx="98072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Condiciones</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cxnSp>
        <p:nvCxnSpPr>
          <p:cNvPr id="17" name="Conector recto 16">
            <a:extLst>
              <a:ext uri="{FF2B5EF4-FFF2-40B4-BE49-F238E27FC236}">
                <a16:creationId xmlns:a16="http://schemas.microsoft.com/office/drawing/2014/main" id="{903C4691-03E5-89C2-7B47-EEF31A64B488}"/>
              </a:ext>
            </a:extLst>
          </p:cNvPr>
          <p:cNvCxnSpPr>
            <a:cxnSpLocks/>
          </p:cNvCxnSpPr>
          <p:nvPr/>
        </p:nvCxnSpPr>
        <p:spPr>
          <a:xfrm>
            <a:off x="7048203" y="2002200"/>
            <a:ext cx="0" cy="2088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cxnSp>
        <p:nvCxnSpPr>
          <p:cNvPr id="19" name="Conector recto 18">
            <a:extLst>
              <a:ext uri="{FF2B5EF4-FFF2-40B4-BE49-F238E27FC236}">
                <a16:creationId xmlns:a16="http://schemas.microsoft.com/office/drawing/2014/main" id="{8A60554F-4442-BD7A-4492-EADBAEEA9845}"/>
              </a:ext>
            </a:extLst>
          </p:cNvPr>
          <p:cNvCxnSpPr>
            <a:cxnSpLocks/>
          </p:cNvCxnSpPr>
          <p:nvPr/>
        </p:nvCxnSpPr>
        <p:spPr>
          <a:xfrm>
            <a:off x="7048203" y="4283212"/>
            <a:ext cx="0" cy="2232000"/>
          </a:xfrm>
          <a:prstGeom prst="line">
            <a:avLst/>
          </a:prstGeom>
          <a:ln w="38100">
            <a:solidFill>
              <a:schemeClr val="accent3"/>
            </a:solidFill>
          </a:ln>
        </p:spPr>
        <p:style>
          <a:lnRef idx="1">
            <a:schemeClr val="accent1"/>
          </a:lnRef>
          <a:fillRef idx="0">
            <a:schemeClr val="accent1"/>
          </a:fillRef>
          <a:effectRef idx="0">
            <a:schemeClr val="accent1"/>
          </a:effectRef>
          <a:fontRef idx="minor">
            <a:schemeClr val="tx1"/>
          </a:fontRef>
        </p:style>
      </p:cxnSp>
      <p:sp>
        <p:nvSpPr>
          <p:cNvPr id="21" name="CuadroTexto 20">
            <a:extLst>
              <a:ext uri="{FF2B5EF4-FFF2-40B4-BE49-F238E27FC236}">
                <a16:creationId xmlns:a16="http://schemas.microsoft.com/office/drawing/2014/main" id="{DDC85021-9F6F-CC9A-09EF-83B1E848516C}"/>
              </a:ext>
            </a:extLst>
          </p:cNvPr>
          <p:cNvSpPr txBox="1"/>
          <p:nvPr/>
        </p:nvSpPr>
        <p:spPr>
          <a:xfrm>
            <a:off x="7535455" y="2614311"/>
            <a:ext cx="4372065" cy="461665"/>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PR por BC no reducida (≠ bases reducidas)</a:t>
            </a:r>
          </a:p>
        </p:txBody>
      </p:sp>
      <p:sp>
        <p:nvSpPr>
          <p:cNvPr id="23" name="CuadroTexto 22">
            <a:extLst>
              <a:ext uri="{FF2B5EF4-FFF2-40B4-BE49-F238E27FC236}">
                <a16:creationId xmlns:a16="http://schemas.microsoft.com/office/drawing/2014/main" id="{4FE4DC02-0407-D27D-82A3-EE8E46EE1AD8}"/>
              </a:ext>
            </a:extLst>
          </p:cNvPr>
          <p:cNvSpPr txBox="1"/>
          <p:nvPr/>
        </p:nvSpPr>
        <p:spPr>
          <a:xfrm>
            <a:off x="7548075" y="3097861"/>
            <a:ext cx="4372065" cy="461665"/>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En los periodos de cotización por BC no reducida, la BC actual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igual</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a la base mínima del tramo 1 de la tabla reducida </a:t>
            </a:r>
          </a:p>
        </p:txBody>
      </p:sp>
      <p:sp>
        <p:nvSpPr>
          <p:cNvPr id="24" name="CuadroTexto 23">
            <a:extLst>
              <a:ext uri="{FF2B5EF4-FFF2-40B4-BE49-F238E27FC236}">
                <a16:creationId xmlns:a16="http://schemas.microsoft.com/office/drawing/2014/main" id="{8282AD4C-2BB2-560B-8EF7-69A65F56DAF9}"/>
              </a:ext>
            </a:extLst>
          </p:cNvPr>
          <p:cNvSpPr txBox="1"/>
          <p:nvPr/>
        </p:nvSpPr>
        <p:spPr>
          <a:xfrm>
            <a:off x="7525779" y="2105140"/>
            <a:ext cx="4372065" cy="461665"/>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PR por la BC reducida de Artistas y/o Venta Ambulante</a:t>
            </a:r>
          </a:p>
        </p:txBody>
      </p:sp>
      <p:sp>
        <p:nvSpPr>
          <p:cNvPr id="25" name="Isosceles Triangle 8">
            <a:extLst>
              <a:ext uri="{FF2B5EF4-FFF2-40B4-BE49-F238E27FC236}">
                <a16:creationId xmlns:a16="http://schemas.microsoft.com/office/drawing/2014/main" id="{2733DF12-FCB4-840F-3DE6-572087758099}"/>
              </a:ext>
            </a:extLst>
          </p:cNvPr>
          <p:cNvSpPr/>
          <p:nvPr/>
        </p:nvSpPr>
        <p:spPr>
          <a:xfrm rot="5400000">
            <a:off x="7387992" y="2208468"/>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6" name="Isosceles Triangle 8">
            <a:extLst>
              <a:ext uri="{FF2B5EF4-FFF2-40B4-BE49-F238E27FC236}">
                <a16:creationId xmlns:a16="http://schemas.microsoft.com/office/drawing/2014/main" id="{2563626F-0E9F-4454-FE25-424CF5C6747C}"/>
              </a:ext>
            </a:extLst>
          </p:cNvPr>
          <p:cNvSpPr/>
          <p:nvPr/>
        </p:nvSpPr>
        <p:spPr>
          <a:xfrm rot="5400000">
            <a:off x="7383577" y="2700459"/>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1" name="Isosceles Triangle 8">
            <a:extLst>
              <a:ext uri="{FF2B5EF4-FFF2-40B4-BE49-F238E27FC236}">
                <a16:creationId xmlns:a16="http://schemas.microsoft.com/office/drawing/2014/main" id="{FF22E935-4616-CBEA-A88C-D526666299C9}"/>
              </a:ext>
            </a:extLst>
          </p:cNvPr>
          <p:cNvSpPr/>
          <p:nvPr/>
        </p:nvSpPr>
        <p:spPr>
          <a:xfrm rot="5400000">
            <a:off x="7384775" y="3192963"/>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2" name="CuadroTexto 31">
            <a:extLst>
              <a:ext uri="{FF2B5EF4-FFF2-40B4-BE49-F238E27FC236}">
                <a16:creationId xmlns:a16="http://schemas.microsoft.com/office/drawing/2014/main" id="{45676699-DA2D-6BFC-6BD3-E1571C5313C6}"/>
              </a:ext>
            </a:extLst>
          </p:cNvPr>
          <p:cNvSpPr txBox="1"/>
          <p:nvPr/>
        </p:nvSpPr>
        <p:spPr>
          <a:xfrm>
            <a:off x="8213082" y="2428237"/>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33" name="CuadroTexto 32">
            <a:extLst>
              <a:ext uri="{FF2B5EF4-FFF2-40B4-BE49-F238E27FC236}">
                <a16:creationId xmlns:a16="http://schemas.microsoft.com/office/drawing/2014/main" id="{09EC3AD9-EA3E-4BF9-58EF-CD5AE1FA7DFD}"/>
              </a:ext>
            </a:extLst>
          </p:cNvPr>
          <p:cNvSpPr txBox="1"/>
          <p:nvPr/>
        </p:nvSpPr>
        <p:spPr>
          <a:xfrm>
            <a:off x="8213081" y="2932788"/>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34" name="CuadroTexto 33">
            <a:extLst>
              <a:ext uri="{FF2B5EF4-FFF2-40B4-BE49-F238E27FC236}">
                <a16:creationId xmlns:a16="http://schemas.microsoft.com/office/drawing/2014/main" id="{16F48527-55F6-BCD5-AADC-4FF7BA4318FB}"/>
              </a:ext>
            </a:extLst>
          </p:cNvPr>
          <p:cNvSpPr txBox="1"/>
          <p:nvPr/>
        </p:nvSpPr>
        <p:spPr>
          <a:xfrm>
            <a:off x="7205469" y="3875395"/>
            <a:ext cx="4559604" cy="276999"/>
          </a:xfrm>
          <a:prstGeom prst="rect">
            <a:avLst/>
          </a:prstGeom>
          <a:noFill/>
        </p:spPr>
        <p:txBody>
          <a:bodyPr wrap="square">
            <a:spAutoFit/>
          </a:bodyPr>
          <a:lstStyle>
            <a:defPPr>
              <a:defRPr lang="en-US"/>
            </a:defPPr>
            <a:lvl1pPr algn="just">
              <a:defRPr sz="1200">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b="1">
                <a:solidFill>
                  <a:srgbClr val="398F98">
                    <a:lumMod val="75000"/>
                  </a:srgbClr>
                </a:solidFill>
                <a:latin typeface="Calibri" panose="020F0502020204030204"/>
              </a:rPr>
              <a:t>El o la autónoma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ha cotizado correctamente</a:t>
            </a:r>
          </a:p>
        </p:txBody>
      </p:sp>
      <p:sp>
        <p:nvSpPr>
          <p:cNvPr id="35" name="CuadroTexto 34">
            <a:extLst>
              <a:ext uri="{FF2B5EF4-FFF2-40B4-BE49-F238E27FC236}">
                <a16:creationId xmlns:a16="http://schemas.microsoft.com/office/drawing/2014/main" id="{609A56C0-7D54-A1E4-7E48-804CB62F8365}"/>
              </a:ext>
            </a:extLst>
          </p:cNvPr>
          <p:cNvSpPr txBox="1"/>
          <p:nvPr/>
        </p:nvSpPr>
        <p:spPr>
          <a:xfrm>
            <a:off x="7195741" y="3672805"/>
            <a:ext cx="223756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Resultado de la regularización</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36" name="CuadroTexto 35">
            <a:extLst>
              <a:ext uri="{FF2B5EF4-FFF2-40B4-BE49-F238E27FC236}">
                <a16:creationId xmlns:a16="http://schemas.microsoft.com/office/drawing/2014/main" id="{425B489E-FB44-39DC-D1E6-690C33921ADE}"/>
              </a:ext>
            </a:extLst>
          </p:cNvPr>
          <p:cNvSpPr txBox="1"/>
          <p:nvPr/>
        </p:nvSpPr>
        <p:spPr>
          <a:xfrm>
            <a:off x="4389112" y="4224677"/>
            <a:ext cx="173918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Resoluciones de salida</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37" name="CuadroTexto 36">
            <a:extLst>
              <a:ext uri="{FF2B5EF4-FFF2-40B4-BE49-F238E27FC236}">
                <a16:creationId xmlns:a16="http://schemas.microsoft.com/office/drawing/2014/main" id="{6CC96F9C-4B9A-EA41-5E38-6F6EDDCA01BB}"/>
              </a:ext>
            </a:extLst>
          </p:cNvPr>
          <p:cNvSpPr txBox="1"/>
          <p:nvPr/>
        </p:nvSpPr>
        <p:spPr>
          <a:xfrm>
            <a:off x="7195741" y="4224677"/>
            <a:ext cx="98072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Condiciones</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38" name="Isosceles Triangle 8">
            <a:extLst>
              <a:ext uri="{FF2B5EF4-FFF2-40B4-BE49-F238E27FC236}">
                <a16:creationId xmlns:a16="http://schemas.microsoft.com/office/drawing/2014/main" id="{0A6C78AA-FA8A-37FA-E54E-E5EB0B4C9665}"/>
              </a:ext>
            </a:extLst>
          </p:cNvPr>
          <p:cNvSpPr/>
          <p:nvPr/>
        </p:nvSpPr>
        <p:spPr>
          <a:xfrm rot="5400000">
            <a:off x="7386235" y="4601073"/>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9" name="Isosceles Triangle 8">
            <a:extLst>
              <a:ext uri="{FF2B5EF4-FFF2-40B4-BE49-F238E27FC236}">
                <a16:creationId xmlns:a16="http://schemas.microsoft.com/office/drawing/2014/main" id="{F60ABD02-DEBF-902C-86B2-CEAD1702331D}"/>
              </a:ext>
            </a:extLst>
          </p:cNvPr>
          <p:cNvSpPr/>
          <p:nvPr/>
        </p:nvSpPr>
        <p:spPr>
          <a:xfrm rot="5400000">
            <a:off x="7381820" y="5093064"/>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0" name="Isosceles Triangle 8">
            <a:extLst>
              <a:ext uri="{FF2B5EF4-FFF2-40B4-BE49-F238E27FC236}">
                <a16:creationId xmlns:a16="http://schemas.microsoft.com/office/drawing/2014/main" id="{D442A3D6-8061-9B21-AF19-B284FF9D85C0}"/>
              </a:ext>
            </a:extLst>
          </p:cNvPr>
          <p:cNvSpPr/>
          <p:nvPr/>
        </p:nvSpPr>
        <p:spPr>
          <a:xfrm rot="5400000">
            <a:off x="7383018" y="5585568"/>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1" name="CuadroTexto 40">
            <a:extLst>
              <a:ext uri="{FF2B5EF4-FFF2-40B4-BE49-F238E27FC236}">
                <a16:creationId xmlns:a16="http://schemas.microsoft.com/office/drawing/2014/main" id="{CB99C7B0-68EF-A64E-5091-9BA3D16F84BE}"/>
              </a:ext>
            </a:extLst>
          </p:cNvPr>
          <p:cNvSpPr txBox="1"/>
          <p:nvPr/>
        </p:nvSpPr>
        <p:spPr>
          <a:xfrm>
            <a:off x="7566933" y="4963180"/>
            <a:ext cx="4381233" cy="461665"/>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PR por BC no reducida (≠ bases reducidas)</a:t>
            </a:r>
          </a:p>
        </p:txBody>
      </p:sp>
      <p:sp>
        <p:nvSpPr>
          <p:cNvPr id="42" name="CuadroTexto 41">
            <a:extLst>
              <a:ext uri="{FF2B5EF4-FFF2-40B4-BE49-F238E27FC236}">
                <a16:creationId xmlns:a16="http://schemas.microsoft.com/office/drawing/2014/main" id="{6C2CA329-B003-B7C5-B0DB-153FC7FD8E70}"/>
              </a:ext>
            </a:extLst>
          </p:cNvPr>
          <p:cNvSpPr txBox="1"/>
          <p:nvPr/>
        </p:nvSpPr>
        <p:spPr>
          <a:xfrm>
            <a:off x="7569877" y="5457969"/>
            <a:ext cx="4381233" cy="461665"/>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En los periodos de cotización por BC no reducida, la BC actual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distinta</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a la base mínima del tramo 1 de la tabla reducida </a:t>
            </a:r>
          </a:p>
        </p:txBody>
      </p:sp>
      <p:sp>
        <p:nvSpPr>
          <p:cNvPr id="43" name="CuadroTexto 42">
            <a:extLst>
              <a:ext uri="{FF2B5EF4-FFF2-40B4-BE49-F238E27FC236}">
                <a16:creationId xmlns:a16="http://schemas.microsoft.com/office/drawing/2014/main" id="{851EE22A-70C9-2355-DF72-A0CA1098EADE}"/>
              </a:ext>
            </a:extLst>
          </p:cNvPr>
          <p:cNvSpPr txBox="1"/>
          <p:nvPr/>
        </p:nvSpPr>
        <p:spPr>
          <a:xfrm>
            <a:off x="7538906" y="4487913"/>
            <a:ext cx="4381233" cy="461665"/>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a:t>
            </a:r>
            <a:r>
              <a:rPr lang="es-ES">
                <a:solidFill>
                  <a:srgbClr val="398F98">
                    <a:lumMod val="75000"/>
                  </a:srgbClr>
                </a:solidFill>
                <a:latin typeface="Calibri" panose="020F0502020204030204"/>
              </a:rPr>
              <a:t>PR </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por la </a:t>
            </a:r>
            <a:r>
              <a:rPr lang="es-ES">
                <a:solidFill>
                  <a:srgbClr val="398F98">
                    <a:lumMod val="75000"/>
                  </a:srgbClr>
                </a:solidFill>
                <a:latin typeface="Calibri" panose="020F0502020204030204"/>
              </a:rPr>
              <a:t>BC</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reducida de Artistas y/o venta Ambulante</a:t>
            </a:r>
          </a:p>
        </p:txBody>
      </p:sp>
      <p:sp>
        <p:nvSpPr>
          <p:cNvPr id="44" name="CuadroTexto 43">
            <a:extLst>
              <a:ext uri="{FF2B5EF4-FFF2-40B4-BE49-F238E27FC236}">
                <a16:creationId xmlns:a16="http://schemas.microsoft.com/office/drawing/2014/main" id="{882EECF1-46E4-8094-3949-45BD7CAE4461}"/>
              </a:ext>
            </a:extLst>
          </p:cNvPr>
          <p:cNvSpPr txBox="1"/>
          <p:nvPr/>
        </p:nvSpPr>
        <p:spPr>
          <a:xfrm>
            <a:off x="8313691" y="4794396"/>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45" name="CuadroTexto 44">
            <a:extLst>
              <a:ext uri="{FF2B5EF4-FFF2-40B4-BE49-F238E27FC236}">
                <a16:creationId xmlns:a16="http://schemas.microsoft.com/office/drawing/2014/main" id="{430D59F7-F17A-09B3-28D1-0B1D15C0DAA5}"/>
              </a:ext>
            </a:extLst>
          </p:cNvPr>
          <p:cNvSpPr txBox="1"/>
          <p:nvPr/>
        </p:nvSpPr>
        <p:spPr>
          <a:xfrm>
            <a:off x="8339325" y="5307152"/>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47" name="CuadroTexto 46">
            <a:extLst>
              <a:ext uri="{FF2B5EF4-FFF2-40B4-BE49-F238E27FC236}">
                <a16:creationId xmlns:a16="http://schemas.microsoft.com/office/drawing/2014/main" id="{D57956E0-0439-BE2E-8355-622E7A6F0A4B}"/>
              </a:ext>
            </a:extLst>
          </p:cNvPr>
          <p:cNvSpPr txBox="1"/>
          <p:nvPr/>
        </p:nvSpPr>
        <p:spPr>
          <a:xfrm>
            <a:off x="7195741" y="6040242"/>
            <a:ext cx="223756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Resultado de la regularización</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48" name="CuadroTexto 47">
            <a:extLst>
              <a:ext uri="{FF2B5EF4-FFF2-40B4-BE49-F238E27FC236}">
                <a16:creationId xmlns:a16="http://schemas.microsoft.com/office/drawing/2014/main" id="{0B0CA5B2-4AFF-3F76-E0ED-E347393A01D0}"/>
              </a:ext>
            </a:extLst>
          </p:cNvPr>
          <p:cNvSpPr txBox="1"/>
          <p:nvPr/>
        </p:nvSpPr>
        <p:spPr>
          <a:xfrm>
            <a:off x="7205469" y="6265532"/>
            <a:ext cx="4696414" cy="276999"/>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Se procede al recálculo de cuotas y se revisa si periodos con deuda</a:t>
            </a:r>
          </a:p>
        </p:txBody>
      </p:sp>
      <p:cxnSp>
        <p:nvCxnSpPr>
          <p:cNvPr id="13" name="Conector recto 12">
            <a:extLst>
              <a:ext uri="{FF2B5EF4-FFF2-40B4-BE49-F238E27FC236}">
                <a16:creationId xmlns:a16="http://schemas.microsoft.com/office/drawing/2014/main" id="{AEEFB5BD-574B-06FE-0ACE-6D3A5ADCDB61}"/>
              </a:ext>
            </a:extLst>
          </p:cNvPr>
          <p:cNvCxnSpPr>
            <a:cxnSpLocks/>
          </p:cNvCxnSpPr>
          <p:nvPr/>
        </p:nvCxnSpPr>
        <p:spPr>
          <a:xfrm>
            <a:off x="7232337" y="2095412"/>
            <a:ext cx="115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8" name="Conector recto 17">
            <a:extLst>
              <a:ext uri="{FF2B5EF4-FFF2-40B4-BE49-F238E27FC236}">
                <a16:creationId xmlns:a16="http://schemas.microsoft.com/office/drawing/2014/main" id="{C7C84E36-83E6-63EF-A3B4-CF004D8C8EAC}"/>
              </a:ext>
            </a:extLst>
          </p:cNvPr>
          <p:cNvCxnSpPr>
            <a:cxnSpLocks/>
          </p:cNvCxnSpPr>
          <p:nvPr/>
        </p:nvCxnSpPr>
        <p:spPr>
          <a:xfrm>
            <a:off x="4403092" y="2095412"/>
            <a:ext cx="162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807CA5A2-B310-8E0D-CA74-8D26765EE73B}"/>
              </a:ext>
            </a:extLst>
          </p:cNvPr>
          <p:cNvCxnSpPr>
            <a:cxnSpLocks/>
          </p:cNvCxnSpPr>
          <p:nvPr/>
        </p:nvCxnSpPr>
        <p:spPr>
          <a:xfrm>
            <a:off x="7232337" y="4459137"/>
            <a:ext cx="115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6" name="Conector recto 45">
            <a:extLst>
              <a:ext uri="{FF2B5EF4-FFF2-40B4-BE49-F238E27FC236}">
                <a16:creationId xmlns:a16="http://schemas.microsoft.com/office/drawing/2014/main" id="{B1131AE8-6404-6099-CA01-5F07190C3622}"/>
              </a:ext>
            </a:extLst>
          </p:cNvPr>
          <p:cNvCxnSpPr>
            <a:cxnSpLocks/>
          </p:cNvCxnSpPr>
          <p:nvPr/>
        </p:nvCxnSpPr>
        <p:spPr>
          <a:xfrm>
            <a:off x="4403092" y="4459137"/>
            <a:ext cx="162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34705935-83BB-8599-F618-CD2ECF22EE44}"/>
              </a:ext>
            </a:extLst>
          </p:cNvPr>
          <p:cNvCxnSpPr>
            <a:cxnSpLocks/>
          </p:cNvCxnSpPr>
          <p:nvPr/>
        </p:nvCxnSpPr>
        <p:spPr>
          <a:xfrm>
            <a:off x="7222609" y="6284430"/>
            <a:ext cx="198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Conector recto 49">
            <a:extLst>
              <a:ext uri="{FF2B5EF4-FFF2-40B4-BE49-F238E27FC236}">
                <a16:creationId xmlns:a16="http://schemas.microsoft.com/office/drawing/2014/main" id="{167620B5-5A26-78DC-941D-EC0DED8CF1EA}"/>
              </a:ext>
            </a:extLst>
          </p:cNvPr>
          <p:cNvCxnSpPr>
            <a:cxnSpLocks/>
          </p:cNvCxnSpPr>
          <p:nvPr/>
        </p:nvCxnSpPr>
        <p:spPr>
          <a:xfrm>
            <a:off x="7251752" y="3894851"/>
            <a:ext cx="198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51" name="Grupo 50">
            <a:extLst>
              <a:ext uri="{FF2B5EF4-FFF2-40B4-BE49-F238E27FC236}">
                <a16:creationId xmlns:a16="http://schemas.microsoft.com/office/drawing/2014/main" id="{89607113-AF11-5F83-1457-9B9CFADED4CD}"/>
              </a:ext>
            </a:extLst>
          </p:cNvPr>
          <p:cNvGrpSpPr/>
          <p:nvPr/>
        </p:nvGrpSpPr>
        <p:grpSpPr>
          <a:xfrm>
            <a:off x="8389697" y="891680"/>
            <a:ext cx="396594" cy="454632"/>
            <a:chOff x="10509179" y="532419"/>
            <a:chExt cx="1514363" cy="1735976"/>
          </a:xfrm>
        </p:grpSpPr>
        <p:sp>
          <p:nvSpPr>
            <p:cNvPr id="52" name="!!CoverSlideFooterText">
              <a:extLst>
                <a:ext uri="{FF2B5EF4-FFF2-40B4-BE49-F238E27FC236}">
                  <a16:creationId xmlns:a16="http://schemas.microsoft.com/office/drawing/2014/main" id="{E55CE4A7-1945-4162-E07A-0A198CD719DF}"/>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3" name="!!CoverSlideFooterText">
              <a:extLst>
                <a:ext uri="{FF2B5EF4-FFF2-40B4-BE49-F238E27FC236}">
                  <a16:creationId xmlns:a16="http://schemas.microsoft.com/office/drawing/2014/main" id="{86BAC243-7A3B-BE57-8E10-48308153A3C8}"/>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54" name="!!CoverSlideFooterText">
              <a:extLst>
                <a:ext uri="{FF2B5EF4-FFF2-40B4-BE49-F238E27FC236}">
                  <a16:creationId xmlns:a16="http://schemas.microsoft.com/office/drawing/2014/main" id="{50855DF6-24D2-7260-51DB-EDBF5A654918}"/>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pic>
        <p:nvPicPr>
          <p:cNvPr id="114" name="Imagen 113">
            <a:extLst>
              <a:ext uri="{FF2B5EF4-FFF2-40B4-BE49-F238E27FC236}">
                <a16:creationId xmlns:a16="http://schemas.microsoft.com/office/drawing/2014/main" id="{4E769F21-12CB-BBC4-C5D5-17FA3E7E39E8}"/>
              </a:ext>
            </a:extLst>
          </p:cNvPr>
          <p:cNvPicPr>
            <a:picLocks noChangeAspect="1"/>
          </p:cNvPicPr>
          <p:nvPr/>
        </p:nvPicPr>
        <p:blipFill>
          <a:blip r:embed="rId4"/>
          <a:stretch>
            <a:fillRect/>
          </a:stretch>
        </p:blipFill>
        <p:spPr>
          <a:xfrm>
            <a:off x="6024577" y="4784887"/>
            <a:ext cx="813737" cy="1268596"/>
          </a:xfrm>
          <a:prstGeom prst="rect">
            <a:avLst/>
          </a:prstGeom>
        </p:spPr>
      </p:pic>
      <p:pic>
        <p:nvPicPr>
          <p:cNvPr id="116" name="Imagen 115">
            <a:extLst>
              <a:ext uri="{FF2B5EF4-FFF2-40B4-BE49-F238E27FC236}">
                <a16:creationId xmlns:a16="http://schemas.microsoft.com/office/drawing/2014/main" id="{8686A840-E251-9A2F-1CE4-60CD95C6B0B2}"/>
              </a:ext>
            </a:extLst>
          </p:cNvPr>
          <p:cNvPicPr>
            <a:picLocks noChangeAspect="1"/>
          </p:cNvPicPr>
          <p:nvPr/>
        </p:nvPicPr>
        <p:blipFill>
          <a:blip r:embed="rId4"/>
          <a:stretch>
            <a:fillRect/>
          </a:stretch>
        </p:blipFill>
        <p:spPr>
          <a:xfrm>
            <a:off x="5992065" y="2282542"/>
            <a:ext cx="813737" cy="1268596"/>
          </a:xfrm>
          <a:prstGeom prst="rect">
            <a:avLst/>
          </a:prstGeom>
        </p:spPr>
      </p:pic>
      <p:sp>
        <p:nvSpPr>
          <p:cNvPr id="5" name="Elipse 4">
            <a:hlinkClick r:id="" action="ppaction://hlinkshowjump?jump=nextslide"/>
            <a:extLst>
              <a:ext uri="{FF2B5EF4-FFF2-40B4-BE49-F238E27FC236}">
                <a16:creationId xmlns:a16="http://schemas.microsoft.com/office/drawing/2014/main" id="{1667EF90-4403-150B-3D8A-107E7BF47158}"/>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55" name="Flecha: hacia la izquierda 54">
            <a:hlinkClick r:id="rId5" action="ppaction://hlinksldjump"/>
            <a:extLst>
              <a:ext uri="{FF2B5EF4-FFF2-40B4-BE49-F238E27FC236}">
                <a16:creationId xmlns:a16="http://schemas.microsoft.com/office/drawing/2014/main" id="{075C86B5-1FE9-C73C-93C3-455DAD0D4E7D}"/>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6" name="Grupo 55">
            <a:extLst>
              <a:ext uri="{FF2B5EF4-FFF2-40B4-BE49-F238E27FC236}">
                <a16:creationId xmlns:a16="http://schemas.microsoft.com/office/drawing/2014/main" id="{8FE3CFB0-1A33-B31F-3A6A-46DAF9CC171A}"/>
              </a:ext>
            </a:extLst>
          </p:cNvPr>
          <p:cNvGrpSpPr/>
          <p:nvPr/>
        </p:nvGrpSpPr>
        <p:grpSpPr>
          <a:xfrm>
            <a:off x="493613" y="1324619"/>
            <a:ext cx="1253278" cy="45720"/>
            <a:chOff x="810704" y="1456130"/>
            <a:chExt cx="1253278" cy="45720"/>
          </a:xfrm>
        </p:grpSpPr>
        <p:sp>
          <p:nvSpPr>
            <p:cNvPr id="57" name="!!CoverSlideFooterText">
              <a:extLst>
                <a:ext uri="{FF2B5EF4-FFF2-40B4-BE49-F238E27FC236}">
                  <a16:creationId xmlns:a16="http://schemas.microsoft.com/office/drawing/2014/main" id="{AD80FC14-B0E6-632F-E941-EA7810B68DFC}"/>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58" name="!!CoverSlideFooterText">
              <a:extLst>
                <a:ext uri="{FF2B5EF4-FFF2-40B4-BE49-F238E27FC236}">
                  <a16:creationId xmlns:a16="http://schemas.microsoft.com/office/drawing/2014/main" id="{097B4A16-1B26-D34E-2EA5-A3B6A6E486A7}"/>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
        <p:nvSpPr>
          <p:cNvPr id="6" name="CuadroTexto 8">
            <a:extLst>
              <a:ext uri="{FF2B5EF4-FFF2-40B4-BE49-F238E27FC236}">
                <a16:creationId xmlns:a16="http://schemas.microsoft.com/office/drawing/2014/main" id="{66B609B9-C9D3-DAFE-A269-8D6CD7151249}"/>
              </a:ext>
            </a:extLst>
          </p:cNvPr>
          <p:cNvSpPr txBox="1"/>
          <p:nvPr/>
        </p:nvSpPr>
        <p:spPr>
          <a:xfrm>
            <a:off x="388053" y="6661109"/>
            <a:ext cx="9115713"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Se </a:t>
            </a:r>
            <a:r>
              <a:rPr kumimoji="0" lang="es-ES" sz="900" b="0" i="0" u="none" strike="noStrike" kern="1200" cap="none" spc="0" normalizeH="0" baseline="0" noProof="0">
                <a:ln>
                  <a:noFill/>
                </a:ln>
                <a:effectLst/>
                <a:uLnTx/>
                <a:uFillTx/>
                <a:latin typeface="Calibri" panose="020F0502020204030204"/>
                <a:ea typeface="+mn-ea"/>
                <a:cs typeface="+mn-cs"/>
              </a:rPr>
              <a:t>obtiene una resolución </a:t>
            </a:r>
            <a:r>
              <a:rPr kumimoji="0" lang="es-ES" sz="900" b="1" i="0" u="none" strike="noStrike" kern="1200" cap="none" spc="0" normalizeH="0" baseline="0" noProof="0">
                <a:ln>
                  <a:noFill/>
                </a:ln>
                <a:effectLst/>
                <a:uLnTx/>
                <a:uFillTx/>
                <a:latin typeface="Calibri" panose="020F0502020204030204"/>
                <a:ea typeface="+mn-ea"/>
                <a:cs typeface="+mn-cs"/>
              </a:rPr>
              <a:t>xx0, xx1 y xx2 </a:t>
            </a:r>
            <a:r>
              <a:rPr kumimoji="0" lang="es-ES" sz="900" b="0" i="0" u="none" strike="noStrike" kern="1200" cap="none" spc="0" normalizeH="0" baseline="0" noProof="0">
                <a:ln>
                  <a:noFill/>
                </a:ln>
                <a:effectLst/>
                <a:uLnTx/>
                <a:uFillTx/>
                <a:latin typeface="Calibri" panose="020F0502020204030204"/>
                <a:ea typeface="+mn-ea"/>
                <a:cs typeface="+mn-cs"/>
              </a:rPr>
              <a:t>si tras el recálculo de cuotas el resultado es, sin diferencias (0), a ingresar por el o la autónoma (1) o a devolver (2) por la TGSS respectivamente</a:t>
            </a:r>
          </a:p>
        </p:txBody>
      </p:sp>
      <p:pic>
        <p:nvPicPr>
          <p:cNvPr id="124" name="Imagen 123">
            <a:extLst>
              <a:ext uri="{FF2B5EF4-FFF2-40B4-BE49-F238E27FC236}">
                <a16:creationId xmlns:a16="http://schemas.microsoft.com/office/drawing/2014/main" id="{25D14A98-D5D3-0ECA-EAB6-F03ED5DD9542}"/>
              </a:ext>
            </a:extLst>
          </p:cNvPr>
          <p:cNvPicPr>
            <a:picLocks noChangeAspect="1"/>
          </p:cNvPicPr>
          <p:nvPr/>
        </p:nvPicPr>
        <p:blipFill>
          <a:blip r:embed="rId6"/>
          <a:stretch>
            <a:fillRect/>
          </a:stretch>
        </p:blipFill>
        <p:spPr>
          <a:xfrm>
            <a:off x="397480" y="6209679"/>
            <a:ext cx="5835676" cy="489128"/>
          </a:xfrm>
          <a:prstGeom prst="rect">
            <a:avLst/>
          </a:prstGeom>
        </p:spPr>
      </p:pic>
    </p:spTree>
    <p:extLst>
      <p:ext uri="{BB962C8B-B14F-4D97-AF65-F5344CB8AC3E}">
        <p14:creationId xmlns:p14="http://schemas.microsoft.com/office/powerpoint/2010/main" val="3015597690"/>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511944"/>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1E7E3E-414D-423B-A310-20FCFC5BD8B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60" name="Grupo 59">
            <a:extLst>
              <a:ext uri="{FF2B5EF4-FFF2-40B4-BE49-F238E27FC236}">
                <a16:creationId xmlns:a16="http://schemas.microsoft.com/office/drawing/2014/main" id="{8EE6CA2E-797A-E67D-DB32-14B849517F38}"/>
              </a:ext>
            </a:extLst>
          </p:cNvPr>
          <p:cNvGrpSpPr/>
          <p:nvPr/>
        </p:nvGrpSpPr>
        <p:grpSpPr>
          <a:xfrm>
            <a:off x="83315" y="100378"/>
            <a:ext cx="11312995" cy="630845"/>
            <a:chOff x="101977" y="91047"/>
            <a:chExt cx="11312995" cy="630845"/>
          </a:xfrm>
        </p:grpSpPr>
        <p:sp>
          <p:nvSpPr>
            <p:cNvPr id="61" name="TextBox 12">
              <a:extLst>
                <a:ext uri="{FF2B5EF4-FFF2-40B4-BE49-F238E27FC236}">
                  <a16:creationId xmlns:a16="http://schemas.microsoft.com/office/drawing/2014/main" id="{990B8931-4F2B-9DAC-5C12-CD541FD7759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definitiva</a:t>
              </a:r>
            </a:p>
          </p:txBody>
        </p:sp>
        <p:grpSp>
          <p:nvGrpSpPr>
            <p:cNvPr id="62" name="Grupo 61">
              <a:extLst>
                <a:ext uri="{FF2B5EF4-FFF2-40B4-BE49-F238E27FC236}">
                  <a16:creationId xmlns:a16="http://schemas.microsoft.com/office/drawing/2014/main" id="{17CB721A-FB35-7BD5-9648-C1B228045590}"/>
                </a:ext>
              </a:extLst>
            </p:cNvPr>
            <p:cNvGrpSpPr/>
            <p:nvPr/>
          </p:nvGrpSpPr>
          <p:grpSpPr>
            <a:xfrm>
              <a:off x="101977" y="91047"/>
              <a:ext cx="712074" cy="630845"/>
              <a:chOff x="101977" y="91047"/>
              <a:chExt cx="712074" cy="630845"/>
            </a:xfrm>
          </p:grpSpPr>
          <p:sp>
            <p:nvSpPr>
              <p:cNvPr id="63" name="Graphic 10">
                <a:extLst>
                  <a:ext uri="{FF2B5EF4-FFF2-40B4-BE49-F238E27FC236}">
                    <a16:creationId xmlns:a16="http://schemas.microsoft.com/office/drawing/2014/main" id="{EE5A92D4-5EA5-A285-6150-97EA1366C2A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38">
                <a:extLst>
                  <a:ext uri="{FF2B5EF4-FFF2-40B4-BE49-F238E27FC236}">
                    <a16:creationId xmlns:a16="http://schemas.microsoft.com/office/drawing/2014/main" id="{17DCFBA8-FAB8-63E5-4D8C-C31469FDD99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pic>
        <p:nvPicPr>
          <p:cNvPr id="65" name="Imagen 64">
            <a:extLst>
              <a:ext uri="{FF2B5EF4-FFF2-40B4-BE49-F238E27FC236}">
                <a16:creationId xmlns:a16="http://schemas.microsoft.com/office/drawing/2014/main" id="{2A331884-2146-5D1C-5E4E-675E1CB97C2F}"/>
              </a:ext>
            </a:extLst>
          </p:cNvPr>
          <p:cNvPicPr>
            <a:picLocks noChangeAspect="1"/>
          </p:cNvPicPr>
          <p:nvPr/>
        </p:nvPicPr>
        <p:blipFill>
          <a:blip r:embed="rId3"/>
          <a:stretch>
            <a:fillRect/>
          </a:stretch>
        </p:blipFill>
        <p:spPr>
          <a:xfrm>
            <a:off x="3975600" y="137998"/>
            <a:ext cx="2120400" cy="539309"/>
          </a:xfrm>
          <a:prstGeom prst="rect">
            <a:avLst/>
          </a:prstGeom>
        </p:spPr>
      </p:pic>
      <p:sp>
        <p:nvSpPr>
          <p:cNvPr id="22" name="CuadroTexto 21">
            <a:extLst>
              <a:ext uri="{FF2B5EF4-FFF2-40B4-BE49-F238E27FC236}">
                <a16:creationId xmlns:a16="http://schemas.microsoft.com/office/drawing/2014/main" id="{35F77CAA-2591-7AF8-0C49-034961B0495D}"/>
              </a:ext>
            </a:extLst>
          </p:cNvPr>
          <p:cNvSpPr txBox="1"/>
          <p:nvPr/>
        </p:nvSpPr>
        <p:spPr>
          <a:xfrm>
            <a:off x="542819" y="1455132"/>
            <a:ext cx="799659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Cotización por BBCC reducidas y no reducidas en los PR</a:t>
            </a:r>
            <a:endPar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7" name="CuadroTexto 6">
            <a:extLst>
              <a:ext uri="{FF2B5EF4-FFF2-40B4-BE49-F238E27FC236}">
                <a16:creationId xmlns:a16="http://schemas.microsoft.com/office/drawing/2014/main" id="{6A0C616C-A481-A3C6-140F-5348BE77C659}"/>
              </a:ext>
            </a:extLst>
          </p:cNvPr>
          <p:cNvSpPr txBox="1"/>
          <p:nvPr/>
        </p:nvSpPr>
        <p:spPr>
          <a:xfrm>
            <a:off x="542820" y="1844144"/>
            <a:ext cx="10477606" cy="523220"/>
          </a:xfrm>
          <a:prstGeom prst="rect">
            <a:avLst/>
          </a:prstGeom>
          <a:noFill/>
        </p:spPr>
        <p:txBody>
          <a:bodyPr wrap="square">
            <a:spAutoFit/>
          </a:bodyPr>
          <a:lstStyle>
            <a:defPPr>
              <a:defRPr lang="en-US"/>
            </a:defPPr>
            <a:lvl1pPr>
              <a:lnSpc>
                <a:spcPct val="100000"/>
              </a:lnSpc>
              <a:spcBef>
                <a:spcPts val="0"/>
              </a:spcBef>
              <a:spcAft>
                <a:spcPts val="600"/>
              </a:spcAft>
              <a:buFont typeface="Arial" panose="020B0604020202020204" pitchFamily="34" charset="0"/>
              <a:buNone/>
              <a:defRPr sz="1600">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Cuando el o la autónoma cumple los requisitos para elegir BC que se va a utilizar en la regularización (Alta a 31/12/2022), pero hay alguna condición que impida la opción de BC, se recalculan las cuotas y se genera la resolución correspondiente. No se emite el trámite de audiencia:</a:t>
            </a:r>
          </a:p>
        </p:txBody>
      </p:sp>
      <p:sp>
        <p:nvSpPr>
          <p:cNvPr id="50" name="Persegi Panjang: Sudut Lengkung 1">
            <a:extLst>
              <a:ext uri="{FF2B5EF4-FFF2-40B4-BE49-F238E27FC236}">
                <a16:creationId xmlns:a16="http://schemas.microsoft.com/office/drawing/2014/main" id="{5876F19F-CEAE-C073-8D86-7524C7526C47}"/>
              </a:ext>
            </a:extLst>
          </p:cNvPr>
          <p:cNvSpPr/>
          <p:nvPr/>
        </p:nvSpPr>
        <p:spPr>
          <a:xfrm>
            <a:off x="548510" y="3885529"/>
            <a:ext cx="3687962" cy="145547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51" name="Conector recto 50">
            <a:extLst>
              <a:ext uri="{FF2B5EF4-FFF2-40B4-BE49-F238E27FC236}">
                <a16:creationId xmlns:a16="http://schemas.microsoft.com/office/drawing/2014/main" id="{F63E939F-526C-04D3-FDE4-B999AD890C33}"/>
              </a:ext>
            </a:extLst>
          </p:cNvPr>
          <p:cNvCxnSpPr/>
          <p:nvPr/>
        </p:nvCxnSpPr>
        <p:spPr>
          <a:xfrm>
            <a:off x="494651" y="3953625"/>
            <a:ext cx="0" cy="1404000"/>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sp>
        <p:nvSpPr>
          <p:cNvPr id="52" name="CuadroTexto 51">
            <a:extLst>
              <a:ext uri="{FF2B5EF4-FFF2-40B4-BE49-F238E27FC236}">
                <a16:creationId xmlns:a16="http://schemas.microsoft.com/office/drawing/2014/main" id="{AFCB9CDC-24FB-D2A4-CAD9-276F4676C914}"/>
              </a:ext>
            </a:extLst>
          </p:cNvPr>
          <p:cNvSpPr txBox="1"/>
          <p:nvPr/>
        </p:nvSpPr>
        <p:spPr>
          <a:xfrm>
            <a:off x="473527" y="3937049"/>
            <a:ext cx="3587984"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otro RETA</a:t>
            </a:r>
          </a:p>
        </p:txBody>
      </p:sp>
      <p:sp>
        <p:nvSpPr>
          <p:cNvPr id="53" name="CuadroTexto 52">
            <a:extLst>
              <a:ext uri="{FF2B5EF4-FFF2-40B4-BE49-F238E27FC236}">
                <a16:creationId xmlns:a16="http://schemas.microsoft.com/office/drawing/2014/main" id="{98304698-8E41-BB47-125D-451879D0C837}"/>
              </a:ext>
            </a:extLst>
          </p:cNvPr>
          <p:cNvSpPr txBox="1"/>
          <p:nvPr/>
        </p:nvSpPr>
        <p:spPr>
          <a:xfrm>
            <a:off x="473526" y="4489472"/>
            <a:ext cx="3731970"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Artista y otro RETA</a:t>
            </a:r>
          </a:p>
        </p:txBody>
      </p:sp>
      <p:sp>
        <p:nvSpPr>
          <p:cNvPr id="54" name="CuadroTexto 53">
            <a:extLst>
              <a:ext uri="{FF2B5EF4-FFF2-40B4-BE49-F238E27FC236}">
                <a16:creationId xmlns:a16="http://schemas.microsoft.com/office/drawing/2014/main" id="{22355310-A2F4-5EBD-A278-57C68740A209}"/>
              </a:ext>
            </a:extLst>
          </p:cNvPr>
          <p:cNvSpPr txBox="1"/>
          <p:nvPr/>
        </p:nvSpPr>
        <p:spPr>
          <a:xfrm>
            <a:off x="473525" y="5041895"/>
            <a:ext cx="3904215" cy="307777"/>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 y RETA</a:t>
            </a:r>
          </a:p>
        </p:txBody>
      </p:sp>
      <p:cxnSp>
        <p:nvCxnSpPr>
          <p:cNvPr id="56" name="Conector recto 55">
            <a:extLst>
              <a:ext uri="{FF2B5EF4-FFF2-40B4-BE49-F238E27FC236}">
                <a16:creationId xmlns:a16="http://schemas.microsoft.com/office/drawing/2014/main" id="{9679601B-F35D-ACE1-053C-9F344A3FF3B7}"/>
              </a:ext>
            </a:extLst>
          </p:cNvPr>
          <p:cNvCxnSpPr>
            <a:cxnSpLocks/>
          </p:cNvCxnSpPr>
          <p:nvPr/>
        </p:nvCxnSpPr>
        <p:spPr>
          <a:xfrm flipH="1">
            <a:off x="569510" y="4264360"/>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7" name="Conector recto 56">
            <a:extLst>
              <a:ext uri="{FF2B5EF4-FFF2-40B4-BE49-F238E27FC236}">
                <a16:creationId xmlns:a16="http://schemas.microsoft.com/office/drawing/2014/main" id="{A96B9857-872A-2CDA-0902-D9E7D66B8D80}"/>
              </a:ext>
            </a:extLst>
          </p:cNvPr>
          <p:cNvCxnSpPr>
            <a:cxnSpLocks/>
          </p:cNvCxnSpPr>
          <p:nvPr/>
        </p:nvCxnSpPr>
        <p:spPr>
          <a:xfrm flipH="1">
            <a:off x="548385" y="4744303"/>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8" name="Conector recto 57">
            <a:extLst>
              <a:ext uri="{FF2B5EF4-FFF2-40B4-BE49-F238E27FC236}">
                <a16:creationId xmlns:a16="http://schemas.microsoft.com/office/drawing/2014/main" id="{9ACFA09B-F3B2-8A98-6C6A-6530DC5B234D}"/>
              </a:ext>
            </a:extLst>
          </p:cNvPr>
          <p:cNvCxnSpPr>
            <a:cxnSpLocks/>
          </p:cNvCxnSpPr>
          <p:nvPr/>
        </p:nvCxnSpPr>
        <p:spPr>
          <a:xfrm flipH="1">
            <a:off x="548385" y="5314522"/>
            <a:ext cx="349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59" name="Conector recto 58">
            <a:extLst>
              <a:ext uri="{FF2B5EF4-FFF2-40B4-BE49-F238E27FC236}">
                <a16:creationId xmlns:a16="http://schemas.microsoft.com/office/drawing/2014/main" id="{053E4140-C65A-9969-2879-B779F77B6F83}"/>
              </a:ext>
            </a:extLst>
          </p:cNvPr>
          <p:cNvCxnSpPr>
            <a:cxnSpLocks/>
          </p:cNvCxnSpPr>
          <p:nvPr/>
        </p:nvCxnSpPr>
        <p:spPr>
          <a:xfrm>
            <a:off x="4477813" y="4264360"/>
            <a:ext cx="115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6" name="Conector recto 65">
            <a:extLst>
              <a:ext uri="{FF2B5EF4-FFF2-40B4-BE49-F238E27FC236}">
                <a16:creationId xmlns:a16="http://schemas.microsoft.com/office/drawing/2014/main" id="{5945080C-44C2-394A-24D6-B1A5AC16BD0C}"/>
              </a:ext>
            </a:extLst>
          </p:cNvPr>
          <p:cNvCxnSpPr>
            <a:cxnSpLocks/>
          </p:cNvCxnSpPr>
          <p:nvPr/>
        </p:nvCxnSpPr>
        <p:spPr>
          <a:xfrm>
            <a:off x="4477813" y="4778751"/>
            <a:ext cx="115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7" name="Conector recto 66">
            <a:extLst>
              <a:ext uri="{FF2B5EF4-FFF2-40B4-BE49-F238E27FC236}">
                <a16:creationId xmlns:a16="http://schemas.microsoft.com/office/drawing/2014/main" id="{75806874-C5CB-89C2-A0E8-36462377463B}"/>
              </a:ext>
            </a:extLst>
          </p:cNvPr>
          <p:cNvCxnSpPr>
            <a:cxnSpLocks/>
          </p:cNvCxnSpPr>
          <p:nvPr/>
        </p:nvCxnSpPr>
        <p:spPr>
          <a:xfrm>
            <a:off x="4477813" y="5314522"/>
            <a:ext cx="1152000" cy="0"/>
          </a:xfrm>
          <a:prstGeom prst="line">
            <a:avLst/>
          </a:prstGeom>
        </p:spPr>
        <p:style>
          <a:lnRef idx="1">
            <a:schemeClr val="accent1"/>
          </a:lnRef>
          <a:fillRef idx="0">
            <a:schemeClr val="accent1"/>
          </a:fillRef>
          <a:effectRef idx="0">
            <a:schemeClr val="accent1"/>
          </a:effectRef>
          <a:fontRef idx="minor">
            <a:schemeClr val="tx1"/>
          </a:fontRef>
        </p:style>
      </p:cxnSp>
      <p:sp>
        <p:nvSpPr>
          <p:cNvPr id="72" name="CuadroTexto 71">
            <a:extLst>
              <a:ext uri="{FF2B5EF4-FFF2-40B4-BE49-F238E27FC236}">
                <a16:creationId xmlns:a16="http://schemas.microsoft.com/office/drawing/2014/main" id="{68FE7A06-919A-00E6-D44B-3672C69D8D51}"/>
              </a:ext>
            </a:extLst>
          </p:cNvPr>
          <p:cNvSpPr txBox="1"/>
          <p:nvPr/>
        </p:nvSpPr>
        <p:spPr>
          <a:xfrm>
            <a:off x="4438365" y="4479115"/>
            <a:ext cx="1658577"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600" b="1" i="0" u="none" strike="noStrike" kern="0" cap="none" spc="0" normalizeH="0" baseline="0" noProof="0">
                <a:ln>
                  <a:noFill/>
                </a:ln>
                <a:solidFill>
                  <a:srgbClr val="398F98">
                    <a:lumMod val="75000"/>
                  </a:srgbClr>
                </a:solidFill>
                <a:effectLst/>
                <a:uLnTx/>
                <a:uFillTx/>
                <a:latin typeface="Calibri" panose="020F0502020204030204"/>
                <a:ea typeface="+mn-ea"/>
                <a:cs typeface="Arial" panose="020B0604020202020204" pitchFamily="34" charset="0"/>
              </a:rPr>
              <a:t>TA R 23 43x</a:t>
            </a:r>
          </a:p>
        </p:txBody>
      </p:sp>
      <p:sp>
        <p:nvSpPr>
          <p:cNvPr id="90" name="CuadroTexto 89">
            <a:extLst>
              <a:ext uri="{FF2B5EF4-FFF2-40B4-BE49-F238E27FC236}">
                <a16:creationId xmlns:a16="http://schemas.microsoft.com/office/drawing/2014/main" id="{0F64B17F-83AD-DDD1-F7D9-F7E93A4F6C47}"/>
              </a:ext>
            </a:extLst>
          </p:cNvPr>
          <p:cNvSpPr txBox="1"/>
          <p:nvPr/>
        </p:nvSpPr>
        <p:spPr>
          <a:xfrm>
            <a:off x="4438365" y="3941568"/>
            <a:ext cx="1658577"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600" b="1" i="0" u="none" strike="noStrike" kern="0" cap="none" spc="0" normalizeH="0" baseline="0" noProof="0">
                <a:ln>
                  <a:noFill/>
                </a:ln>
                <a:solidFill>
                  <a:srgbClr val="398F98">
                    <a:lumMod val="75000"/>
                  </a:srgbClr>
                </a:solidFill>
                <a:effectLst/>
                <a:uLnTx/>
                <a:uFillTx/>
                <a:latin typeface="Calibri" panose="020F0502020204030204"/>
                <a:ea typeface="+mn-ea"/>
                <a:cs typeface="Arial" panose="020B0604020202020204" pitchFamily="34" charset="0"/>
              </a:rPr>
              <a:t>TA R 23 23x</a:t>
            </a:r>
          </a:p>
        </p:txBody>
      </p:sp>
      <p:sp>
        <p:nvSpPr>
          <p:cNvPr id="106" name="CuadroTexto 105">
            <a:extLst>
              <a:ext uri="{FF2B5EF4-FFF2-40B4-BE49-F238E27FC236}">
                <a16:creationId xmlns:a16="http://schemas.microsoft.com/office/drawing/2014/main" id="{F4A3B2A8-A942-FA69-41F7-729C9EF46E8C}"/>
              </a:ext>
            </a:extLst>
          </p:cNvPr>
          <p:cNvSpPr txBox="1"/>
          <p:nvPr/>
        </p:nvSpPr>
        <p:spPr>
          <a:xfrm>
            <a:off x="4438365" y="4966664"/>
            <a:ext cx="1658577" cy="313932"/>
          </a:xfrm>
          <a:prstGeom prst="rect">
            <a:avLst/>
          </a:prstGeom>
          <a:noFill/>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s-ES" sz="1600" b="1" i="0" u="none" strike="noStrike" kern="0" cap="none" spc="0" normalizeH="0" baseline="0" noProof="0">
                <a:ln>
                  <a:noFill/>
                </a:ln>
                <a:solidFill>
                  <a:srgbClr val="398F98">
                    <a:lumMod val="75000"/>
                  </a:srgbClr>
                </a:solidFill>
                <a:effectLst/>
                <a:uLnTx/>
                <a:uFillTx/>
                <a:latin typeface="Calibri" panose="020F0502020204030204"/>
                <a:ea typeface="+mn-ea"/>
                <a:cs typeface="Arial" panose="020B0604020202020204" pitchFamily="34" charset="0"/>
              </a:rPr>
              <a:t>TA R 23 53x</a:t>
            </a:r>
          </a:p>
        </p:txBody>
      </p:sp>
      <p:sp>
        <p:nvSpPr>
          <p:cNvPr id="107" name="Persegi Panjang: Sudut Lengkung 1">
            <a:extLst>
              <a:ext uri="{FF2B5EF4-FFF2-40B4-BE49-F238E27FC236}">
                <a16:creationId xmlns:a16="http://schemas.microsoft.com/office/drawing/2014/main" id="{BE8B6B29-1C36-4453-13A2-F9AEDBDE19B6}"/>
              </a:ext>
            </a:extLst>
          </p:cNvPr>
          <p:cNvSpPr/>
          <p:nvPr/>
        </p:nvSpPr>
        <p:spPr>
          <a:xfrm>
            <a:off x="83315" y="1020124"/>
            <a:ext cx="12191999" cy="217826"/>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 </a:t>
            </a:r>
            <a:r>
              <a:rPr kumimoji="0" lang="es-ES" altLang="en-US" sz="1600" b="1"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Artistas y colectivo dedicado a la venta ambulante</a:t>
            </a:r>
          </a:p>
        </p:txBody>
      </p:sp>
      <p:sp>
        <p:nvSpPr>
          <p:cNvPr id="154" name="CuadroTexto 153">
            <a:extLst>
              <a:ext uri="{FF2B5EF4-FFF2-40B4-BE49-F238E27FC236}">
                <a16:creationId xmlns:a16="http://schemas.microsoft.com/office/drawing/2014/main" id="{4110CCEB-73C1-C91D-B0AD-161DFAE9228E}"/>
              </a:ext>
            </a:extLst>
          </p:cNvPr>
          <p:cNvSpPr txBox="1"/>
          <p:nvPr/>
        </p:nvSpPr>
        <p:spPr>
          <a:xfrm>
            <a:off x="4398058" y="3660449"/>
            <a:ext cx="173918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Resoluciones de salida</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6" name="!!CoverSlideFooterText">
            <a:extLst>
              <a:ext uri="{FF2B5EF4-FFF2-40B4-BE49-F238E27FC236}">
                <a16:creationId xmlns:a16="http://schemas.microsoft.com/office/drawing/2014/main" id="{F69BB750-BE7C-669E-FDD6-1675256E7A32}"/>
              </a:ext>
            </a:extLst>
          </p:cNvPr>
          <p:cNvSpPr>
            <a:spLocks/>
          </p:cNvSpPr>
          <p:nvPr/>
        </p:nvSpPr>
        <p:spPr bwMode="auto">
          <a:xfrm rot="17288340">
            <a:off x="8435720" y="1183527"/>
            <a:ext cx="144000" cy="144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17" name="CuadroTexto 16">
            <a:extLst>
              <a:ext uri="{FF2B5EF4-FFF2-40B4-BE49-F238E27FC236}">
                <a16:creationId xmlns:a16="http://schemas.microsoft.com/office/drawing/2014/main" id="{E87DD7C4-1BE7-C2CD-99DA-23C4711C41CE}"/>
              </a:ext>
            </a:extLst>
          </p:cNvPr>
          <p:cNvSpPr txBox="1"/>
          <p:nvPr/>
        </p:nvSpPr>
        <p:spPr>
          <a:xfrm>
            <a:off x="6513319" y="2327279"/>
            <a:ext cx="98072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Condiciones</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800176FD-D048-6766-EFDB-54A8888EC2F7}"/>
              </a:ext>
            </a:extLst>
          </p:cNvPr>
          <p:cNvSpPr txBox="1"/>
          <p:nvPr/>
        </p:nvSpPr>
        <p:spPr>
          <a:xfrm>
            <a:off x="6829250" y="3104849"/>
            <a:ext cx="5016210" cy="276999"/>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PR por BC no reducida (≠ bases reducidas)</a:t>
            </a:r>
          </a:p>
        </p:txBody>
      </p:sp>
      <p:sp>
        <p:nvSpPr>
          <p:cNvPr id="5" name="CuadroTexto 4">
            <a:extLst>
              <a:ext uri="{FF2B5EF4-FFF2-40B4-BE49-F238E27FC236}">
                <a16:creationId xmlns:a16="http://schemas.microsoft.com/office/drawing/2014/main" id="{2BCF0E87-321D-E5E6-BF56-C84E7192D6C7}"/>
              </a:ext>
            </a:extLst>
          </p:cNvPr>
          <p:cNvSpPr txBox="1"/>
          <p:nvPr/>
        </p:nvSpPr>
        <p:spPr>
          <a:xfrm>
            <a:off x="6587806" y="6251684"/>
            <a:ext cx="5400000" cy="276999"/>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Se procede al recálculo de cuotas y se revisa si periodos con deuda</a:t>
            </a:r>
          </a:p>
        </p:txBody>
      </p:sp>
      <p:sp>
        <p:nvSpPr>
          <p:cNvPr id="8" name="CuadroTexto 7">
            <a:extLst>
              <a:ext uri="{FF2B5EF4-FFF2-40B4-BE49-F238E27FC236}">
                <a16:creationId xmlns:a16="http://schemas.microsoft.com/office/drawing/2014/main" id="{A29EEFBF-B2C0-033F-1F16-D3EB070778C8}"/>
              </a:ext>
            </a:extLst>
          </p:cNvPr>
          <p:cNvSpPr txBox="1"/>
          <p:nvPr/>
        </p:nvSpPr>
        <p:spPr>
          <a:xfrm>
            <a:off x="6819574" y="2575254"/>
            <a:ext cx="5052144" cy="461665"/>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PR por la BC reducida de Artistas y/o venta Ambulante</a:t>
            </a:r>
          </a:p>
        </p:txBody>
      </p:sp>
      <p:sp>
        <p:nvSpPr>
          <p:cNvPr id="9" name="CuadroTexto 8">
            <a:extLst>
              <a:ext uri="{FF2B5EF4-FFF2-40B4-BE49-F238E27FC236}">
                <a16:creationId xmlns:a16="http://schemas.microsoft.com/office/drawing/2014/main" id="{B74A4669-BC6F-46A6-AB18-D1A940FDC785}"/>
              </a:ext>
            </a:extLst>
          </p:cNvPr>
          <p:cNvSpPr txBox="1"/>
          <p:nvPr/>
        </p:nvSpPr>
        <p:spPr>
          <a:xfrm>
            <a:off x="7447370" y="4259586"/>
            <a:ext cx="4398090" cy="461665"/>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En los periodos de cotización por BC no reducida, la </a:t>
            </a:r>
            <a:r>
              <a:rPr kumimoji="0" lang="es-ES" sz="1200" b="0" i="0" u="none" strike="noStrike" kern="1200" cap="none" spc="0" normalizeH="0" baseline="0" noProof="0" err="1">
                <a:ln>
                  <a:noFill/>
                </a:ln>
                <a:solidFill>
                  <a:srgbClr val="398F98">
                    <a:lumMod val="75000"/>
                  </a:srgbClr>
                </a:solidFill>
                <a:effectLst/>
                <a:uLnTx/>
                <a:uFillTx/>
                <a:latin typeface="Calibri" panose="020F0502020204030204"/>
                <a:ea typeface="+mn-ea"/>
                <a:cs typeface="+mn-cs"/>
              </a:rPr>
              <a:t>BCPpM</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menor o igual</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que la mínima del tramo 1 de la tabla reducida.</a:t>
            </a:r>
          </a:p>
        </p:txBody>
      </p:sp>
      <p:sp>
        <p:nvSpPr>
          <p:cNvPr id="10" name="CuadroTexto 9">
            <a:extLst>
              <a:ext uri="{FF2B5EF4-FFF2-40B4-BE49-F238E27FC236}">
                <a16:creationId xmlns:a16="http://schemas.microsoft.com/office/drawing/2014/main" id="{F93FF42D-21F7-7F6D-8E6E-3925DCC9A79F}"/>
              </a:ext>
            </a:extLst>
          </p:cNvPr>
          <p:cNvSpPr txBox="1"/>
          <p:nvPr/>
        </p:nvSpPr>
        <p:spPr>
          <a:xfrm>
            <a:off x="7478346" y="4842735"/>
            <a:ext cx="4398090" cy="1015663"/>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En los periodos de cotización por BC no reducida, la </a:t>
            </a:r>
            <a:r>
              <a:rPr lang="es-ES" err="1">
                <a:solidFill>
                  <a:srgbClr val="398F98">
                    <a:lumMod val="75000"/>
                  </a:srgbClr>
                </a:solidFill>
                <a:latin typeface="Calibri" panose="020F0502020204030204"/>
              </a:rPr>
              <a:t>BCPpM</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mayor </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que la BC mínima del tramo 1 de la tabla reducida, la BC del 31 de diciembre de 2022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menor o igual </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que la BC mínima del tramo 1 de la tabla reducida. La </a:t>
            </a:r>
            <a:r>
              <a:rPr kumimoji="0" lang="es-ES" sz="1200" b="0" i="0" u="none" strike="noStrike" kern="1200" cap="none" spc="0" normalizeH="0" baseline="0" noProof="0" err="1">
                <a:ln>
                  <a:noFill/>
                </a:ln>
                <a:solidFill>
                  <a:srgbClr val="398F98">
                    <a:lumMod val="75000"/>
                  </a:srgbClr>
                </a:solidFill>
                <a:effectLst/>
                <a:uLnTx/>
                <a:uFillTx/>
                <a:latin typeface="Calibri" panose="020F0502020204030204"/>
                <a:ea typeface="+mn-ea"/>
                <a:cs typeface="+mn-cs"/>
              </a:rPr>
              <a:t>BCPpM</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mayor</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que la del 12/2022.</a:t>
            </a:r>
          </a:p>
        </p:txBody>
      </p:sp>
      <p:sp>
        <p:nvSpPr>
          <p:cNvPr id="11" name="CuadroTexto 10">
            <a:extLst>
              <a:ext uri="{FF2B5EF4-FFF2-40B4-BE49-F238E27FC236}">
                <a16:creationId xmlns:a16="http://schemas.microsoft.com/office/drawing/2014/main" id="{73F50AA2-9326-DF49-2D99-7851F8F2C3DD}"/>
              </a:ext>
            </a:extLst>
          </p:cNvPr>
          <p:cNvSpPr txBox="1"/>
          <p:nvPr/>
        </p:nvSpPr>
        <p:spPr>
          <a:xfrm rot="16200000">
            <a:off x="6333373" y="4853092"/>
            <a:ext cx="1390369" cy="461665"/>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1" i="0" u="none" strike="noStrike" kern="1200" cap="none" spc="0" normalizeH="0" baseline="0" noProof="0">
                <a:ln>
                  <a:noFill/>
                </a:ln>
                <a:solidFill>
                  <a:srgbClr val="398F98">
                    <a:lumMod val="50000"/>
                  </a:srgbClr>
                </a:solidFill>
                <a:effectLst/>
                <a:uLnTx/>
                <a:uFillTx/>
                <a:latin typeface="Calibri" panose="020F0502020204030204"/>
                <a:ea typeface="+mn-ea"/>
                <a:cs typeface="+mn-cs"/>
              </a:rPr>
              <a:t>Se cumple una de las dos opciones</a:t>
            </a:r>
          </a:p>
        </p:txBody>
      </p:sp>
      <p:sp>
        <p:nvSpPr>
          <p:cNvPr id="12" name="Abrir llave 11">
            <a:extLst>
              <a:ext uri="{FF2B5EF4-FFF2-40B4-BE49-F238E27FC236}">
                <a16:creationId xmlns:a16="http://schemas.microsoft.com/office/drawing/2014/main" id="{5CA97224-E970-8066-8CB8-B9BE353F2E4F}"/>
              </a:ext>
            </a:extLst>
          </p:cNvPr>
          <p:cNvSpPr/>
          <p:nvPr/>
        </p:nvSpPr>
        <p:spPr>
          <a:xfrm>
            <a:off x="7169186" y="4271570"/>
            <a:ext cx="137054" cy="1549048"/>
          </a:xfrm>
          <a:prstGeom prst="lef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CoverSlideFooterText">
            <a:extLst>
              <a:ext uri="{FF2B5EF4-FFF2-40B4-BE49-F238E27FC236}">
                <a16:creationId xmlns:a16="http://schemas.microsoft.com/office/drawing/2014/main" id="{F58B6B90-8475-3C4E-5D1A-49DD0CA8D1C9}"/>
              </a:ext>
            </a:extLst>
          </p:cNvPr>
          <p:cNvSpPr>
            <a:spLocks/>
          </p:cNvSpPr>
          <p:nvPr/>
        </p:nvSpPr>
        <p:spPr bwMode="auto">
          <a:xfrm rot="17288340">
            <a:off x="7325077" y="4353714"/>
            <a:ext cx="144000" cy="144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15" name="!!CoverSlideFooterText">
            <a:extLst>
              <a:ext uri="{FF2B5EF4-FFF2-40B4-BE49-F238E27FC236}">
                <a16:creationId xmlns:a16="http://schemas.microsoft.com/office/drawing/2014/main" id="{3EE1BD9E-EB7B-F724-C5B3-7DD661EE1E09}"/>
              </a:ext>
            </a:extLst>
          </p:cNvPr>
          <p:cNvSpPr>
            <a:spLocks/>
          </p:cNvSpPr>
          <p:nvPr/>
        </p:nvSpPr>
        <p:spPr bwMode="auto">
          <a:xfrm rot="17288340">
            <a:off x="7345770" y="4902424"/>
            <a:ext cx="144000" cy="144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18" name="CuadroTexto 17">
            <a:extLst>
              <a:ext uri="{FF2B5EF4-FFF2-40B4-BE49-F238E27FC236}">
                <a16:creationId xmlns:a16="http://schemas.microsoft.com/office/drawing/2014/main" id="{CB8963D4-3BDE-4B38-77A3-16BFABC4515D}"/>
              </a:ext>
            </a:extLst>
          </p:cNvPr>
          <p:cNvSpPr txBox="1"/>
          <p:nvPr/>
        </p:nvSpPr>
        <p:spPr>
          <a:xfrm>
            <a:off x="6522214" y="6048395"/>
            <a:ext cx="2237569"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Resultado de la regularización</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sp>
        <p:nvSpPr>
          <p:cNvPr id="19" name="Isosceles Triangle 8">
            <a:extLst>
              <a:ext uri="{FF2B5EF4-FFF2-40B4-BE49-F238E27FC236}">
                <a16:creationId xmlns:a16="http://schemas.microsoft.com/office/drawing/2014/main" id="{4E1292F3-F6BB-AEBC-43D9-8593636EFDCC}"/>
              </a:ext>
            </a:extLst>
          </p:cNvPr>
          <p:cNvSpPr/>
          <p:nvPr/>
        </p:nvSpPr>
        <p:spPr>
          <a:xfrm rot="5400000">
            <a:off x="4232543" y="4037570"/>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0" name="Isosceles Triangle 8">
            <a:extLst>
              <a:ext uri="{FF2B5EF4-FFF2-40B4-BE49-F238E27FC236}">
                <a16:creationId xmlns:a16="http://schemas.microsoft.com/office/drawing/2014/main" id="{ADAAEB1A-991C-8A4E-D544-8411BCB1D83C}"/>
              </a:ext>
            </a:extLst>
          </p:cNvPr>
          <p:cNvSpPr/>
          <p:nvPr/>
        </p:nvSpPr>
        <p:spPr>
          <a:xfrm rot="5400000">
            <a:off x="4232736" y="4560311"/>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1" name="Isosceles Triangle 8">
            <a:extLst>
              <a:ext uri="{FF2B5EF4-FFF2-40B4-BE49-F238E27FC236}">
                <a16:creationId xmlns:a16="http://schemas.microsoft.com/office/drawing/2014/main" id="{C8DB9901-786A-6BD7-6806-C70420965C84}"/>
              </a:ext>
            </a:extLst>
          </p:cNvPr>
          <p:cNvSpPr/>
          <p:nvPr/>
        </p:nvSpPr>
        <p:spPr>
          <a:xfrm rot="5400000">
            <a:off x="4239724" y="5036001"/>
            <a:ext cx="288000" cy="18000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530AA8E1-9F80-2E19-660C-73119CF1538A}"/>
              </a:ext>
            </a:extLst>
          </p:cNvPr>
          <p:cNvSpPr txBox="1"/>
          <p:nvPr/>
        </p:nvSpPr>
        <p:spPr>
          <a:xfrm>
            <a:off x="7576096" y="2915045"/>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25" name="CuadroTexto 24">
            <a:extLst>
              <a:ext uri="{FF2B5EF4-FFF2-40B4-BE49-F238E27FC236}">
                <a16:creationId xmlns:a16="http://schemas.microsoft.com/office/drawing/2014/main" id="{43CAE4D6-9977-30DB-3219-66344155FE9E}"/>
              </a:ext>
            </a:extLst>
          </p:cNvPr>
          <p:cNvSpPr txBox="1"/>
          <p:nvPr/>
        </p:nvSpPr>
        <p:spPr>
          <a:xfrm>
            <a:off x="7581208" y="3400242"/>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26" name="Isosceles Triangle 8">
            <a:extLst>
              <a:ext uri="{FF2B5EF4-FFF2-40B4-BE49-F238E27FC236}">
                <a16:creationId xmlns:a16="http://schemas.microsoft.com/office/drawing/2014/main" id="{55845F92-C251-8A33-E8AA-9382D833C735}"/>
              </a:ext>
            </a:extLst>
          </p:cNvPr>
          <p:cNvSpPr/>
          <p:nvPr/>
        </p:nvSpPr>
        <p:spPr>
          <a:xfrm rot="5400000">
            <a:off x="6649204" y="2684045"/>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7" name="Isosceles Triangle 8">
            <a:extLst>
              <a:ext uri="{FF2B5EF4-FFF2-40B4-BE49-F238E27FC236}">
                <a16:creationId xmlns:a16="http://schemas.microsoft.com/office/drawing/2014/main" id="{979AC575-45B3-90FF-7669-5E2925A29482}"/>
              </a:ext>
            </a:extLst>
          </p:cNvPr>
          <p:cNvSpPr/>
          <p:nvPr/>
        </p:nvSpPr>
        <p:spPr>
          <a:xfrm rot="5400000">
            <a:off x="6665252" y="3210969"/>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29" name="Isosceles Triangle 8">
            <a:extLst>
              <a:ext uri="{FF2B5EF4-FFF2-40B4-BE49-F238E27FC236}">
                <a16:creationId xmlns:a16="http://schemas.microsoft.com/office/drawing/2014/main" id="{24D9EDE1-35D0-7631-C13B-5B8119084089}"/>
              </a:ext>
            </a:extLst>
          </p:cNvPr>
          <p:cNvSpPr/>
          <p:nvPr/>
        </p:nvSpPr>
        <p:spPr>
          <a:xfrm rot="5400000">
            <a:off x="6695363" y="5009900"/>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cxnSp>
        <p:nvCxnSpPr>
          <p:cNvPr id="32" name="Conector recto 31">
            <a:extLst>
              <a:ext uri="{FF2B5EF4-FFF2-40B4-BE49-F238E27FC236}">
                <a16:creationId xmlns:a16="http://schemas.microsoft.com/office/drawing/2014/main" id="{F08367E8-30EC-AE87-7799-BC2AB7A7FA3B}"/>
              </a:ext>
            </a:extLst>
          </p:cNvPr>
          <p:cNvCxnSpPr>
            <a:cxnSpLocks/>
          </p:cNvCxnSpPr>
          <p:nvPr/>
        </p:nvCxnSpPr>
        <p:spPr>
          <a:xfrm>
            <a:off x="6515361" y="2561739"/>
            <a:ext cx="115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3" name="Conector recto 32">
            <a:extLst>
              <a:ext uri="{FF2B5EF4-FFF2-40B4-BE49-F238E27FC236}">
                <a16:creationId xmlns:a16="http://schemas.microsoft.com/office/drawing/2014/main" id="{570973F6-B081-9E9B-4A95-A049566C4837}"/>
              </a:ext>
            </a:extLst>
          </p:cNvPr>
          <p:cNvCxnSpPr>
            <a:cxnSpLocks/>
          </p:cNvCxnSpPr>
          <p:nvPr/>
        </p:nvCxnSpPr>
        <p:spPr>
          <a:xfrm>
            <a:off x="4390261" y="3889049"/>
            <a:ext cx="1548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 name="Conector recto 33">
            <a:extLst>
              <a:ext uri="{FF2B5EF4-FFF2-40B4-BE49-F238E27FC236}">
                <a16:creationId xmlns:a16="http://schemas.microsoft.com/office/drawing/2014/main" id="{4C6F1058-B4A8-740C-BB28-E1D8E72EAA91}"/>
              </a:ext>
            </a:extLst>
          </p:cNvPr>
          <p:cNvCxnSpPr>
            <a:cxnSpLocks/>
          </p:cNvCxnSpPr>
          <p:nvPr/>
        </p:nvCxnSpPr>
        <p:spPr>
          <a:xfrm>
            <a:off x="6532401" y="6273127"/>
            <a:ext cx="205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grpSp>
        <p:nvGrpSpPr>
          <p:cNvPr id="6" name="Grupo 5">
            <a:extLst>
              <a:ext uri="{FF2B5EF4-FFF2-40B4-BE49-F238E27FC236}">
                <a16:creationId xmlns:a16="http://schemas.microsoft.com/office/drawing/2014/main" id="{E621EC8B-673F-4463-74EA-5DD943A2C621}"/>
              </a:ext>
            </a:extLst>
          </p:cNvPr>
          <p:cNvGrpSpPr/>
          <p:nvPr/>
        </p:nvGrpSpPr>
        <p:grpSpPr>
          <a:xfrm>
            <a:off x="8389696" y="891680"/>
            <a:ext cx="396594" cy="454632"/>
            <a:chOff x="10509179" y="532419"/>
            <a:chExt cx="1514363" cy="1735976"/>
          </a:xfrm>
        </p:grpSpPr>
        <p:sp>
          <p:nvSpPr>
            <p:cNvPr id="23" name="!!CoverSlideFooterText">
              <a:extLst>
                <a:ext uri="{FF2B5EF4-FFF2-40B4-BE49-F238E27FC236}">
                  <a16:creationId xmlns:a16="http://schemas.microsoft.com/office/drawing/2014/main" id="{19510A7E-D5CC-6CAB-B561-ACCE6273650C}"/>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5" name="!!CoverSlideFooterText">
              <a:extLst>
                <a:ext uri="{FF2B5EF4-FFF2-40B4-BE49-F238E27FC236}">
                  <a16:creationId xmlns:a16="http://schemas.microsoft.com/office/drawing/2014/main" id="{4A05404B-1748-5EF0-82C7-D68688E937D7}"/>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36" name="!!CoverSlideFooterText">
              <a:extLst>
                <a:ext uri="{FF2B5EF4-FFF2-40B4-BE49-F238E27FC236}">
                  <a16:creationId xmlns:a16="http://schemas.microsoft.com/office/drawing/2014/main" id="{34BC25EA-55BD-3DA1-7FAB-FDC4F2A126D5}"/>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pic>
        <p:nvPicPr>
          <p:cNvPr id="37" name="Imagen 36">
            <a:extLst>
              <a:ext uri="{FF2B5EF4-FFF2-40B4-BE49-F238E27FC236}">
                <a16:creationId xmlns:a16="http://schemas.microsoft.com/office/drawing/2014/main" id="{FFCAAA04-8146-3223-F7B4-E1C2D9C334A7}"/>
              </a:ext>
            </a:extLst>
          </p:cNvPr>
          <p:cNvPicPr>
            <a:picLocks noChangeAspect="1"/>
          </p:cNvPicPr>
          <p:nvPr/>
        </p:nvPicPr>
        <p:blipFill>
          <a:blip r:embed="rId4"/>
          <a:stretch>
            <a:fillRect/>
          </a:stretch>
        </p:blipFill>
        <p:spPr>
          <a:xfrm>
            <a:off x="5763337" y="3987862"/>
            <a:ext cx="813737" cy="1268596"/>
          </a:xfrm>
          <a:prstGeom prst="rect">
            <a:avLst/>
          </a:prstGeom>
        </p:spPr>
      </p:pic>
      <p:sp>
        <p:nvSpPr>
          <p:cNvPr id="43" name="CuadroTexto 42">
            <a:extLst>
              <a:ext uri="{FF2B5EF4-FFF2-40B4-BE49-F238E27FC236}">
                <a16:creationId xmlns:a16="http://schemas.microsoft.com/office/drawing/2014/main" id="{068CEA21-D03A-C048-4FDA-919C2E225F16}"/>
              </a:ext>
            </a:extLst>
          </p:cNvPr>
          <p:cNvSpPr txBox="1"/>
          <p:nvPr/>
        </p:nvSpPr>
        <p:spPr>
          <a:xfrm>
            <a:off x="6829250" y="3629032"/>
            <a:ext cx="5016210" cy="461665"/>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La BC actual es </a:t>
            </a:r>
            <a:r>
              <a:rPr kumimoji="0" lang="es-ES" sz="12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distinta</a:t>
            </a:r>
            <a:r>
              <a:rPr kumimoji="0" lang="es-ES" sz="12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a la base mínima del tramo 1 de la tabla reducida en al menos un periodo con BC no reducida </a:t>
            </a:r>
          </a:p>
        </p:txBody>
      </p:sp>
      <p:sp>
        <p:nvSpPr>
          <p:cNvPr id="44" name="Isosceles Triangle 8">
            <a:extLst>
              <a:ext uri="{FF2B5EF4-FFF2-40B4-BE49-F238E27FC236}">
                <a16:creationId xmlns:a16="http://schemas.microsoft.com/office/drawing/2014/main" id="{743C8D68-2BEB-808D-B3AF-5AD78A333B4B}"/>
              </a:ext>
            </a:extLst>
          </p:cNvPr>
          <p:cNvSpPr/>
          <p:nvPr/>
        </p:nvSpPr>
        <p:spPr>
          <a:xfrm rot="5400000">
            <a:off x="6666915" y="3729320"/>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5" name="CuadroTexto 44">
            <a:extLst>
              <a:ext uri="{FF2B5EF4-FFF2-40B4-BE49-F238E27FC236}">
                <a16:creationId xmlns:a16="http://schemas.microsoft.com/office/drawing/2014/main" id="{C4E15485-D9B4-BC8E-B1E3-F0EBBC951DD0}"/>
              </a:ext>
            </a:extLst>
          </p:cNvPr>
          <p:cNvSpPr txBox="1"/>
          <p:nvPr/>
        </p:nvSpPr>
        <p:spPr>
          <a:xfrm>
            <a:off x="7558401" y="4000215"/>
            <a:ext cx="336793" cy="307777"/>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2" name="Elipse 1">
            <a:hlinkClick r:id="" action="ppaction://hlinkshowjump?jump=nextslide"/>
            <a:extLst>
              <a:ext uri="{FF2B5EF4-FFF2-40B4-BE49-F238E27FC236}">
                <a16:creationId xmlns:a16="http://schemas.microsoft.com/office/drawing/2014/main" id="{9F3E245D-7D32-6723-4822-3592936FB1E0}"/>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4" name="Flecha: hacia la izquierda 3">
            <a:hlinkClick r:id="rId5" action="ppaction://hlinksldjump"/>
            <a:extLst>
              <a:ext uri="{FF2B5EF4-FFF2-40B4-BE49-F238E27FC236}">
                <a16:creationId xmlns:a16="http://schemas.microsoft.com/office/drawing/2014/main" id="{4FEE930A-0ADE-7DF5-3F98-4EC702E90DBA}"/>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3" name="Grupo 12">
            <a:extLst>
              <a:ext uri="{FF2B5EF4-FFF2-40B4-BE49-F238E27FC236}">
                <a16:creationId xmlns:a16="http://schemas.microsoft.com/office/drawing/2014/main" id="{B181BA38-1B7F-AC9E-FEA9-977FE4E0DAAF}"/>
              </a:ext>
            </a:extLst>
          </p:cNvPr>
          <p:cNvGrpSpPr/>
          <p:nvPr/>
        </p:nvGrpSpPr>
        <p:grpSpPr>
          <a:xfrm>
            <a:off x="493613" y="1324619"/>
            <a:ext cx="1253278" cy="45720"/>
            <a:chOff x="810704" y="1456130"/>
            <a:chExt cx="1253278" cy="45720"/>
          </a:xfrm>
        </p:grpSpPr>
        <p:sp>
          <p:nvSpPr>
            <p:cNvPr id="30" name="!!CoverSlideFooterText">
              <a:extLst>
                <a:ext uri="{FF2B5EF4-FFF2-40B4-BE49-F238E27FC236}">
                  <a16:creationId xmlns:a16="http://schemas.microsoft.com/office/drawing/2014/main" id="{C7940D97-7BC2-D7A6-1CCF-F5ADFF276AE4}"/>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1" name="!!CoverSlideFooterText">
              <a:extLst>
                <a:ext uri="{FF2B5EF4-FFF2-40B4-BE49-F238E27FC236}">
                  <a16:creationId xmlns:a16="http://schemas.microsoft.com/office/drawing/2014/main" id="{00258420-1CFE-4A90-2F0B-752C9F9C91C4}"/>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
        <p:nvSpPr>
          <p:cNvPr id="38" name="CuadroTexto 8">
            <a:extLst>
              <a:ext uri="{FF2B5EF4-FFF2-40B4-BE49-F238E27FC236}">
                <a16:creationId xmlns:a16="http://schemas.microsoft.com/office/drawing/2014/main" id="{50A33F61-BE34-2CAA-4A83-A80C461E5D76}"/>
              </a:ext>
            </a:extLst>
          </p:cNvPr>
          <p:cNvSpPr txBox="1"/>
          <p:nvPr/>
        </p:nvSpPr>
        <p:spPr>
          <a:xfrm>
            <a:off x="897419" y="6594056"/>
            <a:ext cx="9115713"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Se </a:t>
            </a:r>
            <a:r>
              <a:rPr kumimoji="0" lang="es-ES" sz="900" b="0" i="0" u="none" strike="noStrike" kern="1200" cap="none" spc="0" normalizeH="0" baseline="0" noProof="0">
                <a:ln>
                  <a:noFill/>
                </a:ln>
                <a:effectLst/>
                <a:uLnTx/>
                <a:uFillTx/>
                <a:latin typeface="Calibri" panose="020F0502020204030204"/>
                <a:ea typeface="+mn-ea"/>
                <a:cs typeface="+mn-cs"/>
              </a:rPr>
              <a:t>obtiene una resolución </a:t>
            </a:r>
            <a:r>
              <a:rPr kumimoji="0" lang="es-ES" sz="900" b="1" i="0" u="none" strike="noStrike" kern="1200" cap="none" spc="0" normalizeH="0" baseline="0" noProof="0">
                <a:ln>
                  <a:noFill/>
                </a:ln>
                <a:effectLst/>
                <a:uLnTx/>
                <a:uFillTx/>
                <a:latin typeface="Calibri" panose="020F0502020204030204"/>
                <a:ea typeface="+mn-ea"/>
                <a:cs typeface="+mn-cs"/>
              </a:rPr>
              <a:t>xx0, xx1 y xx2 </a:t>
            </a:r>
            <a:r>
              <a:rPr kumimoji="0" lang="es-ES" sz="900" b="0" i="0" u="none" strike="noStrike" kern="1200" cap="none" spc="0" normalizeH="0" baseline="0" noProof="0">
                <a:ln>
                  <a:noFill/>
                </a:ln>
                <a:effectLst/>
                <a:uLnTx/>
                <a:uFillTx/>
                <a:latin typeface="Calibri" panose="020F0502020204030204"/>
                <a:ea typeface="+mn-ea"/>
                <a:cs typeface="+mn-cs"/>
              </a:rPr>
              <a:t>si tras el recálculo de cuotas el resultado es, sin diferencias (0), a ingresar por el o la autónoma (1) o a devolver (2) por la TGSS respectivamente</a:t>
            </a:r>
          </a:p>
        </p:txBody>
      </p:sp>
      <p:pic>
        <p:nvPicPr>
          <p:cNvPr id="95" name="Imagen 94">
            <a:extLst>
              <a:ext uri="{FF2B5EF4-FFF2-40B4-BE49-F238E27FC236}">
                <a16:creationId xmlns:a16="http://schemas.microsoft.com/office/drawing/2014/main" id="{4D1E6848-DF97-A589-3D83-D070257B614B}"/>
              </a:ext>
            </a:extLst>
          </p:cNvPr>
          <p:cNvPicPr>
            <a:picLocks noChangeAspect="1"/>
          </p:cNvPicPr>
          <p:nvPr/>
        </p:nvPicPr>
        <p:blipFill>
          <a:blip r:embed="rId6"/>
          <a:stretch>
            <a:fillRect/>
          </a:stretch>
        </p:blipFill>
        <p:spPr>
          <a:xfrm>
            <a:off x="455753" y="5966799"/>
            <a:ext cx="6316737" cy="529449"/>
          </a:xfrm>
          <a:prstGeom prst="rect">
            <a:avLst/>
          </a:prstGeom>
        </p:spPr>
      </p:pic>
    </p:spTree>
    <p:extLst>
      <p:ext uri="{BB962C8B-B14F-4D97-AF65-F5344CB8AC3E}">
        <p14:creationId xmlns:p14="http://schemas.microsoft.com/office/powerpoint/2010/main" val="991835935"/>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0" name="Grupo 59">
            <a:extLst>
              <a:ext uri="{FF2B5EF4-FFF2-40B4-BE49-F238E27FC236}">
                <a16:creationId xmlns:a16="http://schemas.microsoft.com/office/drawing/2014/main" id="{8EE6CA2E-797A-E67D-DB32-14B849517F38}"/>
              </a:ext>
            </a:extLst>
          </p:cNvPr>
          <p:cNvGrpSpPr/>
          <p:nvPr/>
        </p:nvGrpSpPr>
        <p:grpSpPr>
          <a:xfrm>
            <a:off x="83315" y="100378"/>
            <a:ext cx="11312995" cy="630845"/>
            <a:chOff x="101977" y="91047"/>
            <a:chExt cx="11312995" cy="630845"/>
          </a:xfrm>
        </p:grpSpPr>
        <p:sp>
          <p:nvSpPr>
            <p:cNvPr id="61" name="TextBox 12">
              <a:extLst>
                <a:ext uri="{FF2B5EF4-FFF2-40B4-BE49-F238E27FC236}">
                  <a16:creationId xmlns:a16="http://schemas.microsoft.com/office/drawing/2014/main" id="{990B8931-4F2B-9DAC-5C12-CD541FD7759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definitiva</a:t>
              </a:r>
            </a:p>
          </p:txBody>
        </p:sp>
        <p:grpSp>
          <p:nvGrpSpPr>
            <p:cNvPr id="62" name="Grupo 61">
              <a:extLst>
                <a:ext uri="{FF2B5EF4-FFF2-40B4-BE49-F238E27FC236}">
                  <a16:creationId xmlns:a16="http://schemas.microsoft.com/office/drawing/2014/main" id="{17CB721A-FB35-7BD5-9648-C1B228045590}"/>
                </a:ext>
              </a:extLst>
            </p:cNvPr>
            <p:cNvGrpSpPr/>
            <p:nvPr/>
          </p:nvGrpSpPr>
          <p:grpSpPr>
            <a:xfrm>
              <a:off x="101977" y="91047"/>
              <a:ext cx="712074" cy="630845"/>
              <a:chOff x="101977" y="91047"/>
              <a:chExt cx="712074" cy="630845"/>
            </a:xfrm>
          </p:grpSpPr>
          <p:sp>
            <p:nvSpPr>
              <p:cNvPr id="63" name="Graphic 10">
                <a:extLst>
                  <a:ext uri="{FF2B5EF4-FFF2-40B4-BE49-F238E27FC236}">
                    <a16:creationId xmlns:a16="http://schemas.microsoft.com/office/drawing/2014/main" id="{EE5A92D4-5EA5-A285-6150-97EA1366C2A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4" name="TextBox 38">
                <a:extLst>
                  <a:ext uri="{FF2B5EF4-FFF2-40B4-BE49-F238E27FC236}">
                    <a16:creationId xmlns:a16="http://schemas.microsoft.com/office/drawing/2014/main" id="{17DCFBA8-FAB8-63E5-4D8C-C31469FDD99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pic>
        <p:nvPicPr>
          <p:cNvPr id="65" name="Imagen 64">
            <a:extLst>
              <a:ext uri="{FF2B5EF4-FFF2-40B4-BE49-F238E27FC236}">
                <a16:creationId xmlns:a16="http://schemas.microsoft.com/office/drawing/2014/main" id="{2A331884-2146-5D1C-5E4E-675E1CB97C2F}"/>
              </a:ext>
            </a:extLst>
          </p:cNvPr>
          <p:cNvPicPr>
            <a:picLocks noChangeAspect="1"/>
          </p:cNvPicPr>
          <p:nvPr/>
        </p:nvPicPr>
        <p:blipFill>
          <a:blip r:embed="rId3"/>
          <a:stretch>
            <a:fillRect/>
          </a:stretch>
        </p:blipFill>
        <p:spPr>
          <a:xfrm>
            <a:off x="3975600" y="137998"/>
            <a:ext cx="2120400" cy="539309"/>
          </a:xfrm>
          <a:prstGeom prst="rect">
            <a:avLst/>
          </a:prstGeom>
        </p:spPr>
      </p:pic>
      <p:sp>
        <p:nvSpPr>
          <p:cNvPr id="22" name="CuadroTexto 21">
            <a:extLst>
              <a:ext uri="{FF2B5EF4-FFF2-40B4-BE49-F238E27FC236}">
                <a16:creationId xmlns:a16="http://schemas.microsoft.com/office/drawing/2014/main" id="{35F77CAA-2591-7AF8-0C49-034961B0495D}"/>
              </a:ext>
            </a:extLst>
          </p:cNvPr>
          <p:cNvSpPr txBox="1"/>
          <p:nvPr/>
        </p:nvSpPr>
        <p:spPr>
          <a:xfrm>
            <a:off x="495217" y="1465805"/>
            <a:ext cx="799659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Cotización por BBCC reducidas y no reducidas en los PR</a:t>
            </a:r>
            <a:endPar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107" name="Persegi Panjang: Sudut Lengkung 1">
            <a:extLst>
              <a:ext uri="{FF2B5EF4-FFF2-40B4-BE49-F238E27FC236}">
                <a16:creationId xmlns:a16="http://schemas.microsoft.com/office/drawing/2014/main" id="{BE8B6B29-1C36-4453-13A2-F9AEDBDE19B6}"/>
              </a:ext>
            </a:extLst>
          </p:cNvPr>
          <p:cNvSpPr/>
          <p:nvPr/>
        </p:nvSpPr>
        <p:spPr>
          <a:xfrm>
            <a:off x="83315" y="1020124"/>
            <a:ext cx="12191999" cy="217826"/>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marR="0" lvl="1" indent="0" algn="l" defTabSz="914400" rtl="0" eaLnBrk="1" fontAlgn="auto" latinLnBrk="0" hangingPunct="1">
              <a:lnSpc>
                <a:spcPct val="100000"/>
              </a:lnSpc>
              <a:spcBef>
                <a:spcPts val="0"/>
              </a:spcBef>
              <a:spcAft>
                <a:spcPts val="0"/>
              </a:spcAft>
              <a:buClrTx/>
              <a:buSzTx/>
              <a:buFontTx/>
              <a:buNone/>
              <a:tabLst/>
              <a:defRPr/>
            </a:pPr>
            <a:r>
              <a:rPr kumimoji="0" lang="es-ES" altLang="en-US" sz="1600" b="0"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 </a:t>
            </a:r>
            <a:r>
              <a:rPr kumimoji="0" lang="es-ES" altLang="en-US" sz="1600" b="1" i="0" u="none" strike="noStrike" kern="1200" cap="none" spc="0" normalizeH="0" baseline="0" noProof="0">
                <a:ln>
                  <a:noFill/>
                </a:ln>
                <a:solidFill>
                  <a:srgbClr val="266F8B">
                    <a:lumMod val="50000"/>
                  </a:srgbClr>
                </a:solidFill>
                <a:effectLst/>
                <a:uLnTx/>
                <a:uFillTx/>
                <a:latin typeface="Calibri" panose="020F0502020204030204"/>
                <a:ea typeface="Lato Light" panose="020F0502020204030203" pitchFamily="34" charset="0"/>
                <a:cs typeface="Segoe UI" panose="020B0502040204020203" pitchFamily="34" charset="0"/>
              </a:rPr>
              <a:t>Artistas y colectivo dedicado a la venta ambulante</a:t>
            </a:r>
          </a:p>
        </p:txBody>
      </p:sp>
      <p:sp>
        <p:nvSpPr>
          <p:cNvPr id="13" name="CuadroTexto 12">
            <a:extLst>
              <a:ext uri="{FF2B5EF4-FFF2-40B4-BE49-F238E27FC236}">
                <a16:creationId xmlns:a16="http://schemas.microsoft.com/office/drawing/2014/main" id="{1C625F47-39A2-A02E-B6EA-F5915986F573}"/>
              </a:ext>
            </a:extLst>
          </p:cNvPr>
          <p:cNvSpPr txBox="1"/>
          <p:nvPr/>
        </p:nvSpPr>
        <p:spPr>
          <a:xfrm>
            <a:off x="495217" y="1807192"/>
            <a:ext cx="11391983" cy="523220"/>
          </a:xfrm>
          <a:prstGeom prst="rect">
            <a:avLst/>
          </a:prstGeom>
          <a:noFill/>
        </p:spPr>
        <p:txBody>
          <a:bodyPr wrap="square">
            <a:spAutoFit/>
          </a:bodyPr>
          <a:lstStyle>
            <a:defPPr>
              <a:defRPr lang="en-US"/>
            </a:defPPr>
            <a:lvl1pPr>
              <a:lnSpc>
                <a:spcPct val="100000"/>
              </a:lnSpc>
              <a:spcBef>
                <a:spcPts val="0"/>
              </a:spcBef>
              <a:spcAft>
                <a:spcPts val="600"/>
              </a:spcAft>
              <a:buFont typeface="Arial" panose="020B0604020202020204" pitchFamily="34" charset="0"/>
              <a:buNone/>
              <a:defRPr sz="1600">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Cuando el o la autónoma cumple los requisitos para elegir la BC que se va a utilizar en la regularización (Alta a 31/12/2022), se emite el </a:t>
            </a:r>
            <a:r>
              <a:rPr kumimoji="0" lang="es-ES" sz="1400" b="1" i="0" u="none" strike="noStrike" kern="1200" cap="none" spc="0" normalizeH="0" baseline="0" noProof="0">
                <a:ln>
                  <a:noFill/>
                </a:ln>
                <a:solidFill>
                  <a:srgbClr val="398F98"/>
                </a:solidFill>
                <a:effectLst/>
                <a:uLnTx/>
                <a:uFillTx/>
                <a:latin typeface="Calibri" panose="020F0502020204030204"/>
                <a:ea typeface="Lato Light" panose="020F0502020204030203" pitchFamily="34" charset="0"/>
                <a:cs typeface="Segoe UI" panose="020B0502040204020203" pitchFamily="34" charset="0"/>
              </a:rPr>
              <a:t>trámite de audiencia </a:t>
            </a:r>
            <a:r>
              <a:rPr kumimoji="0" lang="es-E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correspondiente y las </a:t>
            </a:r>
            <a:r>
              <a:rPr kumimoji="0" lang="es-ES" sz="1400" b="1" i="0" u="none" strike="noStrike" kern="1200" cap="none" spc="0" normalizeH="0" baseline="0" noProof="0">
                <a:ln>
                  <a:noFill/>
                </a:ln>
                <a:solidFill>
                  <a:srgbClr val="398F98"/>
                </a:solidFill>
                <a:effectLst/>
                <a:uLnTx/>
                <a:uFillTx/>
                <a:latin typeface="Calibri" panose="020F0502020204030204"/>
                <a:ea typeface="Lato Light" panose="020F0502020204030203" pitchFamily="34" charset="0"/>
                <a:cs typeface="Segoe UI" panose="020B0502040204020203" pitchFamily="34" charset="0"/>
              </a:rPr>
              <a:t>resoluciones</a:t>
            </a:r>
            <a:r>
              <a:rPr kumimoji="0" lang="es-ES" sz="1400" b="0"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 según la elección realizada:</a:t>
            </a:r>
          </a:p>
        </p:txBody>
      </p:sp>
      <p:sp>
        <p:nvSpPr>
          <p:cNvPr id="29" name="CuadroTexto 28">
            <a:extLst>
              <a:ext uri="{FF2B5EF4-FFF2-40B4-BE49-F238E27FC236}">
                <a16:creationId xmlns:a16="http://schemas.microsoft.com/office/drawing/2014/main" id="{1F3C8BF3-F9EE-2513-8FAA-0CC71471B0AB}"/>
              </a:ext>
            </a:extLst>
          </p:cNvPr>
          <p:cNvSpPr txBox="1"/>
          <p:nvPr/>
        </p:nvSpPr>
        <p:spPr>
          <a:xfrm>
            <a:off x="6070045" y="6027780"/>
            <a:ext cx="1582556" cy="507831"/>
          </a:xfrm>
          <a:prstGeom prst="rect">
            <a:avLst/>
          </a:prstGeom>
          <a:noFill/>
        </p:spPr>
        <p:txBody>
          <a:bodyPr wrap="square">
            <a:spAutoFit/>
          </a:bodyPr>
          <a:lstStyle>
            <a:defPPr>
              <a:defRPr lang="en-US"/>
            </a:defPPr>
            <a:lvl1pPr algn="just">
              <a:defRPr sz="8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Se procede al recálculo de cuotas y se revisa si periodos con deuda</a:t>
            </a:r>
          </a:p>
        </p:txBody>
      </p:sp>
      <p:sp>
        <p:nvSpPr>
          <p:cNvPr id="44" name="CuadroTexto 43">
            <a:extLst>
              <a:ext uri="{FF2B5EF4-FFF2-40B4-BE49-F238E27FC236}">
                <a16:creationId xmlns:a16="http://schemas.microsoft.com/office/drawing/2014/main" id="{362FB512-F753-97D7-CB5C-80D2526055BB}"/>
              </a:ext>
            </a:extLst>
          </p:cNvPr>
          <p:cNvSpPr txBox="1"/>
          <p:nvPr/>
        </p:nvSpPr>
        <p:spPr>
          <a:xfrm>
            <a:off x="10042357" y="2500089"/>
            <a:ext cx="980726"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Condiciones</a:t>
            </a:r>
            <a:endParaRPr kumimoji="0" lang="es-ES" sz="1050" b="1" i="0" u="none" strike="noStrike" kern="1200" cap="none" spc="0" normalizeH="0" baseline="0" noProof="0">
              <a:ln>
                <a:noFill/>
              </a:ln>
              <a:solidFill>
                <a:prstClr val="white">
                  <a:lumMod val="50000"/>
                </a:prstClr>
              </a:solidFill>
              <a:effectLst/>
              <a:uLnTx/>
              <a:uFillTx/>
              <a:latin typeface="Calibri" panose="020F0502020204030204"/>
              <a:ea typeface="+mn-ea"/>
              <a:cs typeface="+mn-cs"/>
            </a:endParaRPr>
          </a:p>
        </p:txBody>
      </p:sp>
      <p:cxnSp>
        <p:nvCxnSpPr>
          <p:cNvPr id="45" name="Conector recto 44">
            <a:extLst>
              <a:ext uri="{FF2B5EF4-FFF2-40B4-BE49-F238E27FC236}">
                <a16:creationId xmlns:a16="http://schemas.microsoft.com/office/drawing/2014/main" id="{E13ED1EA-61B7-767F-B600-EAF0AE285689}"/>
              </a:ext>
            </a:extLst>
          </p:cNvPr>
          <p:cNvCxnSpPr>
            <a:cxnSpLocks/>
          </p:cNvCxnSpPr>
          <p:nvPr/>
        </p:nvCxnSpPr>
        <p:spPr>
          <a:xfrm>
            <a:off x="9619775" y="2737959"/>
            <a:ext cx="2340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CuadroTexto 45">
            <a:extLst>
              <a:ext uri="{FF2B5EF4-FFF2-40B4-BE49-F238E27FC236}">
                <a16:creationId xmlns:a16="http://schemas.microsoft.com/office/drawing/2014/main" id="{70DC7FC8-2833-9F82-4E0B-28F4721E7978}"/>
              </a:ext>
            </a:extLst>
          </p:cNvPr>
          <p:cNvSpPr txBox="1"/>
          <p:nvPr/>
        </p:nvSpPr>
        <p:spPr>
          <a:xfrm>
            <a:off x="9739116" y="2822766"/>
            <a:ext cx="2160000" cy="507831"/>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PR por la BC reducida de Artistas y/o Venta Ambulante</a:t>
            </a:r>
          </a:p>
        </p:txBody>
      </p:sp>
      <p:sp>
        <p:nvSpPr>
          <p:cNvPr id="47" name="CuadroTexto 46">
            <a:extLst>
              <a:ext uri="{FF2B5EF4-FFF2-40B4-BE49-F238E27FC236}">
                <a16:creationId xmlns:a16="http://schemas.microsoft.com/office/drawing/2014/main" id="{7BBA9239-3E9E-8CA8-FF3C-A2AE0D4A5748}"/>
              </a:ext>
            </a:extLst>
          </p:cNvPr>
          <p:cNvSpPr txBox="1"/>
          <p:nvPr/>
        </p:nvSpPr>
        <p:spPr>
          <a:xfrm>
            <a:off x="9739116" y="3522267"/>
            <a:ext cx="2160000" cy="369332"/>
          </a:xfrm>
          <a:prstGeom prst="rect">
            <a:avLst/>
          </a:prstGeom>
          <a:noFill/>
        </p:spPr>
        <p:txBody>
          <a:bodyPr wrap="square">
            <a:spAutoFit/>
          </a:bodyPr>
          <a:lstStyle>
            <a:defPPr>
              <a:defRPr lang="en-US"/>
            </a:defPPr>
            <a:lvl1pPr>
              <a:defRPr sz="1200">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Cotización al menos 1 día en los PR por BC no reducida (≠ BC reducidas)</a:t>
            </a:r>
          </a:p>
        </p:txBody>
      </p:sp>
      <p:sp>
        <p:nvSpPr>
          <p:cNvPr id="48" name="Isosceles Triangle 8">
            <a:extLst>
              <a:ext uri="{FF2B5EF4-FFF2-40B4-BE49-F238E27FC236}">
                <a16:creationId xmlns:a16="http://schemas.microsoft.com/office/drawing/2014/main" id="{4283A966-0BCB-2BE7-5FA5-2F431636BDE0}"/>
              </a:ext>
            </a:extLst>
          </p:cNvPr>
          <p:cNvSpPr/>
          <p:nvPr/>
        </p:nvSpPr>
        <p:spPr>
          <a:xfrm rot="5400000">
            <a:off x="9643530" y="2898801"/>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50" name="Isosceles Triangle 8">
            <a:extLst>
              <a:ext uri="{FF2B5EF4-FFF2-40B4-BE49-F238E27FC236}">
                <a16:creationId xmlns:a16="http://schemas.microsoft.com/office/drawing/2014/main" id="{5C2B11FC-C3E4-3B2B-9244-7C30F782AD8A}"/>
              </a:ext>
            </a:extLst>
          </p:cNvPr>
          <p:cNvSpPr/>
          <p:nvPr/>
        </p:nvSpPr>
        <p:spPr>
          <a:xfrm rot="5400000">
            <a:off x="9643530" y="3667902"/>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150" name="Rectángulo 149">
            <a:extLst>
              <a:ext uri="{FF2B5EF4-FFF2-40B4-BE49-F238E27FC236}">
                <a16:creationId xmlns:a16="http://schemas.microsoft.com/office/drawing/2014/main" id="{42838BF5-3CD1-E072-96FB-2AF8C5E189A0}"/>
              </a:ext>
            </a:extLst>
          </p:cNvPr>
          <p:cNvSpPr/>
          <p:nvPr/>
        </p:nvSpPr>
        <p:spPr>
          <a:xfrm>
            <a:off x="490722" y="4561374"/>
            <a:ext cx="8759262" cy="516370"/>
          </a:xfrm>
          <a:prstGeom prst="rect">
            <a:avLst/>
          </a:prstGeom>
          <a:solidFill>
            <a:srgbClr val="D3ECEF">
              <a:alpha val="3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Rectángulo 148">
            <a:extLst>
              <a:ext uri="{FF2B5EF4-FFF2-40B4-BE49-F238E27FC236}">
                <a16:creationId xmlns:a16="http://schemas.microsoft.com/office/drawing/2014/main" id="{EC5D6127-EF6A-EFAA-CBFE-53BABDECA2C6}"/>
              </a:ext>
            </a:extLst>
          </p:cNvPr>
          <p:cNvSpPr/>
          <p:nvPr/>
        </p:nvSpPr>
        <p:spPr>
          <a:xfrm>
            <a:off x="446338" y="2751733"/>
            <a:ext cx="8759263" cy="521700"/>
          </a:xfrm>
          <a:prstGeom prst="rect">
            <a:avLst/>
          </a:prstGeom>
          <a:solidFill>
            <a:srgbClr val="D3ECEF">
              <a:alpha val="3882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CuadroTexto 23">
            <a:extLst>
              <a:ext uri="{FF2B5EF4-FFF2-40B4-BE49-F238E27FC236}">
                <a16:creationId xmlns:a16="http://schemas.microsoft.com/office/drawing/2014/main" id="{67132847-EAEB-A416-D43F-EDB2ED06E27E}"/>
              </a:ext>
            </a:extLst>
          </p:cNvPr>
          <p:cNvSpPr txBox="1"/>
          <p:nvPr/>
        </p:nvSpPr>
        <p:spPr>
          <a:xfrm>
            <a:off x="4591497" y="3283871"/>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D73A2C"/>
                </a:solidFill>
                <a:effectLst/>
                <a:uLnTx/>
                <a:uFillTx/>
                <a:latin typeface="Calibri" panose="020F0502020204030204"/>
                <a:ea typeface="+mn-ea"/>
                <a:cs typeface="Arial" panose="020B0604020202020204" pitchFamily="34" charset="0"/>
              </a:rPr>
              <a:t>TA U 23 004</a:t>
            </a:r>
          </a:p>
        </p:txBody>
      </p:sp>
      <p:sp>
        <p:nvSpPr>
          <p:cNvPr id="25" name="CuadroTexto 24">
            <a:extLst>
              <a:ext uri="{FF2B5EF4-FFF2-40B4-BE49-F238E27FC236}">
                <a16:creationId xmlns:a16="http://schemas.microsoft.com/office/drawing/2014/main" id="{9391AB25-3289-2A92-6082-3BFD402ADA87}"/>
              </a:ext>
            </a:extLst>
          </p:cNvPr>
          <p:cNvSpPr txBox="1"/>
          <p:nvPr/>
        </p:nvSpPr>
        <p:spPr>
          <a:xfrm>
            <a:off x="4591497" y="3654765"/>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D73A2C"/>
                </a:solidFill>
                <a:effectLst/>
                <a:uLnTx/>
                <a:uFillTx/>
                <a:latin typeface="Calibri" panose="020F0502020204030204"/>
                <a:ea typeface="+mn-ea"/>
                <a:cs typeface="Arial" panose="020B0604020202020204" pitchFamily="34" charset="0"/>
              </a:rPr>
              <a:t>TA U 23 008</a:t>
            </a:r>
          </a:p>
        </p:txBody>
      </p:sp>
      <p:sp>
        <p:nvSpPr>
          <p:cNvPr id="26" name="CuadroTexto 25">
            <a:extLst>
              <a:ext uri="{FF2B5EF4-FFF2-40B4-BE49-F238E27FC236}">
                <a16:creationId xmlns:a16="http://schemas.microsoft.com/office/drawing/2014/main" id="{9C289970-7C25-9463-F730-B3C8C0371934}"/>
              </a:ext>
            </a:extLst>
          </p:cNvPr>
          <p:cNvSpPr txBox="1"/>
          <p:nvPr/>
        </p:nvSpPr>
        <p:spPr>
          <a:xfrm>
            <a:off x="4591497" y="4031767"/>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D73A2C"/>
                </a:solidFill>
                <a:effectLst/>
                <a:uLnTx/>
                <a:uFillTx/>
                <a:latin typeface="Calibri" panose="020F0502020204030204"/>
                <a:ea typeface="+mn-ea"/>
                <a:cs typeface="Arial" panose="020B0604020202020204" pitchFamily="34" charset="0"/>
              </a:rPr>
              <a:t>TA U 23 010</a:t>
            </a:r>
          </a:p>
        </p:txBody>
      </p:sp>
      <p:sp>
        <p:nvSpPr>
          <p:cNvPr id="30" name="Persegi Panjang: Sudut Lengkung 1">
            <a:extLst>
              <a:ext uri="{FF2B5EF4-FFF2-40B4-BE49-F238E27FC236}">
                <a16:creationId xmlns:a16="http://schemas.microsoft.com/office/drawing/2014/main" id="{BE7B707A-04BB-66BC-C697-3B6D4F150F12}"/>
              </a:ext>
            </a:extLst>
          </p:cNvPr>
          <p:cNvSpPr/>
          <p:nvPr/>
        </p:nvSpPr>
        <p:spPr>
          <a:xfrm>
            <a:off x="1267019" y="3153002"/>
            <a:ext cx="3154350" cy="1255423"/>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31" name="Conector recto 30">
            <a:extLst>
              <a:ext uri="{FF2B5EF4-FFF2-40B4-BE49-F238E27FC236}">
                <a16:creationId xmlns:a16="http://schemas.microsoft.com/office/drawing/2014/main" id="{3F85D246-E4DB-54FE-EF23-0716807F3A0D}"/>
              </a:ext>
            </a:extLst>
          </p:cNvPr>
          <p:cNvCxnSpPr/>
          <p:nvPr/>
        </p:nvCxnSpPr>
        <p:spPr>
          <a:xfrm>
            <a:off x="1220564" y="3169784"/>
            <a:ext cx="0" cy="1211027"/>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1F827F82-7757-001F-C4B3-873BE1B55897}"/>
              </a:ext>
            </a:extLst>
          </p:cNvPr>
          <p:cNvSpPr txBox="1"/>
          <p:nvPr/>
        </p:nvSpPr>
        <p:spPr>
          <a:xfrm>
            <a:off x="1202342" y="3267157"/>
            <a:ext cx="3211644" cy="225653"/>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1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otro RETA</a:t>
            </a:r>
          </a:p>
        </p:txBody>
      </p:sp>
      <p:sp>
        <p:nvSpPr>
          <p:cNvPr id="33" name="CuadroTexto 32">
            <a:extLst>
              <a:ext uri="{FF2B5EF4-FFF2-40B4-BE49-F238E27FC236}">
                <a16:creationId xmlns:a16="http://schemas.microsoft.com/office/drawing/2014/main" id="{8615BD4C-05EE-4C98-E483-B489DF059D4E}"/>
              </a:ext>
            </a:extLst>
          </p:cNvPr>
          <p:cNvSpPr txBox="1"/>
          <p:nvPr/>
        </p:nvSpPr>
        <p:spPr>
          <a:xfrm>
            <a:off x="1202342" y="3639175"/>
            <a:ext cx="3219029" cy="225653"/>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1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Artista y otro RETA</a:t>
            </a:r>
          </a:p>
        </p:txBody>
      </p:sp>
      <p:sp>
        <p:nvSpPr>
          <p:cNvPr id="34" name="CuadroTexto 33">
            <a:extLst>
              <a:ext uri="{FF2B5EF4-FFF2-40B4-BE49-F238E27FC236}">
                <a16:creationId xmlns:a16="http://schemas.microsoft.com/office/drawing/2014/main" id="{167E42EB-BC94-9A49-8922-257C7D7A679F}"/>
              </a:ext>
            </a:extLst>
          </p:cNvPr>
          <p:cNvSpPr txBox="1"/>
          <p:nvPr/>
        </p:nvSpPr>
        <p:spPr>
          <a:xfrm>
            <a:off x="1202342" y="4024568"/>
            <a:ext cx="3295539" cy="225653"/>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1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 y RETA</a:t>
            </a:r>
          </a:p>
        </p:txBody>
      </p:sp>
      <p:cxnSp>
        <p:nvCxnSpPr>
          <p:cNvPr id="40" name="Conector recto 39">
            <a:extLst>
              <a:ext uri="{FF2B5EF4-FFF2-40B4-BE49-F238E27FC236}">
                <a16:creationId xmlns:a16="http://schemas.microsoft.com/office/drawing/2014/main" id="{356A58CB-1EBF-BCE3-91D0-ED5CFEBFB78A}"/>
              </a:ext>
            </a:extLst>
          </p:cNvPr>
          <p:cNvCxnSpPr>
            <a:cxnSpLocks/>
          </p:cNvCxnSpPr>
          <p:nvPr/>
        </p:nvCxnSpPr>
        <p:spPr>
          <a:xfrm flipH="1">
            <a:off x="1285134" y="3479765"/>
            <a:ext cx="30120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49" name="Conector recto 48">
            <a:extLst>
              <a:ext uri="{FF2B5EF4-FFF2-40B4-BE49-F238E27FC236}">
                <a16:creationId xmlns:a16="http://schemas.microsoft.com/office/drawing/2014/main" id="{7CD6E7B3-B04B-5963-2B00-59833502D7BC}"/>
              </a:ext>
            </a:extLst>
          </p:cNvPr>
          <p:cNvCxnSpPr>
            <a:cxnSpLocks/>
          </p:cNvCxnSpPr>
          <p:nvPr/>
        </p:nvCxnSpPr>
        <p:spPr>
          <a:xfrm flipH="1">
            <a:off x="1266912" y="3843396"/>
            <a:ext cx="30120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68" name="Conector recto 67">
            <a:extLst>
              <a:ext uri="{FF2B5EF4-FFF2-40B4-BE49-F238E27FC236}">
                <a16:creationId xmlns:a16="http://schemas.microsoft.com/office/drawing/2014/main" id="{BD96F7F6-0EFB-28CE-566C-2C72A402B0C1}"/>
              </a:ext>
            </a:extLst>
          </p:cNvPr>
          <p:cNvCxnSpPr>
            <a:cxnSpLocks/>
          </p:cNvCxnSpPr>
          <p:nvPr/>
        </p:nvCxnSpPr>
        <p:spPr>
          <a:xfrm flipH="1">
            <a:off x="1266912" y="4226160"/>
            <a:ext cx="3136250" cy="0"/>
          </a:xfrm>
          <a:prstGeom prst="line">
            <a:avLst/>
          </a:prstGeom>
        </p:spPr>
        <p:style>
          <a:lnRef idx="1">
            <a:schemeClr val="accent1"/>
          </a:lnRef>
          <a:fillRef idx="0">
            <a:schemeClr val="accent1"/>
          </a:fillRef>
          <a:effectRef idx="0">
            <a:schemeClr val="accent1"/>
          </a:effectRef>
          <a:fontRef idx="minor">
            <a:schemeClr val="tx1"/>
          </a:fontRef>
        </p:style>
      </p:cxnSp>
      <p:sp>
        <p:nvSpPr>
          <p:cNvPr id="74" name="CuadroTexto 73">
            <a:extLst>
              <a:ext uri="{FF2B5EF4-FFF2-40B4-BE49-F238E27FC236}">
                <a16:creationId xmlns:a16="http://schemas.microsoft.com/office/drawing/2014/main" id="{926CCC24-7FE8-25CC-CF80-7F7D52CDCF64}"/>
              </a:ext>
            </a:extLst>
          </p:cNvPr>
          <p:cNvSpPr txBox="1"/>
          <p:nvPr/>
        </p:nvSpPr>
        <p:spPr>
          <a:xfrm>
            <a:off x="6321764" y="2749384"/>
            <a:ext cx="1041703" cy="438032"/>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Renuncia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 queda con BC 31/12/2022</a:t>
            </a:r>
          </a:p>
        </p:txBody>
      </p:sp>
      <p:sp>
        <p:nvSpPr>
          <p:cNvPr id="75" name="CuadroTexto 74">
            <a:extLst>
              <a:ext uri="{FF2B5EF4-FFF2-40B4-BE49-F238E27FC236}">
                <a16:creationId xmlns:a16="http://schemas.microsoft.com/office/drawing/2014/main" id="{EF374BA0-351B-C3BB-A4A1-89D990C24ADF}"/>
              </a:ext>
            </a:extLst>
          </p:cNvPr>
          <p:cNvSpPr txBox="1"/>
          <p:nvPr/>
        </p:nvSpPr>
        <p:spPr>
          <a:xfrm>
            <a:off x="7547720" y="2749384"/>
            <a:ext cx="1611307" cy="438032"/>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No renuncia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 queda con la base </a:t>
            </a:r>
            <a:r>
              <a:rPr kumimoji="0" lang="es-ES" sz="900" b="1"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mín</a:t>
            </a: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 tramo 1 de la tabla reducida</a:t>
            </a:r>
          </a:p>
        </p:txBody>
      </p:sp>
      <p:sp>
        <p:nvSpPr>
          <p:cNvPr id="76" name="CuadroTexto 75">
            <a:extLst>
              <a:ext uri="{FF2B5EF4-FFF2-40B4-BE49-F238E27FC236}">
                <a16:creationId xmlns:a16="http://schemas.microsoft.com/office/drawing/2014/main" id="{DE9D51DB-BD37-14EB-ECD6-B7835BE09DBD}"/>
              </a:ext>
            </a:extLst>
          </p:cNvPr>
          <p:cNvSpPr txBox="1"/>
          <p:nvPr/>
        </p:nvSpPr>
        <p:spPr>
          <a:xfrm>
            <a:off x="6100001" y="3283871"/>
            <a:ext cx="1552599" cy="258532"/>
          </a:xfrm>
          <a:prstGeom prst="rect">
            <a:avLst/>
          </a:prstGeom>
          <a:noFill/>
        </p:spPr>
        <p:txBody>
          <a:bodyPr wrap="square">
            <a:spAutoFit/>
          </a:bodyPr>
          <a:lstStyle>
            <a:defPPr>
              <a:defRPr lang="en-US"/>
            </a:defPPr>
            <a:lvl1pPr algn="ctr">
              <a:lnSpc>
                <a:spcPct val="90000"/>
              </a:lnSpc>
              <a:defRPr sz="1200" b="1" kern="0">
                <a:solidFill>
                  <a:schemeClr val="accent5">
                    <a:lumMod val="60000"/>
                    <a:lumOff val="40000"/>
                  </a:schemeClr>
                </a:solidFill>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373545">
                    <a:lumMod val="75000"/>
                  </a:srgbClr>
                </a:solidFill>
                <a:effectLst/>
                <a:uLnTx/>
                <a:uFillTx/>
                <a:latin typeface="Calibri" panose="020F0502020204030204"/>
                <a:ea typeface="+mn-ea"/>
                <a:cs typeface="Arial" panose="020B0604020202020204" pitchFamily="34" charset="0"/>
              </a:rPr>
              <a:t>TA R 23 25x</a:t>
            </a:r>
          </a:p>
        </p:txBody>
      </p:sp>
      <p:sp>
        <p:nvSpPr>
          <p:cNvPr id="77" name="CuadroTexto 76">
            <a:extLst>
              <a:ext uri="{FF2B5EF4-FFF2-40B4-BE49-F238E27FC236}">
                <a16:creationId xmlns:a16="http://schemas.microsoft.com/office/drawing/2014/main" id="{8582E850-7F2E-9AAF-FAA4-718BBDECEBE6}"/>
              </a:ext>
            </a:extLst>
          </p:cNvPr>
          <p:cNvSpPr txBox="1"/>
          <p:nvPr/>
        </p:nvSpPr>
        <p:spPr>
          <a:xfrm>
            <a:off x="6100001" y="3654765"/>
            <a:ext cx="1552599" cy="258532"/>
          </a:xfrm>
          <a:prstGeom prst="rect">
            <a:avLst/>
          </a:prstGeom>
          <a:noFill/>
        </p:spPr>
        <p:txBody>
          <a:bodyPr wrap="square">
            <a:spAutoFit/>
          </a:bodyPr>
          <a:lstStyle>
            <a:defPPr>
              <a:defRPr lang="en-US"/>
            </a:defPPr>
            <a:lvl1pPr algn="ctr">
              <a:lnSpc>
                <a:spcPct val="90000"/>
              </a:lnSpc>
              <a:defRPr sz="1200" b="1" kern="0">
                <a:solidFill>
                  <a:schemeClr val="accent5">
                    <a:lumMod val="60000"/>
                    <a:lumOff val="40000"/>
                  </a:schemeClr>
                </a:solidFill>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373545">
                    <a:lumMod val="75000"/>
                  </a:srgbClr>
                </a:solidFill>
                <a:effectLst/>
                <a:uLnTx/>
                <a:uFillTx/>
                <a:latin typeface="Calibri" panose="020F0502020204030204"/>
                <a:ea typeface="+mn-ea"/>
                <a:cs typeface="Arial" panose="020B0604020202020204" pitchFamily="34" charset="0"/>
              </a:rPr>
              <a:t>TA R 23 45x</a:t>
            </a:r>
          </a:p>
        </p:txBody>
      </p:sp>
      <p:sp>
        <p:nvSpPr>
          <p:cNvPr id="78" name="CuadroTexto 77">
            <a:extLst>
              <a:ext uri="{FF2B5EF4-FFF2-40B4-BE49-F238E27FC236}">
                <a16:creationId xmlns:a16="http://schemas.microsoft.com/office/drawing/2014/main" id="{90F2A564-B216-2C6F-EB8F-BAA80B590193}"/>
              </a:ext>
            </a:extLst>
          </p:cNvPr>
          <p:cNvSpPr txBox="1"/>
          <p:nvPr/>
        </p:nvSpPr>
        <p:spPr>
          <a:xfrm>
            <a:off x="6100001" y="4031767"/>
            <a:ext cx="1552599" cy="258532"/>
          </a:xfrm>
          <a:prstGeom prst="rect">
            <a:avLst/>
          </a:prstGeom>
          <a:noFill/>
        </p:spPr>
        <p:txBody>
          <a:bodyPr wrap="square">
            <a:spAutoFit/>
          </a:bodyPr>
          <a:lstStyle>
            <a:defPPr>
              <a:defRPr lang="en-US"/>
            </a:defPPr>
            <a:lvl1pPr algn="ctr">
              <a:lnSpc>
                <a:spcPct val="90000"/>
              </a:lnSpc>
              <a:defRPr sz="1200" b="1" kern="0">
                <a:solidFill>
                  <a:schemeClr val="accent5">
                    <a:lumMod val="60000"/>
                    <a:lumOff val="40000"/>
                  </a:schemeClr>
                </a:solidFill>
                <a:cs typeface="Arial" panose="020B0604020202020204" pitchFamily="34" charset="0"/>
              </a:defRPr>
            </a:lvl1p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373545">
                    <a:lumMod val="75000"/>
                  </a:srgbClr>
                </a:solidFill>
                <a:effectLst/>
                <a:uLnTx/>
                <a:uFillTx/>
                <a:latin typeface="Calibri" panose="020F0502020204030204"/>
                <a:ea typeface="+mn-ea"/>
                <a:cs typeface="Arial" panose="020B0604020202020204" pitchFamily="34" charset="0"/>
              </a:rPr>
              <a:t>TA R 23 55x</a:t>
            </a:r>
          </a:p>
        </p:txBody>
      </p:sp>
      <p:sp>
        <p:nvSpPr>
          <p:cNvPr id="79" name="CuadroTexto 78">
            <a:extLst>
              <a:ext uri="{FF2B5EF4-FFF2-40B4-BE49-F238E27FC236}">
                <a16:creationId xmlns:a16="http://schemas.microsoft.com/office/drawing/2014/main" id="{72BA19B1-0FD9-55ED-A06C-E4B2D71BE354}"/>
              </a:ext>
            </a:extLst>
          </p:cNvPr>
          <p:cNvSpPr txBox="1"/>
          <p:nvPr/>
        </p:nvSpPr>
        <p:spPr>
          <a:xfrm>
            <a:off x="7653196" y="3283871"/>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75000"/>
                  </a:srgbClr>
                </a:solidFill>
                <a:effectLst/>
                <a:uLnTx/>
                <a:uFillTx/>
                <a:latin typeface="Calibri" panose="020F0502020204030204"/>
                <a:ea typeface="+mn-ea"/>
                <a:cs typeface="Arial" panose="020B0604020202020204" pitchFamily="34" charset="0"/>
              </a:rPr>
              <a:t>TA R 23 63x</a:t>
            </a:r>
          </a:p>
        </p:txBody>
      </p:sp>
      <p:sp>
        <p:nvSpPr>
          <p:cNvPr id="80" name="CuadroTexto 79">
            <a:extLst>
              <a:ext uri="{FF2B5EF4-FFF2-40B4-BE49-F238E27FC236}">
                <a16:creationId xmlns:a16="http://schemas.microsoft.com/office/drawing/2014/main" id="{E52D617D-82EE-A891-FEF2-31B671CB2330}"/>
              </a:ext>
            </a:extLst>
          </p:cNvPr>
          <p:cNvSpPr txBox="1"/>
          <p:nvPr/>
        </p:nvSpPr>
        <p:spPr>
          <a:xfrm>
            <a:off x="7653196" y="3654765"/>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75000"/>
                  </a:srgbClr>
                </a:solidFill>
                <a:effectLst/>
                <a:uLnTx/>
                <a:uFillTx/>
                <a:latin typeface="Calibri" panose="020F0502020204030204"/>
                <a:ea typeface="+mn-ea"/>
                <a:cs typeface="Arial" panose="020B0604020202020204" pitchFamily="34" charset="0"/>
              </a:rPr>
              <a:t>TA R 23 83x</a:t>
            </a:r>
          </a:p>
        </p:txBody>
      </p:sp>
      <p:sp>
        <p:nvSpPr>
          <p:cNvPr id="81" name="CuadroTexto 80">
            <a:extLst>
              <a:ext uri="{FF2B5EF4-FFF2-40B4-BE49-F238E27FC236}">
                <a16:creationId xmlns:a16="http://schemas.microsoft.com/office/drawing/2014/main" id="{AFF85BB0-E5FB-C664-B9A8-787D851AFC06}"/>
              </a:ext>
            </a:extLst>
          </p:cNvPr>
          <p:cNvSpPr txBox="1"/>
          <p:nvPr/>
        </p:nvSpPr>
        <p:spPr>
          <a:xfrm>
            <a:off x="7653196" y="4031767"/>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75000"/>
                  </a:srgbClr>
                </a:solidFill>
                <a:effectLst/>
                <a:uLnTx/>
                <a:uFillTx/>
                <a:latin typeface="Calibri" panose="020F0502020204030204"/>
                <a:ea typeface="+mn-ea"/>
                <a:cs typeface="Arial" panose="020B0604020202020204" pitchFamily="34" charset="0"/>
              </a:rPr>
              <a:t>TA R 23 93x</a:t>
            </a:r>
          </a:p>
        </p:txBody>
      </p:sp>
      <p:sp>
        <p:nvSpPr>
          <p:cNvPr id="82" name="CuadroTexto 81">
            <a:extLst>
              <a:ext uri="{FF2B5EF4-FFF2-40B4-BE49-F238E27FC236}">
                <a16:creationId xmlns:a16="http://schemas.microsoft.com/office/drawing/2014/main" id="{A03B11ED-BC98-6D5D-76D1-E59AA811E808}"/>
              </a:ext>
            </a:extLst>
          </p:cNvPr>
          <p:cNvSpPr txBox="1"/>
          <p:nvPr/>
        </p:nvSpPr>
        <p:spPr>
          <a:xfrm>
            <a:off x="4674697" y="2849001"/>
            <a:ext cx="1410689" cy="230832"/>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err="1">
                <a:ln>
                  <a:noFill/>
                </a:ln>
                <a:solidFill>
                  <a:srgbClr val="398F98">
                    <a:lumMod val="75000"/>
                  </a:srgbClr>
                </a:solidFill>
                <a:effectLst/>
                <a:uLnTx/>
                <a:uFillTx/>
                <a:latin typeface="Calibri" panose="020F0502020204030204"/>
                <a:ea typeface="+mn-ea"/>
                <a:cs typeface="+mn-cs"/>
              </a:rPr>
              <a:t>BCPpM</a:t>
            </a: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&gt; BC 31/12/2022</a:t>
            </a:r>
          </a:p>
        </p:txBody>
      </p:sp>
      <p:sp>
        <p:nvSpPr>
          <p:cNvPr id="83" name="CuadroTexto 82">
            <a:extLst>
              <a:ext uri="{FF2B5EF4-FFF2-40B4-BE49-F238E27FC236}">
                <a16:creationId xmlns:a16="http://schemas.microsoft.com/office/drawing/2014/main" id="{4D81284D-75B6-05A5-29A8-DBAEDA8F8B06}"/>
              </a:ext>
            </a:extLst>
          </p:cNvPr>
          <p:cNvSpPr txBox="1"/>
          <p:nvPr/>
        </p:nvSpPr>
        <p:spPr>
          <a:xfrm>
            <a:off x="4621947" y="4656508"/>
            <a:ext cx="1474053" cy="230832"/>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err="1">
                <a:ln>
                  <a:noFill/>
                </a:ln>
                <a:solidFill>
                  <a:srgbClr val="398F98">
                    <a:lumMod val="75000"/>
                  </a:srgbClr>
                </a:solidFill>
                <a:effectLst/>
                <a:uLnTx/>
                <a:uFillTx/>
                <a:latin typeface="Calibri" panose="020F0502020204030204"/>
                <a:ea typeface="+mn-ea"/>
                <a:cs typeface="+mn-cs"/>
              </a:rPr>
              <a:t>BCPpM</a:t>
            </a: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&lt;= BC 31/12/2022</a:t>
            </a:r>
          </a:p>
        </p:txBody>
      </p:sp>
      <p:sp>
        <p:nvSpPr>
          <p:cNvPr id="93" name="CuadroTexto 92">
            <a:extLst>
              <a:ext uri="{FF2B5EF4-FFF2-40B4-BE49-F238E27FC236}">
                <a16:creationId xmlns:a16="http://schemas.microsoft.com/office/drawing/2014/main" id="{BA5650BE-47ED-FC3D-F91D-11024F87FF63}"/>
              </a:ext>
            </a:extLst>
          </p:cNvPr>
          <p:cNvSpPr txBox="1"/>
          <p:nvPr/>
        </p:nvSpPr>
        <p:spPr>
          <a:xfrm>
            <a:off x="4591497" y="5067130"/>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D73A2C"/>
                </a:solidFill>
                <a:effectLst/>
                <a:uLnTx/>
                <a:uFillTx/>
                <a:latin typeface="Calibri" panose="020F0502020204030204"/>
                <a:ea typeface="+mn-ea"/>
                <a:cs typeface="Arial" panose="020B0604020202020204" pitchFamily="34" charset="0"/>
              </a:rPr>
              <a:t>TA U 23 003</a:t>
            </a:r>
          </a:p>
        </p:txBody>
      </p:sp>
      <p:sp>
        <p:nvSpPr>
          <p:cNvPr id="94" name="CuadroTexto 93">
            <a:extLst>
              <a:ext uri="{FF2B5EF4-FFF2-40B4-BE49-F238E27FC236}">
                <a16:creationId xmlns:a16="http://schemas.microsoft.com/office/drawing/2014/main" id="{FD499E9D-DF5D-D1CF-63BF-59E89406E2C2}"/>
              </a:ext>
            </a:extLst>
          </p:cNvPr>
          <p:cNvSpPr txBox="1"/>
          <p:nvPr/>
        </p:nvSpPr>
        <p:spPr>
          <a:xfrm>
            <a:off x="4591497" y="5420357"/>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D73A2C"/>
                </a:solidFill>
                <a:effectLst/>
                <a:uLnTx/>
                <a:uFillTx/>
                <a:latin typeface="Calibri" panose="020F0502020204030204"/>
                <a:ea typeface="+mn-ea"/>
                <a:cs typeface="Arial" panose="020B0604020202020204" pitchFamily="34" charset="0"/>
              </a:rPr>
              <a:t>TA U 23 007</a:t>
            </a:r>
          </a:p>
        </p:txBody>
      </p:sp>
      <p:sp>
        <p:nvSpPr>
          <p:cNvPr id="95" name="CuadroTexto 94">
            <a:extLst>
              <a:ext uri="{FF2B5EF4-FFF2-40B4-BE49-F238E27FC236}">
                <a16:creationId xmlns:a16="http://schemas.microsoft.com/office/drawing/2014/main" id="{CA437631-65D2-3DFD-DFA6-62DE04A008B9}"/>
              </a:ext>
            </a:extLst>
          </p:cNvPr>
          <p:cNvSpPr txBox="1"/>
          <p:nvPr/>
        </p:nvSpPr>
        <p:spPr>
          <a:xfrm>
            <a:off x="4591497" y="5804560"/>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D73A2C"/>
                </a:solidFill>
                <a:effectLst/>
                <a:uLnTx/>
                <a:uFillTx/>
                <a:latin typeface="Calibri" panose="020F0502020204030204"/>
                <a:ea typeface="+mn-ea"/>
                <a:cs typeface="Arial" panose="020B0604020202020204" pitchFamily="34" charset="0"/>
              </a:rPr>
              <a:t>TA U 23 009</a:t>
            </a:r>
          </a:p>
        </p:txBody>
      </p:sp>
      <p:sp>
        <p:nvSpPr>
          <p:cNvPr id="97" name="CuadroTexto 96">
            <a:extLst>
              <a:ext uri="{FF2B5EF4-FFF2-40B4-BE49-F238E27FC236}">
                <a16:creationId xmlns:a16="http://schemas.microsoft.com/office/drawing/2014/main" id="{90CBF824-CE99-80AD-E2AF-A25657050699}"/>
              </a:ext>
            </a:extLst>
          </p:cNvPr>
          <p:cNvSpPr txBox="1"/>
          <p:nvPr/>
        </p:nvSpPr>
        <p:spPr>
          <a:xfrm>
            <a:off x="7572893" y="4547859"/>
            <a:ext cx="1729988" cy="369332"/>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Renuncia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rPr>
              <a:t>Se queda con </a:t>
            </a:r>
            <a:r>
              <a:rPr kumimoji="0" lang="es-ES" sz="900" b="1" i="0" u="none" strike="noStrike" kern="1200" cap="none" spc="0" normalizeH="0" baseline="0" noProof="0" err="1">
                <a:ln>
                  <a:noFill/>
                </a:ln>
                <a:solidFill>
                  <a:prstClr val="black">
                    <a:lumMod val="65000"/>
                    <a:lumOff val="35000"/>
                  </a:prstClr>
                </a:solidFill>
                <a:effectLst/>
                <a:uLnTx/>
                <a:uFillTx/>
                <a:latin typeface="Calibri" panose="020F0502020204030204"/>
                <a:ea typeface="+mn-ea"/>
                <a:cs typeface="+mn-cs"/>
              </a:rPr>
              <a:t>BCPpM</a:t>
            </a:r>
            <a:endParaRPr kumimoji="0" lang="es-ES" sz="900" b="1"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98" name="CuadroTexto 97">
            <a:extLst>
              <a:ext uri="{FF2B5EF4-FFF2-40B4-BE49-F238E27FC236}">
                <a16:creationId xmlns:a16="http://schemas.microsoft.com/office/drawing/2014/main" id="{470748C6-DD3B-97D2-0ED5-61995A308F3C}"/>
              </a:ext>
            </a:extLst>
          </p:cNvPr>
          <p:cNvSpPr txBox="1"/>
          <p:nvPr/>
        </p:nvSpPr>
        <p:spPr>
          <a:xfrm>
            <a:off x="6070044" y="4547859"/>
            <a:ext cx="1582556" cy="507831"/>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1C6294">
                    <a:lumMod val="75000"/>
                  </a:srgbClr>
                </a:solidFill>
                <a:effectLst/>
                <a:uLnTx/>
                <a:uFillTx/>
                <a:latin typeface="Calibri" panose="020F0502020204030204"/>
                <a:ea typeface="+mn-ea"/>
                <a:cs typeface="+mn-cs"/>
              </a:rPr>
              <a:t>No renuncia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1C6294">
                    <a:lumMod val="75000"/>
                  </a:srgbClr>
                </a:solidFill>
                <a:effectLst/>
                <a:uLnTx/>
                <a:uFillTx/>
                <a:latin typeface="Calibri" panose="020F0502020204030204"/>
                <a:ea typeface="+mn-ea"/>
                <a:cs typeface="+mn-cs"/>
              </a:rPr>
              <a:t>Se queda con la base </a:t>
            </a:r>
            <a:r>
              <a:rPr kumimoji="0" lang="es-ES" sz="900" b="1" i="0" u="none" strike="noStrike" kern="1200" cap="none" spc="0" normalizeH="0" baseline="0" noProof="0" err="1">
                <a:ln>
                  <a:noFill/>
                </a:ln>
                <a:solidFill>
                  <a:srgbClr val="1C6294">
                    <a:lumMod val="75000"/>
                  </a:srgbClr>
                </a:solidFill>
                <a:effectLst/>
                <a:uLnTx/>
                <a:uFillTx/>
                <a:latin typeface="Calibri" panose="020F0502020204030204"/>
                <a:ea typeface="+mn-ea"/>
                <a:cs typeface="+mn-cs"/>
              </a:rPr>
              <a:t>mín</a:t>
            </a:r>
            <a:r>
              <a:rPr kumimoji="0" lang="es-ES" sz="900" b="1" i="0" u="none" strike="noStrike" kern="1200" cap="none" spc="0" normalizeH="0" baseline="0" noProof="0">
                <a:ln>
                  <a:noFill/>
                </a:ln>
                <a:solidFill>
                  <a:srgbClr val="1C6294">
                    <a:lumMod val="75000"/>
                  </a:srgbClr>
                </a:solidFill>
                <a:effectLst/>
                <a:uLnTx/>
                <a:uFillTx/>
                <a:latin typeface="Calibri" panose="020F0502020204030204"/>
                <a:ea typeface="+mn-ea"/>
                <a:cs typeface="+mn-cs"/>
              </a:rPr>
              <a:t> tramo 1 de la tabla reducida</a:t>
            </a:r>
          </a:p>
        </p:txBody>
      </p:sp>
      <p:sp>
        <p:nvSpPr>
          <p:cNvPr id="99" name="CuadroTexto 98">
            <a:extLst>
              <a:ext uri="{FF2B5EF4-FFF2-40B4-BE49-F238E27FC236}">
                <a16:creationId xmlns:a16="http://schemas.microsoft.com/office/drawing/2014/main" id="{2E2CDBAA-B0FB-5658-A130-DE7EEBE61455}"/>
              </a:ext>
            </a:extLst>
          </p:cNvPr>
          <p:cNvSpPr txBox="1"/>
          <p:nvPr/>
        </p:nvSpPr>
        <p:spPr>
          <a:xfrm>
            <a:off x="6100001" y="5067130"/>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75000"/>
                  </a:srgbClr>
                </a:solidFill>
                <a:effectLst/>
                <a:uLnTx/>
                <a:uFillTx/>
                <a:latin typeface="Calibri" panose="020F0502020204030204"/>
                <a:ea typeface="+mn-ea"/>
                <a:cs typeface="Arial" panose="020B0604020202020204" pitchFamily="34" charset="0"/>
              </a:rPr>
              <a:t>TA R 23 63x</a:t>
            </a:r>
          </a:p>
        </p:txBody>
      </p:sp>
      <p:sp>
        <p:nvSpPr>
          <p:cNvPr id="100" name="CuadroTexto 99">
            <a:extLst>
              <a:ext uri="{FF2B5EF4-FFF2-40B4-BE49-F238E27FC236}">
                <a16:creationId xmlns:a16="http://schemas.microsoft.com/office/drawing/2014/main" id="{4CA8980C-2283-8B16-44D8-EEED4D458C51}"/>
              </a:ext>
            </a:extLst>
          </p:cNvPr>
          <p:cNvSpPr txBox="1"/>
          <p:nvPr/>
        </p:nvSpPr>
        <p:spPr>
          <a:xfrm>
            <a:off x="6100001" y="5420357"/>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75000"/>
                  </a:srgbClr>
                </a:solidFill>
                <a:effectLst/>
                <a:uLnTx/>
                <a:uFillTx/>
                <a:latin typeface="Calibri" panose="020F0502020204030204"/>
                <a:ea typeface="+mn-ea"/>
                <a:cs typeface="Arial" panose="020B0604020202020204" pitchFamily="34" charset="0"/>
              </a:rPr>
              <a:t>TA R 23 83x</a:t>
            </a:r>
          </a:p>
        </p:txBody>
      </p:sp>
      <p:sp>
        <p:nvSpPr>
          <p:cNvPr id="101" name="CuadroTexto 100">
            <a:extLst>
              <a:ext uri="{FF2B5EF4-FFF2-40B4-BE49-F238E27FC236}">
                <a16:creationId xmlns:a16="http://schemas.microsoft.com/office/drawing/2014/main" id="{6F2916DD-1051-0A3B-FC53-B143CC04D67D}"/>
              </a:ext>
            </a:extLst>
          </p:cNvPr>
          <p:cNvSpPr txBox="1"/>
          <p:nvPr/>
        </p:nvSpPr>
        <p:spPr>
          <a:xfrm>
            <a:off x="6100001" y="5804560"/>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75000"/>
                  </a:srgbClr>
                </a:solidFill>
                <a:effectLst/>
                <a:uLnTx/>
                <a:uFillTx/>
                <a:latin typeface="Calibri" panose="020F0502020204030204"/>
                <a:ea typeface="+mn-ea"/>
                <a:cs typeface="Arial" panose="020B0604020202020204" pitchFamily="34" charset="0"/>
              </a:rPr>
              <a:t>TA R 23 93x</a:t>
            </a:r>
          </a:p>
        </p:txBody>
      </p:sp>
      <p:sp>
        <p:nvSpPr>
          <p:cNvPr id="102" name="CuadroTexto 101">
            <a:extLst>
              <a:ext uri="{FF2B5EF4-FFF2-40B4-BE49-F238E27FC236}">
                <a16:creationId xmlns:a16="http://schemas.microsoft.com/office/drawing/2014/main" id="{5E6F24CA-1A61-0B44-5F1C-2F5342AB93DF}"/>
              </a:ext>
            </a:extLst>
          </p:cNvPr>
          <p:cNvSpPr txBox="1"/>
          <p:nvPr/>
        </p:nvSpPr>
        <p:spPr>
          <a:xfrm>
            <a:off x="7653196" y="5067130"/>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60000"/>
                    <a:lumOff val="40000"/>
                  </a:srgbClr>
                </a:solidFill>
                <a:effectLst/>
                <a:uLnTx/>
                <a:uFillTx/>
                <a:latin typeface="Calibri" panose="020F0502020204030204"/>
                <a:ea typeface="+mn-ea"/>
                <a:cs typeface="Arial" panose="020B0604020202020204" pitchFamily="34" charset="0"/>
              </a:rPr>
              <a:t>TA R 23 240</a:t>
            </a:r>
          </a:p>
        </p:txBody>
      </p:sp>
      <p:sp>
        <p:nvSpPr>
          <p:cNvPr id="103" name="CuadroTexto 102">
            <a:extLst>
              <a:ext uri="{FF2B5EF4-FFF2-40B4-BE49-F238E27FC236}">
                <a16:creationId xmlns:a16="http://schemas.microsoft.com/office/drawing/2014/main" id="{012CBB3A-EC99-D47D-4755-8E2F19851EAC}"/>
              </a:ext>
            </a:extLst>
          </p:cNvPr>
          <p:cNvSpPr txBox="1"/>
          <p:nvPr/>
        </p:nvSpPr>
        <p:spPr>
          <a:xfrm>
            <a:off x="7653196" y="5420357"/>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60000"/>
                    <a:lumOff val="40000"/>
                  </a:srgbClr>
                </a:solidFill>
                <a:effectLst/>
                <a:uLnTx/>
                <a:uFillTx/>
                <a:latin typeface="Calibri" panose="020F0502020204030204"/>
                <a:ea typeface="+mn-ea"/>
                <a:cs typeface="Arial" panose="020B0604020202020204" pitchFamily="34" charset="0"/>
              </a:rPr>
              <a:t>TA R 23 440</a:t>
            </a:r>
          </a:p>
        </p:txBody>
      </p:sp>
      <p:sp>
        <p:nvSpPr>
          <p:cNvPr id="104" name="CuadroTexto 103">
            <a:extLst>
              <a:ext uri="{FF2B5EF4-FFF2-40B4-BE49-F238E27FC236}">
                <a16:creationId xmlns:a16="http://schemas.microsoft.com/office/drawing/2014/main" id="{062886A2-B9DB-FF64-4144-55EF393B24C7}"/>
              </a:ext>
            </a:extLst>
          </p:cNvPr>
          <p:cNvSpPr txBox="1"/>
          <p:nvPr/>
        </p:nvSpPr>
        <p:spPr>
          <a:xfrm>
            <a:off x="7653196" y="5804560"/>
            <a:ext cx="1552599" cy="258532"/>
          </a:xfrm>
          <a:prstGeom prst="rect">
            <a:avLst/>
          </a:prstGeom>
          <a:noFill/>
        </p:spPr>
        <p:txBody>
          <a:bodyPr wrap="square">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s-ES" sz="1200" b="1" i="0" u="none" strike="noStrike" kern="0" cap="none" spc="0" normalizeH="0" baseline="0" noProof="0">
                <a:ln>
                  <a:noFill/>
                </a:ln>
                <a:solidFill>
                  <a:srgbClr val="1C6294">
                    <a:lumMod val="60000"/>
                    <a:lumOff val="40000"/>
                  </a:srgbClr>
                </a:solidFill>
                <a:effectLst/>
                <a:uLnTx/>
                <a:uFillTx/>
                <a:latin typeface="Calibri" panose="020F0502020204030204"/>
                <a:ea typeface="+mn-ea"/>
                <a:cs typeface="Arial" panose="020B0604020202020204" pitchFamily="34" charset="0"/>
              </a:rPr>
              <a:t>TA R 23 540</a:t>
            </a:r>
          </a:p>
        </p:txBody>
      </p:sp>
      <p:sp>
        <p:nvSpPr>
          <p:cNvPr id="152" name="CuadroTexto 151">
            <a:extLst>
              <a:ext uri="{FF2B5EF4-FFF2-40B4-BE49-F238E27FC236}">
                <a16:creationId xmlns:a16="http://schemas.microsoft.com/office/drawing/2014/main" id="{70B7BB1D-A920-F1F9-DF01-81E26270B8AC}"/>
              </a:ext>
            </a:extLst>
          </p:cNvPr>
          <p:cNvSpPr txBox="1"/>
          <p:nvPr/>
        </p:nvSpPr>
        <p:spPr>
          <a:xfrm>
            <a:off x="6981931" y="2500089"/>
            <a:ext cx="1500146" cy="253916"/>
          </a:xfrm>
          <a:prstGeom prst="rect">
            <a:avLst/>
          </a:prstGeom>
          <a:noFill/>
        </p:spPr>
        <p:txBody>
          <a:bodyPr wrap="square">
            <a:spAutoFit/>
          </a:bodyPr>
          <a:lstStyle>
            <a:defPPr>
              <a:defRPr lang="en-US"/>
            </a:defPPr>
            <a:lvl1pPr>
              <a:defRPr sz="1050" b="1" i="0" u="none" strike="noStrike">
                <a:solidFill>
                  <a:schemeClr val="bg1">
                    <a:lumMod val="50000"/>
                  </a:schemeClr>
                </a:solidFill>
                <a:effectLst/>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Resoluciones de salida</a:t>
            </a:r>
          </a:p>
        </p:txBody>
      </p:sp>
      <p:sp>
        <p:nvSpPr>
          <p:cNvPr id="154" name="CuadroTexto 153">
            <a:extLst>
              <a:ext uri="{FF2B5EF4-FFF2-40B4-BE49-F238E27FC236}">
                <a16:creationId xmlns:a16="http://schemas.microsoft.com/office/drawing/2014/main" id="{5E9E8794-B4B6-B6D8-4D66-6ACADAD45AB4}"/>
              </a:ext>
            </a:extLst>
          </p:cNvPr>
          <p:cNvSpPr txBox="1"/>
          <p:nvPr/>
        </p:nvSpPr>
        <p:spPr>
          <a:xfrm>
            <a:off x="6009454" y="4255543"/>
            <a:ext cx="3547651" cy="230832"/>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Se procede al recálculo de cuotas y se revisa si periodos con deuda</a:t>
            </a:r>
          </a:p>
        </p:txBody>
      </p:sp>
      <p:cxnSp>
        <p:nvCxnSpPr>
          <p:cNvPr id="157" name="Conector recto 156">
            <a:extLst>
              <a:ext uri="{FF2B5EF4-FFF2-40B4-BE49-F238E27FC236}">
                <a16:creationId xmlns:a16="http://schemas.microsoft.com/office/drawing/2014/main" id="{A319E8E6-D373-6DCD-92C0-850B1BCE8E7A}"/>
              </a:ext>
            </a:extLst>
          </p:cNvPr>
          <p:cNvCxnSpPr/>
          <p:nvPr/>
        </p:nvCxnSpPr>
        <p:spPr>
          <a:xfrm>
            <a:off x="4630675" y="2737959"/>
            <a:ext cx="1404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Conector recto 157">
            <a:extLst>
              <a:ext uri="{FF2B5EF4-FFF2-40B4-BE49-F238E27FC236}">
                <a16:creationId xmlns:a16="http://schemas.microsoft.com/office/drawing/2014/main" id="{E5C67D99-4B61-1769-A4BD-9D0846E95CFF}"/>
              </a:ext>
            </a:extLst>
          </p:cNvPr>
          <p:cNvCxnSpPr>
            <a:cxnSpLocks/>
          </p:cNvCxnSpPr>
          <p:nvPr/>
        </p:nvCxnSpPr>
        <p:spPr>
          <a:xfrm>
            <a:off x="6247247" y="2737959"/>
            <a:ext cx="2952000"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4" name="Persegi Panjang: Sudut Lengkung 1">
            <a:extLst>
              <a:ext uri="{FF2B5EF4-FFF2-40B4-BE49-F238E27FC236}">
                <a16:creationId xmlns:a16="http://schemas.microsoft.com/office/drawing/2014/main" id="{611B406D-0E01-7234-3E4F-8DAEBA957368}"/>
              </a:ext>
            </a:extLst>
          </p:cNvPr>
          <p:cNvSpPr/>
          <p:nvPr/>
        </p:nvSpPr>
        <p:spPr>
          <a:xfrm>
            <a:off x="1297060" y="4921049"/>
            <a:ext cx="3154350" cy="1255423"/>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1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5" name="Conector recto 14">
            <a:extLst>
              <a:ext uri="{FF2B5EF4-FFF2-40B4-BE49-F238E27FC236}">
                <a16:creationId xmlns:a16="http://schemas.microsoft.com/office/drawing/2014/main" id="{140229FD-CA12-2E30-1921-007708B44186}"/>
              </a:ext>
            </a:extLst>
          </p:cNvPr>
          <p:cNvCxnSpPr/>
          <p:nvPr/>
        </p:nvCxnSpPr>
        <p:spPr>
          <a:xfrm>
            <a:off x="1250604" y="4937831"/>
            <a:ext cx="0" cy="1211027"/>
          </a:xfrm>
          <a:prstGeom prst="line">
            <a:avLst/>
          </a:prstGeom>
          <a:ln w="38100">
            <a:solidFill>
              <a:srgbClr val="E88B84"/>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35998F7A-E1D2-ACF9-72C8-873A751161EC}"/>
              </a:ext>
            </a:extLst>
          </p:cNvPr>
          <p:cNvSpPr txBox="1"/>
          <p:nvPr/>
        </p:nvSpPr>
        <p:spPr>
          <a:xfrm>
            <a:off x="1232382" y="5035204"/>
            <a:ext cx="3211644" cy="225653"/>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1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otro RETA</a:t>
            </a:r>
          </a:p>
        </p:txBody>
      </p:sp>
      <p:sp>
        <p:nvSpPr>
          <p:cNvPr id="17" name="CuadroTexto 16">
            <a:extLst>
              <a:ext uri="{FF2B5EF4-FFF2-40B4-BE49-F238E27FC236}">
                <a16:creationId xmlns:a16="http://schemas.microsoft.com/office/drawing/2014/main" id="{99D2A37C-4E9B-0B53-0B47-CF5A575E13A9}"/>
              </a:ext>
            </a:extLst>
          </p:cNvPr>
          <p:cNvSpPr txBox="1"/>
          <p:nvPr/>
        </p:nvSpPr>
        <p:spPr>
          <a:xfrm>
            <a:off x="1232382" y="5407221"/>
            <a:ext cx="3219029" cy="225653"/>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1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Artista y otro RETA</a:t>
            </a:r>
          </a:p>
        </p:txBody>
      </p:sp>
      <p:sp>
        <p:nvSpPr>
          <p:cNvPr id="18" name="CuadroTexto 17">
            <a:extLst>
              <a:ext uri="{FF2B5EF4-FFF2-40B4-BE49-F238E27FC236}">
                <a16:creationId xmlns:a16="http://schemas.microsoft.com/office/drawing/2014/main" id="{4B8A35B5-6364-1523-E7F0-612350BDDEC3}"/>
              </a:ext>
            </a:extLst>
          </p:cNvPr>
          <p:cNvSpPr txBox="1"/>
          <p:nvPr/>
        </p:nvSpPr>
        <p:spPr>
          <a:xfrm>
            <a:off x="1232382" y="5792614"/>
            <a:ext cx="3295539" cy="225653"/>
          </a:xfrm>
          <a:prstGeom prst="rect">
            <a:avLst/>
          </a:prstGeom>
          <a:noFill/>
        </p:spPr>
        <p:txBody>
          <a:bodyPr wrap="square">
            <a:spAutoFit/>
          </a:bodyPr>
          <a:lstStyle>
            <a:defPPr>
              <a:defRPr lang="en-US"/>
            </a:defPPr>
            <a:lvl1pPr algn="just">
              <a:lnSpc>
                <a:spcPct val="100000"/>
              </a:lnSpc>
              <a:spcBef>
                <a:spcPts val="0"/>
              </a:spcBef>
              <a:spcAft>
                <a:spcPts val="600"/>
              </a:spcAft>
              <a:buFont typeface="Arial" panose="020B0604020202020204" pitchFamily="34" charset="0"/>
              <a:buNone/>
              <a:defRPr sz="1400" b="1">
                <a:solidFill>
                  <a:schemeClr val="accent1">
                    <a:lumMod val="50000"/>
                  </a:schemeClr>
                </a:solidFill>
                <a:ea typeface="Lato Light" panose="020F0502020204030203" pitchFamily="34" charset="0"/>
                <a:cs typeface="Segoe UI" panose="020B0502040204020203" pitchFamily="34" charset="0"/>
              </a:defRPr>
            </a:lvl1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100" b="1" i="0" u="none" strike="noStrike" kern="1200" cap="none" spc="0" normalizeH="0" baseline="0" noProof="0">
                <a:ln>
                  <a:noFill/>
                </a:ln>
                <a:solidFill>
                  <a:srgbClr val="194A5D">
                    <a:lumMod val="50000"/>
                  </a:srgbClr>
                </a:solidFill>
                <a:effectLst/>
                <a:uLnTx/>
                <a:uFillTx/>
                <a:latin typeface="Calibri" panose="020F0502020204030204"/>
                <a:ea typeface="Lato Light" panose="020F0502020204030203" pitchFamily="34" charset="0"/>
                <a:cs typeface="Segoe UI" panose="020B0502040204020203" pitchFamily="34" charset="0"/>
              </a:rPr>
              <a:t>Condiciones de Venta Ambulante y Artista y RETA</a:t>
            </a:r>
          </a:p>
        </p:txBody>
      </p:sp>
      <p:cxnSp>
        <p:nvCxnSpPr>
          <p:cNvPr id="19" name="Conector recto 18">
            <a:extLst>
              <a:ext uri="{FF2B5EF4-FFF2-40B4-BE49-F238E27FC236}">
                <a16:creationId xmlns:a16="http://schemas.microsoft.com/office/drawing/2014/main" id="{0412E8D3-CE15-5D34-027A-C6BC8059D18A}"/>
              </a:ext>
            </a:extLst>
          </p:cNvPr>
          <p:cNvCxnSpPr>
            <a:cxnSpLocks/>
          </p:cNvCxnSpPr>
          <p:nvPr/>
        </p:nvCxnSpPr>
        <p:spPr>
          <a:xfrm flipH="1">
            <a:off x="1315174" y="5247812"/>
            <a:ext cx="30120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ector recto 19">
            <a:extLst>
              <a:ext uri="{FF2B5EF4-FFF2-40B4-BE49-F238E27FC236}">
                <a16:creationId xmlns:a16="http://schemas.microsoft.com/office/drawing/2014/main" id="{D9919B0A-1751-D90E-1609-45691DBAAE86}"/>
              </a:ext>
            </a:extLst>
          </p:cNvPr>
          <p:cNvCxnSpPr>
            <a:cxnSpLocks/>
          </p:cNvCxnSpPr>
          <p:nvPr/>
        </p:nvCxnSpPr>
        <p:spPr>
          <a:xfrm flipH="1">
            <a:off x="1296953" y="5611443"/>
            <a:ext cx="301204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ector recto 20">
            <a:extLst>
              <a:ext uri="{FF2B5EF4-FFF2-40B4-BE49-F238E27FC236}">
                <a16:creationId xmlns:a16="http://schemas.microsoft.com/office/drawing/2014/main" id="{EF04CA97-8CE2-97B6-19F1-5D8E808C5EE4}"/>
              </a:ext>
            </a:extLst>
          </p:cNvPr>
          <p:cNvCxnSpPr>
            <a:cxnSpLocks/>
          </p:cNvCxnSpPr>
          <p:nvPr/>
        </p:nvCxnSpPr>
        <p:spPr>
          <a:xfrm flipH="1">
            <a:off x="1296953" y="5994206"/>
            <a:ext cx="3136250" cy="0"/>
          </a:xfrm>
          <a:prstGeom prst="line">
            <a:avLst/>
          </a:prstGeom>
        </p:spPr>
        <p:style>
          <a:lnRef idx="1">
            <a:schemeClr val="accent1"/>
          </a:lnRef>
          <a:fillRef idx="0">
            <a:schemeClr val="accent1"/>
          </a:fillRef>
          <a:effectRef idx="0">
            <a:schemeClr val="accent1"/>
          </a:effectRef>
          <a:fontRef idx="minor">
            <a:schemeClr val="tx1"/>
          </a:fontRef>
        </p:style>
      </p:cxnSp>
      <p:sp>
        <p:nvSpPr>
          <p:cNvPr id="36" name="Isosceles Triangle 8">
            <a:extLst>
              <a:ext uri="{FF2B5EF4-FFF2-40B4-BE49-F238E27FC236}">
                <a16:creationId xmlns:a16="http://schemas.microsoft.com/office/drawing/2014/main" id="{DD35D82C-B81D-D2B5-651E-FBA98EA34BD0}"/>
              </a:ext>
            </a:extLst>
          </p:cNvPr>
          <p:cNvSpPr/>
          <p:nvPr/>
        </p:nvSpPr>
        <p:spPr>
          <a:xfrm rot="5400000">
            <a:off x="4467947" y="3332693"/>
            <a:ext cx="248416" cy="15526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7" name="Isosceles Triangle 8">
            <a:extLst>
              <a:ext uri="{FF2B5EF4-FFF2-40B4-BE49-F238E27FC236}">
                <a16:creationId xmlns:a16="http://schemas.microsoft.com/office/drawing/2014/main" id="{FA181684-BF3A-B015-1CBA-36C656A92FC2}"/>
              </a:ext>
            </a:extLst>
          </p:cNvPr>
          <p:cNvSpPr/>
          <p:nvPr/>
        </p:nvSpPr>
        <p:spPr>
          <a:xfrm rot="5400000">
            <a:off x="4468113" y="3698339"/>
            <a:ext cx="248416" cy="15526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8" name="Isosceles Triangle 8">
            <a:extLst>
              <a:ext uri="{FF2B5EF4-FFF2-40B4-BE49-F238E27FC236}">
                <a16:creationId xmlns:a16="http://schemas.microsoft.com/office/drawing/2014/main" id="{C6CEEA56-28E2-7D6F-9ED0-AC6EB9129133}"/>
              </a:ext>
            </a:extLst>
          </p:cNvPr>
          <p:cNvSpPr/>
          <p:nvPr/>
        </p:nvSpPr>
        <p:spPr>
          <a:xfrm rot="5400000">
            <a:off x="4474141" y="4083475"/>
            <a:ext cx="248416" cy="15526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1" name="Isosceles Triangle 8">
            <a:extLst>
              <a:ext uri="{FF2B5EF4-FFF2-40B4-BE49-F238E27FC236}">
                <a16:creationId xmlns:a16="http://schemas.microsoft.com/office/drawing/2014/main" id="{EBF7DF4A-5370-B46F-4631-7E5A3588CC96}"/>
              </a:ext>
            </a:extLst>
          </p:cNvPr>
          <p:cNvSpPr/>
          <p:nvPr/>
        </p:nvSpPr>
        <p:spPr>
          <a:xfrm rot="5400000">
            <a:off x="4490561" y="5122065"/>
            <a:ext cx="248416" cy="15526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2" name="Isosceles Triangle 8">
            <a:extLst>
              <a:ext uri="{FF2B5EF4-FFF2-40B4-BE49-F238E27FC236}">
                <a16:creationId xmlns:a16="http://schemas.microsoft.com/office/drawing/2014/main" id="{3526178E-B28D-99A1-6955-C81CC89043A9}"/>
              </a:ext>
            </a:extLst>
          </p:cNvPr>
          <p:cNvSpPr/>
          <p:nvPr/>
        </p:nvSpPr>
        <p:spPr>
          <a:xfrm rot="5400000">
            <a:off x="4490728" y="5480658"/>
            <a:ext cx="248416" cy="15526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43" name="Isosceles Triangle 8">
            <a:extLst>
              <a:ext uri="{FF2B5EF4-FFF2-40B4-BE49-F238E27FC236}">
                <a16:creationId xmlns:a16="http://schemas.microsoft.com/office/drawing/2014/main" id="{44A692AA-C14F-B324-1EFB-BF26C118591F}"/>
              </a:ext>
            </a:extLst>
          </p:cNvPr>
          <p:cNvSpPr/>
          <p:nvPr/>
        </p:nvSpPr>
        <p:spPr>
          <a:xfrm rot="5400000">
            <a:off x="4496755" y="5840621"/>
            <a:ext cx="248416" cy="155260"/>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51" name="CuadroTexto 50">
            <a:extLst>
              <a:ext uri="{FF2B5EF4-FFF2-40B4-BE49-F238E27FC236}">
                <a16:creationId xmlns:a16="http://schemas.microsoft.com/office/drawing/2014/main" id="{CFD1F58A-5B3C-950A-459B-64E015904928}"/>
              </a:ext>
            </a:extLst>
          </p:cNvPr>
          <p:cNvSpPr txBox="1"/>
          <p:nvPr/>
        </p:nvSpPr>
        <p:spPr>
          <a:xfrm>
            <a:off x="10606111" y="3268922"/>
            <a:ext cx="290502" cy="253916"/>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3" name="CuadroTexto 2">
            <a:extLst>
              <a:ext uri="{FF2B5EF4-FFF2-40B4-BE49-F238E27FC236}">
                <a16:creationId xmlns:a16="http://schemas.microsoft.com/office/drawing/2014/main" id="{52CE648E-752E-11E2-B2C9-709289907F9D}"/>
              </a:ext>
            </a:extLst>
          </p:cNvPr>
          <p:cNvSpPr txBox="1"/>
          <p:nvPr/>
        </p:nvSpPr>
        <p:spPr>
          <a:xfrm>
            <a:off x="4615243" y="2500089"/>
            <a:ext cx="1500146" cy="253916"/>
          </a:xfrm>
          <a:prstGeom prst="rect">
            <a:avLst/>
          </a:prstGeom>
          <a:noFill/>
        </p:spPr>
        <p:txBody>
          <a:bodyPr wrap="square">
            <a:spAutoFit/>
          </a:bodyPr>
          <a:lstStyle>
            <a:defPPr>
              <a:defRPr lang="en-US"/>
            </a:defPPr>
            <a:lvl1pPr>
              <a:defRPr sz="1050" b="1" i="0" u="none" strike="noStrike">
                <a:solidFill>
                  <a:schemeClr val="bg1">
                    <a:lumMod val="50000"/>
                  </a:schemeClr>
                </a:solidFill>
                <a:effectLst/>
                <a:latin typeface="Calibri" panose="020F050202020403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prstClr val="white">
                    <a:lumMod val="50000"/>
                  </a:prstClr>
                </a:solidFill>
                <a:effectLst/>
                <a:uLnTx/>
                <a:uFillTx/>
                <a:latin typeface="Calibri" panose="020F0502020204030204" pitchFamily="34" charset="0"/>
                <a:ea typeface="+mn-ea"/>
                <a:cs typeface="+mn-cs"/>
              </a:rPr>
              <a:t>Trámites de audiencia</a:t>
            </a:r>
          </a:p>
        </p:txBody>
      </p:sp>
      <p:grpSp>
        <p:nvGrpSpPr>
          <p:cNvPr id="4" name="Grupo 3">
            <a:extLst>
              <a:ext uri="{FF2B5EF4-FFF2-40B4-BE49-F238E27FC236}">
                <a16:creationId xmlns:a16="http://schemas.microsoft.com/office/drawing/2014/main" id="{5E9ECAC0-37BF-F561-71ED-B04A31513380}"/>
              </a:ext>
            </a:extLst>
          </p:cNvPr>
          <p:cNvGrpSpPr/>
          <p:nvPr/>
        </p:nvGrpSpPr>
        <p:grpSpPr>
          <a:xfrm>
            <a:off x="8389696" y="891680"/>
            <a:ext cx="396594" cy="454632"/>
            <a:chOff x="10509179" y="532419"/>
            <a:chExt cx="1514363" cy="1735976"/>
          </a:xfrm>
        </p:grpSpPr>
        <p:sp>
          <p:nvSpPr>
            <p:cNvPr id="5" name="!!CoverSlideFooterText">
              <a:extLst>
                <a:ext uri="{FF2B5EF4-FFF2-40B4-BE49-F238E27FC236}">
                  <a16:creationId xmlns:a16="http://schemas.microsoft.com/office/drawing/2014/main" id="{E77C3CBF-7126-9F1E-BF1E-A22988EC4BBF}"/>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 name="!!CoverSlideFooterText">
              <a:extLst>
                <a:ext uri="{FF2B5EF4-FFF2-40B4-BE49-F238E27FC236}">
                  <a16:creationId xmlns:a16="http://schemas.microsoft.com/office/drawing/2014/main" id="{30EA3BE2-2743-C751-DFB0-3A6F8C01B543}"/>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24163"/>
                </a:solidFill>
                <a:effectLst/>
                <a:uLnTx/>
                <a:uFillTx/>
                <a:latin typeface="Segoe UI" panose="020B0502040204020203" pitchFamily="34" charset="0"/>
                <a:ea typeface="+mn-ea"/>
                <a:cs typeface="+mn-cs"/>
              </a:endParaRPr>
            </a:p>
          </p:txBody>
        </p:sp>
        <p:sp>
          <p:nvSpPr>
            <p:cNvPr id="7" name="!!CoverSlideFooterText">
              <a:extLst>
                <a:ext uri="{FF2B5EF4-FFF2-40B4-BE49-F238E27FC236}">
                  <a16:creationId xmlns:a16="http://schemas.microsoft.com/office/drawing/2014/main" id="{86A98BA6-3C49-4F2B-40E6-1C82E870C084}"/>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pic>
        <p:nvPicPr>
          <p:cNvPr id="8" name="Imagen 7">
            <a:extLst>
              <a:ext uri="{FF2B5EF4-FFF2-40B4-BE49-F238E27FC236}">
                <a16:creationId xmlns:a16="http://schemas.microsoft.com/office/drawing/2014/main" id="{D49FD7F1-5780-4301-CAE2-C562374E6CE4}"/>
              </a:ext>
            </a:extLst>
          </p:cNvPr>
          <p:cNvPicPr>
            <a:picLocks noChangeAspect="1"/>
          </p:cNvPicPr>
          <p:nvPr/>
        </p:nvPicPr>
        <p:blipFill>
          <a:blip r:embed="rId4"/>
          <a:stretch>
            <a:fillRect/>
          </a:stretch>
        </p:blipFill>
        <p:spPr>
          <a:xfrm>
            <a:off x="512964" y="4970851"/>
            <a:ext cx="706909" cy="1102054"/>
          </a:xfrm>
          <a:prstGeom prst="rect">
            <a:avLst/>
          </a:prstGeom>
        </p:spPr>
      </p:pic>
      <p:pic>
        <p:nvPicPr>
          <p:cNvPr id="9" name="Imagen 8">
            <a:extLst>
              <a:ext uri="{FF2B5EF4-FFF2-40B4-BE49-F238E27FC236}">
                <a16:creationId xmlns:a16="http://schemas.microsoft.com/office/drawing/2014/main" id="{5D11218E-95D5-AFB4-CB56-6A2F42DB6C30}"/>
              </a:ext>
            </a:extLst>
          </p:cNvPr>
          <p:cNvPicPr>
            <a:picLocks noChangeAspect="1"/>
          </p:cNvPicPr>
          <p:nvPr/>
        </p:nvPicPr>
        <p:blipFill>
          <a:blip r:embed="rId4"/>
          <a:stretch>
            <a:fillRect/>
          </a:stretch>
        </p:blipFill>
        <p:spPr>
          <a:xfrm>
            <a:off x="480700" y="3243726"/>
            <a:ext cx="706909" cy="1102054"/>
          </a:xfrm>
          <a:prstGeom prst="rect">
            <a:avLst/>
          </a:prstGeom>
        </p:spPr>
      </p:pic>
      <p:sp>
        <p:nvSpPr>
          <p:cNvPr id="27" name="CuadroTexto 26">
            <a:extLst>
              <a:ext uri="{FF2B5EF4-FFF2-40B4-BE49-F238E27FC236}">
                <a16:creationId xmlns:a16="http://schemas.microsoft.com/office/drawing/2014/main" id="{84734F4B-29AF-34FD-1873-45B77ECD5CD0}"/>
              </a:ext>
            </a:extLst>
          </p:cNvPr>
          <p:cNvSpPr txBox="1"/>
          <p:nvPr/>
        </p:nvSpPr>
        <p:spPr>
          <a:xfrm>
            <a:off x="9739116" y="4210109"/>
            <a:ext cx="2160000" cy="507831"/>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La BC actual es </a:t>
            </a: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distinta</a:t>
            </a: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a la base mínima del tramo 1 de la tabla reducida en al menos un periodo con BC no reducida </a:t>
            </a:r>
          </a:p>
        </p:txBody>
      </p:sp>
      <p:sp>
        <p:nvSpPr>
          <p:cNvPr id="35" name="Isosceles Triangle 8">
            <a:extLst>
              <a:ext uri="{FF2B5EF4-FFF2-40B4-BE49-F238E27FC236}">
                <a16:creationId xmlns:a16="http://schemas.microsoft.com/office/drawing/2014/main" id="{3A7E7CB4-AA19-54D8-3B09-BA87BCC83E1C}"/>
              </a:ext>
            </a:extLst>
          </p:cNvPr>
          <p:cNvSpPr/>
          <p:nvPr/>
        </p:nvSpPr>
        <p:spPr>
          <a:xfrm rot="5400000">
            <a:off x="9643530" y="4292890"/>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39" name="CuadroTexto 38">
            <a:extLst>
              <a:ext uri="{FF2B5EF4-FFF2-40B4-BE49-F238E27FC236}">
                <a16:creationId xmlns:a16="http://schemas.microsoft.com/office/drawing/2014/main" id="{25B3AD99-BA57-B1DC-A0E4-C38996F7A441}"/>
              </a:ext>
            </a:extLst>
          </p:cNvPr>
          <p:cNvSpPr txBox="1"/>
          <p:nvPr/>
        </p:nvSpPr>
        <p:spPr>
          <a:xfrm>
            <a:off x="9768798" y="4924646"/>
            <a:ext cx="2160000" cy="646331"/>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En los periodos de cotización por BC no reducida, la base promedio mensual </a:t>
            </a:r>
            <a:r>
              <a:rPr kumimoji="0" lang="es-ES" sz="900" b="0" i="0" u="none" strike="noStrike" kern="1200" cap="none" spc="0" normalizeH="0" baseline="0" noProof="0" err="1">
                <a:ln>
                  <a:noFill/>
                </a:ln>
                <a:solidFill>
                  <a:srgbClr val="398F98">
                    <a:lumMod val="75000"/>
                  </a:srgbClr>
                </a:solidFill>
                <a:effectLst/>
                <a:uLnTx/>
                <a:uFillTx/>
                <a:latin typeface="Calibri" panose="020F0502020204030204"/>
                <a:ea typeface="+mn-ea"/>
                <a:cs typeface="+mn-cs"/>
              </a:rPr>
              <a:t>BCPpM</a:t>
            </a: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es </a:t>
            </a: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mayor </a:t>
            </a: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que la mínima del tramo 1 de la tabla reducida.</a:t>
            </a:r>
          </a:p>
        </p:txBody>
      </p:sp>
      <p:sp>
        <p:nvSpPr>
          <p:cNvPr id="52" name="CuadroTexto 51">
            <a:extLst>
              <a:ext uri="{FF2B5EF4-FFF2-40B4-BE49-F238E27FC236}">
                <a16:creationId xmlns:a16="http://schemas.microsoft.com/office/drawing/2014/main" id="{13210400-0184-098F-1FC6-A18941F0B400}"/>
              </a:ext>
            </a:extLst>
          </p:cNvPr>
          <p:cNvSpPr txBox="1"/>
          <p:nvPr/>
        </p:nvSpPr>
        <p:spPr>
          <a:xfrm>
            <a:off x="9739116" y="5698890"/>
            <a:ext cx="2160000" cy="646331"/>
          </a:xfrm>
          <a:prstGeom prst="rect">
            <a:avLst/>
          </a:prstGeom>
          <a:noFill/>
        </p:spPr>
        <p:txBody>
          <a:bodyPr wrap="square">
            <a:spAutoFit/>
          </a:bodyPr>
          <a:lstStyle>
            <a:defPPr>
              <a:defRPr lang="en-US"/>
            </a:defPPr>
            <a:lvl1pPr>
              <a:defRPr sz="1200">
                <a:solidFill>
                  <a:schemeClr val="tx1">
                    <a:lumMod val="65000"/>
                    <a:lumOff val="3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En los periodos de cotización por BC no reducida, la BC del 31 de diciembre de 2022 es </a:t>
            </a: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mayor </a:t>
            </a:r>
            <a:r>
              <a:rPr kumimoji="0" lang="es-ES" sz="900" b="0" i="0" u="none" strike="noStrike" kern="1200" cap="none" spc="0" normalizeH="0" baseline="0" noProof="0">
                <a:ln>
                  <a:noFill/>
                </a:ln>
                <a:solidFill>
                  <a:srgbClr val="398F98">
                    <a:lumMod val="75000"/>
                  </a:srgbClr>
                </a:solidFill>
                <a:effectLst/>
                <a:uLnTx/>
                <a:uFillTx/>
                <a:latin typeface="Calibri" panose="020F0502020204030204"/>
                <a:ea typeface="+mn-ea"/>
                <a:cs typeface="+mn-cs"/>
              </a:rPr>
              <a:t>que la mínima del tramo 1 de la tabla reducida.</a:t>
            </a:r>
          </a:p>
        </p:txBody>
      </p:sp>
      <p:sp>
        <p:nvSpPr>
          <p:cNvPr id="53" name="Isosceles Triangle 8">
            <a:extLst>
              <a:ext uri="{FF2B5EF4-FFF2-40B4-BE49-F238E27FC236}">
                <a16:creationId xmlns:a16="http://schemas.microsoft.com/office/drawing/2014/main" id="{308C2288-EA22-8B1C-D8DD-5BE940043CCE}"/>
              </a:ext>
            </a:extLst>
          </p:cNvPr>
          <p:cNvSpPr/>
          <p:nvPr/>
        </p:nvSpPr>
        <p:spPr>
          <a:xfrm rot="5400000">
            <a:off x="9643530" y="4958985"/>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54" name="Isosceles Triangle 8">
            <a:extLst>
              <a:ext uri="{FF2B5EF4-FFF2-40B4-BE49-F238E27FC236}">
                <a16:creationId xmlns:a16="http://schemas.microsoft.com/office/drawing/2014/main" id="{2720F26A-939B-BA1C-77A0-BA3D5FE9F815}"/>
              </a:ext>
            </a:extLst>
          </p:cNvPr>
          <p:cNvSpPr/>
          <p:nvPr/>
        </p:nvSpPr>
        <p:spPr>
          <a:xfrm rot="5400000">
            <a:off x="9643530" y="5752937"/>
            <a:ext cx="185740" cy="116088"/>
          </a:xfrm>
          <a:prstGeom prst="triangle">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sp>
        <p:nvSpPr>
          <p:cNvPr id="55" name="CuadroTexto 54">
            <a:extLst>
              <a:ext uri="{FF2B5EF4-FFF2-40B4-BE49-F238E27FC236}">
                <a16:creationId xmlns:a16="http://schemas.microsoft.com/office/drawing/2014/main" id="{02E2ACD0-492F-E816-476B-920F1BE455C2}"/>
              </a:ext>
            </a:extLst>
          </p:cNvPr>
          <p:cNvSpPr txBox="1"/>
          <p:nvPr/>
        </p:nvSpPr>
        <p:spPr>
          <a:xfrm>
            <a:off x="10606111" y="3994464"/>
            <a:ext cx="290502" cy="253916"/>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56" name="CuadroTexto 55">
            <a:extLst>
              <a:ext uri="{FF2B5EF4-FFF2-40B4-BE49-F238E27FC236}">
                <a16:creationId xmlns:a16="http://schemas.microsoft.com/office/drawing/2014/main" id="{6CB272D7-051A-D560-9B8A-2694627649B0}"/>
              </a:ext>
            </a:extLst>
          </p:cNvPr>
          <p:cNvSpPr txBox="1"/>
          <p:nvPr/>
        </p:nvSpPr>
        <p:spPr>
          <a:xfrm>
            <a:off x="10606111" y="4720006"/>
            <a:ext cx="290502" cy="253916"/>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57" name="CuadroTexto 56">
            <a:extLst>
              <a:ext uri="{FF2B5EF4-FFF2-40B4-BE49-F238E27FC236}">
                <a16:creationId xmlns:a16="http://schemas.microsoft.com/office/drawing/2014/main" id="{E4F4BAE2-A7E8-2A91-5A17-B9E7D4E47181}"/>
              </a:ext>
            </a:extLst>
          </p:cNvPr>
          <p:cNvSpPr txBox="1"/>
          <p:nvPr/>
        </p:nvSpPr>
        <p:spPr>
          <a:xfrm>
            <a:off x="10606111" y="5445548"/>
            <a:ext cx="290502" cy="253916"/>
          </a:xfrm>
          <a:prstGeom prst="rect">
            <a:avLst/>
          </a:prstGeom>
          <a:noFill/>
        </p:spPr>
        <p:txBody>
          <a:bodyPr wrap="square">
            <a:spAutoFit/>
          </a:bodyPr>
          <a:lstStyle>
            <a:defPPr>
              <a:defRPr lang="en-US"/>
            </a:defPPr>
            <a:lvl1pPr algn="just">
              <a:defRPr sz="12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s-ES" sz="105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 + </a:t>
            </a:r>
          </a:p>
        </p:txBody>
      </p:sp>
      <p:sp>
        <p:nvSpPr>
          <p:cNvPr id="58" name="CuadroTexto 57">
            <a:extLst>
              <a:ext uri="{FF2B5EF4-FFF2-40B4-BE49-F238E27FC236}">
                <a16:creationId xmlns:a16="http://schemas.microsoft.com/office/drawing/2014/main" id="{77606C9F-96EE-4B55-F9EB-58640F7B52CA}"/>
              </a:ext>
            </a:extLst>
          </p:cNvPr>
          <p:cNvSpPr txBox="1"/>
          <p:nvPr/>
        </p:nvSpPr>
        <p:spPr>
          <a:xfrm>
            <a:off x="7962417" y="5967064"/>
            <a:ext cx="1340464" cy="369332"/>
          </a:xfrm>
          <a:prstGeom prst="rect">
            <a:avLst/>
          </a:prstGeom>
          <a:noFill/>
        </p:spPr>
        <p:txBody>
          <a:bodyPr wrap="square">
            <a:spAutoFit/>
          </a:bodyPr>
          <a:lstStyle>
            <a:defPPr>
              <a:defRPr lang="en-US"/>
            </a:defPPr>
            <a:lvl1pPr algn="just">
              <a:defRPr sz="900" b="1">
                <a:solidFill>
                  <a:schemeClr val="accent3">
                    <a:lumMod val="75000"/>
                  </a:schemeClr>
                </a:solidFill>
              </a:defRPr>
            </a:lvl1p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s-ES">
                <a:solidFill>
                  <a:srgbClr val="398F98">
                    <a:lumMod val="75000"/>
                  </a:srgbClr>
                </a:solidFill>
                <a:latin typeface="Calibri" panose="020F0502020204030204"/>
              </a:rPr>
              <a:t>E</a:t>
            </a:r>
            <a:r>
              <a:rPr kumimoji="0" lang="es-ES" sz="900" b="1" i="0" u="none" strike="noStrike" kern="1200" cap="none" spc="0" normalizeH="0" baseline="0" noProof="0">
                <a:ln>
                  <a:noFill/>
                </a:ln>
                <a:solidFill>
                  <a:srgbClr val="398F98">
                    <a:lumMod val="75000"/>
                  </a:srgbClr>
                </a:solidFill>
                <a:effectLst/>
                <a:uLnTx/>
                <a:uFillTx/>
                <a:latin typeface="Calibri" panose="020F0502020204030204"/>
                <a:ea typeface="+mn-ea"/>
                <a:cs typeface="+mn-cs"/>
              </a:rPr>
              <a:t>l o la autónoma ha cotizado correctamente</a:t>
            </a:r>
          </a:p>
        </p:txBody>
      </p:sp>
      <p:sp>
        <p:nvSpPr>
          <p:cNvPr id="23" name="Flecha: hacia la izquierda 22">
            <a:hlinkClick r:id="rId5" action="ppaction://hlinksldjump"/>
            <a:extLst>
              <a:ext uri="{FF2B5EF4-FFF2-40B4-BE49-F238E27FC236}">
                <a16:creationId xmlns:a16="http://schemas.microsoft.com/office/drawing/2014/main" id="{C259435F-52AA-13D8-24D8-84AD7ACAAB63}"/>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 name="Grupo 1">
            <a:extLst>
              <a:ext uri="{FF2B5EF4-FFF2-40B4-BE49-F238E27FC236}">
                <a16:creationId xmlns:a16="http://schemas.microsoft.com/office/drawing/2014/main" id="{C64DC2ED-05BF-182E-CEF1-C33F330A6766}"/>
              </a:ext>
            </a:extLst>
          </p:cNvPr>
          <p:cNvGrpSpPr/>
          <p:nvPr/>
        </p:nvGrpSpPr>
        <p:grpSpPr>
          <a:xfrm>
            <a:off x="493613" y="1324619"/>
            <a:ext cx="1253278" cy="45720"/>
            <a:chOff x="810704" y="1456130"/>
            <a:chExt cx="1253278" cy="45720"/>
          </a:xfrm>
        </p:grpSpPr>
        <p:sp>
          <p:nvSpPr>
            <p:cNvPr id="59" name="!!CoverSlideFooterText">
              <a:extLst>
                <a:ext uri="{FF2B5EF4-FFF2-40B4-BE49-F238E27FC236}">
                  <a16:creationId xmlns:a16="http://schemas.microsoft.com/office/drawing/2014/main" id="{484306D2-1B9A-C691-3465-F079926BC633}"/>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66" name="!!CoverSlideFooterText">
              <a:extLst>
                <a:ext uri="{FF2B5EF4-FFF2-40B4-BE49-F238E27FC236}">
                  <a16:creationId xmlns:a16="http://schemas.microsoft.com/office/drawing/2014/main" id="{4C736BB1-9253-41C7-E8BB-95F4AB43C76F}"/>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
        <p:nvSpPr>
          <p:cNvPr id="10" name="CuadroTexto 8">
            <a:extLst>
              <a:ext uri="{FF2B5EF4-FFF2-40B4-BE49-F238E27FC236}">
                <a16:creationId xmlns:a16="http://schemas.microsoft.com/office/drawing/2014/main" id="{A4E41E03-0AC9-A9CC-7410-542DC8B12D8E}"/>
              </a:ext>
            </a:extLst>
          </p:cNvPr>
          <p:cNvSpPr txBox="1"/>
          <p:nvPr/>
        </p:nvSpPr>
        <p:spPr>
          <a:xfrm>
            <a:off x="897419" y="6631764"/>
            <a:ext cx="9115713" cy="2308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120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Se </a:t>
            </a:r>
            <a:r>
              <a:rPr kumimoji="0" lang="es-ES" sz="900" b="0" i="0" u="none" strike="noStrike" kern="1200" cap="none" spc="0" normalizeH="0" baseline="0" noProof="0">
                <a:ln>
                  <a:noFill/>
                </a:ln>
                <a:effectLst/>
                <a:uLnTx/>
                <a:uFillTx/>
                <a:latin typeface="Calibri" panose="020F0502020204030204"/>
                <a:ea typeface="+mn-ea"/>
                <a:cs typeface="+mn-cs"/>
              </a:rPr>
              <a:t>obtiene una resolución </a:t>
            </a:r>
            <a:r>
              <a:rPr kumimoji="0" lang="es-ES" sz="900" b="1" i="0" u="none" strike="noStrike" kern="1200" cap="none" spc="0" normalizeH="0" baseline="0" noProof="0">
                <a:ln>
                  <a:noFill/>
                </a:ln>
                <a:effectLst/>
                <a:uLnTx/>
                <a:uFillTx/>
                <a:latin typeface="Calibri" panose="020F0502020204030204"/>
                <a:ea typeface="+mn-ea"/>
                <a:cs typeface="+mn-cs"/>
              </a:rPr>
              <a:t>xx0, xx1 y xx2 </a:t>
            </a:r>
            <a:r>
              <a:rPr kumimoji="0" lang="es-ES" sz="900" b="0" i="0" u="none" strike="noStrike" kern="1200" cap="none" spc="0" normalizeH="0" baseline="0" noProof="0">
                <a:ln>
                  <a:noFill/>
                </a:ln>
                <a:effectLst/>
                <a:uLnTx/>
                <a:uFillTx/>
                <a:latin typeface="Calibri" panose="020F0502020204030204"/>
                <a:ea typeface="+mn-ea"/>
                <a:cs typeface="+mn-cs"/>
              </a:rPr>
              <a:t>si tras el recálculo de cuotas el resultado es, sin diferencias (0), a ingresar por el o la autónoma (1) o a devolver (2) por la TGSS respectivamente</a:t>
            </a:r>
          </a:p>
        </p:txBody>
      </p:sp>
      <p:sp>
        <p:nvSpPr>
          <p:cNvPr id="11" name="Marcador de número de diapositiva 414">
            <a:extLst>
              <a:ext uri="{FF2B5EF4-FFF2-40B4-BE49-F238E27FC236}">
                <a16:creationId xmlns:a16="http://schemas.microsoft.com/office/drawing/2014/main" id="{9CEB2F8B-5BF3-5CD7-D79F-D6F2F7906815}"/>
              </a:ext>
            </a:extLst>
          </p:cNvPr>
          <p:cNvSpPr txBox="1">
            <a:spLocks/>
          </p:cNvSpPr>
          <p:nvPr/>
        </p:nvSpPr>
        <p:spPr>
          <a:xfrm>
            <a:off x="9448800" y="6511944"/>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A51E7E3E-414D-423B-A310-20FCFC5BD8B8}" type="slidenum">
              <a:rPr kumimoji="0" lang="es-E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Imagen 11">
            <a:extLst>
              <a:ext uri="{FF2B5EF4-FFF2-40B4-BE49-F238E27FC236}">
                <a16:creationId xmlns:a16="http://schemas.microsoft.com/office/drawing/2014/main" id="{E87BF857-1F04-5A36-BD7C-EDEFC5BB6908}"/>
              </a:ext>
            </a:extLst>
          </p:cNvPr>
          <p:cNvPicPr>
            <a:picLocks noChangeAspect="1"/>
          </p:cNvPicPr>
          <p:nvPr/>
        </p:nvPicPr>
        <p:blipFill>
          <a:blip r:embed="rId6"/>
          <a:stretch>
            <a:fillRect/>
          </a:stretch>
        </p:blipFill>
        <p:spPr>
          <a:xfrm>
            <a:off x="477169" y="6209548"/>
            <a:ext cx="5835676" cy="489128"/>
          </a:xfrm>
          <a:prstGeom prst="rect">
            <a:avLst/>
          </a:prstGeom>
        </p:spPr>
      </p:pic>
    </p:spTree>
    <p:extLst>
      <p:ext uri="{BB962C8B-B14F-4D97-AF65-F5344CB8AC3E}">
        <p14:creationId xmlns:p14="http://schemas.microsoft.com/office/powerpoint/2010/main" val="401015870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109</a:t>
            </a:fld>
            <a:endParaRPr lang="es-ES"/>
          </a:p>
        </p:txBody>
      </p:sp>
      <p:sp>
        <p:nvSpPr>
          <p:cNvPr id="54" name="Title 1">
            <a:extLst>
              <a:ext uri="{FF2B5EF4-FFF2-40B4-BE49-F238E27FC236}">
                <a16:creationId xmlns:a16="http://schemas.microsoft.com/office/drawing/2014/main" id="{F5A0FD1D-10D9-94E2-FD73-461042446AAF}"/>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Procedimiento general</a:t>
            </a:r>
          </a:p>
        </p:txBody>
      </p:sp>
      <p:pic>
        <p:nvPicPr>
          <p:cNvPr id="10" name="Imagen 9">
            <a:extLst>
              <a:ext uri="{FF2B5EF4-FFF2-40B4-BE49-F238E27FC236}">
                <a16:creationId xmlns:a16="http://schemas.microsoft.com/office/drawing/2014/main" id="{A8FAC8E5-1FAD-2E3C-E852-1DBE126278D7}"/>
              </a:ext>
            </a:extLst>
          </p:cNvPr>
          <p:cNvPicPr>
            <a:picLocks noChangeAspect="1"/>
          </p:cNvPicPr>
          <p:nvPr/>
        </p:nvPicPr>
        <p:blipFill>
          <a:blip r:embed="rId2"/>
          <a:stretch>
            <a:fillRect/>
          </a:stretch>
        </p:blipFill>
        <p:spPr>
          <a:xfrm>
            <a:off x="840264" y="2020114"/>
            <a:ext cx="11351736" cy="4480948"/>
          </a:xfrm>
          <a:prstGeom prst="rect">
            <a:avLst/>
          </a:prstGeom>
        </p:spPr>
      </p:pic>
      <p:sp>
        <p:nvSpPr>
          <p:cNvPr id="3" name="!!CoverSlideFooterText">
            <a:extLst>
              <a:ext uri="{FF2B5EF4-FFF2-40B4-BE49-F238E27FC236}">
                <a16:creationId xmlns:a16="http://schemas.microsoft.com/office/drawing/2014/main" id="{D1C8D78E-E849-8059-B260-7C6D7A0CB216}"/>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DE8236DA-23C4-CB9F-376E-B128832D8E7F}"/>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5" name="Elipse 4">
            <a:hlinkClick r:id="" action="ppaction://hlinkshowjump?jump=nextslide"/>
            <a:extLst>
              <a:ext uri="{FF2B5EF4-FFF2-40B4-BE49-F238E27FC236}">
                <a16:creationId xmlns:a16="http://schemas.microsoft.com/office/drawing/2014/main" id="{E98D2850-B806-BB68-4032-6ACF9361207C}"/>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6" name="Flecha: hacia la izquierda 5">
            <a:hlinkClick r:id="rId3" action="ppaction://hlinksldjump"/>
            <a:extLst>
              <a:ext uri="{FF2B5EF4-FFF2-40B4-BE49-F238E27FC236}">
                <a16:creationId xmlns:a16="http://schemas.microsoft.com/office/drawing/2014/main" id="{298D593D-9661-27BD-2652-5826BF569E21}"/>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28D6AF03-4480-FAC9-E0BF-A0E7FE855021}"/>
              </a:ext>
            </a:extLst>
          </p:cNvPr>
          <p:cNvGrpSpPr/>
          <p:nvPr/>
        </p:nvGrpSpPr>
        <p:grpSpPr>
          <a:xfrm>
            <a:off x="83315" y="100378"/>
            <a:ext cx="11312995" cy="941419"/>
            <a:chOff x="101977" y="91047"/>
            <a:chExt cx="11312995" cy="941419"/>
          </a:xfrm>
        </p:grpSpPr>
        <p:sp>
          <p:nvSpPr>
            <p:cNvPr id="8" name="TextBox 12">
              <a:extLst>
                <a:ext uri="{FF2B5EF4-FFF2-40B4-BE49-F238E27FC236}">
                  <a16:creationId xmlns:a16="http://schemas.microsoft.com/office/drawing/2014/main" id="{1F600BCB-7DE3-A8EB-8DC3-5475EBE1B73A}"/>
                </a:ext>
              </a:extLst>
            </p:cNvPr>
            <p:cNvSpPr txBox="1"/>
            <p:nvPr/>
          </p:nvSpPr>
          <p:spPr>
            <a:xfrm>
              <a:off x="826529" y="260716"/>
              <a:ext cx="10588443" cy="771750"/>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a:p>
              <a:pPr>
                <a:spcBef>
                  <a:spcPts val="600"/>
                </a:spcBef>
              </a:pPr>
              <a:endParaRPr lang="es-ES" sz="2000">
                <a:solidFill>
                  <a:schemeClr val="accent1"/>
                </a:solidFill>
                <a:latin typeface="+mj-lt"/>
              </a:endParaRPr>
            </a:p>
          </p:txBody>
        </p:sp>
        <p:grpSp>
          <p:nvGrpSpPr>
            <p:cNvPr id="9" name="Grupo 8">
              <a:extLst>
                <a:ext uri="{FF2B5EF4-FFF2-40B4-BE49-F238E27FC236}">
                  <a16:creationId xmlns:a16="http://schemas.microsoft.com/office/drawing/2014/main" id="{FF95E5C9-5AF3-C536-5801-A5408EFB9996}"/>
                </a:ext>
              </a:extLst>
            </p:cNvPr>
            <p:cNvGrpSpPr/>
            <p:nvPr/>
          </p:nvGrpSpPr>
          <p:grpSpPr>
            <a:xfrm>
              <a:off x="101977" y="91047"/>
              <a:ext cx="712074" cy="630845"/>
              <a:chOff x="101977" y="91047"/>
              <a:chExt cx="712074" cy="630845"/>
            </a:xfrm>
          </p:grpSpPr>
          <p:sp>
            <p:nvSpPr>
              <p:cNvPr id="11" name="Graphic 10">
                <a:extLst>
                  <a:ext uri="{FF2B5EF4-FFF2-40B4-BE49-F238E27FC236}">
                    <a16:creationId xmlns:a16="http://schemas.microsoft.com/office/drawing/2014/main" id="{1F39D9BE-37FA-CB07-9012-60F9D2AACE4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2" name="TextBox 38">
                <a:extLst>
                  <a:ext uri="{FF2B5EF4-FFF2-40B4-BE49-F238E27FC236}">
                    <a16:creationId xmlns:a16="http://schemas.microsoft.com/office/drawing/2014/main" id="{809E2258-46E5-AFA6-D599-36534670835C}"/>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Tree>
    <p:extLst>
      <p:ext uri="{BB962C8B-B14F-4D97-AF65-F5344CB8AC3E}">
        <p14:creationId xmlns:p14="http://schemas.microsoft.com/office/powerpoint/2010/main" val="3894416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a:extLst>
              <a:ext uri="{FF2B5EF4-FFF2-40B4-BE49-F238E27FC236}">
                <a16:creationId xmlns:a16="http://schemas.microsoft.com/office/drawing/2014/main" id="{F7E11914-5A73-F141-9A78-C26D78E17EAD}"/>
              </a:ext>
            </a:extLst>
          </p:cNvPr>
          <p:cNvGrpSpPr/>
          <p:nvPr/>
        </p:nvGrpSpPr>
        <p:grpSpPr>
          <a:xfrm flipV="1">
            <a:off x="10391248" y="489445"/>
            <a:ext cx="1809496" cy="1931444"/>
            <a:chOff x="9424376" y="3913857"/>
            <a:chExt cx="2783546" cy="2971140"/>
          </a:xfrm>
        </p:grpSpPr>
        <p:sp>
          <p:nvSpPr>
            <p:cNvPr id="25" name="Freeform: Shape 3">
              <a:extLst>
                <a:ext uri="{FF2B5EF4-FFF2-40B4-BE49-F238E27FC236}">
                  <a16:creationId xmlns:a16="http://schemas.microsoft.com/office/drawing/2014/main" id="{D46A5180-8799-F257-5772-A60743DF6B40}"/>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5">
              <a:extLst>
                <a:ext uri="{FF2B5EF4-FFF2-40B4-BE49-F238E27FC236}">
                  <a16:creationId xmlns:a16="http://schemas.microsoft.com/office/drawing/2014/main" id="{F5CEAF96-530C-666A-55ED-31FBF31BC71D}"/>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raphic 10">
              <a:extLst>
                <a:ext uri="{FF2B5EF4-FFF2-40B4-BE49-F238E27FC236}">
                  <a16:creationId xmlns:a16="http://schemas.microsoft.com/office/drawing/2014/main" id="{CFDDE93A-687F-317B-4A96-13EC9BB2F987}"/>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 name="Marcador de número de diapositiva 414">
            <a:extLst>
              <a:ext uri="{FF2B5EF4-FFF2-40B4-BE49-F238E27FC236}">
                <a16:creationId xmlns:a16="http://schemas.microsoft.com/office/drawing/2014/main" id="{0348E804-9AC3-B274-B9CA-CE49B054D51D}"/>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6">
            <a:extLst>
              <a:ext uri="{FF2B5EF4-FFF2-40B4-BE49-F238E27FC236}">
                <a16:creationId xmlns:a16="http://schemas.microsoft.com/office/drawing/2014/main" id="{4E90BE35-7B7E-840B-DCEB-ADCE8D3227A5}"/>
              </a:ext>
            </a:extLst>
          </p:cNvPr>
          <p:cNvSpPr txBox="1">
            <a:spLocks/>
          </p:cNvSpPr>
          <p:nvPr/>
        </p:nvSpPr>
        <p:spPr>
          <a:xfrm>
            <a:off x="3231606" y="1071992"/>
            <a:ext cx="7588794" cy="554038"/>
          </a:xfrm>
          <a:prstGeom prst="rect">
            <a:avLst/>
          </a:prstGeom>
        </p:spPr>
        <p:txBody>
          <a:bodyPr/>
          <a:lstStyle>
            <a:defPPr>
              <a:defRPr lang="en-US"/>
            </a:defPPr>
            <a:lvl1pPr marR="0" lvl="0" indent="0" defTabSz="914126" fontAlgn="auto">
              <a:lnSpc>
                <a:spcPct val="90000"/>
              </a:lnSpc>
              <a:spcBef>
                <a:spcPts val="1000"/>
              </a:spcBef>
              <a:spcAft>
                <a:spcPts val="0"/>
              </a:spcAft>
              <a:buClrTx/>
              <a:buSzTx/>
              <a:buFont typeface="Arial" panose="020B0604020202020204" pitchFamily="34" charset="0"/>
              <a:buNone/>
              <a:tabLst/>
              <a:defRPr kumimoji="0" sz="3200" b="0" i="0" u="none" strike="noStrike" cap="none" spc="0" normalizeH="0" baseline="0">
                <a:ln>
                  <a:noFill/>
                </a:ln>
                <a:solidFill>
                  <a:srgbClr val="1D5253"/>
                </a:solidFill>
                <a:effectLst/>
                <a:uLnTx/>
                <a:uFillTx/>
                <a:latin typeface="Calibri Light" panose="020F0302020204030204"/>
                <a:ea typeface="Open Sans" panose="020B0606030504020204" pitchFamily="34" charset="0"/>
                <a:cs typeface="Open Sans" panose="020B0606030504020204" pitchFamily="34" charset="0"/>
              </a:defRPr>
            </a:lvl1pPr>
            <a:lvl2pPr marL="685783" indent="-228594" defTabSz="914377">
              <a:lnSpc>
                <a:spcPct val="90000"/>
              </a:lnSpc>
              <a:spcBef>
                <a:spcPts val="500"/>
              </a:spcBef>
              <a:buFont typeface="Arial" panose="020B0604020202020204" pitchFamily="34" charset="0"/>
              <a:buChar char="•"/>
              <a:defRPr sz="2400"/>
            </a:lvl2pPr>
            <a:lvl3pPr marL="1142971" indent="-228594" defTabSz="914377">
              <a:lnSpc>
                <a:spcPct val="90000"/>
              </a:lnSpc>
              <a:spcBef>
                <a:spcPts val="500"/>
              </a:spcBef>
              <a:buFont typeface="Arial" panose="020B0604020202020204" pitchFamily="34" charset="0"/>
              <a:buChar char="•"/>
              <a:defRPr sz="2000"/>
            </a:lvl3pPr>
            <a:lvl4pPr marL="1600160" indent="-228594" defTabSz="914377">
              <a:lnSpc>
                <a:spcPct val="90000"/>
              </a:lnSpc>
              <a:spcBef>
                <a:spcPts val="500"/>
              </a:spcBef>
              <a:buFont typeface="Arial" panose="020B0604020202020204" pitchFamily="34" charset="0"/>
              <a:buChar char="•"/>
            </a:lvl4pPr>
            <a:lvl5pPr marL="2057349" indent="-228594" defTabSz="914377">
              <a:lnSpc>
                <a:spcPct val="90000"/>
              </a:lnSpc>
              <a:spcBef>
                <a:spcPts val="500"/>
              </a:spcBef>
              <a:buFont typeface="Arial" panose="020B0604020202020204" pitchFamily="34" charset="0"/>
              <a:buChar char="•"/>
            </a:lvl5pPr>
            <a:lvl6pPr marL="2514537" indent="-228594" defTabSz="914377">
              <a:lnSpc>
                <a:spcPct val="90000"/>
              </a:lnSpc>
              <a:spcBef>
                <a:spcPts val="500"/>
              </a:spcBef>
              <a:buFont typeface="Arial" panose="020B0604020202020204" pitchFamily="34" charset="0"/>
              <a:buChar char="•"/>
            </a:lvl6pPr>
            <a:lvl7pPr marL="2971726" indent="-228594" defTabSz="914377">
              <a:lnSpc>
                <a:spcPct val="90000"/>
              </a:lnSpc>
              <a:spcBef>
                <a:spcPts val="500"/>
              </a:spcBef>
              <a:buFont typeface="Arial" panose="020B0604020202020204" pitchFamily="34" charset="0"/>
              <a:buChar char="•"/>
            </a:lvl7pPr>
            <a:lvl8pPr marL="3428914" indent="-228594" defTabSz="914377">
              <a:lnSpc>
                <a:spcPct val="90000"/>
              </a:lnSpc>
              <a:spcBef>
                <a:spcPts val="500"/>
              </a:spcBef>
              <a:buFont typeface="Arial" panose="020B0604020202020204" pitchFamily="34" charset="0"/>
              <a:buChar char="•"/>
            </a:lvl8pPr>
            <a:lvl9pPr marL="3886103" indent="-228594" defTabSz="914377">
              <a:lnSpc>
                <a:spcPct val="90000"/>
              </a:lnSpc>
              <a:spcBef>
                <a:spcPts val="500"/>
              </a:spcBef>
              <a:buFont typeface="Arial" panose="020B0604020202020204" pitchFamily="34" charset="0"/>
              <a:buChar char="•"/>
            </a:lvl9pPr>
          </a:lstStyle>
          <a:p>
            <a:r>
              <a:rPr lang="es-ES"/>
              <a:t>Complejidad del proceso de RC</a:t>
            </a:r>
          </a:p>
        </p:txBody>
      </p:sp>
      <p:sp>
        <p:nvSpPr>
          <p:cNvPr id="9" name="Subtitle 2">
            <a:extLst>
              <a:ext uri="{FF2B5EF4-FFF2-40B4-BE49-F238E27FC236}">
                <a16:creationId xmlns:a16="http://schemas.microsoft.com/office/drawing/2014/main" id="{235DC1E9-52AE-BF44-430F-C82DC985586B}"/>
              </a:ext>
            </a:extLst>
          </p:cNvPr>
          <p:cNvSpPr txBox="1">
            <a:spLocks noChangeArrowheads="1"/>
          </p:cNvSpPr>
          <p:nvPr/>
        </p:nvSpPr>
        <p:spPr bwMode="auto">
          <a:xfrm>
            <a:off x="3357526" y="1909493"/>
            <a:ext cx="758879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La RC es un </a:t>
            </a:r>
            <a:r>
              <a:rPr lang="es-ES" altLang="en-US" sz="1600" b="1">
                <a:solidFill>
                  <a:srgbClr val="1D5253"/>
                </a:solidFill>
                <a:latin typeface="Calibri" panose="020F0502020204030204"/>
                <a:cs typeface="Arial" panose="020B0604020202020204" pitchFamily="34" charset="0"/>
              </a:rPr>
              <a:t>proceso complejo </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en el que influyen numerosos factores. El resultado depende de distintas combinaciones de elementos:</a:t>
            </a:r>
          </a:p>
        </p:txBody>
      </p:sp>
      <p:pic>
        <p:nvPicPr>
          <p:cNvPr id="14" name="Picture Placeholder 2">
            <a:extLst>
              <a:ext uri="{FF2B5EF4-FFF2-40B4-BE49-F238E27FC236}">
                <a16:creationId xmlns:a16="http://schemas.microsoft.com/office/drawing/2014/main" id="{F0B5860B-3627-ABA9-A78F-FF4F715FBF55}"/>
              </a:ext>
            </a:extLst>
          </p:cNvPr>
          <p:cNvPicPr>
            <a:picLocks noChangeAspect="1"/>
          </p:cNvPicPr>
          <p:nvPr/>
        </p:nvPicPr>
        <p:blipFill rotWithShape="1">
          <a:blip r:embed="rId3" cstate="screen">
            <a:duotone>
              <a:schemeClr val="bg2">
                <a:shade val="45000"/>
                <a:satMod val="135000"/>
              </a:schemeClr>
              <a:prstClr val="white"/>
            </a:duotone>
            <a:extLst>
              <a:ext uri="{28A0092B-C50C-407E-A947-70E740481C1C}">
                <a14:useLocalDpi xmlns:a14="http://schemas.microsoft.com/office/drawing/2010/main"/>
              </a:ext>
            </a:extLst>
          </a:blip>
          <a:srcRect/>
          <a:stretch/>
        </p:blipFill>
        <p:spPr>
          <a:xfrm>
            <a:off x="1" y="1752596"/>
            <a:ext cx="3180098" cy="5105403"/>
          </a:xfrm>
          <a:prstGeom prst="rect">
            <a:avLst/>
          </a:prstGeom>
        </p:spPr>
      </p:pic>
      <p:sp>
        <p:nvSpPr>
          <p:cNvPr id="11" name="Rectangle 21">
            <a:extLst>
              <a:ext uri="{FF2B5EF4-FFF2-40B4-BE49-F238E27FC236}">
                <a16:creationId xmlns:a16="http://schemas.microsoft.com/office/drawing/2014/main" id="{80C629F9-9849-A5AA-33B0-2F28B2F50663}"/>
              </a:ext>
            </a:extLst>
          </p:cNvPr>
          <p:cNvSpPr/>
          <p:nvPr/>
        </p:nvSpPr>
        <p:spPr>
          <a:xfrm rot="5400000">
            <a:off x="-962653" y="2715252"/>
            <a:ext cx="5105401" cy="3180096"/>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cxnSp>
        <p:nvCxnSpPr>
          <p:cNvPr id="95" name="Conector recto 94">
            <a:extLst>
              <a:ext uri="{FF2B5EF4-FFF2-40B4-BE49-F238E27FC236}">
                <a16:creationId xmlns:a16="http://schemas.microsoft.com/office/drawing/2014/main" id="{5C9E6DD5-AE75-BEAC-27E1-992D39D36E6A}"/>
              </a:ext>
            </a:extLst>
          </p:cNvPr>
          <p:cNvCxnSpPr>
            <a:cxnSpLocks/>
          </p:cNvCxnSpPr>
          <p:nvPr/>
        </p:nvCxnSpPr>
        <p:spPr>
          <a:xfrm>
            <a:off x="3444646" y="2754202"/>
            <a:ext cx="0" cy="3384000"/>
          </a:xfrm>
          <a:prstGeom prst="line">
            <a:avLst/>
          </a:prstGeom>
          <a:noFill/>
          <a:ln w="57150" cap="flat" cmpd="sng" algn="ctr">
            <a:solidFill>
              <a:srgbClr val="C00000"/>
            </a:solidFill>
            <a:prstDash val="solid"/>
            <a:miter lim="800000"/>
          </a:ln>
          <a:effectLst/>
        </p:spPr>
      </p:cxnSp>
      <p:sp>
        <p:nvSpPr>
          <p:cNvPr id="99" name="Subtitle 2">
            <a:extLst>
              <a:ext uri="{FF2B5EF4-FFF2-40B4-BE49-F238E27FC236}">
                <a16:creationId xmlns:a16="http://schemas.microsoft.com/office/drawing/2014/main" id="{9D6B82C0-8B9F-1F57-657F-2525A99AE127}"/>
              </a:ext>
            </a:extLst>
          </p:cNvPr>
          <p:cNvSpPr txBox="1">
            <a:spLocks noChangeArrowheads="1"/>
          </p:cNvSpPr>
          <p:nvPr/>
        </p:nvSpPr>
        <p:spPr bwMode="auto">
          <a:xfrm>
            <a:off x="3779172" y="2755469"/>
            <a:ext cx="7617138" cy="3308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600" b="1">
                <a:solidFill>
                  <a:srgbClr val="1D5253"/>
                </a:solidFill>
                <a:latin typeface="Calibri" panose="020F0502020204030204"/>
                <a:cs typeface="Arial" panose="020B0604020202020204" pitchFamily="34" charset="0"/>
              </a:rPr>
              <a:t>Dependencia </a:t>
            </a: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de información de </a:t>
            </a:r>
            <a:r>
              <a:rPr lang="es-ES" altLang="en-US" sz="1600" b="1">
                <a:solidFill>
                  <a:srgbClr val="1D5253"/>
                </a:solidFill>
                <a:latin typeface="Calibri" panose="020F0502020204030204"/>
                <a:cs typeface="Arial" panose="020B0604020202020204" pitchFamily="34" charset="0"/>
              </a:rPr>
              <a:t>organismos externos </a:t>
            </a: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a la TGSS para lleva a cabo el proceso:</a:t>
            </a:r>
          </a:p>
          <a:p>
            <a:pPr marL="342900" indent="-342900" algn="just">
              <a:lnSpc>
                <a:spcPct val="100000"/>
              </a:lnSpc>
              <a:spcBef>
                <a:spcPts val="0"/>
              </a:spcBef>
              <a:spcAft>
                <a:spcPts val="600"/>
              </a:spcAft>
              <a:buClr>
                <a:schemeClr val="accent5"/>
              </a:buClr>
              <a:defRPr/>
            </a:pP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De las AATT para obtener el importe de los </a:t>
            </a:r>
            <a:r>
              <a:rPr lang="es-ES" altLang="en-US" sz="1600" b="1">
                <a:solidFill>
                  <a:srgbClr val="1D5253"/>
                </a:solidFill>
                <a:latin typeface="Calibri" panose="020F0502020204030204"/>
                <a:cs typeface="Arial" panose="020B0604020202020204" pitchFamily="34" charset="0"/>
              </a:rPr>
              <a:t>RN</a:t>
            </a: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 declarados </a:t>
            </a:r>
            <a:r>
              <a:rPr lang="es-ES" altLang="en-US" sz="1600">
                <a:latin typeface="Calibri" panose="020F0502020204030204"/>
                <a:ea typeface="Lato Light" panose="020F0502020204030203" pitchFamily="34" charset="0"/>
                <a:cs typeface="Segoe UI" panose="020B0502040204020203" pitchFamily="34" charset="0"/>
              </a:rPr>
              <a:t>o si no ha presentado IRPF.</a:t>
            </a:r>
          </a:p>
          <a:p>
            <a:pPr marL="342900" indent="-342900" algn="just">
              <a:lnSpc>
                <a:spcPct val="100000"/>
              </a:lnSpc>
              <a:spcBef>
                <a:spcPts val="600"/>
              </a:spcBef>
              <a:spcAft>
                <a:spcPts val="600"/>
              </a:spcAft>
              <a:buClr>
                <a:schemeClr val="accent5"/>
              </a:buClr>
              <a:defRPr/>
            </a:pP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De las MCSS y las EEGG (INSS e ISM) la existencia de determinados </a:t>
            </a:r>
            <a:r>
              <a:rPr lang="es-ES" altLang="en-US" sz="1600" b="1">
                <a:solidFill>
                  <a:srgbClr val="1D5253"/>
                </a:solidFill>
                <a:latin typeface="Calibri" panose="020F0502020204030204"/>
                <a:cs typeface="Arial" panose="020B0604020202020204" pitchFamily="34" charset="0"/>
              </a:rPr>
              <a:t>periodos </a:t>
            </a: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que quedan</a:t>
            </a:r>
            <a:r>
              <a:rPr lang="es-ES" altLang="en-US" sz="1600" b="1">
                <a:solidFill>
                  <a:srgbClr val="1D5253"/>
                </a:solidFill>
                <a:latin typeface="Calibri" panose="020F0502020204030204"/>
                <a:cs typeface="Arial" panose="020B0604020202020204" pitchFamily="34" charset="0"/>
              </a:rPr>
              <a:t> excluidos </a:t>
            </a:r>
            <a:r>
              <a:rPr kumimoji="0" lang="es-ES" altLang="en-US" sz="16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de este proceso por estar vinculados con el percibo de prestaciones.</a:t>
            </a:r>
          </a:p>
          <a:p>
            <a:pPr marL="0" marR="0" lvl="0" indent="0" algn="just"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Concurrencia de</a:t>
            </a:r>
            <a:r>
              <a:rPr lang="es-ES" altLang="en-US" sz="1600" b="1">
                <a:latin typeface="Calibri" panose="020F0502020204030204"/>
                <a:cs typeface="Arial" panose="020B0604020202020204" pitchFamily="34" charset="0"/>
              </a:rPr>
              <a:t> regímenes </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(RETA y RETAMAR)</a:t>
            </a:r>
          </a:p>
          <a:p>
            <a:pPr marL="0" marR="0" lvl="0" indent="0" algn="just"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Concurrencia y prevalencias de </a:t>
            </a:r>
            <a:r>
              <a:rPr lang="es-ES" altLang="en-US" sz="1600" b="1">
                <a:latin typeface="Calibri" panose="020F0502020204030204"/>
                <a:cs typeface="Arial" panose="020B0604020202020204" pitchFamily="34" charset="0"/>
              </a:rPr>
              <a:t>colectivos, BBCC mínimas y reducidas </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(socios</a:t>
            </a:r>
            <a:r>
              <a:rPr lang="es-ES" altLang="en-US" sz="1600">
                <a:solidFill>
                  <a:prstClr val="black"/>
                </a:solidFill>
                <a:latin typeface="Calibri" panose="020F0502020204030204"/>
                <a:ea typeface="Lato Light" panose="020F0502020204030203" pitchFamily="34" charset="0"/>
                <a:cs typeface="Segoe UI" panose="020B0502040204020203" pitchFamily="34" charset="0"/>
              </a:rPr>
              <a:t>/as</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y familiares colaboradores con otro RETA, venta ambulante, artistas…)</a:t>
            </a:r>
          </a:p>
          <a:p>
            <a:pPr marL="0" marR="0" lvl="0" indent="0" algn="just"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Opción de </a:t>
            </a:r>
            <a:r>
              <a:rPr lang="es-ES" altLang="en-US" sz="1600" b="1">
                <a:latin typeface="Calibri" panose="020F0502020204030204"/>
                <a:cs typeface="Arial" panose="020B0604020202020204" pitchFamily="34" charset="0"/>
              </a:rPr>
              <a:t>mantenimiento de una BBCC</a:t>
            </a:r>
            <a:r>
              <a:rPr lang="es-ES" altLang="en-US" sz="1600">
                <a:latin typeface="Calibri" panose="020F0502020204030204"/>
                <a:cs typeface="Arial" panose="020B0604020202020204" pitchFamily="34" charset="0"/>
              </a:rPr>
              <a:t>, </a:t>
            </a:r>
            <a:r>
              <a:rPr lang="es-ES" altLang="en-US" sz="1600" b="1">
                <a:latin typeface="Calibri" panose="020F0502020204030204"/>
                <a:cs typeface="Arial" panose="020B0604020202020204" pitchFamily="34" charset="0"/>
              </a:rPr>
              <a:t>superior</a:t>
            </a:r>
            <a:r>
              <a:rPr lang="es-ES" altLang="en-US" sz="1600" b="1">
                <a:solidFill>
                  <a:srgbClr val="1D5253"/>
                </a:solidFill>
                <a:latin typeface="Calibri" panose="020F0502020204030204"/>
                <a:cs typeface="Arial" panose="020B0604020202020204" pitchFamily="34" charset="0"/>
              </a:rPr>
              <a:t> </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a la que determinan los</a:t>
            </a:r>
            <a:r>
              <a:rPr kumimoji="0" lang="es-ES" altLang="en-US" sz="16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a:t>
            </a:r>
            <a:r>
              <a:rPr lang="es-ES" altLang="en-US" sz="1600" b="1">
                <a:solidFill>
                  <a:srgbClr val="1D5253"/>
                </a:solidFill>
                <a:latin typeface="Calibri" panose="020F0502020204030204"/>
                <a:cs typeface="Arial" panose="020B0604020202020204" pitchFamily="34" charset="0"/>
              </a:rPr>
              <a:t>RN</a:t>
            </a:r>
            <a:r>
              <a:rPr kumimoji="0" lang="es-ES" altLang="en-US" sz="160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a:t>
            </a:r>
            <a:r>
              <a:rPr kumimoji="0" lang="es-ES" altLang="en-US" sz="16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a los/as autónomos/as de alta el 31-12-2022, con ciertas condiciones </a:t>
            </a:r>
          </a:p>
          <a:p>
            <a:pPr marL="0" marR="0" lvl="0" indent="0" algn="just" defTabSz="914400" rtl="0" eaLnBrk="1" fontAlgn="auto" latinLnBrk="0" hangingPunct="1">
              <a:lnSpc>
                <a:spcPct val="100000"/>
              </a:lnSpc>
              <a:spcBef>
                <a:spcPts val="600"/>
              </a:spcBef>
              <a:spcAft>
                <a:spcPts val="600"/>
              </a:spcAft>
              <a:buClrTx/>
              <a:buSzTx/>
              <a:buFont typeface="Arial" panose="020B0604020202020204" pitchFamily="34" charset="0"/>
              <a:buNone/>
              <a:tabLst/>
              <a:defRPr/>
            </a:pP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Resultado del </a:t>
            </a:r>
            <a:r>
              <a:rPr lang="es-ES" altLang="en-US" sz="1600" b="1">
                <a:latin typeface="Calibri" panose="020F0502020204030204"/>
                <a:cs typeface="Arial" panose="020B0604020202020204" pitchFamily="34" charset="0"/>
              </a:rPr>
              <a:t>cálculo de las liquidaciones</a:t>
            </a:r>
            <a:r>
              <a:rPr kumimoji="0" lang="es-ES" altLang="en-US" sz="16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sin diferencias, a ingresar o a devolver</a:t>
            </a:r>
          </a:p>
        </p:txBody>
      </p:sp>
      <p:grpSp>
        <p:nvGrpSpPr>
          <p:cNvPr id="5" name="Grupo 4">
            <a:extLst>
              <a:ext uri="{FF2B5EF4-FFF2-40B4-BE49-F238E27FC236}">
                <a16:creationId xmlns:a16="http://schemas.microsoft.com/office/drawing/2014/main" id="{A827E3FA-FE09-CF6B-1CD9-D6D7C4E8690B}"/>
              </a:ext>
            </a:extLst>
          </p:cNvPr>
          <p:cNvGrpSpPr/>
          <p:nvPr/>
        </p:nvGrpSpPr>
        <p:grpSpPr>
          <a:xfrm>
            <a:off x="83315" y="100378"/>
            <a:ext cx="11312995" cy="630845"/>
            <a:chOff x="101977" y="91047"/>
            <a:chExt cx="11312995" cy="630845"/>
          </a:xfrm>
        </p:grpSpPr>
        <p:sp>
          <p:nvSpPr>
            <p:cNvPr id="6" name="TextBox 12">
              <a:extLst>
                <a:ext uri="{FF2B5EF4-FFF2-40B4-BE49-F238E27FC236}">
                  <a16:creationId xmlns:a16="http://schemas.microsoft.com/office/drawing/2014/main" id="{307B4F18-F0F2-3C84-FFBD-053CB20FE840}"/>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Complejidad del proceso de Regularización de Cuotas </a:t>
              </a:r>
            </a:p>
          </p:txBody>
        </p:sp>
        <p:grpSp>
          <p:nvGrpSpPr>
            <p:cNvPr id="7" name="Grupo 6">
              <a:extLst>
                <a:ext uri="{FF2B5EF4-FFF2-40B4-BE49-F238E27FC236}">
                  <a16:creationId xmlns:a16="http://schemas.microsoft.com/office/drawing/2014/main" id="{C4323A5B-E155-210C-ACC6-8B0D8D0C7A44}"/>
                </a:ext>
              </a:extLst>
            </p:cNvPr>
            <p:cNvGrpSpPr/>
            <p:nvPr/>
          </p:nvGrpSpPr>
          <p:grpSpPr>
            <a:xfrm>
              <a:off x="101977" y="91047"/>
              <a:ext cx="712074" cy="630845"/>
              <a:chOff x="101977" y="91047"/>
              <a:chExt cx="712074" cy="630845"/>
            </a:xfrm>
          </p:grpSpPr>
          <p:sp>
            <p:nvSpPr>
              <p:cNvPr id="10" name="Graphic 10">
                <a:extLst>
                  <a:ext uri="{FF2B5EF4-FFF2-40B4-BE49-F238E27FC236}">
                    <a16:creationId xmlns:a16="http://schemas.microsoft.com/office/drawing/2014/main" id="{F16D76F3-1279-DAFE-26AF-A1C842493A6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38">
                <a:extLst>
                  <a:ext uri="{FF2B5EF4-FFF2-40B4-BE49-F238E27FC236}">
                    <a16:creationId xmlns:a16="http://schemas.microsoft.com/office/drawing/2014/main" id="{3341020A-5067-7ADE-64A7-E7B3B9AE41D2}"/>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1.5</a:t>
                </a:r>
              </a:p>
            </p:txBody>
          </p:sp>
        </p:grpSp>
      </p:grpSp>
      <p:sp>
        <p:nvSpPr>
          <p:cNvPr id="2" name="Oval 11">
            <a:extLst>
              <a:ext uri="{FF2B5EF4-FFF2-40B4-BE49-F238E27FC236}">
                <a16:creationId xmlns:a16="http://schemas.microsoft.com/office/drawing/2014/main" id="{994A574D-AEDA-45CA-F1B0-220F5B8C02DE}"/>
              </a:ext>
            </a:extLst>
          </p:cNvPr>
          <p:cNvSpPr/>
          <p:nvPr/>
        </p:nvSpPr>
        <p:spPr>
          <a:xfrm>
            <a:off x="3415578" y="2816123"/>
            <a:ext cx="180000" cy="180000"/>
          </a:xfrm>
          <a:prstGeom prst="ellipse">
            <a:avLst/>
          </a:prstGeom>
          <a:solidFill>
            <a:srgbClr val="D73A2C"/>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IN">
              <a:solidFill>
                <a:prstClr val="white"/>
              </a:solidFill>
              <a:latin typeface="Calibri" panose="020F0502020204030204"/>
            </a:endParaRPr>
          </a:p>
        </p:txBody>
      </p:sp>
      <p:sp>
        <p:nvSpPr>
          <p:cNvPr id="3" name="Oval 11">
            <a:extLst>
              <a:ext uri="{FF2B5EF4-FFF2-40B4-BE49-F238E27FC236}">
                <a16:creationId xmlns:a16="http://schemas.microsoft.com/office/drawing/2014/main" id="{54B3491E-0312-4ECD-88BB-406D5126DA8A}"/>
              </a:ext>
            </a:extLst>
          </p:cNvPr>
          <p:cNvSpPr/>
          <p:nvPr/>
        </p:nvSpPr>
        <p:spPr>
          <a:xfrm>
            <a:off x="3444153" y="4159148"/>
            <a:ext cx="180000" cy="180000"/>
          </a:xfrm>
          <a:prstGeom prst="ellipse">
            <a:avLst/>
          </a:prstGeom>
          <a:solidFill>
            <a:srgbClr val="D73A2C"/>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Oval 11">
            <a:extLst>
              <a:ext uri="{FF2B5EF4-FFF2-40B4-BE49-F238E27FC236}">
                <a16:creationId xmlns:a16="http://schemas.microsoft.com/office/drawing/2014/main" id="{6DF675EA-764D-B8B5-8D0B-DE051619D391}"/>
              </a:ext>
            </a:extLst>
          </p:cNvPr>
          <p:cNvSpPr/>
          <p:nvPr/>
        </p:nvSpPr>
        <p:spPr>
          <a:xfrm>
            <a:off x="3444153" y="4540148"/>
            <a:ext cx="180000" cy="180000"/>
          </a:xfrm>
          <a:prstGeom prst="ellipse">
            <a:avLst/>
          </a:prstGeom>
          <a:solidFill>
            <a:srgbClr val="D73A2C"/>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Oval 11">
            <a:extLst>
              <a:ext uri="{FF2B5EF4-FFF2-40B4-BE49-F238E27FC236}">
                <a16:creationId xmlns:a16="http://schemas.microsoft.com/office/drawing/2014/main" id="{D2E80D8E-B334-E311-3A49-5BD69C32DF66}"/>
              </a:ext>
            </a:extLst>
          </p:cNvPr>
          <p:cNvSpPr/>
          <p:nvPr/>
        </p:nvSpPr>
        <p:spPr>
          <a:xfrm>
            <a:off x="3453678" y="5178323"/>
            <a:ext cx="180000" cy="180000"/>
          </a:xfrm>
          <a:prstGeom prst="ellipse">
            <a:avLst/>
          </a:prstGeom>
          <a:solidFill>
            <a:srgbClr val="D73A2C"/>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1">
            <a:extLst>
              <a:ext uri="{FF2B5EF4-FFF2-40B4-BE49-F238E27FC236}">
                <a16:creationId xmlns:a16="http://schemas.microsoft.com/office/drawing/2014/main" id="{E814C62C-DB8A-5DAA-9487-58201A277FDA}"/>
              </a:ext>
            </a:extLst>
          </p:cNvPr>
          <p:cNvSpPr/>
          <p:nvPr/>
        </p:nvSpPr>
        <p:spPr>
          <a:xfrm>
            <a:off x="3444153" y="5816498"/>
            <a:ext cx="180000" cy="180000"/>
          </a:xfrm>
          <a:prstGeom prst="ellipse">
            <a:avLst/>
          </a:prstGeom>
          <a:solidFill>
            <a:srgbClr val="D73A2C"/>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6487390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110</a:t>
            </a:fld>
            <a:endParaRPr lang="es-ES"/>
          </a:p>
        </p:txBody>
      </p:sp>
      <p:sp>
        <p:nvSpPr>
          <p:cNvPr id="7" name="Title 1">
            <a:extLst>
              <a:ext uri="{FF2B5EF4-FFF2-40B4-BE49-F238E27FC236}">
                <a16:creationId xmlns:a16="http://schemas.microsoft.com/office/drawing/2014/main" id="{25A70A58-91FC-FEB3-622C-43CC82599CAF}"/>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Supuesto especial: Socios o familiares colaboradores (I)</a:t>
            </a:r>
          </a:p>
        </p:txBody>
      </p:sp>
      <p:pic>
        <p:nvPicPr>
          <p:cNvPr id="2" name="Imagen 1">
            <a:extLst>
              <a:ext uri="{FF2B5EF4-FFF2-40B4-BE49-F238E27FC236}">
                <a16:creationId xmlns:a16="http://schemas.microsoft.com/office/drawing/2014/main" id="{2A0225B3-C5DF-665D-E505-011CD3D92663}"/>
              </a:ext>
            </a:extLst>
          </p:cNvPr>
          <p:cNvPicPr>
            <a:picLocks noChangeAspect="1"/>
          </p:cNvPicPr>
          <p:nvPr/>
        </p:nvPicPr>
        <p:blipFill>
          <a:blip r:embed="rId2"/>
          <a:stretch>
            <a:fillRect/>
          </a:stretch>
        </p:blipFill>
        <p:spPr>
          <a:xfrm>
            <a:off x="901288" y="1567215"/>
            <a:ext cx="11196000" cy="4726301"/>
          </a:xfrm>
          <a:prstGeom prst="rect">
            <a:avLst/>
          </a:prstGeom>
        </p:spPr>
      </p:pic>
      <p:sp>
        <p:nvSpPr>
          <p:cNvPr id="3" name="!!CoverSlideFooterText">
            <a:extLst>
              <a:ext uri="{FF2B5EF4-FFF2-40B4-BE49-F238E27FC236}">
                <a16:creationId xmlns:a16="http://schemas.microsoft.com/office/drawing/2014/main" id="{662B06DC-BADE-CED9-2430-220CF59BC327}"/>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B71620F6-06F9-D826-D569-BF28C2E3C639}"/>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8" name="Elipse 7">
            <a:hlinkClick r:id="" action="ppaction://hlinkshowjump?jump=nextslide"/>
            <a:extLst>
              <a:ext uri="{FF2B5EF4-FFF2-40B4-BE49-F238E27FC236}">
                <a16:creationId xmlns:a16="http://schemas.microsoft.com/office/drawing/2014/main" id="{BE3F9841-C072-4CE3-F451-3DEE687438AC}"/>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9" name="Flecha: hacia la izquierda 8">
            <a:hlinkClick r:id="rId3" action="ppaction://hlinksldjump"/>
            <a:extLst>
              <a:ext uri="{FF2B5EF4-FFF2-40B4-BE49-F238E27FC236}">
                <a16:creationId xmlns:a16="http://schemas.microsoft.com/office/drawing/2014/main" id="{BE133E9C-4B3D-C650-9D68-CAB038F6579E}"/>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0" name="Grupo 9">
            <a:extLst>
              <a:ext uri="{FF2B5EF4-FFF2-40B4-BE49-F238E27FC236}">
                <a16:creationId xmlns:a16="http://schemas.microsoft.com/office/drawing/2014/main" id="{8C9FFF80-F952-5D74-56C3-3AC0AAB3D8E4}"/>
              </a:ext>
            </a:extLst>
          </p:cNvPr>
          <p:cNvGrpSpPr/>
          <p:nvPr/>
        </p:nvGrpSpPr>
        <p:grpSpPr>
          <a:xfrm>
            <a:off x="83315" y="100378"/>
            <a:ext cx="11312995" cy="630845"/>
            <a:chOff x="101977" y="91047"/>
            <a:chExt cx="11312995" cy="630845"/>
          </a:xfrm>
        </p:grpSpPr>
        <p:sp>
          <p:nvSpPr>
            <p:cNvPr id="11" name="TextBox 12">
              <a:extLst>
                <a:ext uri="{FF2B5EF4-FFF2-40B4-BE49-F238E27FC236}">
                  <a16:creationId xmlns:a16="http://schemas.microsoft.com/office/drawing/2014/main" id="{C583D9EB-75C6-8EFB-38EF-24D157359FC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p:txBody>
        </p:sp>
        <p:grpSp>
          <p:nvGrpSpPr>
            <p:cNvPr id="12" name="Grupo 11">
              <a:extLst>
                <a:ext uri="{FF2B5EF4-FFF2-40B4-BE49-F238E27FC236}">
                  <a16:creationId xmlns:a16="http://schemas.microsoft.com/office/drawing/2014/main" id="{B2FE5C4D-4FFE-C1A3-9C77-E04592B10637}"/>
                </a:ext>
              </a:extLst>
            </p:cNvPr>
            <p:cNvGrpSpPr/>
            <p:nvPr/>
          </p:nvGrpSpPr>
          <p:grpSpPr>
            <a:xfrm>
              <a:off x="101977" y="91047"/>
              <a:ext cx="712074" cy="630845"/>
              <a:chOff x="101977" y="91047"/>
              <a:chExt cx="712074" cy="630845"/>
            </a:xfrm>
          </p:grpSpPr>
          <p:sp>
            <p:nvSpPr>
              <p:cNvPr id="13" name="Graphic 10">
                <a:extLst>
                  <a:ext uri="{FF2B5EF4-FFF2-40B4-BE49-F238E27FC236}">
                    <a16:creationId xmlns:a16="http://schemas.microsoft.com/office/drawing/2014/main" id="{5AD97F03-5ECF-1F88-B1A4-271C6CCE226D}"/>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4" name="TextBox 38">
                <a:extLst>
                  <a:ext uri="{FF2B5EF4-FFF2-40B4-BE49-F238E27FC236}">
                    <a16:creationId xmlns:a16="http://schemas.microsoft.com/office/drawing/2014/main" id="{71DD8F27-A8B3-EA49-9081-84B84F2A8CD6}"/>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Tree>
    <p:extLst>
      <p:ext uri="{BB962C8B-B14F-4D97-AF65-F5344CB8AC3E}">
        <p14:creationId xmlns:p14="http://schemas.microsoft.com/office/powerpoint/2010/main" val="321498526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111</a:t>
            </a:fld>
            <a:endParaRPr lang="es-ES"/>
          </a:p>
        </p:txBody>
      </p:sp>
      <p:pic>
        <p:nvPicPr>
          <p:cNvPr id="29" name="Imagen 28">
            <a:extLst>
              <a:ext uri="{FF2B5EF4-FFF2-40B4-BE49-F238E27FC236}">
                <a16:creationId xmlns:a16="http://schemas.microsoft.com/office/drawing/2014/main" id="{15CDE095-9A95-17E8-CE53-8C26D2614A27}"/>
              </a:ext>
            </a:extLst>
          </p:cNvPr>
          <p:cNvPicPr>
            <a:picLocks noChangeAspect="1"/>
          </p:cNvPicPr>
          <p:nvPr/>
        </p:nvPicPr>
        <p:blipFill>
          <a:blip r:embed="rId2"/>
          <a:stretch>
            <a:fillRect/>
          </a:stretch>
        </p:blipFill>
        <p:spPr>
          <a:xfrm>
            <a:off x="1050194" y="1419590"/>
            <a:ext cx="10316473" cy="5454926"/>
          </a:xfrm>
          <a:prstGeom prst="rect">
            <a:avLst/>
          </a:prstGeom>
        </p:spPr>
      </p:pic>
      <p:sp>
        <p:nvSpPr>
          <p:cNvPr id="7" name="Title 1">
            <a:extLst>
              <a:ext uri="{FF2B5EF4-FFF2-40B4-BE49-F238E27FC236}">
                <a16:creationId xmlns:a16="http://schemas.microsoft.com/office/drawing/2014/main" id="{9D26FAE3-C003-C745-2A51-0056BE9BEB1C}"/>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Supuesto especial: Socios o familiares colaboradores (II)</a:t>
            </a:r>
          </a:p>
        </p:txBody>
      </p:sp>
      <p:sp>
        <p:nvSpPr>
          <p:cNvPr id="4" name="!!CoverSlideFooterText">
            <a:extLst>
              <a:ext uri="{FF2B5EF4-FFF2-40B4-BE49-F238E27FC236}">
                <a16:creationId xmlns:a16="http://schemas.microsoft.com/office/drawing/2014/main" id="{63FC5602-18F6-72C7-84DF-8B1C81CCC36C}"/>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8" name="!!CoverSlideFooterText">
            <a:extLst>
              <a:ext uri="{FF2B5EF4-FFF2-40B4-BE49-F238E27FC236}">
                <a16:creationId xmlns:a16="http://schemas.microsoft.com/office/drawing/2014/main" id="{10D500DB-C324-8380-50EC-56665207BD10}"/>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9" name="Elipse 8">
            <a:hlinkClick r:id="" action="ppaction://hlinkshowjump?jump=nextslide"/>
            <a:extLst>
              <a:ext uri="{FF2B5EF4-FFF2-40B4-BE49-F238E27FC236}">
                <a16:creationId xmlns:a16="http://schemas.microsoft.com/office/drawing/2014/main" id="{43F8986B-6192-E00B-5E39-7C90E9866E25}"/>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10" name="Flecha: hacia la izquierda 9">
            <a:hlinkClick r:id="rId3" action="ppaction://hlinksldjump"/>
            <a:extLst>
              <a:ext uri="{FF2B5EF4-FFF2-40B4-BE49-F238E27FC236}">
                <a16:creationId xmlns:a16="http://schemas.microsoft.com/office/drawing/2014/main" id="{853F9CC2-697A-B1EC-A937-A91284B7ED4D}"/>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5F58C8D0-F170-CDCB-EA67-B08E4FFDC9AA}"/>
              </a:ext>
            </a:extLst>
          </p:cNvPr>
          <p:cNvGrpSpPr/>
          <p:nvPr/>
        </p:nvGrpSpPr>
        <p:grpSpPr>
          <a:xfrm>
            <a:off x="83315" y="100378"/>
            <a:ext cx="11312995" cy="630845"/>
            <a:chOff x="101977" y="91047"/>
            <a:chExt cx="11312995" cy="630845"/>
          </a:xfrm>
        </p:grpSpPr>
        <p:sp>
          <p:nvSpPr>
            <p:cNvPr id="12" name="TextBox 12">
              <a:extLst>
                <a:ext uri="{FF2B5EF4-FFF2-40B4-BE49-F238E27FC236}">
                  <a16:creationId xmlns:a16="http://schemas.microsoft.com/office/drawing/2014/main" id="{B34D7E74-2E79-2A9B-F073-7DF2EEA04EFA}"/>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p:txBody>
        </p:sp>
        <p:grpSp>
          <p:nvGrpSpPr>
            <p:cNvPr id="13" name="Grupo 12">
              <a:extLst>
                <a:ext uri="{FF2B5EF4-FFF2-40B4-BE49-F238E27FC236}">
                  <a16:creationId xmlns:a16="http://schemas.microsoft.com/office/drawing/2014/main" id="{EBB75285-A8B5-6391-E253-9324F2CCBA91}"/>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D3F78193-05E7-BA7D-651E-02D19C512215}"/>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5" name="TextBox 38">
                <a:extLst>
                  <a:ext uri="{FF2B5EF4-FFF2-40B4-BE49-F238E27FC236}">
                    <a16:creationId xmlns:a16="http://schemas.microsoft.com/office/drawing/2014/main" id="{C85F5D9A-D68F-AC82-F4B6-E53F4AA48C2E}"/>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Tree>
    <p:extLst>
      <p:ext uri="{BB962C8B-B14F-4D97-AF65-F5344CB8AC3E}">
        <p14:creationId xmlns:p14="http://schemas.microsoft.com/office/powerpoint/2010/main" val="942665352"/>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112</a:t>
            </a:fld>
            <a:endParaRPr lang="es-ES"/>
          </a:p>
        </p:txBody>
      </p:sp>
      <p:sp>
        <p:nvSpPr>
          <p:cNvPr id="16" name="Title 1">
            <a:extLst>
              <a:ext uri="{FF2B5EF4-FFF2-40B4-BE49-F238E27FC236}">
                <a16:creationId xmlns:a16="http://schemas.microsoft.com/office/drawing/2014/main" id="{43929ACD-6AED-10F8-2BBD-DDAAB3264B78}"/>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Supuesto especial: Artistas</a:t>
            </a:r>
          </a:p>
        </p:txBody>
      </p:sp>
      <p:pic>
        <p:nvPicPr>
          <p:cNvPr id="2" name="Imagen 1">
            <a:extLst>
              <a:ext uri="{FF2B5EF4-FFF2-40B4-BE49-F238E27FC236}">
                <a16:creationId xmlns:a16="http://schemas.microsoft.com/office/drawing/2014/main" id="{DBC40BDA-3048-815C-6C4A-36159BC7BA6C}"/>
              </a:ext>
            </a:extLst>
          </p:cNvPr>
          <p:cNvPicPr>
            <a:picLocks noChangeAspect="1"/>
          </p:cNvPicPr>
          <p:nvPr/>
        </p:nvPicPr>
        <p:blipFill>
          <a:blip r:embed="rId2"/>
          <a:stretch>
            <a:fillRect/>
          </a:stretch>
        </p:blipFill>
        <p:spPr>
          <a:xfrm>
            <a:off x="904351" y="1490619"/>
            <a:ext cx="10620000" cy="5390093"/>
          </a:xfrm>
          <a:prstGeom prst="rect">
            <a:avLst/>
          </a:prstGeom>
        </p:spPr>
      </p:pic>
      <p:sp>
        <p:nvSpPr>
          <p:cNvPr id="3" name="!!CoverSlideFooterText">
            <a:extLst>
              <a:ext uri="{FF2B5EF4-FFF2-40B4-BE49-F238E27FC236}">
                <a16:creationId xmlns:a16="http://schemas.microsoft.com/office/drawing/2014/main" id="{F617546D-EB2B-A11F-A4B4-668CCDB5EC3A}"/>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1D65570F-0D67-8B0D-3B2C-E373D5854545}"/>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5" name="Elipse 4">
            <a:hlinkClick r:id="" action="ppaction://hlinkshowjump?jump=nextslide"/>
            <a:extLst>
              <a:ext uri="{FF2B5EF4-FFF2-40B4-BE49-F238E27FC236}">
                <a16:creationId xmlns:a16="http://schemas.microsoft.com/office/drawing/2014/main" id="{DA372AC6-71DE-9CA2-DE52-DAE01A045912}"/>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6" name="Flecha: hacia la izquierda 5">
            <a:hlinkClick r:id="rId3" action="ppaction://hlinksldjump"/>
            <a:extLst>
              <a:ext uri="{FF2B5EF4-FFF2-40B4-BE49-F238E27FC236}">
                <a16:creationId xmlns:a16="http://schemas.microsoft.com/office/drawing/2014/main" id="{BABC96B9-B5D6-EE94-DD24-354DE1EF3A8C}"/>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 name="Grupo 6">
            <a:extLst>
              <a:ext uri="{FF2B5EF4-FFF2-40B4-BE49-F238E27FC236}">
                <a16:creationId xmlns:a16="http://schemas.microsoft.com/office/drawing/2014/main" id="{35A350FE-7711-2D1F-EEC3-A1540FACEECE}"/>
              </a:ext>
            </a:extLst>
          </p:cNvPr>
          <p:cNvGrpSpPr/>
          <p:nvPr/>
        </p:nvGrpSpPr>
        <p:grpSpPr>
          <a:xfrm>
            <a:off x="83315" y="100378"/>
            <a:ext cx="11312995" cy="630845"/>
            <a:chOff x="101977" y="91047"/>
            <a:chExt cx="11312995" cy="630845"/>
          </a:xfrm>
        </p:grpSpPr>
        <p:sp>
          <p:nvSpPr>
            <p:cNvPr id="8" name="TextBox 12">
              <a:extLst>
                <a:ext uri="{FF2B5EF4-FFF2-40B4-BE49-F238E27FC236}">
                  <a16:creationId xmlns:a16="http://schemas.microsoft.com/office/drawing/2014/main" id="{A444933F-9C21-3148-27FA-05B286F3E2E4}"/>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p:txBody>
        </p:sp>
        <p:grpSp>
          <p:nvGrpSpPr>
            <p:cNvPr id="9" name="Grupo 8">
              <a:extLst>
                <a:ext uri="{FF2B5EF4-FFF2-40B4-BE49-F238E27FC236}">
                  <a16:creationId xmlns:a16="http://schemas.microsoft.com/office/drawing/2014/main" id="{FDB6321B-3373-FF93-985A-349A9A27B8D5}"/>
                </a:ext>
              </a:extLst>
            </p:cNvPr>
            <p:cNvGrpSpPr/>
            <p:nvPr/>
          </p:nvGrpSpPr>
          <p:grpSpPr>
            <a:xfrm>
              <a:off x="101977" y="91047"/>
              <a:ext cx="712074" cy="630845"/>
              <a:chOff x="101977" y="91047"/>
              <a:chExt cx="712074" cy="630845"/>
            </a:xfrm>
          </p:grpSpPr>
          <p:sp>
            <p:nvSpPr>
              <p:cNvPr id="12" name="Graphic 10">
                <a:extLst>
                  <a:ext uri="{FF2B5EF4-FFF2-40B4-BE49-F238E27FC236}">
                    <a16:creationId xmlns:a16="http://schemas.microsoft.com/office/drawing/2014/main" id="{280A5FC8-A2F5-93BC-1903-900E1C18C8B1}"/>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3" name="TextBox 38">
                <a:extLst>
                  <a:ext uri="{FF2B5EF4-FFF2-40B4-BE49-F238E27FC236}">
                    <a16:creationId xmlns:a16="http://schemas.microsoft.com/office/drawing/2014/main" id="{822BA7A1-F43D-E214-4B28-14FD2EBDD591}"/>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Tree>
    <p:extLst>
      <p:ext uri="{BB962C8B-B14F-4D97-AF65-F5344CB8AC3E}">
        <p14:creationId xmlns:p14="http://schemas.microsoft.com/office/powerpoint/2010/main" val="3496836655"/>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113</a:t>
            </a:fld>
            <a:endParaRPr lang="es-ES"/>
          </a:p>
        </p:txBody>
      </p:sp>
      <p:pic>
        <p:nvPicPr>
          <p:cNvPr id="7" name="Imagen 6">
            <a:extLst>
              <a:ext uri="{FF2B5EF4-FFF2-40B4-BE49-F238E27FC236}">
                <a16:creationId xmlns:a16="http://schemas.microsoft.com/office/drawing/2014/main" id="{41EEE9AD-AE0E-6A64-B0C0-84A9C6523868}"/>
              </a:ext>
            </a:extLst>
          </p:cNvPr>
          <p:cNvPicPr>
            <a:picLocks noChangeAspect="1"/>
          </p:cNvPicPr>
          <p:nvPr/>
        </p:nvPicPr>
        <p:blipFill>
          <a:blip r:embed="rId2"/>
          <a:stretch>
            <a:fillRect/>
          </a:stretch>
        </p:blipFill>
        <p:spPr>
          <a:xfrm>
            <a:off x="895350" y="1397580"/>
            <a:ext cx="10260000" cy="5435752"/>
          </a:xfrm>
          <a:prstGeom prst="rect">
            <a:avLst/>
          </a:prstGeom>
        </p:spPr>
      </p:pic>
      <p:sp>
        <p:nvSpPr>
          <p:cNvPr id="16" name="Title 1">
            <a:extLst>
              <a:ext uri="{FF2B5EF4-FFF2-40B4-BE49-F238E27FC236}">
                <a16:creationId xmlns:a16="http://schemas.microsoft.com/office/drawing/2014/main" id="{700B5CC1-AD0E-1387-2957-740A7BCF1271}"/>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Supuesto especial: Venta ambulante</a:t>
            </a:r>
          </a:p>
        </p:txBody>
      </p:sp>
      <p:sp>
        <p:nvSpPr>
          <p:cNvPr id="2" name="!!CoverSlideFooterText">
            <a:extLst>
              <a:ext uri="{FF2B5EF4-FFF2-40B4-BE49-F238E27FC236}">
                <a16:creationId xmlns:a16="http://schemas.microsoft.com/office/drawing/2014/main" id="{344C172F-CB02-F11C-BAF3-565E481D4A4C}"/>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3" name="!!CoverSlideFooterText">
            <a:extLst>
              <a:ext uri="{FF2B5EF4-FFF2-40B4-BE49-F238E27FC236}">
                <a16:creationId xmlns:a16="http://schemas.microsoft.com/office/drawing/2014/main" id="{5E7731E8-B37F-255B-6880-C476882DA0A9}"/>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Elipse 3">
            <a:hlinkClick r:id="" action="ppaction://hlinkshowjump?jump=nextslide"/>
            <a:extLst>
              <a:ext uri="{FF2B5EF4-FFF2-40B4-BE49-F238E27FC236}">
                <a16:creationId xmlns:a16="http://schemas.microsoft.com/office/drawing/2014/main" id="{3D34B3C5-C877-B2CE-EC4F-7BC0FB826B06}"/>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5" name="Flecha: hacia la izquierda 4">
            <a:hlinkClick r:id="rId3" action="ppaction://hlinksldjump"/>
            <a:extLst>
              <a:ext uri="{FF2B5EF4-FFF2-40B4-BE49-F238E27FC236}">
                <a16:creationId xmlns:a16="http://schemas.microsoft.com/office/drawing/2014/main" id="{055CC9F5-FD1E-04C3-F070-E0DE36FBD452}"/>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6" name="Grupo 5">
            <a:extLst>
              <a:ext uri="{FF2B5EF4-FFF2-40B4-BE49-F238E27FC236}">
                <a16:creationId xmlns:a16="http://schemas.microsoft.com/office/drawing/2014/main" id="{59E8DBDA-A9A5-1556-36CC-210ECE334DF9}"/>
              </a:ext>
            </a:extLst>
          </p:cNvPr>
          <p:cNvGrpSpPr/>
          <p:nvPr/>
        </p:nvGrpSpPr>
        <p:grpSpPr>
          <a:xfrm>
            <a:off x="83315" y="100378"/>
            <a:ext cx="11312995" cy="630845"/>
            <a:chOff x="101977" y="91047"/>
            <a:chExt cx="11312995" cy="630845"/>
          </a:xfrm>
        </p:grpSpPr>
        <p:sp>
          <p:nvSpPr>
            <p:cNvPr id="8" name="TextBox 12">
              <a:extLst>
                <a:ext uri="{FF2B5EF4-FFF2-40B4-BE49-F238E27FC236}">
                  <a16:creationId xmlns:a16="http://schemas.microsoft.com/office/drawing/2014/main" id="{B124F0C8-B841-C1A2-7C5C-C1A2BA71E700}"/>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p:txBody>
        </p:sp>
        <p:grpSp>
          <p:nvGrpSpPr>
            <p:cNvPr id="9" name="Grupo 8">
              <a:extLst>
                <a:ext uri="{FF2B5EF4-FFF2-40B4-BE49-F238E27FC236}">
                  <a16:creationId xmlns:a16="http://schemas.microsoft.com/office/drawing/2014/main" id="{CB43DA2F-5C50-EF50-640F-7721B8E199D6}"/>
                </a:ext>
              </a:extLst>
            </p:cNvPr>
            <p:cNvGrpSpPr/>
            <p:nvPr/>
          </p:nvGrpSpPr>
          <p:grpSpPr>
            <a:xfrm>
              <a:off x="101977" y="91047"/>
              <a:ext cx="712074" cy="630845"/>
              <a:chOff x="101977" y="91047"/>
              <a:chExt cx="712074" cy="630845"/>
            </a:xfrm>
          </p:grpSpPr>
          <p:sp>
            <p:nvSpPr>
              <p:cNvPr id="12" name="Graphic 10">
                <a:extLst>
                  <a:ext uri="{FF2B5EF4-FFF2-40B4-BE49-F238E27FC236}">
                    <a16:creationId xmlns:a16="http://schemas.microsoft.com/office/drawing/2014/main" id="{9222F636-FA1C-2093-9524-8662736CD47D}"/>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3" name="TextBox 38">
                <a:extLst>
                  <a:ext uri="{FF2B5EF4-FFF2-40B4-BE49-F238E27FC236}">
                    <a16:creationId xmlns:a16="http://schemas.microsoft.com/office/drawing/2014/main" id="{1E5288AD-A94B-EAAF-BE65-1A5D31BC7908}"/>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Tree>
    <p:extLst>
      <p:ext uri="{BB962C8B-B14F-4D97-AF65-F5344CB8AC3E}">
        <p14:creationId xmlns:p14="http://schemas.microsoft.com/office/powerpoint/2010/main" val="3186221872"/>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114</a:t>
            </a:fld>
            <a:endParaRPr lang="es-ES"/>
          </a:p>
        </p:txBody>
      </p:sp>
      <p:sp>
        <p:nvSpPr>
          <p:cNvPr id="11" name="Title 1">
            <a:extLst>
              <a:ext uri="{FF2B5EF4-FFF2-40B4-BE49-F238E27FC236}">
                <a16:creationId xmlns:a16="http://schemas.microsoft.com/office/drawing/2014/main" id="{2114EF4B-F396-417E-C9DB-762961EC1C6F}"/>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Supuesto especial: Artistas y Venta ambulante (I)</a:t>
            </a:r>
          </a:p>
        </p:txBody>
      </p:sp>
      <p:pic>
        <p:nvPicPr>
          <p:cNvPr id="3" name="Imagen 2">
            <a:extLst>
              <a:ext uri="{FF2B5EF4-FFF2-40B4-BE49-F238E27FC236}">
                <a16:creationId xmlns:a16="http://schemas.microsoft.com/office/drawing/2014/main" id="{25F8F837-640B-1761-2F5F-0981ED14830F}"/>
              </a:ext>
            </a:extLst>
          </p:cNvPr>
          <p:cNvPicPr>
            <a:picLocks noChangeAspect="1"/>
          </p:cNvPicPr>
          <p:nvPr/>
        </p:nvPicPr>
        <p:blipFill>
          <a:blip r:embed="rId2"/>
          <a:stretch>
            <a:fillRect/>
          </a:stretch>
        </p:blipFill>
        <p:spPr>
          <a:xfrm>
            <a:off x="944545" y="1491328"/>
            <a:ext cx="10224000" cy="5390158"/>
          </a:xfrm>
          <a:prstGeom prst="rect">
            <a:avLst/>
          </a:prstGeom>
        </p:spPr>
      </p:pic>
      <p:sp>
        <p:nvSpPr>
          <p:cNvPr id="2" name="!!CoverSlideFooterText">
            <a:extLst>
              <a:ext uri="{FF2B5EF4-FFF2-40B4-BE49-F238E27FC236}">
                <a16:creationId xmlns:a16="http://schemas.microsoft.com/office/drawing/2014/main" id="{A2C74E5E-52FC-3086-DACC-A8FA3DD9B8FA}"/>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DDE302AC-EB79-AA47-12DB-468F55D18FBC}"/>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8" name="Elipse 7">
            <a:hlinkClick r:id="" action="ppaction://hlinkshowjump?jump=nextslide"/>
            <a:extLst>
              <a:ext uri="{FF2B5EF4-FFF2-40B4-BE49-F238E27FC236}">
                <a16:creationId xmlns:a16="http://schemas.microsoft.com/office/drawing/2014/main" id="{4E1DD77C-D326-AE3A-5D66-D8CF7212D8FE}"/>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9" name="Flecha: hacia la izquierda 8">
            <a:hlinkClick r:id="rId3" action="ppaction://hlinksldjump"/>
            <a:extLst>
              <a:ext uri="{FF2B5EF4-FFF2-40B4-BE49-F238E27FC236}">
                <a16:creationId xmlns:a16="http://schemas.microsoft.com/office/drawing/2014/main" id="{546DBB3B-42AE-38B6-5306-FC76860A83CE}"/>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2" name="Grupo 11">
            <a:extLst>
              <a:ext uri="{FF2B5EF4-FFF2-40B4-BE49-F238E27FC236}">
                <a16:creationId xmlns:a16="http://schemas.microsoft.com/office/drawing/2014/main" id="{69E9726C-BF05-5E55-EEE8-B7C4DBC82267}"/>
              </a:ext>
            </a:extLst>
          </p:cNvPr>
          <p:cNvGrpSpPr/>
          <p:nvPr/>
        </p:nvGrpSpPr>
        <p:grpSpPr>
          <a:xfrm>
            <a:off x="83315" y="100378"/>
            <a:ext cx="11312995" cy="630845"/>
            <a:chOff x="101977" y="91047"/>
            <a:chExt cx="11312995" cy="630845"/>
          </a:xfrm>
        </p:grpSpPr>
        <p:sp>
          <p:nvSpPr>
            <p:cNvPr id="13" name="TextBox 12">
              <a:extLst>
                <a:ext uri="{FF2B5EF4-FFF2-40B4-BE49-F238E27FC236}">
                  <a16:creationId xmlns:a16="http://schemas.microsoft.com/office/drawing/2014/main" id="{BD7FB6C2-131B-BF34-0E23-D20513E5ADF1}"/>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p:txBody>
        </p:sp>
        <p:grpSp>
          <p:nvGrpSpPr>
            <p:cNvPr id="14" name="Grupo 13">
              <a:extLst>
                <a:ext uri="{FF2B5EF4-FFF2-40B4-BE49-F238E27FC236}">
                  <a16:creationId xmlns:a16="http://schemas.microsoft.com/office/drawing/2014/main" id="{22DE3FA8-4EDF-3D1A-E591-695E89EE25C2}"/>
                </a:ext>
              </a:extLst>
            </p:cNvPr>
            <p:cNvGrpSpPr/>
            <p:nvPr/>
          </p:nvGrpSpPr>
          <p:grpSpPr>
            <a:xfrm>
              <a:off x="101977" y="91047"/>
              <a:ext cx="712074" cy="630845"/>
              <a:chOff x="101977" y="91047"/>
              <a:chExt cx="712074" cy="630845"/>
            </a:xfrm>
          </p:grpSpPr>
          <p:sp>
            <p:nvSpPr>
              <p:cNvPr id="15" name="Graphic 10">
                <a:extLst>
                  <a:ext uri="{FF2B5EF4-FFF2-40B4-BE49-F238E27FC236}">
                    <a16:creationId xmlns:a16="http://schemas.microsoft.com/office/drawing/2014/main" id="{2A8E09EA-D5CA-5C6B-1895-80D8EB199F6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6" name="TextBox 38">
                <a:extLst>
                  <a:ext uri="{FF2B5EF4-FFF2-40B4-BE49-F238E27FC236}">
                    <a16:creationId xmlns:a16="http://schemas.microsoft.com/office/drawing/2014/main" id="{0627AD3A-A491-0E4F-438C-19579F55EA87}"/>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Tree>
    <p:extLst>
      <p:ext uri="{BB962C8B-B14F-4D97-AF65-F5344CB8AC3E}">
        <p14:creationId xmlns:p14="http://schemas.microsoft.com/office/powerpoint/2010/main" val="284658971"/>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115</a:t>
            </a:fld>
            <a:endParaRPr lang="es-ES"/>
          </a:p>
        </p:txBody>
      </p:sp>
      <p:pic>
        <p:nvPicPr>
          <p:cNvPr id="3" name="Imagen 2">
            <a:extLst>
              <a:ext uri="{FF2B5EF4-FFF2-40B4-BE49-F238E27FC236}">
                <a16:creationId xmlns:a16="http://schemas.microsoft.com/office/drawing/2014/main" id="{830B2372-DAB2-3946-4D52-C71B508C0A7F}"/>
              </a:ext>
            </a:extLst>
          </p:cNvPr>
          <p:cNvPicPr>
            <a:picLocks noChangeAspect="1"/>
          </p:cNvPicPr>
          <p:nvPr/>
        </p:nvPicPr>
        <p:blipFill>
          <a:blip r:embed="rId2"/>
          <a:stretch>
            <a:fillRect/>
          </a:stretch>
        </p:blipFill>
        <p:spPr>
          <a:xfrm>
            <a:off x="817083" y="1667462"/>
            <a:ext cx="11268000" cy="3870412"/>
          </a:xfrm>
          <a:prstGeom prst="rect">
            <a:avLst/>
          </a:prstGeom>
        </p:spPr>
      </p:pic>
      <p:grpSp>
        <p:nvGrpSpPr>
          <p:cNvPr id="5" name="Grupo 4">
            <a:extLst>
              <a:ext uri="{FF2B5EF4-FFF2-40B4-BE49-F238E27FC236}">
                <a16:creationId xmlns:a16="http://schemas.microsoft.com/office/drawing/2014/main" id="{E9E3F44C-9FB4-8574-7E2F-7012E9C67198}"/>
              </a:ext>
            </a:extLst>
          </p:cNvPr>
          <p:cNvGrpSpPr/>
          <p:nvPr/>
        </p:nvGrpSpPr>
        <p:grpSpPr>
          <a:xfrm>
            <a:off x="83315" y="100378"/>
            <a:ext cx="11312995" cy="630845"/>
            <a:chOff x="83315" y="100378"/>
            <a:chExt cx="11312995" cy="630845"/>
          </a:xfrm>
        </p:grpSpPr>
        <p:sp>
          <p:nvSpPr>
            <p:cNvPr id="6" name="Graphic 10">
              <a:extLst>
                <a:ext uri="{FF2B5EF4-FFF2-40B4-BE49-F238E27FC236}">
                  <a16:creationId xmlns:a16="http://schemas.microsoft.com/office/drawing/2014/main" id="{FB883C65-BB65-0F34-338A-F383831482AF}"/>
                </a:ext>
              </a:extLst>
            </p:cNvPr>
            <p:cNvSpPr/>
            <p:nvPr/>
          </p:nvSpPr>
          <p:spPr>
            <a:xfrm>
              <a:off x="83315" y="100378"/>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 name="TextBox 12">
              <a:extLst>
                <a:ext uri="{FF2B5EF4-FFF2-40B4-BE49-F238E27FC236}">
                  <a16:creationId xmlns:a16="http://schemas.microsoft.com/office/drawing/2014/main" id="{2C1D6818-3C9F-BF0D-21FA-F8F3879CE7DA}"/>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 - resumen de las notificaciones por colectivo</a:t>
              </a:r>
            </a:p>
          </p:txBody>
        </p:sp>
        <p:sp>
          <p:nvSpPr>
            <p:cNvPr id="10" name="TextBox 38">
              <a:extLst>
                <a:ext uri="{FF2B5EF4-FFF2-40B4-BE49-F238E27FC236}">
                  <a16:creationId xmlns:a16="http://schemas.microsoft.com/office/drawing/2014/main" id="{94673D59-A941-2E3F-4FCA-69560543CC38}"/>
                </a:ext>
              </a:extLst>
            </p:cNvPr>
            <p:cNvSpPr txBox="1"/>
            <p:nvPr/>
          </p:nvSpPr>
          <p:spPr>
            <a:xfrm>
              <a:off x="156634" y="321020"/>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sp>
        <p:nvSpPr>
          <p:cNvPr id="11" name="Title 1">
            <a:extLst>
              <a:ext uri="{FF2B5EF4-FFF2-40B4-BE49-F238E27FC236}">
                <a16:creationId xmlns:a16="http://schemas.microsoft.com/office/drawing/2014/main" id="{3489CD59-FC34-C10F-3D69-84C208F4810F}"/>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Supuesto especial: Artistas y Venta ambulante (II)</a:t>
            </a:r>
          </a:p>
        </p:txBody>
      </p:sp>
      <p:sp>
        <p:nvSpPr>
          <p:cNvPr id="2" name="!!CoverSlideFooterText">
            <a:extLst>
              <a:ext uri="{FF2B5EF4-FFF2-40B4-BE49-F238E27FC236}">
                <a16:creationId xmlns:a16="http://schemas.microsoft.com/office/drawing/2014/main" id="{6C670C4F-882A-841A-CBA9-A307B97C29D1}"/>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250549E7-BCFC-FF1E-5688-DDA21B1A1B2B}"/>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8" name="Elipse 7">
            <a:hlinkClick r:id="" action="ppaction://hlinkshowjump?jump=nextslide"/>
            <a:extLst>
              <a:ext uri="{FF2B5EF4-FFF2-40B4-BE49-F238E27FC236}">
                <a16:creationId xmlns:a16="http://schemas.microsoft.com/office/drawing/2014/main" id="{106BA8E0-96ED-BAD9-07F0-27FFD624B149}"/>
              </a:ext>
            </a:extLst>
          </p:cNvPr>
          <p:cNvSpPr/>
          <p:nvPr/>
        </p:nvSpPr>
        <p:spPr>
          <a:xfrm>
            <a:off x="11430448" y="701117"/>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9" name="Flecha: hacia la izquierda 8">
            <a:hlinkClick r:id="rId3" action="ppaction://hlinksldjump"/>
            <a:extLst>
              <a:ext uri="{FF2B5EF4-FFF2-40B4-BE49-F238E27FC236}">
                <a16:creationId xmlns:a16="http://schemas.microsoft.com/office/drawing/2014/main" id="{2381BDEC-A012-E154-5D00-B75FE3A52058}"/>
              </a:ext>
            </a:extLst>
          </p:cNvPr>
          <p:cNvSpPr/>
          <p:nvPr/>
        </p:nvSpPr>
        <p:spPr>
          <a:xfrm>
            <a:off x="10572071" y="740089"/>
            <a:ext cx="596774" cy="429222"/>
          </a:xfrm>
          <a:prstGeom prst="leftArrow">
            <a:avLst>
              <a:gd name="adj1" fmla="val 44082"/>
              <a:gd name="adj2" fmla="val 50000"/>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19921330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61">
            <a:extLst>
              <a:ext uri="{FF2B5EF4-FFF2-40B4-BE49-F238E27FC236}">
                <a16:creationId xmlns:a16="http://schemas.microsoft.com/office/drawing/2014/main" id="{2AD7CE10-C45F-BA8F-7AF4-40B57312B179}"/>
              </a:ext>
            </a:extLst>
          </p:cNvPr>
          <p:cNvGrpSpPr/>
          <p:nvPr/>
        </p:nvGrpSpPr>
        <p:grpSpPr>
          <a:xfrm>
            <a:off x="101977" y="91047"/>
            <a:ext cx="11499276" cy="808838"/>
            <a:chOff x="101977" y="91047"/>
            <a:chExt cx="11499276" cy="808838"/>
          </a:xfrm>
        </p:grpSpPr>
        <p:sp>
          <p:nvSpPr>
            <p:cNvPr id="63" name="TextBox 12">
              <a:extLst>
                <a:ext uri="{FF2B5EF4-FFF2-40B4-BE49-F238E27FC236}">
                  <a16:creationId xmlns:a16="http://schemas.microsoft.com/office/drawing/2014/main" id="{232A2B9B-3750-4ED2-B835-40DEEFBBBA6B}"/>
                </a:ext>
              </a:extLst>
            </p:cNvPr>
            <p:cNvSpPr txBox="1"/>
            <p:nvPr/>
          </p:nvSpPr>
          <p:spPr>
            <a:xfrm>
              <a:off x="1012810" y="308151"/>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r>
                <a:rPr lang="es-ES">
                  <a:latin typeface="+mj-lt"/>
                </a:rPr>
                <a:t>¿Qué vamos a ver en este apartado?</a:t>
              </a:r>
            </a:p>
          </p:txBody>
        </p:sp>
        <p:sp>
          <p:nvSpPr>
            <p:cNvPr id="66" name="Graphic 15">
              <a:extLst>
                <a:ext uri="{FF2B5EF4-FFF2-40B4-BE49-F238E27FC236}">
                  <a16:creationId xmlns:a16="http://schemas.microsoft.com/office/drawing/2014/main" id="{82A9A692-AA4B-F01F-D1C7-F4A91B22D022}"/>
                </a:ext>
              </a:extLst>
            </p:cNvPr>
            <p:cNvSpPr/>
            <p:nvPr/>
          </p:nvSpPr>
          <p:spPr>
            <a:xfrm>
              <a:off x="526291" y="705598"/>
              <a:ext cx="3131309" cy="145308"/>
            </a:xfrm>
            <a:custGeom>
              <a:avLst/>
              <a:gdLst>
                <a:gd name="connsiteX0" fmla="*/ 0 w 1969960"/>
                <a:gd name="connsiteY0" fmla="*/ 165259 h 165258"/>
                <a:gd name="connsiteX1" fmla="*/ 314039 w 1969960"/>
                <a:gd name="connsiteY1" fmla="*/ 165259 h 165258"/>
                <a:gd name="connsiteX2" fmla="*/ 408623 w 1969960"/>
                <a:gd name="connsiteY2" fmla="*/ 106870 h 165258"/>
                <a:gd name="connsiteX3" fmla="*/ 432911 w 1969960"/>
                <a:gd name="connsiteY3" fmla="*/ 58388 h 165258"/>
                <a:gd name="connsiteX4" fmla="*/ 527495 w 1969960"/>
                <a:gd name="connsiteY4" fmla="*/ 0 h 165258"/>
                <a:gd name="connsiteX5" fmla="*/ 1969961 w 1969960"/>
                <a:gd name="connsiteY5" fmla="*/ 0 h 165258"/>
                <a:gd name="connsiteX0" fmla="*/ 0 w 2823401"/>
                <a:gd name="connsiteY0" fmla="*/ 165259 h 165259"/>
                <a:gd name="connsiteX1" fmla="*/ 314039 w 2823401"/>
                <a:gd name="connsiteY1" fmla="*/ 165259 h 165259"/>
                <a:gd name="connsiteX2" fmla="*/ 408623 w 2823401"/>
                <a:gd name="connsiteY2" fmla="*/ 106870 h 165259"/>
                <a:gd name="connsiteX3" fmla="*/ 432911 w 2823401"/>
                <a:gd name="connsiteY3" fmla="*/ 58388 h 165259"/>
                <a:gd name="connsiteX4" fmla="*/ 527495 w 2823401"/>
                <a:gd name="connsiteY4" fmla="*/ 0 h 165259"/>
                <a:gd name="connsiteX5" fmla="*/ 2823401 w 2823401"/>
                <a:gd name="connsiteY5" fmla="*/ 0 h 16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401" h="165259">
                  <a:moveTo>
                    <a:pt x="0" y="165259"/>
                  </a:moveTo>
                  <a:lnTo>
                    <a:pt x="314039" y="165259"/>
                  </a:lnTo>
                  <a:cubicBezTo>
                    <a:pt x="354044" y="165259"/>
                    <a:pt x="390716" y="142685"/>
                    <a:pt x="408623" y="106870"/>
                  </a:cubicBezTo>
                  <a:lnTo>
                    <a:pt x="432911" y="58388"/>
                  </a:lnTo>
                  <a:cubicBezTo>
                    <a:pt x="450818" y="22574"/>
                    <a:pt x="487394" y="0"/>
                    <a:pt x="527495" y="0"/>
                  </a:cubicBezTo>
                  <a:lnTo>
                    <a:pt x="2823401" y="0"/>
                  </a:lnTo>
                </a:path>
              </a:pathLst>
            </a:custGeom>
            <a:solidFill>
              <a:schemeClr val="accent2"/>
            </a:solidFill>
            <a:ln w="12700" cap="flat">
              <a:solidFill>
                <a:schemeClr val="bg1">
                  <a:lumMod val="85000"/>
                </a:schemeClr>
              </a:solidFill>
              <a:prstDash val="solid"/>
              <a:miter/>
            </a:ln>
          </p:spPr>
          <p:txBody>
            <a:bodyPr rtlCol="0" anchor="ctr"/>
            <a:lstStyle/>
            <a:p>
              <a:endParaRPr lang="en-US"/>
            </a:p>
          </p:txBody>
        </p:sp>
        <p:sp>
          <p:nvSpPr>
            <p:cNvPr id="69" name="Graphic 10">
              <a:extLst>
                <a:ext uri="{FF2B5EF4-FFF2-40B4-BE49-F238E27FC236}">
                  <a16:creationId xmlns:a16="http://schemas.microsoft.com/office/drawing/2014/main" id="{FB93D86C-2E87-65E3-2C29-96458ABC40ED}"/>
                </a:ext>
              </a:extLst>
            </p:cNvPr>
            <p:cNvSpPr/>
            <p:nvPr/>
          </p:nvSpPr>
          <p:spPr>
            <a:xfrm>
              <a:off x="101977" y="91047"/>
              <a:ext cx="912986" cy="808838"/>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12</a:t>
            </a:fld>
            <a:endParaRPr lang="es-ES"/>
          </a:p>
        </p:txBody>
      </p:sp>
      <p:sp>
        <p:nvSpPr>
          <p:cNvPr id="2" name="Marcador de texto 36">
            <a:extLst>
              <a:ext uri="{FF2B5EF4-FFF2-40B4-BE49-F238E27FC236}">
                <a16:creationId xmlns:a16="http://schemas.microsoft.com/office/drawing/2014/main" id="{5E71E98F-8861-9822-D645-900506479A24}"/>
              </a:ext>
            </a:extLst>
          </p:cNvPr>
          <p:cNvSpPr txBox="1">
            <a:spLocks/>
          </p:cNvSpPr>
          <p:nvPr/>
        </p:nvSpPr>
        <p:spPr>
          <a:xfrm>
            <a:off x="4313736" y="2598912"/>
            <a:ext cx="7145555"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l" defTabSz="1218987" rtl="0" eaLnBrk="1" fontAlgn="auto" latinLnBrk="0" hangingPunct="1">
              <a:lnSpc>
                <a:spcPct val="85000"/>
              </a:lnSpc>
              <a:spcBef>
                <a:spcPts val="0"/>
              </a:spcBef>
              <a:spcAft>
                <a:spcPts val="600"/>
              </a:spcAft>
              <a:buClrTx/>
              <a:buSzTx/>
              <a:buFont typeface="Arial" pitchFamily="34" charset="0"/>
              <a:buNone/>
              <a:tabLst/>
              <a:defRPr/>
            </a:pPr>
            <a:r>
              <a:rPr lang="es-ES" sz="3600">
                <a:solidFill>
                  <a:srgbClr val="D73A2C"/>
                </a:solidFill>
                <a:latin typeface="Calibri Light" panose="020F0302020204030204"/>
              </a:rPr>
              <a:t>Fases del proceso de Regularización de Cuotas</a:t>
            </a:r>
            <a:endParaRPr kumimoji="0" lang="es-ES" sz="4800" b="0" i="0" u="none" strike="noStrike" kern="1200" cap="none" spc="0" normalizeH="0" baseline="0" noProof="0">
              <a:ln>
                <a:noFill/>
              </a:ln>
              <a:solidFill>
                <a:srgbClr val="D73A2C"/>
              </a:solidFill>
              <a:effectLst/>
              <a:uLnTx/>
              <a:uFillTx/>
              <a:latin typeface="Calibri Light" panose="020F0302020204030204"/>
              <a:ea typeface="+mn-ea"/>
              <a:cs typeface="Arial"/>
            </a:endParaRPr>
          </a:p>
        </p:txBody>
      </p:sp>
      <p:sp>
        <p:nvSpPr>
          <p:cNvPr id="7" name="Freeform: Shape 22">
            <a:extLst>
              <a:ext uri="{FF2B5EF4-FFF2-40B4-BE49-F238E27FC236}">
                <a16:creationId xmlns:a16="http://schemas.microsoft.com/office/drawing/2014/main" id="{5C81E68E-65D8-2789-489C-EE2C41AB1388}"/>
              </a:ext>
            </a:extLst>
          </p:cNvPr>
          <p:cNvSpPr/>
          <p:nvPr/>
        </p:nvSpPr>
        <p:spPr>
          <a:xfrm rot="10800000">
            <a:off x="0" y="2119103"/>
            <a:ext cx="5081761" cy="4738897"/>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endParaRPr lang="en-US">
              <a:solidFill>
                <a:prstClr val="black"/>
              </a:solidFill>
              <a:latin typeface="Calibri" panose="020F0502020204030204"/>
            </a:endParaRPr>
          </a:p>
        </p:txBody>
      </p:sp>
      <p:sp>
        <p:nvSpPr>
          <p:cNvPr id="8" name="Marcador de texto 36">
            <a:extLst>
              <a:ext uri="{FF2B5EF4-FFF2-40B4-BE49-F238E27FC236}">
                <a16:creationId xmlns:a16="http://schemas.microsoft.com/office/drawing/2014/main" id="{57C7A9E0-275D-383F-ABFF-3381AD793DAE}"/>
              </a:ext>
            </a:extLst>
          </p:cNvPr>
          <p:cNvSpPr txBox="1">
            <a:spLocks/>
          </p:cNvSpPr>
          <p:nvPr/>
        </p:nvSpPr>
        <p:spPr>
          <a:xfrm>
            <a:off x="1053699" y="3708929"/>
            <a:ext cx="1983763" cy="197834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13800" b="0" i="0" u="none" strike="noStrike" kern="1200" cap="none" spc="0" normalizeH="0" baseline="0" noProof="0">
                <a:ln>
                  <a:noFill/>
                </a:ln>
                <a:solidFill>
                  <a:schemeClr val="bg1"/>
                </a:solidFill>
                <a:effectLst/>
                <a:uLnTx/>
                <a:uFillTx/>
                <a:ea typeface="+mn-ea"/>
                <a:cs typeface="Arial"/>
              </a:rPr>
              <a:t>2</a:t>
            </a:r>
          </a:p>
        </p:txBody>
      </p:sp>
      <p:cxnSp>
        <p:nvCxnSpPr>
          <p:cNvPr id="4" name="Conector recto 3">
            <a:extLst>
              <a:ext uri="{FF2B5EF4-FFF2-40B4-BE49-F238E27FC236}">
                <a16:creationId xmlns:a16="http://schemas.microsoft.com/office/drawing/2014/main" id="{CB429170-EF2A-1D06-394D-EA6D8D8FCE61}"/>
              </a:ext>
            </a:extLst>
          </p:cNvPr>
          <p:cNvCxnSpPr>
            <a:cxnSpLocks/>
          </p:cNvCxnSpPr>
          <p:nvPr/>
        </p:nvCxnSpPr>
        <p:spPr>
          <a:xfrm>
            <a:off x="5290745" y="3724272"/>
            <a:ext cx="0" cy="2880000"/>
          </a:xfrm>
          <a:prstGeom prst="line">
            <a:avLst/>
          </a:prstGeom>
          <a:noFill/>
          <a:ln w="76200" cap="flat" cmpd="sng" algn="ctr">
            <a:solidFill>
              <a:srgbClr val="D73A2C"/>
            </a:solidFill>
            <a:prstDash val="solid"/>
            <a:miter lim="800000"/>
          </a:ln>
          <a:effectLst/>
        </p:spPr>
      </p:cxnSp>
      <p:sp>
        <p:nvSpPr>
          <p:cNvPr id="6" name="Text Placeholder 5">
            <a:extLst>
              <a:ext uri="{FF2B5EF4-FFF2-40B4-BE49-F238E27FC236}">
                <a16:creationId xmlns:a16="http://schemas.microsoft.com/office/drawing/2014/main" id="{DB4DEA3A-6F66-CB02-18C4-332C6242FF68}"/>
              </a:ext>
            </a:extLst>
          </p:cNvPr>
          <p:cNvSpPr txBox="1">
            <a:spLocks/>
          </p:cNvSpPr>
          <p:nvPr/>
        </p:nvSpPr>
        <p:spPr>
          <a:xfrm>
            <a:off x="5472069" y="3999999"/>
            <a:ext cx="6196206" cy="1866226"/>
          </a:xfrm>
          <a:prstGeom prst="rect">
            <a:avLst/>
          </a:prstGeom>
        </p:spPr>
        <p:txBody>
          <a:bodyPr vert="horz" lIns="91440" tIns="0" rIns="91440" bIns="0" rtlCol="0">
            <a:noAutofit/>
          </a:bodyPr>
          <a:lstStyle>
            <a:defPPr>
              <a:defRPr lang="en-US"/>
            </a:defPPr>
            <a:lvl1pPr marL="342900" indent="-342900" algn="just">
              <a:lnSpc>
                <a:spcPct val="120000"/>
              </a:lnSpc>
              <a:spcBef>
                <a:spcPts val="600"/>
              </a:spcBef>
              <a:spcAft>
                <a:spcPts val="600"/>
              </a:spcAft>
              <a:buClr>
                <a:srgbClr val="D73A2C"/>
              </a:buClr>
              <a:buFont typeface="Wingdings" panose="05000000000000000000" pitchFamily="2" charset="2"/>
              <a:buChar char="q"/>
              <a:defRPr>
                <a:solidFill>
                  <a:prstClr val="black">
                    <a:lumMod val="50000"/>
                  </a:prstClr>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600"/>
              </a:spcBef>
              <a:spcAft>
                <a:spcPts val="600"/>
              </a:spcAft>
            </a:pPr>
            <a:r>
              <a:rPr lang="es-ES"/>
              <a:t>Determinar los periodos regularizables</a:t>
            </a:r>
            <a:endParaRPr lang="es-ES" sz="1800">
              <a:solidFill>
                <a:prstClr val="black">
                  <a:lumMod val="50000"/>
                </a:prstClr>
              </a:solidFill>
              <a:latin typeface="+mj-lt"/>
              <a:cs typeface="Arial" panose="020B0604020202020204" pitchFamily="34" charset="0"/>
            </a:endParaRPr>
          </a:p>
          <a:p>
            <a:pPr algn="just">
              <a:lnSpc>
                <a:spcPct val="120000"/>
              </a:lnSpc>
              <a:spcBef>
                <a:spcPts val="600"/>
              </a:spcBef>
              <a:spcAft>
                <a:spcPts val="600"/>
              </a:spcAft>
            </a:pPr>
            <a:r>
              <a:rPr lang="es-ES" sz="1800">
                <a:solidFill>
                  <a:prstClr val="black">
                    <a:lumMod val="50000"/>
                  </a:prstClr>
                </a:solidFill>
                <a:latin typeface="+mj-lt"/>
                <a:cs typeface="Arial" panose="020B0604020202020204" pitchFamily="34" charset="0"/>
              </a:rPr>
              <a:t>Cálculo de los Rendimientos Netos </a:t>
            </a:r>
            <a:r>
              <a:rPr lang="es-ES"/>
              <a:t>M</a:t>
            </a:r>
            <a:r>
              <a:rPr lang="es-ES" sz="1800">
                <a:solidFill>
                  <a:prstClr val="black">
                    <a:lumMod val="50000"/>
                  </a:prstClr>
                </a:solidFill>
                <a:latin typeface="+mj-lt"/>
                <a:cs typeface="Arial" panose="020B0604020202020204" pitchFamily="34" charset="0"/>
              </a:rPr>
              <a:t>ensuales</a:t>
            </a:r>
          </a:p>
          <a:p>
            <a:pPr algn="just">
              <a:lnSpc>
                <a:spcPct val="120000"/>
              </a:lnSpc>
              <a:spcBef>
                <a:spcPts val="600"/>
              </a:spcBef>
              <a:spcAft>
                <a:spcPts val="600"/>
              </a:spcAft>
            </a:pPr>
            <a:r>
              <a:rPr lang="es-ES" sz="1800">
                <a:solidFill>
                  <a:prstClr val="black">
                    <a:lumMod val="50000"/>
                  </a:prstClr>
                </a:solidFill>
                <a:latin typeface="+mj-lt"/>
                <a:cs typeface="Arial" panose="020B0604020202020204" pitchFamily="34" charset="0"/>
              </a:rPr>
              <a:t>Determinación de la Base de Cotización Definitiva</a:t>
            </a:r>
          </a:p>
          <a:p>
            <a:pPr algn="just">
              <a:lnSpc>
                <a:spcPct val="120000"/>
              </a:lnSpc>
              <a:spcBef>
                <a:spcPts val="600"/>
              </a:spcBef>
              <a:spcAft>
                <a:spcPts val="600"/>
              </a:spcAft>
            </a:pPr>
            <a:r>
              <a:rPr lang="es-ES" sz="1800">
                <a:solidFill>
                  <a:prstClr val="black">
                    <a:lumMod val="50000"/>
                  </a:prstClr>
                </a:solidFill>
                <a:latin typeface="+mj-lt"/>
                <a:cs typeface="Arial" panose="020B0604020202020204" pitchFamily="34" charset="0"/>
              </a:rPr>
              <a:t>Regularización de cuotas</a:t>
            </a:r>
          </a:p>
          <a:p>
            <a:pPr algn="just">
              <a:lnSpc>
                <a:spcPct val="120000"/>
              </a:lnSpc>
              <a:spcBef>
                <a:spcPts val="600"/>
              </a:spcBef>
              <a:spcAft>
                <a:spcPts val="600"/>
              </a:spcAft>
            </a:pPr>
            <a:r>
              <a:rPr lang="es-ES" sz="1800">
                <a:solidFill>
                  <a:prstClr val="black">
                    <a:lumMod val="50000"/>
                  </a:prstClr>
                </a:solidFill>
                <a:latin typeface="+mj-lt"/>
                <a:cs typeface="Arial" panose="020B0604020202020204" pitchFamily="34" charset="0"/>
              </a:rPr>
              <a:t>Finalización del proceso</a:t>
            </a:r>
          </a:p>
        </p:txBody>
      </p:sp>
    </p:spTree>
    <p:extLst>
      <p:ext uri="{BB962C8B-B14F-4D97-AF65-F5344CB8AC3E}">
        <p14:creationId xmlns:p14="http://schemas.microsoft.com/office/powerpoint/2010/main" val="11904038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rsegi Panjang: Sudut Lengkung 2">
            <a:extLst>
              <a:ext uri="{FF2B5EF4-FFF2-40B4-BE49-F238E27FC236}">
                <a16:creationId xmlns:a16="http://schemas.microsoft.com/office/drawing/2014/main" id="{19BBB7A5-740A-A6CC-05A7-93D7DEBBEA2E}"/>
              </a:ext>
            </a:extLst>
          </p:cNvPr>
          <p:cNvSpPr/>
          <p:nvPr/>
        </p:nvSpPr>
        <p:spPr>
          <a:xfrm>
            <a:off x="1863688" y="2653561"/>
            <a:ext cx="9943864" cy="264680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nvGrpSpPr>
          <p:cNvPr id="4" name="Grupo 3">
            <a:extLst>
              <a:ext uri="{FF2B5EF4-FFF2-40B4-BE49-F238E27FC236}">
                <a16:creationId xmlns:a16="http://schemas.microsoft.com/office/drawing/2014/main" id="{10E01E67-F1B1-22F3-C4F4-E1A7289E667F}"/>
              </a:ext>
            </a:extLst>
          </p:cNvPr>
          <p:cNvGrpSpPr/>
          <p:nvPr/>
        </p:nvGrpSpPr>
        <p:grpSpPr>
          <a:xfrm>
            <a:off x="83315" y="100378"/>
            <a:ext cx="11312995" cy="630845"/>
            <a:chOff x="101977" y="91047"/>
            <a:chExt cx="11312995" cy="630845"/>
          </a:xfrm>
        </p:grpSpPr>
        <p:sp>
          <p:nvSpPr>
            <p:cNvPr id="5" name="TextBox 12">
              <a:extLst>
                <a:ext uri="{FF2B5EF4-FFF2-40B4-BE49-F238E27FC236}">
                  <a16:creationId xmlns:a16="http://schemas.microsoft.com/office/drawing/2014/main" id="{3FB2A2B1-2E69-E585-7406-39EABAE69D5A}"/>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Fases del proceso de Regularización de Cuotas</a:t>
              </a:r>
            </a:p>
          </p:txBody>
        </p:sp>
        <p:grpSp>
          <p:nvGrpSpPr>
            <p:cNvPr id="6" name="Grupo 5">
              <a:extLst>
                <a:ext uri="{FF2B5EF4-FFF2-40B4-BE49-F238E27FC236}">
                  <a16:creationId xmlns:a16="http://schemas.microsoft.com/office/drawing/2014/main" id="{7C482EBD-43A0-9D92-02BA-463D3618F98A}"/>
                </a:ext>
              </a:extLst>
            </p:cNvPr>
            <p:cNvGrpSpPr/>
            <p:nvPr/>
          </p:nvGrpSpPr>
          <p:grpSpPr>
            <a:xfrm>
              <a:off x="101977" y="91047"/>
              <a:ext cx="712074" cy="630845"/>
              <a:chOff x="101977" y="91047"/>
              <a:chExt cx="712074" cy="630845"/>
            </a:xfrm>
          </p:grpSpPr>
          <p:sp>
            <p:nvSpPr>
              <p:cNvPr id="7" name="Graphic 10">
                <a:extLst>
                  <a:ext uri="{FF2B5EF4-FFF2-40B4-BE49-F238E27FC236}">
                    <a16:creationId xmlns:a16="http://schemas.microsoft.com/office/drawing/2014/main" id="{A15F581C-ECB6-A40D-3C1E-695322F2C356}"/>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extBox 38">
                <a:extLst>
                  <a:ext uri="{FF2B5EF4-FFF2-40B4-BE49-F238E27FC236}">
                    <a16:creationId xmlns:a16="http://schemas.microsoft.com/office/drawing/2014/main" id="{3ACB5340-CEE0-C844-C5BD-B9D78DD75B6D}"/>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sp>
        <p:nvSpPr>
          <p:cNvPr id="9" name="Marcador de texto 36">
            <a:extLst>
              <a:ext uri="{FF2B5EF4-FFF2-40B4-BE49-F238E27FC236}">
                <a16:creationId xmlns:a16="http://schemas.microsoft.com/office/drawing/2014/main" id="{009D02BF-D430-B90C-186A-DEF7D900EBD7}"/>
              </a:ext>
            </a:extLst>
          </p:cNvPr>
          <p:cNvSpPr txBox="1">
            <a:spLocks/>
          </p:cNvSpPr>
          <p:nvPr/>
        </p:nvSpPr>
        <p:spPr>
          <a:xfrm>
            <a:off x="1697934" y="1092221"/>
            <a:ext cx="10044000" cy="701781"/>
          </a:xfrm>
          <a:prstGeom prst="rect">
            <a:avLst/>
          </a:prstGeom>
          <a:noFill/>
          <a:ln w="12700" cap="flat">
            <a:noFill/>
            <a:miter lim="400000"/>
          </a:ln>
          <a:effectLst/>
          <a:sp3d/>
        </p:spPr>
        <p:txBody>
          <a:bodyPr wrap="square" lIns="91440" tIns="45720" rIns="91440" bIns="45720" anchor="t">
            <a:spAutoFit/>
          </a:bodyPr>
          <a:lstStyle>
            <a:defPPr>
              <a:defRPr lang="en-US"/>
            </a:defPPr>
            <a:lvl1pPr marR="0" lvl="0" indent="0" fontAlgn="auto">
              <a:lnSpc>
                <a:spcPct val="80000"/>
              </a:lnSpc>
              <a:spcBef>
                <a:spcPts val="0"/>
              </a:spcBef>
              <a:spcAft>
                <a:spcPts val="0"/>
              </a:spcAft>
              <a:buClrTx/>
              <a:buSzTx/>
              <a:buFontTx/>
              <a:buNone/>
              <a:tabLst/>
              <a:defRPr sz="2400">
                <a:solidFill>
                  <a:srgbClr val="1D5253"/>
                </a:solidFill>
                <a:latin typeface="Calibri Light" panose="020F0302020204030204"/>
                <a:ea typeface="Open Sans"/>
                <a:cs typeface="Open Sans"/>
              </a:defRPr>
            </a:lvl1pPr>
            <a:lvl2pPr marL="609494" indent="0" defTabSz="1218987">
              <a:lnSpc>
                <a:spcPct val="85000"/>
              </a:lnSpc>
              <a:spcBef>
                <a:spcPts val="0"/>
              </a:spcBef>
              <a:spcAft>
                <a:spcPts val="600"/>
              </a:spcAft>
              <a:buFont typeface="Arial" pitchFamily="34" charset="0"/>
              <a:buNone/>
              <a:defRPr sz="3700">
                <a:solidFill>
                  <a:schemeClr val="accent3">
                    <a:lumMod val="50000"/>
                  </a:schemeClr>
                </a:solidFill>
                <a:cs typeface="Arial"/>
              </a:defRPr>
            </a:lvl2pPr>
            <a:lvl3pPr marL="1218986" indent="0" defTabSz="1218987">
              <a:lnSpc>
                <a:spcPct val="85000"/>
              </a:lnSpc>
              <a:spcBef>
                <a:spcPts val="0"/>
              </a:spcBef>
              <a:spcAft>
                <a:spcPts val="600"/>
              </a:spcAft>
              <a:buFont typeface="Arial" pitchFamily="34" charset="0"/>
              <a:buNone/>
              <a:defRPr sz="3200">
                <a:solidFill>
                  <a:schemeClr val="accent3">
                    <a:lumMod val="50000"/>
                  </a:schemeClr>
                </a:solidFill>
                <a:cs typeface="Arial"/>
              </a:defRPr>
            </a:lvl3pPr>
            <a:lvl4pPr marL="1828480" indent="0" defTabSz="1218987">
              <a:lnSpc>
                <a:spcPct val="85000"/>
              </a:lnSpc>
              <a:spcBef>
                <a:spcPts val="0"/>
              </a:spcBef>
              <a:spcAft>
                <a:spcPts val="600"/>
              </a:spcAft>
              <a:buFont typeface="Arial" pitchFamily="34" charset="0"/>
              <a:buNone/>
              <a:defRPr sz="2700">
                <a:solidFill>
                  <a:schemeClr val="accent3">
                    <a:lumMod val="50000"/>
                  </a:schemeClr>
                </a:solidFill>
                <a:cs typeface="Arial"/>
              </a:defRPr>
            </a:lvl4pPr>
            <a:lvl5pPr marL="2437973" indent="0" defTabSz="1218987">
              <a:lnSpc>
                <a:spcPct val="85000"/>
              </a:lnSpc>
              <a:spcBef>
                <a:spcPts val="0"/>
              </a:spcBef>
              <a:spcAft>
                <a:spcPts val="600"/>
              </a:spcAft>
              <a:buFont typeface="Arial" pitchFamily="34" charset="0"/>
              <a:buNone/>
              <a:defRPr sz="2700">
                <a:solidFill>
                  <a:schemeClr val="accent3">
                    <a:lumMod val="50000"/>
                  </a:schemeClr>
                </a:solidFill>
                <a:cs typeface="Arial"/>
              </a:defRPr>
            </a:lvl5pPr>
            <a:lvl6pPr marL="3352213" indent="-304747" defTabSz="1218987">
              <a:spcBef>
                <a:spcPct val="20000"/>
              </a:spcBef>
              <a:buFont typeface="Arial" pitchFamily="34" charset="0"/>
              <a:buChar char="•"/>
              <a:defRPr sz="2700"/>
            </a:lvl6pPr>
            <a:lvl7pPr marL="3961707" indent="-304747" defTabSz="1218987">
              <a:spcBef>
                <a:spcPct val="20000"/>
              </a:spcBef>
              <a:buFont typeface="Arial" pitchFamily="34" charset="0"/>
              <a:buChar char="•"/>
              <a:defRPr sz="2700"/>
            </a:lvl7pPr>
            <a:lvl8pPr marL="4571200" indent="-304747" defTabSz="1218987">
              <a:spcBef>
                <a:spcPct val="20000"/>
              </a:spcBef>
              <a:buFont typeface="Arial" pitchFamily="34" charset="0"/>
              <a:buChar char="•"/>
              <a:defRPr sz="2700"/>
            </a:lvl8pPr>
            <a:lvl9pPr marL="5180693" indent="-304747" defTabSz="1218987">
              <a:spcBef>
                <a:spcPct val="20000"/>
              </a:spcBef>
              <a:buFont typeface="Arial" pitchFamily="34" charset="0"/>
              <a:buChar char="•"/>
              <a:defRPr sz="2700"/>
            </a:lvl9pPr>
          </a:lstStyle>
          <a:p>
            <a:r>
              <a:rPr lang="es-ES"/>
              <a:t>Introducción al proceso de la TGSS para la regularización de los/as autónomos/as en aplicación del sistema de cotización por rendimientos </a:t>
            </a:r>
          </a:p>
        </p:txBody>
      </p:sp>
      <p:sp>
        <p:nvSpPr>
          <p:cNvPr id="21" name="Marcador de número de diapositiva 414">
            <a:extLst>
              <a:ext uri="{FF2B5EF4-FFF2-40B4-BE49-F238E27FC236}">
                <a16:creationId xmlns:a16="http://schemas.microsoft.com/office/drawing/2014/main" id="{805A511C-E43E-F932-4608-CB47B88CBAD4}"/>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13</a:t>
            </a:fld>
            <a:endParaRPr lang="es-ES"/>
          </a:p>
        </p:txBody>
      </p:sp>
      <p:sp>
        <p:nvSpPr>
          <p:cNvPr id="11" name="CuadroTexto 10">
            <a:extLst>
              <a:ext uri="{FF2B5EF4-FFF2-40B4-BE49-F238E27FC236}">
                <a16:creationId xmlns:a16="http://schemas.microsoft.com/office/drawing/2014/main" id="{D1FAA7F8-29F6-0B16-B452-0C1F74FF3937}"/>
              </a:ext>
            </a:extLst>
          </p:cNvPr>
          <p:cNvSpPr txBox="1"/>
          <p:nvPr/>
        </p:nvSpPr>
        <p:spPr>
          <a:xfrm>
            <a:off x="1999187" y="2815795"/>
            <a:ext cx="9261516" cy="313932"/>
          </a:xfrm>
          <a:prstGeom prst="rect">
            <a:avLst/>
          </a:prstGeom>
          <a:noFill/>
        </p:spPr>
        <p:txBody>
          <a:bodyPr wrap="square">
            <a:spAutoFit/>
          </a:bodyPr>
          <a:lstStyle>
            <a:defPPr>
              <a:defRPr lang="en-US"/>
            </a:defPPr>
            <a:lvl1pPr>
              <a:lnSpc>
                <a:spcPct val="90000"/>
              </a:lnSpc>
              <a:defRPr sz="2000" b="1" kern="0">
                <a:solidFill>
                  <a:schemeClr val="accent2"/>
                </a:solidFill>
                <a:latin typeface="+mj-lt"/>
                <a:cs typeface="Arial" panose="020B0604020202020204" pitchFamily="34" charset="0"/>
              </a:defRPr>
            </a:lvl1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r>
              <a:rPr lang="es-ES" sz="1600" b="0">
                <a:solidFill>
                  <a:schemeClr val="tx1">
                    <a:lumMod val="75000"/>
                    <a:lumOff val="25000"/>
                  </a:schemeClr>
                </a:solidFill>
              </a:rPr>
              <a:t>Para ello necesita </a:t>
            </a:r>
            <a:r>
              <a:rPr lang="es-ES" sz="1600">
                <a:solidFill>
                  <a:srgbClr val="1D5253"/>
                </a:solidFill>
              </a:rPr>
              <a:t>información de</a:t>
            </a:r>
            <a:r>
              <a:rPr lang="es-ES" sz="1600" b="0">
                <a:solidFill>
                  <a:schemeClr val="tx1"/>
                </a:solidFill>
              </a:rPr>
              <a:t>:</a:t>
            </a:r>
          </a:p>
        </p:txBody>
      </p:sp>
      <p:sp>
        <p:nvSpPr>
          <p:cNvPr id="12" name="CuadroTexto 11">
            <a:extLst>
              <a:ext uri="{FF2B5EF4-FFF2-40B4-BE49-F238E27FC236}">
                <a16:creationId xmlns:a16="http://schemas.microsoft.com/office/drawing/2014/main" id="{F796766B-DA55-B85B-ACDA-B33EAC784B27}"/>
              </a:ext>
            </a:extLst>
          </p:cNvPr>
          <p:cNvSpPr txBox="1"/>
          <p:nvPr/>
        </p:nvSpPr>
        <p:spPr>
          <a:xfrm>
            <a:off x="2320384" y="3134115"/>
            <a:ext cx="3053751" cy="338554"/>
          </a:xfrm>
          <a:prstGeom prst="rect">
            <a:avLst/>
          </a:prstGeom>
          <a:noFill/>
          <a:ln>
            <a:noFill/>
          </a:ln>
        </p:spPr>
        <p:txBody>
          <a:bodyPr wrap="square">
            <a:spAutoFit/>
          </a:bodyPr>
          <a:lstStyle>
            <a:defPPr>
              <a:defRPr lang="en-US"/>
            </a:defPPr>
            <a:lvl1pPr marL="85725" marR="179070" algn="just">
              <a:spcBef>
                <a:spcPts val="0"/>
              </a:spcBef>
              <a:spcAft>
                <a:spcPts val="0"/>
              </a:spcAft>
              <a:defRPr sz="1400">
                <a:effectLst/>
                <a:ea typeface="Times New Roman" panose="02020603050405020304" pitchFamily="18" charset="0"/>
                <a:cs typeface="Times New Roman" panose="02020603050405020304" pitchFamily="18" charset="0"/>
              </a:defRPr>
            </a:lvl1pPr>
          </a:lstStyle>
          <a:p>
            <a:r>
              <a:rPr lang="es-ES" sz="1600" kern="0">
                <a:solidFill>
                  <a:schemeClr val="tx1">
                    <a:lumMod val="75000"/>
                    <a:lumOff val="25000"/>
                  </a:schemeClr>
                </a:solidFill>
                <a:latin typeface="+mj-lt"/>
                <a:ea typeface="+mn-ea"/>
                <a:cs typeface="Arial" panose="020B0604020202020204" pitchFamily="34" charset="0"/>
              </a:rPr>
              <a:t>RN anuales</a:t>
            </a:r>
          </a:p>
        </p:txBody>
      </p:sp>
      <p:sp>
        <p:nvSpPr>
          <p:cNvPr id="22" name="CuadroTexto 21">
            <a:extLst>
              <a:ext uri="{FF2B5EF4-FFF2-40B4-BE49-F238E27FC236}">
                <a16:creationId xmlns:a16="http://schemas.microsoft.com/office/drawing/2014/main" id="{E697C5E1-BAD7-4693-87C6-69C1D5CC624D}"/>
              </a:ext>
            </a:extLst>
          </p:cNvPr>
          <p:cNvSpPr txBox="1"/>
          <p:nvPr/>
        </p:nvSpPr>
        <p:spPr>
          <a:xfrm>
            <a:off x="1863688" y="1890479"/>
            <a:ext cx="9943864" cy="535531"/>
          </a:xfrm>
          <a:prstGeom prst="rect">
            <a:avLst/>
          </a:prstGeom>
          <a:noFill/>
        </p:spPr>
        <p:txBody>
          <a:bodyPr wrap="square">
            <a:spAutoFit/>
          </a:bodyPr>
          <a:lstStyle>
            <a:defPPr>
              <a:defRPr lang="en-US"/>
            </a:defPPr>
            <a:lvl1pPr>
              <a:lnSpc>
                <a:spcPct val="90000"/>
              </a:lnSpc>
              <a:defRPr sz="2000" b="1" kern="0">
                <a:solidFill>
                  <a:schemeClr val="accent2"/>
                </a:solidFill>
                <a:latin typeface="+mj-lt"/>
                <a:cs typeface="Arial" panose="020B0604020202020204" pitchFamily="34" charset="0"/>
              </a:defRPr>
            </a:lvl1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r>
              <a:rPr lang="es-ES" sz="1600" b="0">
                <a:solidFill>
                  <a:schemeClr val="tx1">
                    <a:lumMod val="75000"/>
                    <a:lumOff val="25000"/>
                  </a:schemeClr>
                </a:solidFill>
                <a:latin typeface="+mn-lt"/>
              </a:rPr>
              <a:t>La TGSS necesita conocer si </a:t>
            </a:r>
            <a:r>
              <a:rPr lang="es-ES" sz="1600">
                <a:solidFill>
                  <a:schemeClr val="accent1"/>
                </a:solidFill>
                <a:latin typeface="+mn-lt"/>
              </a:rPr>
              <a:t>el o la autónoma ha</a:t>
            </a:r>
            <a:r>
              <a:rPr lang="es-ES" sz="1600">
                <a:latin typeface="+mn-lt"/>
              </a:rPr>
              <a:t> </a:t>
            </a:r>
            <a:r>
              <a:rPr lang="es-ES" sz="1600">
                <a:solidFill>
                  <a:schemeClr val="accent1"/>
                </a:solidFill>
                <a:latin typeface="+mn-lt"/>
              </a:rPr>
              <a:t>cotizado</a:t>
            </a:r>
            <a:r>
              <a:rPr lang="es-ES" sz="1600">
                <a:latin typeface="+mn-lt"/>
              </a:rPr>
              <a:t> </a:t>
            </a:r>
            <a:r>
              <a:rPr lang="es-ES" sz="1600">
                <a:solidFill>
                  <a:schemeClr val="accent1"/>
                </a:solidFill>
                <a:latin typeface="+mn-lt"/>
              </a:rPr>
              <a:t>correctamente</a:t>
            </a:r>
            <a:r>
              <a:rPr lang="es-ES" sz="1600" b="0">
                <a:solidFill>
                  <a:schemeClr val="tx1">
                    <a:lumMod val="75000"/>
                    <a:lumOff val="25000"/>
                  </a:schemeClr>
                </a:solidFill>
                <a:latin typeface="+mn-lt"/>
              </a:rPr>
              <a:t>, conforme a las BCP elegidas en el año</a:t>
            </a:r>
            <a:r>
              <a:rPr lang="es-ES" sz="1600">
                <a:latin typeface="+mn-lt"/>
              </a:rPr>
              <a:t> </a:t>
            </a:r>
            <a:r>
              <a:rPr lang="es-ES" sz="1600" b="0">
                <a:solidFill>
                  <a:schemeClr val="tx1">
                    <a:lumMod val="75000"/>
                    <a:lumOff val="25000"/>
                  </a:schemeClr>
                </a:solidFill>
                <a:latin typeface="+mn-lt"/>
              </a:rPr>
              <a:t>objeto de la RC</a:t>
            </a:r>
          </a:p>
        </p:txBody>
      </p:sp>
      <p:sp>
        <p:nvSpPr>
          <p:cNvPr id="35" name="CuadroTexto 34">
            <a:extLst>
              <a:ext uri="{FF2B5EF4-FFF2-40B4-BE49-F238E27FC236}">
                <a16:creationId xmlns:a16="http://schemas.microsoft.com/office/drawing/2014/main" id="{4BD1E6BA-8AB3-D49B-AF24-F64A0FA679EF}"/>
              </a:ext>
            </a:extLst>
          </p:cNvPr>
          <p:cNvSpPr txBox="1"/>
          <p:nvPr/>
        </p:nvSpPr>
        <p:spPr>
          <a:xfrm>
            <a:off x="7264327" y="3122148"/>
            <a:ext cx="3996376" cy="338554"/>
          </a:xfrm>
          <a:prstGeom prst="rect">
            <a:avLst/>
          </a:prstGeom>
          <a:noFill/>
          <a:ln>
            <a:noFill/>
          </a:ln>
        </p:spPr>
        <p:txBody>
          <a:bodyPr wrap="square">
            <a:spAutoFit/>
          </a:bodyPr>
          <a:lstStyle>
            <a:defPPr>
              <a:defRPr lang="en-US"/>
            </a:defPPr>
            <a:lvl1pPr marL="85725" marR="179070" algn="just">
              <a:spcBef>
                <a:spcPts val="0"/>
              </a:spcBef>
              <a:spcAft>
                <a:spcPts val="0"/>
              </a:spcAft>
              <a:defRPr sz="1400">
                <a:effectLst/>
                <a:ea typeface="Times New Roman" panose="02020603050405020304" pitchFamily="18" charset="0"/>
                <a:cs typeface="Times New Roman" panose="02020603050405020304" pitchFamily="18" charset="0"/>
              </a:defRPr>
            </a:lvl1pPr>
          </a:lstStyle>
          <a:p>
            <a:pPr algn="just">
              <a:defRPr/>
            </a:pPr>
            <a:r>
              <a:rPr lang="es-ES" sz="1600" kern="0">
                <a:solidFill>
                  <a:schemeClr val="tx1">
                    <a:lumMod val="75000"/>
                    <a:lumOff val="25000"/>
                  </a:schemeClr>
                </a:solidFill>
                <a:latin typeface="+mj-lt"/>
                <a:ea typeface="+mn-ea"/>
                <a:cs typeface="Arial" panose="020B0604020202020204" pitchFamily="34" charset="0"/>
              </a:rPr>
              <a:t>Determinar sobre qué periodos se aplican</a:t>
            </a:r>
          </a:p>
        </p:txBody>
      </p:sp>
      <p:sp>
        <p:nvSpPr>
          <p:cNvPr id="67" name="CuadroTexto 66">
            <a:extLst>
              <a:ext uri="{FF2B5EF4-FFF2-40B4-BE49-F238E27FC236}">
                <a16:creationId xmlns:a16="http://schemas.microsoft.com/office/drawing/2014/main" id="{89624292-0074-D195-73E5-F05490B35FDC}"/>
              </a:ext>
            </a:extLst>
          </p:cNvPr>
          <p:cNvSpPr txBox="1"/>
          <p:nvPr/>
        </p:nvSpPr>
        <p:spPr>
          <a:xfrm>
            <a:off x="3417515" y="3478170"/>
            <a:ext cx="1956620" cy="338554"/>
          </a:xfrm>
          <a:prstGeom prst="rect">
            <a:avLst/>
          </a:prstGeom>
          <a:noFill/>
        </p:spPr>
        <p:txBody>
          <a:bodyPr wrap="square">
            <a:spAutoFit/>
          </a:bodyPr>
          <a:lstStyle/>
          <a:p>
            <a:r>
              <a:rPr lang="es-ES" sz="1400" kern="0">
                <a:solidFill>
                  <a:schemeClr val="tx1">
                    <a:lumMod val="75000"/>
                    <a:lumOff val="25000"/>
                  </a:schemeClr>
                </a:solidFill>
                <a:latin typeface="+mj-lt"/>
                <a:cs typeface="Arial" panose="020B0604020202020204" pitchFamily="34" charset="0"/>
              </a:rPr>
              <a:t>por</a:t>
            </a:r>
            <a:r>
              <a:rPr lang="es-ES" sz="1400">
                <a:cs typeface="Times New Roman" panose="02020603050405020304" pitchFamily="18" charset="0"/>
              </a:rPr>
              <a:t> </a:t>
            </a:r>
            <a:r>
              <a:rPr lang="es-ES" altLang="en-US" sz="1600" b="1" kern="0">
                <a:solidFill>
                  <a:srgbClr val="1D5253"/>
                </a:solidFill>
                <a:latin typeface="+mj-lt"/>
                <a:cs typeface="Arial" panose="020B0604020202020204" pitchFamily="34" charset="0"/>
              </a:rPr>
              <a:t>AEAT y HHFF</a:t>
            </a:r>
            <a:endParaRPr lang="es-ES" sz="1600" b="1" kern="0">
              <a:solidFill>
                <a:srgbClr val="1D5253"/>
              </a:solidFill>
              <a:latin typeface="+mj-lt"/>
              <a:cs typeface="Arial" panose="020B0604020202020204" pitchFamily="34" charset="0"/>
            </a:endParaRPr>
          </a:p>
        </p:txBody>
      </p:sp>
      <p:sp>
        <p:nvSpPr>
          <p:cNvPr id="70" name="CuadroTexto 69">
            <a:extLst>
              <a:ext uri="{FF2B5EF4-FFF2-40B4-BE49-F238E27FC236}">
                <a16:creationId xmlns:a16="http://schemas.microsoft.com/office/drawing/2014/main" id="{1EE7EB57-661C-9E71-05B7-A37FA9189518}"/>
              </a:ext>
            </a:extLst>
          </p:cNvPr>
          <p:cNvSpPr txBox="1"/>
          <p:nvPr/>
        </p:nvSpPr>
        <p:spPr>
          <a:xfrm>
            <a:off x="7377094" y="3494870"/>
            <a:ext cx="4221551" cy="338554"/>
          </a:xfrm>
          <a:prstGeom prst="rect">
            <a:avLst/>
          </a:prstGeom>
          <a:noFill/>
        </p:spPr>
        <p:txBody>
          <a:bodyPr wrap="square">
            <a:spAutoFit/>
          </a:bodyPr>
          <a:lstStyle/>
          <a:p>
            <a:r>
              <a:rPr lang="es-ES" sz="1400" kern="0">
                <a:solidFill>
                  <a:schemeClr val="tx1">
                    <a:lumMod val="75000"/>
                    <a:lumOff val="25000"/>
                  </a:schemeClr>
                </a:solidFill>
                <a:latin typeface="+mj-lt"/>
                <a:cs typeface="Arial" panose="020B0604020202020204" pitchFamily="34" charset="0"/>
              </a:rPr>
              <a:t>por</a:t>
            </a:r>
            <a:r>
              <a:rPr lang="es-ES" sz="1400">
                <a:cs typeface="Times New Roman" panose="02020603050405020304" pitchFamily="18" charset="0"/>
              </a:rPr>
              <a:t> </a:t>
            </a:r>
            <a:r>
              <a:rPr lang="es-ES" sz="1600" b="1" kern="0">
                <a:solidFill>
                  <a:srgbClr val="1D5253"/>
                </a:solidFill>
                <a:latin typeface="+mj-lt"/>
                <a:cs typeface="Arial" panose="020B0604020202020204" pitchFamily="34" charset="0"/>
              </a:rPr>
              <a:t>EEGG y las MCSS</a:t>
            </a:r>
          </a:p>
        </p:txBody>
      </p:sp>
      <p:pic>
        <p:nvPicPr>
          <p:cNvPr id="69" name="Imagen 68">
            <a:extLst>
              <a:ext uri="{FF2B5EF4-FFF2-40B4-BE49-F238E27FC236}">
                <a16:creationId xmlns:a16="http://schemas.microsoft.com/office/drawing/2014/main" id="{685D13CE-5D22-E842-A413-A2DE7C1A3C55}"/>
              </a:ext>
            </a:extLst>
          </p:cNvPr>
          <p:cNvPicPr>
            <a:picLocks noChangeAspect="1"/>
          </p:cNvPicPr>
          <p:nvPr/>
        </p:nvPicPr>
        <p:blipFill>
          <a:blip r:embed="rId3"/>
          <a:stretch>
            <a:fillRect/>
          </a:stretch>
        </p:blipFill>
        <p:spPr>
          <a:xfrm>
            <a:off x="3762809" y="4073718"/>
            <a:ext cx="335411" cy="323215"/>
          </a:xfrm>
          <a:prstGeom prst="rect">
            <a:avLst/>
          </a:prstGeom>
        </p:spPr>
      </p:pic>
      <p:pic>
        <p:nvPicPr>
          <p:cNvPr id="71" name="Imagen 70">
            <a:extLst>
              <a:ext uri="{FF2B5EF4-FFF2-40B4-BE49-F238E27FC236}">
                <a16:creationId xmlns:a16="http://schemas.microsoft.com/office/drawing/2014/main" id="{9A045B51-BC38-63E5-31B4-0569BE1C7C6E}"/>
              </a:ext>
            </a:extLst>
          </p:cNvPr>
          <p:cNvPicPr>
            <a:picLocks noChangeAspect="1"/>
          </p:cNvPicPr>
          <p:nvPr/>
        </p:nvPicPr>
        <p:blipFill>
          <a:blip r:embed="rId4"/>
          <a:stretch>
            <a:fillRect/>
          </a:stretch>
        </p:blipFill>
        <p:spPr>
          <a:xfrm>
            <a:off x="7312074" y="3987111"/>
            <a:ext cx="613200" cy="459500"/>
          </a:xfrm>
          <a:prstGeom prst="rect">
            <a:avLst/>
          </a:prstGeom>
        </p:spPr>
      </p:pic>
      <p:pic>
        <p:nvPicPr>
          <p:cNvPr id="74" name="Imagen 73">
            <a:extLst>
              <a:ext uri="{FF2B5EF4-FFF2-40B4-BE49-F238E27FC236}">
                <a16:creationId xmlns:a16="http://schemas.microsoft.com/office/drawing/2014/main" id="{10B11A6D-CB25-D411-371B-F39D148B0C83}"/>
              </a:ext>
            </a:extLst>
          </p:cNvPr>
          <p:cNvPicPr>
            <a:picLocks noChangeAspect="1"/>
          </p:cNvPicPr>
          <p:nvPr/>
        </p:nvPicPr>
        <p:blipFill rotWithShape="1">
          <a:blip r:embed="rId5"/>
          <a:srcRect r="14574"/>
          <a:stretch/>
        </p:blipFill>
        <p:spPr>
          <a:xfrm>
            <a:off x="7894263" y="4049257"/>
            <a:ext cx="518620" cy="335208"/>
          </a:xfrm>
          <a:prstGeom prst="rect">
            <a:avLst/>
          </a:prstGeom>
        </p:spPr>
      </p:pic>
      <p:sp>
        <p:nvSpPr>
          <p:cNvPr id="75" name="CuadroTexto 74">
            <a:extLst>
              <a:ext uri="{FF2B5EF4-FFF2-40B4-BE49-F238E27FC236}">
                <a16:creationId xmlns:a16="http://schemas.microsoft.com/office/drawing/2014/main" id="{A70C8A41-2A9B-991A-E538-DA1366A646FE}"/>
              </a:ext>
            </a:extLst>
          </p:cNvPr>
          <p:cNvSpPr txBox="1"/>
          <p:nvPr/>
        </p:nvSpPr>
        <p:spPr>
          <a:xfrm>
            <a:off x="7402613" y="4388485"/>
            <a:ext cx="914033" cy="338554"/>
          </a:xfrm>
          <a:prstGeom prst="rect">
            <a:avLst/>
          </a:prstGeom>
          <a:noFill/>
        </p:spPr>
        <p:txBody>
          <a:bodyPr wrap="none" rtlCol="0">
            <a:spAutoFit/>
          </a:bodyPr>
          <a:lstStyle/>
          <a:p>
            <a:r>
              <a:rPr lang="es-ES" sz="1600" b="1" kern="0">
                <a:solidFill>
                  <a:srgbClr val="1D5253"/>
                </a:solidFill>
                <a:latin typeface="+mj-lt"/>
                <a:cs typeface="Arial" panose="020B0604020202020204" pitchFamily="34" charset="0"/>
              </a:rPr>
              <a:t>MUTUAS</a:t>
            </a:r>
          </a:p>
        </p:txBody>
      </p:sp>
      <p:sp>
        <p:nvSpPr>
          <p:cNvPr id="84" name="CuadroTexto 83">
            <a:extLst>
              <a:ext uri="{FF2B5EF4-FFF2-40B4-BE49-F238E27FC236}">
                <a16:creationId xmlns:a16="http://schemas.microsoft.com/office/drawing/2014/main" id="{D1B1FEFA-2D0E-06F8-8A27-2D603F8553B5}"/>
              </a:ext>
            </a:extLst>
          </p:cNvPr>
          <p:cNvSpPr txBox="1"/>
          <p:nvPr/>
        </p:nvSpPr>
        <p:spPr>
          <a:xfrm>
            <a:off x="4198850" y="4081437"/>
            <a:ext cx="620683" cy="338554"/>
          </a:xfrm>
          <a:prstGeom prst="rect">
            <a:avLst/>
          </a:prstGeom>
          <a:noFill/>
        </p:spPr>
        <p:txBody>
          <a:bodyPr wrap="none" rtlCol="0">
            <a:spAutoFit/>
          </a:bodyPr>
          <a:lstStyle/>
          <a:p>
            <a:r>
              <a:rPr lang="es-ES" sz="1600" b="1" kern="0">
                <a:solidFill>
                  <a:srgbClr val="1D5253"/>
                </a:solidFill>
                <a:latin typeface="+mj-lt"/>
                <a:cs typeface="Arial" panose="020B0604020202020204" pitchFamily="34" charset="0"/>
              </a:rPr>
              <a:t>HHFF</a:t>
            </a:r>
          </a:p>
        </p:txBody>
      </p:sp>
      <p:grpSp>
        <p:nvGrpSpPr>
          <p:cNvPr id="96" name="Grupo 95">
            <a:extLst>
              <a:ext uri="{FF2B5EF4-FFF2-40B4-BE49-F238E27FC236}">
                <a16:creationId xmlns:a16="http://schemas.microsoft.com/office/drawing/2014/main" id="{887A0554-C112-F1E3-D114-C745658226C7}"/>
              </a:ext>
            </a:extLst>
          </p:cNvPr>
          <p:cNvGrpSpPr/>
          <p:nvPr/>
        </p:nvGrpSpPr>
        <p:grpSpPr>
          <a:xfrm rot="20400626">
            <a:off x="4874096" y="4144738"/>
            <a:ext cx="667843" cy="713337"/>
            <a:chOff x="3696495" y="3869449"/>
            <a:chExt cx="1147084" cy="1225224"/>
          </a:xfrm>
        </p:grpSpPr>
        <p:sp>
          <p:nvSpPr>
            <p:cNvPr id="24" name="Arc 31">
              <a:extLst>
                <a:ext uri="{FF2B5EF4-FFF2-40B4-BE49-F238E27FC236}">
                  <a16:creationId xmlns:a16="http://schemas.microsoft.com/office/drawing/2014/main" id="{305A6524-44C0-FBE0-5D67-FBD37837E37A}"/>
                </a:ext>
              </a:extLst>
            </p:cNvPr>
            <p:cNvSpPr/>
            <p:nvPr/>
          </p:nvSpPr>
          <p:spPr>
            <a:xfrm rot="18340270" flipH="1">
              <a:off x="3678167" y="3966213"/>
              <a:ext cx="1146788" cy="1110132"/>
            </a:xfrm>
            <a:prstGeom prst="arc">
              <a:avLst>
                <a:gd name="adj1" fmla="val 6242770"/>
                <a:gd name="adj2" fmla="val 13390259"/>
              </a:avLst>
            </a:prstGeom>
            <a:noFill/>
            <a:ln w="25400" cap="flat" cmpd="sng" algn="ctr">
              <a:solidFill>
                <a:schemeClr val="bg2">
                  <a:lumMod val="75000"/>
                </a:schemeClr>
              </a:solidFill>
              <a:prstDash val="sysDot"/>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87" name="Freeform 74">
              <a:extLst>
                <a:ext uri="{FF2B5EF4-FFF2-40B4-BE49-F238E27FC236}">
                  <a16:creationId xmlns:a16="http://schemas.microsoft.com/office/drawing/2014/main" id="{C2502328-0F9E-39E7-6D12-F02CBCE8B8BE}"/>
                </a:ext>
              </a:extLst>
            </p:cNvPr>
            <p:cNvSpPr>
              <a:spLocks noChangeAspect="1" noEditPoints="1"/>
            </p:cNvSpPr>
            <p:nvPr/>
          </p:nvSpPr>
          <p:spPr bwMode="auto">
            <a:xfrm rot="1782152" flipV="1">
              <a:off x="4551124" y="3869449"/>
              <a:ext cx="292455" cy="360000"/>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91" name="Picture 10" descr="Copia de Tgss">
            <a:extLst>
              <a:ext uri="{FF2B5EF4-FFF2-40B4-BE49-F238E27FC236}">
                <a16:creationId xmlns:a16="http://schemas.microsoft.com/office/drawing/2014/main" id="{3AF6DC7E-9620-0C28-1513-A317B4EDE8F9}"/>
              </a:ext>
            </a:extLst>
          </p:cNvPr>
          <p:cNvPicPr>
            <a:picLocks noChangeAspect="1" noChangeArrowheads="1"/>
          </p:cNvPicPr>
          <p:nvPr/>
        </p:nvPicPr>
        <p:blipFill>
          <a:blip r:embed="rId6" r:link="rId7">
            <a:extLst>
              <a:ext uri="{28A0092B-C50C-407E-A947-70E740481C1C}">
                <a14:useLocalDpi xmlns:a14="http://schemas.microsoft.com/office/drawing/2010/main" val="0"/>
              </a:ext>
            </a:extLst>
          </a:blip>
          <a:srcRect/>
          <a:stretch>
            <a:fillRect/>
          </a:stretch>
        </p:blipFill>
        <p:spPr bwMode="auto">
          <a:xfrm>
            <a:off x="5863017" y="4671207"/>
            <a:ext cx="570791" cy="570791"/>
          </a:xfrm>
          <a:prstGeom prst="rect">
            <a:avLst/>
          </a:prstGeom>
          <a:noFill/>
          <a:extLst>
            <a:ext uri="{909E8E84-426E-40DD-AFC4-6F175D3DCCD1}">
              <a14:hiddenFill xmlns:a14="http://schemas.microsoft.com/office/drawing/2010/main">
                <a:solidFill>
                  <a:srgbClr val="FFFFFF"/>
                </a:solidFill>
              </a14:hiddenFill>
            </a:ext>
          </a:extLst>
        </p:spPr>
      </p:pic>
      <p:grpSp>
        <p:nvGrpSpPr>
          <p:cNvPr id="95" name="Grupo 94">
            <a:extLst>
              <a:ext uri="{FF2B5EF4-FFF2-40B4-BE49-F238E27FC236}">
                <a16:creationId xmlns:a16="http://schemas.microsoft.com/office/drawing/2014/main" id="{F0820595-0EB8-6BE9-A700-D53CFD75240B}"/>
              </a:ext>
            </a:extLst>
          </p:cNvPr>
          <p:cNvGrpSpPr/>
          <p:nvPr/>
        </p:nvGrpSpPr>
        <p:grpSpPr>
          <a:xfrm rot="965901" flipH="1">
            <a:off x="6730860" y="4130681"/>
            <a:ext cx="667843" cy="713337"/>
            <a:chOff x="9611235" y="3602740"/>
            <a:chExt cx="1147084" cy="1225224"/>
          </a:xfrm>
        </p:grpSpPr>
        <p:sp>
          <p:nvSpPr>
            <p:cNvPr id="93" name="Arc 31">
              <a:extLst>
                <a:ext uri="{FF2B5EF4-FFF2-40B4-BE49-F238E27FC236}">
                  <a16:creationId xmlns:a16="http://schemas.microsoft.com/office/drawing/2014/main" id="{D158AE23-BE12-0204-9489-2493DF243446}"/>
                </a:ext>
              </a:extLst>
            </p:cNvPr>
            <p:cNvSpPr/>
            <p:nvPr/>
          </p:nvSpPr>
          <p:spPr>
            <a:xfrm rot="18340270" flipH="1">
              <a:off x="9592907" y="3699504"/>
              <a:ext cx="1146788" cy="1110132"/>
            </a:xfrm>
            <a:prstGeom prst="arc">
              <a:avLst>
                <a:gd name="adj1" fmla="val 6242770"/>
                <a:gd name="adj2" fmla="val 13390259"/>
              </a:avLst>
            </a:prstGeom>
            <a:noFill/>
            <a:ln w="25400" cap="flat" cmpd="sng" algn="ctr">
              <a:solidFill>
                <a:schemeClr val="bg2">
                  <a:lumMod val="75000"/>
                </a:schemeClr>
              </a:solidFill>
              <a:prstDash val="sysDot"/>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94" name="Freeform 74">
              <a:extLst>
                <a:ext uri="{FF2B5EF4-FFF2-40B4-BE49-F238E27FC236}">
                  <a16:creationId xmlns:a16="http://schemas.microsoft.com/office/drawing/2014/main" id="{EF6047ED-DE35-7AE4-1DB6-6FBC76DC4FA9}"/>
                </a:ext>
              </a:extLst>
            </p:cNvPr>
            <p:cNvSpPr>
              <a:spLocks noChangeAspect="1" noEditPoints="1"/>
            </p:cNvSpPr>
            <p:nvPr/>
          </p:nvSpPr>
          <p:spPr bwMode="auto">
            <a:xfrm rot="1782152" flipV="1">
              <a:off x="10465864" y="3602740"/>
              <a:ext cx="292455" cy="360000"/>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solidFill>
              <a:schemeClr val="accent2"/>
            </a:solidFill>
            <a:ln w="9525">
              <a:solidFill>
                <a:schemeClr val="accent2"/>
              </a:solidFill>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66" name="22 Imagen">
            <a:extLst>
              <a:ext uri="{FF2B5EF4-FFF2-40B4-BE49-F238E27FC236}">
                <a16:creationId xmlns:a16="http://schemas.microsoft.com/office/drawing/2014/main" id="{2048B82E-5AD4-940D-2187-7958AC85082D}"/>
              </a:ext>
            </a:extLst>
          </p:cNvPr>
          <p:cNvPicPr>
            <a:picLocks noChangeAspect="1"/>
          </p:cNvPicPr>
          <p:nvPr/>
        </p:nvPicPr>
        <p:blipFill rotWithShape="1">
          <a:blip r:embed="rId8" cstate="print">
            <a:duotone>
              <a:schemeClr val="accent1">
                <a:shade val="45000"/>
                <a:satMod val="135000"/>
              </a:schemeClr>
              <a:prstClr val="white"/>
            </a:duotone>
            <a:extLst>
              <a:ext uri="{BEBA8EAE-BF5A-486C-A8C5-ECC9F3942E4B}">
                <a14:imgProps xmlns:a14="http://schemas.microsoft.com/office/drawing/2010/main">
                  <a14:imgLayer r:embed="rId9">
                    <a14:imgEffect>
                      <a14:brightnessContrast bright="20000" contrast="20000"/>
                    </a14:imgEffect>
                  </a14:imgLayer>
                </a14:imgProps>
              </a:ext>
              <a:ext uri="{28A0092B-C50C-407E-A947-70E740481C1C}">
                <a14:useLocalDpi xmlns:a14="http://schemas.microsoft.com/office/drawing/2010/main" val="0"/>
              </a:ext>
            </a:extLst>
          </a:blip>
          <a:srcRect l="44185" t="285" r="29034" b="-1"/>
          <a:stretch/>
        </p:blipFill>
        <p:spPr>
          <a:xfrm>
            <a:off x="5249" y="2037273"/>
            <a:ext cx="1506152" cy="4825574"/>
          </a:xfrm>
          <a:prstGeom prst="rect">
            <a:avLst/>
          </a:prstGeom>
          <a:effectLst/>
        </p:spPr>
      </p:pic>
      <p:sp>
        <p:nvSpPr>
          <p:cNvPr id="73" name="Rectangle 21">
            <a:extLst>
              <a:ext uri="{FF2B5EF4-FFF2-40B4-BE49-F238E27FC236}">
                <a16:creationId xmlns:a16="http://schemas.microsoft.com/office/drawing/2014/main" id="{F00CAEB4-0434-BADC-0582-A6C9C8FC82B6}"/>
              </a:ext>
            </a:extLst>
          </p:cNvPr>
          <p:cNvSpPr/>
          <p:nvPr/>
        </p:nvSpPr>
        <p:spPr>
          <a:xfrm rot="5400000">
            <a:off x="-2080566" y="3208751"/>
            <a:ext cx="5746515" cy="1585832"/>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13" name="CuadroTexto 12">
            <a:extLst>
              <a:ext uri="{FF2B5EF4-FFF2-40B4-BE49-F238E27FC236}">
                <a16:creationId xmlns:a16="http://schemas.microsoft.com/office/drawing/2014/main" id="{9C66749E-0033-712D-A3A5-F1A424B3045D}"/>
              </a:ext>
            </a:extLst>
          </p:cNvPr>
          <p:cNvSpPr txBox="1"/>
          <p:nvPr/>
        </p:nvSpPr>
        <p:spPr>
          <a:xfrm>
            <a:off x="2053102" y="5569564"/>
            <a:ext cx="9207602" cy="535531"/>
          </a:xfrm>
          <a:prstGeom prst="rect">
            <a:avLst/>
          </a:prstGeom>
          <a:noFill/>
        </p:spPr>
        <p:txBody>
          <a:bodyPr wrap="square">
            <a:spAutoFit/>
          </a:bodyPr>
          <a:lstStyle>
            <a:defPPr>
              <a:defRPr lang="en-US"/>
            </a:defPPr>
            <a:lvl1pPr>
              <a:lnSpc>
                <a:spcPct val="90000"/>
              </a:lnSpc>
              <a:defRPr sz="2000" b="1" kern="0">
                <a:solidFill>
                  <a:schemeClr val="accent2"/>
                </a:solidFill>
                <a:latin typeface="+mj-lt"/>
                <a:cs typeface="Arial" panose="020B0604020202020204" pitchFamily="34" charset="0"/>
              </a:defRPr>
            </a:lvl1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gn="ctr"/>
            <a:r>
              <a:rPr lang="es-ES" sz="1600" b="0">
                <a:solidFill>
                  <a:schemeClr val="tx1">
                    <a:lumMod val="75000"/>
                    <a:lumOff val="25000"/>
                  </a:schemeClr>
                </a:solidFill>
              </a:rPr>
              <a:t>Con esta información </a:t>
            </a:r>
            <a:r>
              <a:rPr lang="es-ES" sz="1600">
                <a:solidFill>
                  <a:schemeClr val="accent1"/>
                </a:solidFill>
              </a:rPr>
              <a:t>determina si el o la trabajadora ha cotizado correctamente o no</a:t>
            </a:r>
            <a:r>
              <a:rPr lang="es-ES" sz="1600"/>
              <a:t>,</a:t>
            </a:r>
            <a:r>
              <a:rPr lang="es-ES" sz="1600" b="0">
                <a:solidFill>
                  <a:schemeClr val="tx1">
                    <a:lumMod val="75000"/>
                    <a:lumOff val="25000"/>
                  </a:schemeClr>
                </a:solidFill>
              </a:rPr>
              <a:t> establece las BCD y recalcula las cuotas, si procede</a:t>
            </a:r>
          </a:p>
        </p:txBody>
      </p:sp>
      <p:sp>
        <p:nvSpPr>
          <p:cNvPr id="10" name="CuadroTexto 9">
            <a:extLst>
              <a:ext uri="{FF2B5EF4-FFF2-40B4-BE49-F238E27FC236}">
                <a16:creationId xmlns:a16="http://schemas.microsoft.com/office/drawing/2014/main" id="{6C12005D-B984-9891-EDD4-82AB6995A1F8}"/>
              </a:ext>
            </a:extLst>
          </p:cNvPr>
          <p:cNvSpPr txBox="1"/>
          <p:nvPr/>
        </p:nvSpPr>
        <p:spPr>
          <a:xfrm>
            <a:off x="2048657" y="6188227"/>
            <a:ext cx="9207602" cy="535531"/>
          </a:xfrm>
          <a:prstGeom prst="rect">
            <a:avLst/>
          </a:prstGeom>
          <a:noFill/>
        </p:spPr>
        <p:txBody>
          <a:bodyPr wrap="square">
            <a:spAutoFit/>
          </a:bodyPr>
          <a:lstStyle>
            <a:defPPr>
              <a:defRPr lang="en-US"/>
            </a:defPPr>
            <a:lvl1pPr>
              <a:lnSpc>
                <a:spcPct val="90000"/>
              </a:lnSpc>
              <a:defRPr sz="2000" b="1" kern="0">
                <a:solidFill>
                  <a:schemeClr val="accent2"/>
                </a:solidFill>
                <a:latin typeface="+mj-lt"/>
                <a:cs typeface="Arial" panose="020B0604020202020204" pitchFamily="34" charset="0"/>
              </a:defRPr>
            </a:lvl1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gn="ctr"/>
            <a:r>
              <a:rPr lang="es-ES" sz="1600" b="0">
                <a:solidFill>
                  <a:schemeClr val="tx1">
                    <a:lumMod val="75000"/>
                    <a:lumOff val="25000"/>
                  </a:schemeClr>
                </a:solidFill>
              </a:rPr>
              <a:t>Siempre </a:t>
            </a:r>
            <a:r>
              <a:rPr lang="es-ES" sz="1600">
                <a:solidFill>
                  <a:schemeClr val="accent1"/>
                </a:solidFill>
              </a:rPr>
              <a:t>notifica</a:t>
            </a:r>
            <a:r>
              <a:rPr lang="es-ES" sz="1600" b="0">
                <a:solidFill>
                  <a:schemeClr val="tx1">
                    <a:lumMod val="75000"/>
                    <a:lumOff val="25000"/>
                  </a:schemeClr>
                </a:solidFill>
              </a:rPr>
              <a:t> el resultado del proceso y devuelve </a:t>
            </a:r>
            <a:r>
              <a:rPr lang="es-ES" sz="1600">
                <a:solidFill>
                  <a:schemeClr val="accent1"/>
                </a:solidFill>
              </a:rPr>
              <a:t>de</a:t>
            </a:r>
            <a:r>
              <a:rPr lang="es-ES" sz="1600"/>
              <a:t> </a:t>
            </a:r>
            <a:r>
              <a:rPr lang="es-ES" sz="1600">
                <a:solidFill>
                  <a:schemeClr val="accent1"/>
                </a:solidFill>
              </a:rPr>
              <a:t>oficio</a:t>
            </a:r>
            <a:r>
              <a:rPr lang="es-ES" sz="1600" b="0">
                <a:solidFill>
                  <a:schemeClr val="tx1">
                    <a:lumMod val="75000"/>
                    <a:lumOff val="25000"/>
                  </a:schemeClr>
                </a:solidFill>
              </a:rPr>
              <a:t>, si procede</a:t>
            </a:r>
          </a:p>
          <a:p>
            <a:pPr algn="ctr"/>
            <a:endParaRPr lang="es-ES" sz="1600" b="0">
              <a:solidFill>
                <a:schemeClr val="tx1">
                  <a:lumMod val="75000"/>
                  <a:lumOff val="25000"/>
                </a:schemeClr>
              </a:solidFill>
            </a:endParaRPr>
          </a:p>
        </p:txBody>
      </p:sp>
      <p:sp>
        <p:nvSpPr>
          <p:cNvPr id="14" name="Rectangle 21">
            <a:extLst>
              <a:ext uri="{FF2B5EF4-FFF2-40B4-BE49-F238E27FC236}">
                <a16:creationId xmlns:a16="http://schemas.microsoft.com/office/drawing/2014/main" id="{9EAA94FA-9E2B-2A1D-F769-3DD886910C34}"/>
              </a:ext>
            </a:extLst>
          </p:cNvPr>
          <p:cNvSpPr/>
          <p:nvPr/>
        </p:nvSpPr>
        <p:spPr>
          <a:xfrm rot="5400000">
            <a:off x="6279791" y="1093751"/>
            <a:ext cx="1168973" cy="10001180"/>
          </a:xfrm>
          <a:prstGeom prst="rect">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endParaRPr>
          </a:p>
        </p:txBody>
      </p:sp>
    </p:spTree>
    <p:extLst>
      <p:ext uri="{BB962C8B-B14F-4D97-AF65-F5344CB8AC3E}">
        <p14:creationId xmlns:p14="http://schemas.microsoft.com/office/powerpoint/2010/main" val="1593248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2">
            <a:extLst>
              <a:ext uri="{FF2B5EF4-FFF2-40B4-BE49-F238E27FC236}">
                <a16:creationId xmlns:a16="http://schemas.microsoft.com/office/drawing/2014/main" id="{4D47B07F-68EE-A22C-6B38-EA5D8D4C01E7}"/>
              </a:ext>
              <a:ext uri="{C183D7F6-B498-43B3-948B-1728B52AA6E4}">
                <adec:decorative xmlns:adec="http://schemas.microsoft.com/office/drawing/2017/decorative" val="1"/>
              </a:ext>
            </a:extLst>
          </p:cNvPr>
          <p:cNvSpPr/>
          <p:nvPr/>
        </p:nvSpPr>
        <p:spPr>
          <a:xfrm>
            <a:off x="9330981" y="9427"/>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ángulo 3">
            <a:extLst>
              <a:ext uri="{FF2B5EF4-FFF2-40B4-BE49-F238E27FC236}">
                <a16:creationId xmlns:a16="http://schemas.microsoft.com/office/drawing/2014/main" id="{9B28BDC9-4152-6C65-645D-E0D21E6B642E}"/>
              </a:ext>
              <a:ext uri="{C183D7F6-B498-43B3-948B-1728B52AA6E4}">
                <adec:decorative xmlns:adec="http://schemas.microsoft.com/office/drawing/2017/decorative" val="1"/>
              </a:ext>
            </a:extLst>
          </p:cNvPr>
          <p:cNvSpPr/>
          <p:nvPr/>
        </p:nvSpPr>
        <p:spPr>
          <a:xfrm>
            <a:off x="682505" y="915595"/>
            <a:ext cx="11334993" cy="5520306"/>
          </a:xfrm>
          <a:prstGeom prst="rect">
            <a:avLst/>
          </a:prstGeom>
          <a:solidFill>
            <a:srgbClr val="FBFBFB"/>
          </a:solidFill>
          <a:ln w="25400" cap="flat" cmpd="sng" algn="ctr">
            <a:noFill/>
            <a:prstDash val="solid"/>
          </a:ln>
          <a:effectLst/>
        </p:spPr>
        <p:txBody>
          <a:bodyPr rtlCol="0" anchor="ctr"/>
          <a:lstStyle>
            <a:defPPr>
              <a:defRPr lang="es-ES"/>
            </a:def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b="0" i="0" u="none" strike="noStrike" kern="0" cap="none" spc="0" normalizeH="0" baseline="0" noProof="0">
              <a:ln>
                <a:noFill/>
              </a:ln>
              <a:solidFill>
                <a:srgbClr val="FFFFFF"/>
              </a:solidFill>
              <a:effectLst/>
              <a:uLnTx/>
              <a:uFillTx/>
              <a:latin typeface="Corbel"/>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4" name="Marcador de texto 36">
            <a:extLst>
              <a:ext uri="{FF2B5EF4-FFF2-40B4-BE49-F238E27FC236}">
                <a16:creationId xmlns:a16="http://schemas.microsoft.com/office/drawing/2014/main" id="{86980F18-8965-0B5C-591F-EE4B0CB441F5}"/>
              </a:ext>
            </a:extLst>
          </p:cNvPr>
          <p:cNvSpPr txBox="1">
            <a:spLocks/>
          </p:cNvSpPr>
          <p:nvPr/>
        </p:nvSpPr>
        <p:spPr>
          <a:xfrm>
            <a:off x="1447500" y="1121058"/>
            <a:ext cx="9390023" cy="58210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3600" b="0" i="0" u="none" strike="noStrike" kern="1200" cap="none" spc="0" normalizeH="0" baseline="0" noProof="0">
                <a:ln>
                  <a:noFill/>
                </a:ln>
                <a:solidFill>
                  <a:srgbClr val="D73A2C"/>
                </a:solidFill>
                <a:effectLst/>
                <a:uLnTx/>
                <a:uFillTx/>
                <a:latin typeface="Calibri" panose="020F0502020204030204"/>
                <a:ea typeface="+mn-ea"/>
                <a:cs typeface="Arial"/>
              </a:rPr>
              <a:t>Cómo realiza la TGSS la RC</a:t>
            </a:r>
            <a:endParaRPr kumimoji="0" lang="es-ES" sz="4800" b="0" i="0" u="none" strike="noStrike" kern="1200" cap="none" spc="0" normalizeH="0" baseline="0" noProof="0">
              <a:ln>
                <a:noFill/>
              </a:ln>
              <a:solidFill>
                <a:srgbClr val="D73A2C"/>
              </a:solidFill>
              <a:effectLst/>
              <a:uLnTx/>
              <a:uFillTx/>
              <a:latin typeface="Calibri" panose="020F0502020204030204"/>
              <a:ea typeface="+mn-ea"/>
              <a:cs typeface="Arial"/>
            </a:endParaRPr>
          </a:p>
        </p:txBody>
      </p:sp>
      <p:grpSp>
        <p:nvGrpSpPr>
          <p:cNvPr id="54" name="Grupo 53">
            <a:extLst>
              <a:ext uri="{FF2B5EF4-FFF2-40B4-BE49-F238E27FC236}">
                <a16:creationId xmlns:a16="http://schemas.microsoft.com/office/drawing/2014/main" id="{2D1259C6-C608-CCCC-5FFC-4BD01CF07511}"/>
              </a:ext>
            </a:extLst>
          </p:cNvPr>
          <p:cNvGrpSpPr/>
          <p:nvPr/>
        </p:nvGrpSpPr>
        <p:grpSpPr>
          <a:xfrm>
            <a:off x="83315" y="100378"/>
            <a:ext cx="11312995" cy="630845"/>
            <a:chOff x="101977" y="91047"/>
            <a:chExt cx="11312995" cy="630845"/>
          </a:xfrm>
        </p:grpSpPr>
        <p:sp>
          <p:nvSpPr>
            <p:cNvPr id="55" name="TextBox 12">
              <a:extLst>
                <a:ext uri="{FF2B5EF4-FFF2-40B4-BE49-F238E27FC236}">
                  <a16:creationId xmlns:a16="http://schemas.microsoft.com/office/drawing/2014/main" id="{E5BB4C02-3AD6-62F6-EF0A-25760BFD1AB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Fases del proceso de Regularización de Cuotas</a:t>
              </a:r>
            </a:p>
          </p:txBody>
        </p:sp>
        <p:grpSp>
          <p:nvGrpSpPr>
            <p:cNvPr id="56" name="Grupo 55">
              <a:extLst>
                <a:ext uri="{FF2B5EF4-FFF2-40B4-BE49-F238E27FC236}">
                  <a16:creationId xmlns:a16="http://schemas.microsoft.com/office/drawing/2014/main" id="{AEE67A0D-348C-4873-AACC-8F2E1F55C293}"/>
                </a:ext>
              </a:extLst>
            </p:cNvPr>
            <p:cNvGrpSpPr/>
            <p:nvPr/>
          </p:nvGrpSpPr>
          <p:grpSpPr>
            <a:xfrm>
              <a:off x="101977" y="91047"/>
              <a:ext cx="712074" cy="630845"/>
              <a:chOff x="101977" y="91047"/>
              <a:chExt cx="712074" cy="630845"/>
            </a:xfrm>
          </p:grpSpPr>
          <p:sp>
            <p:nvSpPr>
              <p:cNvPr id="57" name="Graphic 10">
                <a:extLst>
                  <a:ext uri="{FF2B5EF4-FFF2-40B4-BE49-F238E27FC236}">
                    <a16:creationId xmlns:a16="http://schemas.microsoft.com/office/drawing/2014/main" id="{ED59CA5A-554B-F490-A267-C9B1CEBE6A74}"/>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8" name="TextBox 38">
                <a:extLst>
                  <a:ext uri="{FF2B5EF4-FFF2-40B4-BE49-F238E27FC236}">
                    <a16:creationId xmlns:a16="http://schemas.microsoft.com/office/drawing/2014/main" id="{EC42C8A6-AF65-E176-B8B5-7EAF03427D3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a:t>
                </a:r>
              </a:p>
            </p:txBody>
          </p:sp>
        </p:grpSp>
      </p:grpSp>
      <p:grpSp>
        <p:nvGrpSpPr>
          <p:cNvPr id="13" name="Grupo 12">
            <a:extLst>
              <a:ext uri="{FF2B5EF4-FFF2-40B4-BE49-F238E27FC236}">
                <a16:creationId xmlns:a16="http://schemas.microsoft.com/office/drawing/2014/main" id="{271B24EA-8809-E1A6-7095-15F310889088}"/>
              </a:ext>
            </a:extLst>
          </p:cNvPr>
          <p:cNvGrpSpPr/>
          <p:nvPr/>
        </p:nvGrpSpPr>
        <p:grpSpPr>
          <a:xfrm>
            <a:off x="1173807" y="2879387"/>
            <a:ext cx="10038478" cy="2618849"/>
            <a:chOff x="222684" y="2312195"/>
            <a:chExt cx="11795716" cy="3022698"/>
          </a:xfrm>
        </p:grpSpPr>
        <p:cxnSp>
          <p:nvCxnSpPr>
            <p:cNvPr id="140" name="Straight Connector 111">
              <a:extLst>
                <a:ext uri="{FF2B5EF4-FFF2-40B4-BE49-F238E27FC236}">
                  <a16:creationId xmlns:a16="http://schemas.microsoft.com/office/drawing/2014/main" id="{BBE9FD33-9FC9-9AA4-BF8B-12474D1D8226}"/>
                </a:ext>
              </a:extLst>
            </p:cNvPr>
            <p:cNvCxnSpPr>
              <a:cxnSpLocks/>
            </p:cNvCxnSpPr>
            <p:nvPr/>
          </p:nvCxnSpPr>
          <p:spPr>
            <a:xfrm>
              <a:off x="4138971" y="2949968"/>
              <a:ext cx="0" cy="10440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8" name="Straight Connector 102">
              <a:extLst>
                <a:ext uri="{FF2B5EF4-FFF2-40B4-BE49-F238E27FC236}">
                  <a16:creationId xmlns:a16="http://schemas.microsoft.com/office/drawing/2014/main" id="{95B01633-6DA2-8C58-D3A5-0229FB322FAF}"/>
                </a:ext>
              </a:extLst>
            </p:cNvPr>
            <p:cNvCxnSpPr>
              <a:cxnSpLocks/>
            </p:cNvCxnSpPr>
            <p:nvPr/>
          </p:nvCxnSpPr>
          <p:spPr>
            <a:xfrm rot="16200000">
              <a:off x="10401662" y="3126753"/>
              <a:ext cx="0" cy="1397742"/>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7" name="Straight Connector 102">
              <a:extLst>
                <a:ext uri="{FF2B5EF4-FFF2-40B4-BE49-F238E27FC236}">
                  <a16:creationId xmlns:a16="http://schemas.microsoft.com/office/drawing/2014/main" id="{37881C58-5D4B-9A6F-CE63-FB463FACED9C}"/>
                </a:ext>
              </a:extLst>
            </p:cNvPr>
            <p:cNvCxnSpPr>
              <a:cxnSpLocks/>
            </p:cNvCxnSpPr>
            <p:nvPr/>
          </p:nvCxnSpPr>
          <p:spPr>
            <a:xfrm rot="16200000">
              <a:off x="8541291" y="3126754"/>
              <a:ext cx="0" cy="1397742"/>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02">
              <a:extLst>
                <a:ext uri="{FF2B5EF4-FFF2-40B4-BE49-F238E27FC236}">
                  <a16:creationId xmlns:a16="http://schemas.microsoft.com/office/drawing/2014/main" id="{8B4BE9D9-907F-9F59-EA38-79219AF88BE1}"/>
                </a:ext>
              </a:extLst>
            </p:cNvPr>
            <p:cNvCxnSpPr>
              <a:cxnSpLocks/>
            </p:cNvCxnSpPr>
            <p:nvPr/>
          </p:nvCxnSpPr>
          <p:spPr>
            <a:xfrm rot="16200000">
              <a:off x="5943875" y="1989626"/>
              <a:ext cx="0" cy="36720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76" name="Oval 132">
              <a:extLst>
                <a:ext uri="{FF2B5EF4-FFF2-40B4-BE49-F238E27FC236}">
                  <a16:creationId xmlns:a16="http://schemas.microsoft.com/office/drawing/2014/main" id="{DA94A25F-9082-AFF8-3808-80C484C4F0E0}"/>
                </a:ext>
              </a:extLst>
            </p:cNvPr>
            <p:cNvSpPr/>
            <p:nvPr/>
          </p:nvSpPr>
          <p:spPr>
            <a:xfrm>
              <a:off x="6727087" y="3711890"/>
              <a:ext cx="227470" cy="227470"/>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133" name="Straight Connector 102">
              <a:extLst>
                <a:ext uri="{FF2B5EF4-FFF2-40B4-BE49-F238E27FC236}">
                  <a16:creationId xmlns:a16="http://schemas.microsoft.com/office/drawing/2014/main" id="{7A59C760-CA9F-FCE1-5C37-B388C8C0B7B7}"/>
                </a:ext>
              </a:extLst>
            </p:cNvPr>
            <p:cNvCxnSpPr>
              <a:cxnSpLocks/>
            </p:cNvCxnSpPr>
            <p:nvPr/>
          </p:nvCxnSpPr>
          <p:spPr>
            <a:xfrm rot="16200000">
              <a:off x="2633266" y="1427212"/>
              <a:ext cx="0" cy="30240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32" name="Oval 130">
              <a:extLst>
                <a:ext uri="{FF2B5EF4-FFF2-40B4-BE49-F238E27FC236}">
                  <a16:creationId xmlns:a16="http://schemas.microsoft.com/office/drawing/2014/main" id="{4A6495D2-D646-5779-3931-A0361BC15FBA}"/>
                </a:ext>
              </a:extLst>
            </p:cNvPr>
            <p:cNvSpPr/>
            <p:nvPr/>
          </p:nvSpPr>
          <p:spPr>
            <a:xfrm rot="16200000">
              <a:off x="4043808" y="2825477"/>
              <a:ext cx="227470" cy="227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Oval 136">
              <a:extLst>
                <a:ext uri="{FF2B5EF4-FFF2-40B4-BE49-F238E27FC236}">
                  <a16:creationId xmlns:a16="http://schemas.microsoft.com/office/drawing/2014/main" id="{9A783179-D5E9-320A-61EA-A57A086B429B}"/>
                </a:ext>
              </a:extLst>
            </p:cNvPr>
            <p:cNvSpPr/>
            <p:nvPr/>
          </p:nvSpPr>
          <p:spPr>
            <a:xfrm>
              <a:off x="222684" y="2312195"/>
              <a:ext cx="1296000" cy="129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5" name="Straight Connector 111">
              <a:extLst>
                <a:ext uri="{FF2B5EF4-FFF2-40B4-BE49-F238E27FC236}">
                  <a16:creationId xmlns:a16="http://schemas.microsoft.com/office/drawing/2014/main" id="{94A02247-352E-936C-912E-9D657AD1DDF7}"/>
                </a:ext>
              </a:extLst>
            </p:cNvPr>
            <p:cNvCxnSpPr>
              <a:cxnSpLocks/>
            </p:cNvCxnSpPr>
            <p:nvPr/>
          </p:nvCxnSpPr>
          <p:spPr>
            <a:xfrm>
              <a:off x="4140831" y="3672561"/>
              <a:ext cx="0" cy="104400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80" name="Oval 133">
              <a:extLst>
                <a:ext uri="{FF2B5EF4-FFF2-40B4-BE49-F238E27FC236}">
                  <a16:creationId xmlns:a16="http://schemas.microsoft.com/office/drawing/2014/main" id="{C926B9A8-24C8-D509-BEAE-2D03471C5F77}"/>
                </a:ext>
              </a:extLst>
            </p:cNvPr>
            <p:cNvSpPr/>
            <p:nvPr/>
          </p:nvSpPr>
          <p:spPr>
            <a:xfrm>
              <a:off x="8547311" y="3711890"/>
              <a:ext cx="227470" cy="227470"/>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4" name="Oval 134">
              <a:extLst>
                <a:ext uri="{FF2B5EF4-FFF2-40B4-BE49-F238E27FC236}">
                  <a16:creationId xmlns:a16="http://schemas.microsoft.com/office/drawing/2014/main" id="{7163F057-81F7-E487-4B83-058C2759D12C}"/>
                </a:ext>
              </a:extLst>
            </p:cNvPr>
            <p:cNvSpPr/>
            <p:nvPr/>
          </p:nvSpPr>
          <p:spPr>
            <a:xfrm>
              <a:off x="10367536" y="3711890"/>
              <a:ext cx="227470" cy="227470"/>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upo 7">
              <a:extLst>
                <a:ext uri="{FF2B5EF4-FFF2-40B4-BE49-F238E27FC236}">
                  <a16:creationId xmlns:a16="http://schemas.microsoft.com/office/drawing/2014/main" id="{1D3F6335-6E67-FA65-7A70-C0E2CDFB8829}"/>
                </a:ext>
              </a:extLst>
            </p:cNvPr>
            <p:cNvGrpSpPr/>
            <p:nvPr/>
          </p:nvGrpSpPr>
          <p:grpSpPr>
            <a:xfrm>
              <a:off x="3483469" y="3198607"/>
              <a:ext cx="1254034" cy="1254034"/>
              <a:chOff x="2176212" y="2183325"/>
              <a:chExt cx="1254034" cy="1254034"/>
            </a:xfrm>
          </p:grpSpPr>
          <p:sp>
            <p:nvSpPr>
              <p:cNvPr id="73" name="Oval 137">
                <a:extLst>
                  <a:ext uri="{FF2B5EF4-FFF2-40B4-BE49-F238E27FC236}">
                    <a16:creationId xmlns:a16="http://schemas.microsoft.com/office/drawing/2014/main" id="{4B45A2D5-86CA-D8BD-5091-4643B677E229}"/>
                  </a:ext>
                </a:extLst>
              </p:cNvPr>
              <p:cNvSpPr/>
              <p:nvPr/>
            </p:nvSpPr>
            <p:spPr>
              <a:xfrm>
                <a:off x="2176212" y="2183325"/>
                <a:ext cx="1254034" cy="12540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Subtitle 2">
                <a:extLst>
                  <a:ext uri="{FF2B5EF4-FFF2-40B4-BE49-F238E27FC236}">
                    <a16:creationId xmlns:a16="http://schemas.microsoft.com/office/drawing/2014/main" id="{BE831566-9192-0558-388B-3B3CBD948E1C}"/>
                  </a:ext>
                </a:extLst>
              </p:cNvPr>
              <p:cNvSpPr txBox="1">
                <a:spLocks noChangeArrowheads="1"/>
              </p:cNvSpPr>
              <p:nvPr/>
            </p:nvSpPr>
            <p:spPr bwMode="auto">
              <a:xfrm>
                <a:off x="2291227" y="2494296"/>
                <a:ext cx="997948" cy="522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Cálculo de los rendimientos netos mensuales</a:t>
                </a:r>
              </a:p>
            </p:txBody>
          </p:sp>
        </p:grpSp>
        <p:cxnSp>
          <p:nvCxnSpPr>
            <p:cNvPr id="100" name="Straight Connector 128">
              <a:extLst>
                <a:ext uri="{FF2B5EF4-FFF2-40B4-BE49-F238E27FC236}">
                  <a16:creationId xmlns:a16="http://schemas.microsoft.com/office/drawing/2014/main" id="{318224BC-1C28-6865-50C9-9C016FA56453}"/>
                </a:ext>
              </a:extLst>
            </p:cNvPr>
            <p:cNvCxnSpPr>
              <a:cxnSpLocks/>
            </p:cNvCxnSpPr>
            <p:nvPr/>
          </p:nvCxnSpPr>
          <p:spPr>
            <a:xfrm flipH="1">
              <a:off x="727639" y="4715686"/>
              <a:ext cx="3384000" cy="0"/>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2">
              <a:extLst>
                <a:ext uri="{FF2B5EF4-FFF2-40B4-BE49-F238E27FC236}">
                  <a16:creationId xmlns:a16="http://schemas.microsoft.com/office/drawing/2014/main" id="{8A824D33-6BC6-6CE8-DFCC-09129934E3C7}"/>
                </a:ext>
              </a:extLst>
            </p:cNvPr>
            <p:cNvCxnSpPr>
              <a:cxnSpLocks/>
            </p:cNvCxnSpPr>
            <p:nvPr/>
          </p:nvCxnSpPr>
          <p:spPr>
            <a:xfrm rot="16200000">
              <a:off x="1871123" y="4015325"/>
              <a:ext cx="0" cy="1397742"/>
            </a:xfrm>
            <a:prstGeom prst="line">
              <a:avLst/>
            </a:prstGeom>
            <a:ln w="25400">
              <a:solidFill>
                <a:schemeClr val="tx1">
                  <a:lumMod val="65000"/>
                  <a:lumOff val="35000"/>
                </a:schemeClr>
              </a:solidFill>
            </a:ln>
          </p:spPr>
          <p:style>
            <a:lnRef idx="1">
              <a:schemeClr val="accent1"/>
            </a:lnRef>
            <a:fillRef idx="0">
              <a:schemeClr val="accent1"/>
            </a:fillRef>
            <a:effectRef idx="0">
              <a:schemeClr val="accent1"/>
            </a:effectRef>
            <a:fontRef idx="minor">
              <a:schemeClr val="tx1"/>
            </a:fontRef>
          </p:style>
        </p:cxnSp>
        <p:sp>
          <p:nvSpPr>
            <p:cNvPr id="102" name="Oval 130">
              <a:extLst>
                <a:ext uri="{FF2B5EF4-FFF2-40B4-BE49-F238E27FC236}">
                  <a16:creationId xmlns:a16="http://schemas.microsoft.com/office/drawing/2014/main" id="{03397A6F-4CE5-2A6E-0B36-38BAC5831FDA}"/>
                </a:ext>
              </a:extLst>
            </p:cNvPr>
            <p:cNvSpPr/>
            <p:nvPr/>
          </p:nvSpPr>
          <p:spPr>
            <a:xfrm rot="16200000">
              <a:off x="1682275" y="4600461"/>
              <a:ext cx="227470" cy="22747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3" name="Oval 136">
              <a:extLst>
                <a:ext uri="{FF2B5EF4-FFF2-40B4-BE49-F238E27FC236}">
                  <a16:creationId xmlns:a16="http://schemas.microsoft.com/office/drawing/2014/main" id="{4C76A5B3-7D35-C81F-913D-998C2170246D}"/>
                </a:ext>
              </a:extLst>
            </p:cNvPr>
            <p:cNvSpPr/>
            <p:nvPr/>
          </p:nvSpPr>
          <p:spPr>
            <a:xfrm>
              <a:off x="228544" y="4038893"/>
              <a:ext cx="1296000" cy="12960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5" name="Oval 131">
              <a:extLst>
                <a:ext uri="{FF2B5EF4-FFF2-40B4-BE49-F238E27FC236}">
                  <a16:creationId xmlns:a16="http://schemas.microsoft.com/office/drawing/2014/main" id="{86C5D7B1-BF92-0326-89B1-06D503BE2470}"/>
                </a:ext>
              </a:extLst>
            </p:cNvPr>
            <p:cNvSpPr/>
            <p:nvPr/>
          </p:nvSpPr>
          <p:spPr>
            <a:xfrm>
              <a:off x="4043898" y="4609235"/>
              <a:ext cx="227470" cy="22747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6" name="Oval 137">
              <a:extLst>
                <a:ext uri="{FF2B5EF4-FFF2-40B4-BE49-F238E27FC236}">
                  <a16:creationId xmlns:a16="http://schemas.microsoft.com/office/drawing/2014/main" id="{2B21A708-6395-8069-8554-22535EB5B254}"/>
                </a:ext>
              </a:extLst>
            </p:cNvPr>
            <p:cNvSpPr/>
            <p:nvPr/>
          </p:nvSpPr>
          <p:spPr>
            <a:xfrm>
              <a:off x="2097997" y="4038893"/>
              <a:ext cx="1254034" cy="125403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Subtitle 2">
              <a:extLst>
                <a:ext uri="{FF2B5EF4-FFF2-40B4-BE49-F238E27FC236}">
                  <a16:creationId xmlns:a16="http://schemas.microsoft.com/office/drawing/2014/main" id="{E3E7E2B6-557F-3FC5-2C3B-526201F72EA9}"/>
                </a:ext>
              </a:extLst>
            </p:cNvPr>
            <p:cNvSpPr txBox="1">
              <a:spLocks noChangeArrowheads="1"/>
            </p:cNvSpPr>
            <p:nvPr/>
          </p:nvSpPr>
          <p:spPr bwMode="auto">
            <a:xfrm>
              <a:off x="313686" y="4255026"/>
              <a:ext cx="1092495" cy="93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prstClr val="white">
                      <a:lumMod val="85000"/>
                    </a:prstClr>
                  </a:solidFill>
                  <a:effectLst/>
                  <a:uLnTx/>
                  <a:uFillTx/>
                  <a:latin typeface="Calibri" panose="020F0502020204030204"/>
                  <a:ea typeface="Lato Light" panose="020F0502020204030203" pitchFamily="34" charset="0"/>
                  <a:cs typeface="Segoe UI" panose="020B0502040204020203" pitchFamily="34" charset="0"/>
                </a:rPr>
                <a:t>Obtención</a:t>
              </a:r>
              <a:r>
                <a:rPr lang="es-ES" altLang="en-US" sz="1050">
                  <a:solidFill>
                    <a:prstClr val="white">
                      <a:lumMod val="85000"/>
                    </a:prstClr>
                  </a:solidFill>
                  <a:latin typeface="Calibri" panose="020F0502020204030204"/>
                  <a:ea typeface="Lato Light" panose="020F0502020204030203" pitchFamily="34" charset="0"/>
                  <a:cs typeface="Segoe UI" panose="020B0502040204020203" pitchFamily="34" charset="0"/>
                </a:rPr>
                <a:t>        </a:t>
              </a:r>
              <a:r>
                <a:rPr kumimoji="0" lang="es-ES" altLang="en-US" sz="1050" b="0" i="0" u="none" strike="noStrike" kern="1200" cap="none" spc="0" normalizeH="0" baseline="0" noProof="0">
                  <a:ln>
                    <a:noFill/>
                  </a:ln>
                  <a:solidFill>
                    <a:prstClr val="white">
                      <a:lumMod val="85000"/>
                    </a:prstClr>
                  </a:solidFill>
                  <a:effectLst/>
                  <a:uLnTx/>
                  <a:uFillTx/>
                  <a:latin typeface="Calibri" panose="020F0502020204030204"/>
                  <a:ea typeface="Lato Light" panose="020F0502020204030203" pitchFamily="34" charset="0"/>
                  <a:cs typeface="Segoe UI" panose="020B0502040204020203" pitchFamily="34" charset="0"/>
                </a:rPr>
                <a:t>de datos de Mutuas y Entidades Gestoras</a:t>
              </a:r>
            </a:p>
          </p:txBody>
        </p:sp>
        <p:sp>
          <p:nvSpPr>
            <p:cNvPr id="126" name="Subtitle 2">
              <a:extLst>
                <a:ext uri="{FF2B5EF4-FFF2-40B4-BE49-F238E27FC236}">
                  <a16:creationId xmlns:a16="http://schemas.microsoft.com/office/drawing/2014/main" id="{DFB048F9-5098-5CBD-AF04-BD046A9252E1}"/>
                </a:ext>
              </a:extLst>
            </p:cNvPr>
            <p:cNvSpPr txBox="1">
              <a:spLocks noChangeArrowheads="1"/>
            </p:cNvSpPr>
            <p:nvPr/>
          </p:nvSpPr>
          <p:spPr bwMode="auto">
            <a:xfrm>
              <a:off x="2217226" y="4374700"/>
              <a:ext cx="1015577" cy="58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prstClr val="white">
                      <a:lumMod val="85000"/>
                    </a:prstClr>
                  </a:solidFill>
                  <a:effectLst/>
                  <a:uLnTx/>
                  <a:uFillTx/>
                  <a:latin typeface="Calibri" panose="020F0502020204030204"/>
                  <a:ea typeface="Lato Light" panose="020F0502020204030203" pitchFamily="34" charset="0"/>
                  <a:cs typeface="Segoe UI" panose="020B0502040204020203" pitchFamily="34" charset="0"/>
                </a:rPr>
                <a:t>Cálculo de periodos regularizables</a:t>
              </a:r>
            </a:p>
          </p:txBody>
        </p:sp>
        <p:sp>
          <p:nvSpPr>
            <p:cNvPr id="141" name="Oval 131">
              <a:extLst>
                <a:ext uri="{FF2B5EF4-FFF2-40B4-BE49-F238E27FC236}">
                  <a16:creationId xmlns:a16="http://schemas.microsoft.com/office/drawing/2014/main" id="{AF9D72EB-5A02-DE0C-DB2A-A9DA7DF06046}"/>
                </a:ext>
              </a:extLst>
            </p:cNvPr>
            <p:cNvSpPr/>
            <p:nvPr/>
          </p:nvSpPr>
          <p:spPr>
            <a:xfrm>
              <a:off x="4915117" y="3726984"/>
              <a:ext cx="227470" cy="22747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upo 9">
              <a:extLst>
                <a:ext uri="{FF2B5EF4-FFF2-40B4-BE49-F238E27FC236}">
                  <a16:creationId xmlns:a16="http://schemas.microsoft.com/office/drawing/2014/main" id="{EF2D7ECE-1538-5EC9-5277-9F91D9E52303}"/>
                </a:ext>
              </a:extLst>
            </p:cNvPr>
            <p:cNvGrpSpPr/>
            <p:nvPr/>
          </p:nvGrpSpPr>
          <p:grpSpPr>
            <a:xfrm>
              <a:off x="5303693" y="3198608"/>
              <a:ext cx="1254034" cy="1254034"/>
              <a:chOff x="5230655" y="3069738"/>
              <a:chExt cx="1254034" cy="1254034"/>
            </a:xfrm>
          </p:grpSpPr>
          <p:sp>
            <p:nvSpPr>
              <p:cNvPr id="77" name="Oval 138">
                <a:extLst>
                  <a:ext uri="{FF2B5EF4-FFF2-40B4-BE49-F238E27FC236}">
                    <a16:creationId xmlns:a16="http://schemas.microsoft.com/office/drawing/2014/main" id="{7D7EB39F-05E1-95B0-9F90-6CABBD918A45}"/>
                  </a:ext>
                </a:extLst>
              </p:cNvPr>
              <p:cNvSpPr/>
              <p:nvPr/>
            </p:nvSpPr>
            <p:spPr>
              <a:xfrm>
                <a:off x="5230655" y="3069738"/>
                <a:ext cx="1254034" cy="1254034"/>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Subtitle 2">
                <a:extLst>
                  <a:ext uri="{FF2B5EF4-FFF2-40B4-BE49-F238E27FC236}">
                    <a16:creationId xmlns:a16="http://schemas.microsoft.com/office/drawing/2014/main" id="{2E0F3773-ACCD-DF3A-3083-B16F51042F5D}"/>
                  </a:ext>
                </a:extLst>
              </p:cNvPr>
              <p:cNvSpPr txBox="1">
                <a:spLocks noChangeArrowheads="1"/>
              </p:cNvSpPr>
              <p:nvPr/>
            </p:nvSpPr>
            <p:spPr bwMode="auto">
              <a:xfrm>
                <a:off x="5290271" y="3467741"/>
                <a:ext cx="1134804" cy="388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prstClr val="white">
                        <a:lumMod val="85000"/>
                      </a:prstClr>
                    </a:solidFill>
                    <a:effectLst/>
                    <a:uLnTx/>
                    <a:uFillTx/>
                    <a:latin typeface="Calibri" panose="020F0502020204030204"/>
                    <a:ea typeface="Lato Light" panose="020F0502020204030203" pitchFamily="34" charset="0"/>
                    <a:cs typeface="Segoe UI" panose="020B0502040204020203" pitchFamily="34" charset="0"/>
                  </a:rPr>
                  <a:t>Determinación de la BBCC definitiva</a:t>
                </a:r>
              </a:p>
            </p:txBody>
          </p:sp>
        </p:grpSp>
        <p:grpSp>
          <p:nvGrpSpPr>
            <p:cNvPr id="9" name="Grupo 8">
              <a:extLst>
                <a:ext uri="{FF2B5EF4-FFF2-40B4-BE49-F238E27FC236}">
                  <a16:creationId xmlns:a16="http://schemas.microsoft.com/office/drawing/2014/main" id="{34FE97ED-68EE-6070-6EF3-2779EA89D66A}"/>
                </a:ext>
              </a:extLst>
            </p:cNvPr>
            <p:cNvGrpSpPr/>
            <p:nvPr/>
          </p:nvGrpSpPr>
          <p:grpSpPr>
            <a:xfrm>
              <a:off x="7123917" y="3208265"/>
              <a:ext cx="1254034" cy="1254034"/>
              <a:chOff x="7100108" y="3079395"/>
              <a:chExt cx="1254034" cy="1254034"/>
            </a:xfrm>
            <a:solidFill>
              <a:schemeClr val="accent6">
                <a:lumMod val="40000"/>
                <a:lumOff val="60000"/>
              </a:schemeClr>
            </a:solidFill>
          </p:grpSpPr>
          <p:sp>
            <p:nvSpPr>
              <p:cNvPr id="81" name="Oval 139">
                <a:extLst>
                  <a:ext uri="{FF2B5EF4-FFF2-40B4-BE49-F238E27FC236}">
                    <a16:creationId xmlns:a16="http://schemas.microsoft.com/office/drawing/2014/main" id="{37EF307C-BEE6-038E-63F4-8FE29FF71B7C}"/>
                  </a:ext>
                </a:extLst>
              </p:cNvPr>
              <p:cNvSpPr/>
              <p:nvPr/>
            </p:nvSpPr>
            <p:spPr>
              <a:xfrm>
                <a:off x="7100108" y="3079395"/>
                <a:ext cx="1254034" cy="1254034"/>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3" name="Subtitle 2">
                <a:extLst>
                  <a:ext uri="{FF2B5EF4-FFF2-40B4-BE49-F238E27FC236}">
                    <a16:creationId xmlns:a16="http://schemas.microsoft.com/office/drawing/2014/main" id="{1556FDE5-3680-0315-369D-694D7F2CA17F}"/>
                  </a:ext>
                </a:extLst>
              </p:cNvPr>
              <p:cNvSpPr txBox="1">
                <a:spLocks noChangeArrowheads="1"/>
              </p:cNvSpPr>
              <p:nvPr/>
            </p:nvSpPr>
            <p:spPr bwMode="auto">
              <a:xfrm>
                <a:off x="7203525" y="3522146"/>
                <a:ext cx="1080000" cy="348130"/>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srgbClr val="E7E6E6">
                        <a:lumMod val="10000"/>
                      </a:srgbClr>
                    </a:solidFill>
                    <a:effectLst/>
                    <a:uLnTx/>
                    <a:uFillTx/>
                    <a:latin typeface="Calibri" panose="020F0502020204030204"/>
                    <a:ea typeface="Lato Light" panose="020F0502020204030203" pitchFamily="34" charset="0"/>
                    <a:cs typeface="Segoe UI" panose="020B0502040204020203" pitchFamily="34" charset="0"/>
                  </a:rPr>
                  <a:t>Regularización de cuotas</a:t>
                </a:r>
              </a:p>
            </p:txBody>
          </p:sp>
        </p:grpSp>
        <p:grpSp>
          <p:nvGrpSpPr>
            <p:cNvPr id="11" name="Grupo 10">
              <a:extLst>
                <a:ext uri="{FF2B5EF4-FFF2-40B4-BE49-F238E27FC236}">
                  <a16:creationId xmlns:a16="http://schemas.microsoft.com/office/drawing/2014/main" id="{276718C0-DD45-29F8-81AF-97B5D07A64B7}"/>
                </a:ext>
              </a:extLst>
            </p:cNvPr>
            <p:cNvGrpSpPr/>
            <p:nvPr/>
          </p:nvGrpSpPr>
          <p:grpSpPr>
            <a:xfrm>
              <a:off x="8944141" y="3198608"/>
              <a:ext cx="1254034" cy="1254034"/>
              <a:chOff x="8969561" y="3069738"/>
              <a:chExt cx="1254034" cy="1254034"/>
            </a:xfrm>
          </p:grpSpPr>
          <p:sp>
            <p:nvSpPr>
              <p:cNvPr id="85" name="Oval 140">
                <a:extLst>
                  <a:ext uri="{FF2B5EF4-FFF2-40B4-BE49-F238E27FC236}">
                    <a16:creationId xmlns:a16="http://schemas.microsoft.com/office/drawing/2014/main" id="{14CB98C5-817C-154A-1973-0709CFDAB618}"/>
                  </a:ext>
                </a:extLst>
              </p:cNvPr>
              <p:cNvSpPr/>
              <p:nvPr/>
            </p:nvSpPr>
            <p:spPr>
              <a:xfrm>
                <a:off x="8969561" y="3069738"/>
                <a:ext cx="1254034" cy="125403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4" name="Subtitle 2">
                <a:extLst>
                  <a:ext uri="{FF2B5EF4-FFF2-40B4-BE49-F238E27FC236}">
                    <a16:creationId xmlns:a16="http://schemas.microsoft.com/office/drawing/2014/main" id="{05526502-6A3A-432B-C1E9-4F189CB284D9}"/>
                  </a:ext>
                </a:extLst>
              </p:cNvPr>
              <p:cNvSpPr txBox="1">
                <a:spLocks noChangeArrowheads="1"/>
              </p:cNvSpPr>
              <p:nvPr/>
            </p:nvSpPr>
            <p:spPr bwMode="auto">
              <a:xfrm>
                <a:off x="9081154" y="3522145"/>
                <a:ext cx="1015577" cy="34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prstClr val="white">
                        <a:lumMod val="95000"/>
                      </a:prstClr>
                    </a:solidFill>
                    <a:effectLst/>
                    <a:uLnTx/>
                    <a:uFillTx/>
                    <a:latin typeface="Calibri" panose="020F0502020204030204"/>
                    <a:ea typeface="Lato Light" panose="020F0502020204030203" pitchFamily="34" charset="0"/>
                    <a:cs typeface="Segoe UI" panose="020B0502040204020203" pitchFamily="34" charset="0"/>
                  </a:rPr>
                  <a:t>Notificación del resultado</a:t>
                </a:r>
              </a:p>
            </p:txBody>
          </p:sp>
        </p:grpSp>
        <p:grpSp>
          <p:nvGrpSpPr>
            <p:cNvPr id="12" name="Grupo 11">
              <a:extLst>
                <a:ext uri="{FF2B5EF4-FFF2-40B4-BE49-F238E27FC236}">
                  <a16:creationId xmlns:a16="http://schemas.microsoft.com/office/drawing/2014/main" id="{52D6ED2E-03D8-9794-0021-D5A5D699396F}"/>
                </a:ext>
              </a:extLst>
            </p:cNvPr>
            <p:cNvGrpSpPr/>
            <p:nvPr/>
          </p:nvGrpSpPr>
          <p:grpSpPr>
            <a:xfrm>
              <a:off x="10764366" y="3198608"/>
              <a:ext cx="1254034" cy="1254034"/>
              <a:chOff x="10839014" y="3069738"/>
              <a:chExt cx="1254034" cy="1254034"/>
            </a:xfrm>
          </p:grpSpPr>
          <p:sp>
            <p:nvSpPr>
              <p:cNvPr id="89" name="Oval 141">
                <a:extLst>
                  <a:ext uri="{FF2B5EF4-FFF2-40B4-BE49-F238E27FC236}">
                    <a16:creationId xmlns:a16="http://schemas.microsoft.com/office/drawing/2014/main" id="{6E7AF7D1-5CB5-3885-C763-918DFA7B3DE3}"/>
                  </a:ext>
                </a:extLst>
              </p:cNvPr>
              <p:cNvSpPr/>
              <p:nvPr/>
            </p:nvSpPr>
            <p:spPr>
              <a:xfrm>
                <a:off x="10839014" y="3069738"/>
                <a:ext cx="1254034" cy="1254034"/>
              </a:xfrm>
              <a:prstGeom prst="ellipse">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5" name="Subtitle 2">
                <a:extLst>
                  <a:ext uri="{FF2B5EF4-FFF2-40B4-BE49-F238E27FC236}">
                    <a16:creationId xmlns:a16="http://schemas.microsoft.com/office/drawing/2014/main" id="{B2FCBA71-7206-79BF-6332-FE41E2BD7847}"/>
                  </a:ext>
                </a:extLst>
              </p:cNvPr>
              <p:cNvSpPr txBox="1">
                <a:spLocks noChangeArrowheads="1"/>
              </p:cNvSpPr>
              <p:nvPr/>
            </p:nvSpPr>
            <p:spPr bwMode="auto">
              <a:xfrm>
                <a:off x="10958242" y="3522145"/>
                <a:ext cx="1015577" cy="348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Finalización del proceso</a:t>
                </a:r>
              </a:p>
            </p:txBody>
          </p:sp>
        </p:grpSp>
        <p:sp>
          <p:nvSpPr>
            <p:cNvPr id="2" name="Subtitle 2">
              <a:extLst>
                <a:ext uri="{FF2B5EF4-FFF2-40B4-BE49-F238E27FC236}">
                  <a16:creationId xmlns:a16="http://schemas.microsoft.com/office/drawing/2014/main" id="{FC57A5B2-23A3-9AFE-CF6D-CC7D25701453}"/>
                </a:ext>
              </a:extLst>
            </p:cNvPr>
            <p:cNvSpPr txBox="1">
              <a:spLocks noChangeArrowheads="1"/>
            </p:cNvSpPr>
            <p:nvPr/>
          </p:nvSpPr>
          <p:spPr bwMode="auto">
            <a:xfrm>
              <a:off x="281341" y="2578868"/>
              <a:ext cx="1192690" cy="746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050" b="0" i="0" u="none" strike="noStrike" kern="1200" cap="none" spc="0" normalizeH="0" baseline="0" noProof="0">
                  <a:ln>
                    <a:noFill/>
                  </a:ln>
                  <a:solidFill>
                    <a:prstClr val="white">
                      <a:lumMod val="85000"/>
                    </a:prstClr>
                  </a:solidFill>
                  <a:effectLst/>
                  <a:uLnTx/>
                  <a:uFillTx/>
                  <a:latin typeface="Calibri" panose="020F0502020204030204"/>
                  <a:ea typeface="Lato Light" panose="020F0502020204030203" pitchFamily="34" charset="0"/>
                  <a:cs typeface="Segoe UI" panose="020B0502040204020203" pitchFamily="34" charset="0"/>
                </a:rPr>
                <a:t>Obtención de datos con las administraciones tributarias</a:t>
              </a:r>
            </a:p>
          </p:txBody>
        </p:sp>
      </p:grpSp>
      <p:sp>
        <p:nvSpPr>
          <p:cNvPr id="6" name="Subtitle 2">
            <a:extLst>
              <a:ext uri="{FF2B5EF4-FFF2-40B4-BE49-F238E27FC236}">
                <a16:creationId xmlns:a16="http://schemas.microsoft.com/office/drawing/2014/main" id="{998F9325-C75C-4BF1-63E5-54EEE7952514}"/>
              </a:ext>
            </a:extLst>
          </p:cNvPr>
          <p:cNvSpPr txBox="1">
            <a:spLocks noChangeArrowheads="1"/>
          </p:cNvSpPr>
          <p:nvPr/>
        </p:nvSpPr>
        <p:spPr bwMode="auto">
          <a:xfrm>
            <a:off x="1132114" y="1879263"/>
            <a:ext cx="992777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20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El proceso de RC consta de las siguientes partes</a:t>
            </a:r>
            <a:r>
              <a:rPr lang="es-ES" altLang="en-US" sz="2000">
                <a:solidFill>
                  <a:prstClr val="black"/>
                </a:solidFill>
                <a:latin typeface="Calibri" panose="020F0502020204030204"/>
                <a:ea typeface="Lato Light" panose="020F0502020204030203" pitchFamily="34" charset="0"/>
                <a:cs typeface="Segoe UI" panose="020B0502040204020203" pitchFamily="34" charset="0"/>
              </a:rPr>
              <a:t>, que se ejecutan siguiendo el orden establecido según el esquema que se muestra a continuación.</a:t>
            </a:r>
            <a:endParaRPr kumimoji="0" lang="es-ES" altLang="en-US" sz="20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Tree>
    <p:extLst>
      <p:ext uri="{BB962C8B-B14F-4D97-AF65-F5344CB8AC3E}">
        <p14:creationId xmlns:p14="http://schemas.microsoft.com/office/powerpoint/2010/main" val="324224492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5C9937C-ADAC-3E53-2498-183E499E0724}"/>
              </a:ext>
              <a:ext uri="{C183D7F6-B498-43B3-948B-1728B52AA6E4}">
                <adec:decorative xmlns:adec="http://schemas.microsoft.com/office/drawing/2017/decorative" val="1"/>
              </a:ext>
            </a:extLst>
          </p:cNvPr>
          <p:cNvSpPr/>
          <p:nvPr/>
        </p:nvSpPr>
        <p:spPr>
          <a:xfrm>
            <a:off x="9330981" y="9427"/>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B26D5493-AEFE-9D60-B976-C89022CB6075}"/>
              </a:ext>
              <a:ext uri="{C183D7F6-B498-43B3-948B-1728B52AA6E4}">
                <adec:decorative xmlns:adec="http://schemas.microsoft.com/office/drawing/2017/decorative" val="1"/>
              </a:ext>
            </a:extLst>
          </p:cNvPr>
          <p:cNvSpPr/>
          <p:nvPr/>
        </p:nvSpPr>
        <p:spPr>
          <a:xfrm>
            <a:off x="428505" y="915595"/>
            <a:ext cx="11334993" cy="5520306"/>
          </a:xfrm>
          <a:prstGeom prst="rect">
            <a:avLst/>
          </a:prstGeom>
          <a:solidFill>
            <a:srgbClr val="FBFBFB"/>
          </a:solidFill>
          <a:ln w="25400" cap="flat" cmpd="sng" algn="ctr">
            <a:noFill/>
            <a:prstDash val="solid"/>
          </a:ln>
          <a:effectLst/>
        </p:spPr>
        <p:txBody>
          <a:bodyPr rtlCol="0" anchor="ctr"/>
          <a:lstStyle>
            <a:defPPr>
              <a:defRPr lang="es-ES"/>
            </a:def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DDCF2C56-74F4-0B4A-59C4-860FBA94A52E}"/>
              </a:ext>
            </a:extLst>
          </p:cNvPr>
          <p:cNvSpPr txBox="1">
            <a:spLocks noChangeArrowheads="1"/>
          </p:cNvSpPr>
          <p:nvPr/>
        </p:nvSpPr>
        <p:spPr bwMode="auto">
          <a:xfrm>
            <a:off x="1132114" y="1879263"/>
            <a:ext cx="992777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20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Uno de los aspectos claves del proceso de RC es calcular los periodos que se tienen que regularizar. </a:t>
            </a:r>
          </a:p>
        </p:txBody>
      </p:sp>
      <p:grpSp>
        <p:nvGrpSpPr>
          <p:cNvPr id="16" name="Grupo 15">
            <a:extLst>
              <a:ext uri="{FF2B5EF4-FFF2-40B4-BE49-F238E27FC236}">
                <a16:creationId xmlns:a16="http://schemas.microsoft.com/office/drawing/2014/main" id="{CD6FEFDA-B480-1D05-DCC9-9524BF4DC47A}"/>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A70FFFF6-FF54-8913-1295-5C97E7FFF673}"/>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18" name="Grupo 17">
              <a:extLst>
                <a:ext uri="{FF2B5EF4-FFF2-40B4-BE49-F238E27FC236}">
                  <a16:creationId xmlns:a16="http://schemas.microsoft.com/office/drawing/2014/main" id="{BC5C2230-1A95-3D04-3814-F10A234D0053}"/>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11E1BAA9-D57C-15D6-2E3A-C4A46D837D8D}"/>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402A8B47-484C-5A40-5CC6-59EE7A501BCE}"/>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75" name="Rectángulo 74">
            <a:extLst>
              <a:ext uri="{FF2B5EF4-FFF2-40B4-BE49-F238E27FC236}">
                <a16:creationId xmlns:a16="http://schemas.microsoft.com/office/drawing/2014/main" id="{044622A4-1099-74E0-51E7-8E4907DF3B61}"/>
              </a:ext>
            </a:extLst>
          </p:cNvPr>
          <p:cNvSpPr/>
          <p:nvPr/>
        </p:nvSpPr>
        <p:spPr>
          <a:xfrm>
            <a:off x="1618312" y="4123025"/>
            <a:ext cx="2499169" cy="1151438"/>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 name="Grupo 2">
            <a:extLst>
              <a:ext uri="{FF2B5EF4-FFF2-40B4-BE49-F238E27FC236}">
                <a16:creationId xmlns:a16="http://schemas.microsoft.com/office/drawing/2014/main" id="{7737D48E-B1F5-2487-EF15-0C510A0C2496}"/>
              </a:ext>
            </a:extLst>
          </p:cNvPr>
          <p:cNvGrpSpPr/>
          <p:nvPr/>
        </p:nvGrpSpPr>
        <p:grpSpPr>
          <a:xfrm>
            <a:off x="1021200" y="4048333"/>
            <a:ext cx="476887" cy="945567"/>
            <a:chOff x="904464" y="4558023"/>
            <a:chExt cx="476887" cy="945567"/>
          </a:xfrm>
        </p:grpSpPr>
        <p:sp>
          <p:nvSpPr>
            <p:cNvPr id="4" name="Freeform 73">
              <a:extLst>
                <a:ext uri="{FF2B5EF4-FFF2-40B4-BE49-F238E27FC236}">
                  <a16:creationId xmlns:a16="http://schemas.microsoft.com/office/drawing/2014/main" id="{E3EE9C7D-F369-4B14-899F-62AFA1849349}"/>
                </a:ext>
              </a:extLst>
            </p:cNvPr>
            <p:cNvSpPr>
              <a:spLocks/>
            </p:cNvSpPr>
            <p:nvPr/>
          </p:nvSpPr>
          <p:spPr bwMode="auto">
            <a:xfrm rot="3536358">
              <a:off x="629198" y="4833289"/>
              <a:ext cx="915724" cy="365191"/>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solidFill>
              <a:srgbClr val="D73A2C"/>
            </a:solidFill>
            <a:ln w="9525">
              <a:solidFill>
                <a:srgbClr val="D73A2C"/>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Freeform 74">
              <a:extLst>
                <a:ext uri="{FF2B5EF4-FFF2-40B4-BE49-F238E27FC236}">
                  <a16:creationId xmlns:a16="http://schemas.microsoft.com/office/drawing/2014/main" id="{D669EFDE-EA2C-7FDC-C60E-9868E7E5883D}"/>
                </a:ext>
              </a:extLst>
            </p:cNvPr>
            <p:cNvSpPr>
              <a:spLocks noEditPoints="1"/>
            </p:cNvSpPr>
            <p:nvPr/>
          </p:nvSpPr>
          <p:spPr bwMode="auto">
            <a:xfrm rot="3536358">
              <a:off x="1123319" y="5245559"/>
              <a:ext cx="258781" cy="257282"/>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solidFill>
              <a:srgbClr val="D73A2C"/>
            </a:solidFill>
            <a:ln w="9525">
              <a:solidFill>
                <a:srgbClr val="D73A2C"/>
              </a:solid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Subtitle 2">
            <a:extLst>
              <a:ext uri="{FF2B5EF4-FFF2-40B4-BE49-F238E27FC236}">
                <a16:creationId xmlns:a16="http://schemas.microsoft.com/office/drawing/2014/main" id="{D82E7A73-8F79-AC36-39F1-C867EDB3D882}"/>
              </a:ext>
            </a:extLst>
          </p:cNvPr>
          <p:cNvSpPr txBox="1">
            <a:spLocks noChangeArrowheads="1"/>
          </p:cNvSpPr>
          <p:nvPr/>
        </p:nvSpPr>
        <p:spPr bwMode="auto">
          <a:xfrm>
            <a:off x="1132114" y="1307263"/>
            <a:ext cx="9927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3000">
                <a:solidFill>
                  <a:srgbClr val="C00000"/>
                </a:solidFill>
                <a:latin typeface="+mn-lt"/>
                <a:ea typeface="Lato Light" panose="020F0502020204030203" pitchFamily="34" charset="0"/>
                <a:cs typeface="Segoe UI" panose="020B0502040204020203" pitchFamily="34" charset="0"/>
              </a:rPr>
              <a:t>Determinar los Periodos Regularizables (PR)</a:t>
            </a:r>
            <a:endParaRPr lang="es-ES" altLang="en-US" sz="3000" b="1">
              <a:solidFill>
                <a:srgbClr val="C00000"/>
              </a:solidFill>
              <a:latin typeface="+mn-lt"/>
              <a:ea typeface="Lato Light" panose="020F0502020204030203" pitchFamily="34" charset="0"/>
              <a:cs typeface="Segoe UI" panose="020B0502040204020203" pitchFamily="34" charset="0"/>
            </a:endParaRPr>
          </a:p>
        </p:txBody>
      </p:sp>
      <p:pic>
        <p:nvPicPr>
          <p:cNvPr id="8" name="Imagen 7">
            <a:extLst>
              <a:ext uri="{FF2B5EF4-FFF2-40B4-BE49-F238E27FC236}">
                <a16:creationId xmlns:a16="http://schemas.microsoft.com/office/drawing/2014/main" id="{0F9347F7-2328-C013-AA1D-B4D90635CA73}"/>
              </a:ext>
            </a:extLst>
          </p:cNvPr>
          <p:cNvPicPr>
            <a:picLocks noChangeAspect="1"/>
          </p:cNvPicPr>
          <p:nvPr/>
        </p:nvPicPr>
        <p:blipFill>
          <a:blip r:embed="rId2"/>
          <a:stretch>
            <a:fillRect/>
          </a:stretch>
        </p:blipFill>
        <p:spPr>
          <a:xfrm>
            <a:off x="1668791" y="2840839"/>
            <a:ext cx="9000000" cy="2351143"/>
          </a:xfrm>
          <a:prstGeom prst="rect">
            <a:avLst/>
          </a:prstGeom>
        </p:spPr>
      </p:pic>
    </p:spTree>
    <p:extLst>
      <p:ext uri="{BB962C8B-B14F-4D97-AF65-F5344CB8AC3E}">
        <p14:creationId xmlns:p14="http://schemas.microsoft.com/office/powerpoint/2010/main" val="10500765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pic>
        <p:nvPicPr>
          <p:cNvPr id="10" name="22 Imagen">
            <a:extLst>
              <a:ext uri="{FF2B5EF4-FFF2-40B4-BE49-F238E27FC236}">
                <a16:creationId xmlns:a16="http://schemas.microsoft.com/office/drawing/2014/main" id="{43CF5191-9702-34B1-AFFB-C2E9C89B4031}"/>
              </a:ext>
            </a:extLst>
          </p:cNvPr>
          <p:cNvPicPr>
            <a:picLocks noChangeAspect="1"/>
          </p:cNvPicPr>
          <p:nvPr/>
        </p:nvPicPr>
        <p:blipFill rotWithShape="1">
          <a:blip r:embed="rId2" cstate="print">
            <a:duotone>
              <a:schemeClr val="accent1">
                <a:shade val="45000"/>
                <a:satMod val="135000"/>
              </a:schemeClr>
              <a:prstClr val="white"/>
            </a:duotone>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val="0"/>
              </a:ext>
            </a:extLst>
          </a:blip>
          <a:srcRect l="44185" t="285" r="29034" b="-1"/>
          <a:stretch/>
        </p:blipFill>
        <p:spPr>
          <a:xfrm>
            <a:off x="-4277" y="1764135"/>
            <a:ext cx="2556363" cy="5005558"/>
          </a:xfrm>
          <a:prstGeom prst="rect">
            <a:avLst/>
          </a:prstGeom>
          <a:effectLst/>
        </p:spPr>
      </p:pic>
      <p:sp>
        <p:nvSpPr>
          <p:cNvPr id="11" name="Rectangle 21">
            <a:extLst>
              <a:ext uri="{FF2B5EF4-FFF2-40B4-BE49-F238E27FC236}">
                <a16:creationId xmlns:a16="http://schemas.microsoft.com/office/drawing/2014/main" id="{83F54051-4F4B-D984-130F-CB9140E13B67}"/>
              </a:ext>
            </a:extLst>
          </p:cNvPr>
          <p:cNvSpPr/>
          <p:nvPr/>
        </p:nvSpPr>
        <p:spPr>
          <a:xfrm rot="5400000">
            <a:off x="-1287275" y="2944177"/>
            <a:ext cx="5216490" cy="2641940"/>
          </a:xfrm>
          <a:prstGeom prst="rect">
            <a:avLst/>
          </a:prstGeom>
          <a:solidFill>
            <a:schemeClr val="accent3">
              <a:lumMod val="60000"/>
              <a:lumOff val="40000"/>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25" name="Arrow: Notched Right 91">
            <a:extLst>
              <a:ext uri="{FF2B5EF4-FFF2-40B4-BE49-F238E27FC236}">
                <a16:creationId xmlns:a16="http://schemas.microsoft.com/office/drawing/2014/main" id="{EA99A4F2-5D36-DC8A-8622-BF8937A1BDC8}"/>
              </a:ext>
            </a:extLst>
          </p:cNvPr>
          <p:cNvSpPr/>
          <p:nvPr/>
        </p:nvSpPr>
        <p:spPr>
          <a:xfrm rot="20033755">
            <a:off x="5220972" y="4675266"/>
            <a:ext cx="691086" cy="415194"/>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Notched Right 91">
            <a:extLst>
              <a:ext uri="{FF2B5EF4-FFF2-40B4-BE49-F238E27FC236}">
                <a16:creationId xmlns:a16="http://schemas.microsoft.com/office/drawing/2014/main" id="{0C11DD51-3C47-8AB1-8E85-D7BF8982A5D8}"/>
              </a:ext>
            </a:extLst>
          </p:cNvPr>
          <p:cNvSpPr/>
          <p:nvPr/>
        </p:nvSpPr>
        <p:spPr>
          <a:xfrm rot="1213724">
            <a:off x="5248648" y="5527648"/>
            <a:ext cx="691086" cy="415194"/>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TextBox 87">
            <a:extLst>
              <a:ext uri="{FF2B5EF4-FFF2-40B4-BE49-F238E27FC236}">
                <a16:creationId xmlns:a16="http://schemas.microsoft.com/office/drawing/2014/main" id="{359DFF18-1F3D-7265-B4C8-90C3B35A62B9}"/>
              </a:ext>
            </a:extLst>
          </p:cNvPr>
          <p:cNvSpPr txBox="1"/>
          <p:nvPr/>
        </p:nvSpPr>
        <p:spPr>
          <a:xfrm>
            <a:off x="2863866" y="4259678"/>
            <a:ext cx="2460976" cy="1834020"/>
          </a:xfrm>
          <a:prstGeom prst="rect">
            <a:avLst/>
          </a:prstGeom>
          <a:noFill/>
        </p:spPr>
        <p:txBody>
          <a:bodyPr wrap="square" lIns="0" tIns="0" rIns="0" bIns="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000">
                <a:solidFill>
                  <a:srgbClr val="D73A2C"/>
                </a:solidFill>
                <a:latin typeface="Calibri" panose="020F0502020204030204"/>
              </a:rPr>
              <a:t>La TGSS calcula estos </a:t>
            </a:r>
            <a:r>
              <a:rPr lang="es-ES" sz="2000" err="1">
                <a:solidFill>
                  <a:srgbClr val="D73A2C"/>
                </a:solidFill>
                <a:latin typeface="Calibri" panose="020F0502020204030204"/>
              </a:rPr>
              <a:t>PnoR</a:t>
            </a:r>
            <a:r>
              <a:rPr lang="es-ES" sz="2000">
                <a:solidFill>
                  <a:srgbClr val="D73A2C"/>
                </a:solidFill>
                <a:latin typeface="Calibri" panose="020F0502020204030204"/>
              </a:rPr>
              <a:t> con:</a:t>
            </a:r>
            <a:endParaRPr kumimoji="0" lang="es-ES" sz="2000" b="0" i="0" u="none" strike="noStrike" kern="1200" cap="none" spc="0" normalizeH="0" baseline="0" noProof="0">
              <a:ln>
                <a:noFill/>
              </a:ln>
              <a:solidFill>
                <a:srgbClr val="D73A2C"/>
              </a:solidFill>
              <a:effectLst/>
              <a:uLnTx/>
              <a:uFillTx/>
              <a:latin typeface="Calibri" panose="020F0502020204030204"/>
              <a:ea typeface="+mn-ea"/>
              <a:cs typeface="+mn-cs"/>
            </a:endParaRPr>
          </a:p>
        </p:txBody>
      </p:sp>
      <p:grpSp>
        <p:nvGrpSpPr>
          <p:cNvPr id="26" name="Grupo 25">
            <a:extLst>
              <a:ext uri="{FF2B5EF4-FFF2-40B4-BE49-F238E27FC236}">
                <a16:creationId xmlns:a16="http://schemas.microsoft.com/office/drawing/2014/main" id="{DB8E55DF-E8DF-970E-7359-27E920FEC4BB}"/>
              </a:ext>
            </a:extLst>
          </p:cNvPr>
          <p:cNvGrpSpPr/>
          <p:nvPr/>
        </p:nvGrpSpPr>
        <p:grpSpPr>
          <a:xfrm>
            <a:off x="6164689" y="4083626"/>
            <a:ext cx="5657197" cy="1172935"/>
            <a:chOff x="6164689" y="4083626"/>
            <a:chExt cx="5657197" cy="1172935"/>
          </a:xfrm>
        </p:grpSpPr>
        <p:sp>
          <p:nvSpPr>
            <p:cNvPr id="4" name="Persegi Panjang: Sudut Lengkung 1">
              <a:extLst>
                <a:ext uri="{FF2B5EF4-FFF2-40B4-BE49-F238E27FC236}">
                  <a16:creationId xmlns:a16="http://schemas.microsoft.com/office/drawing/2014/main" id="{812CE8AA-5951-7C59-6E3C-F2F01DFBB33C}"/>
                </a:ext>
              </a:extLst>
            </p:cNvPr>
            <p:cNvSpPr/>
            <p:nvPr/>
          </p:nvSpPr>
          <p:spPr>
            <a:xfrm>
              <a:off x="6164689" y="4083626"/>
              <a:ext cx="5657197"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ea typeface="+mn-ea"/>
                <a:cs typeface="+mn-cs"/>
              </a:endParaRPr>
            </a:p>
          </p:txBody>
        </p:sp>
        <p:sp>
          <p:nvSpPr>
            <p:cNvPr id="24" name="TextBox 87">
              <a:extLst>
                <a:ext uri="{FF2B5EF4-FFF2-40B4-BE49-F238E27FC236}">
                  <a16:creationId xmlns:a16="http://schemas.microsoft.com/office/drawing/2014/main" id="{3595D27F-0F8F-14E2-C4CD-906EAE1C6524}"/>
                </a:ext>
              </a:extLst>
            </p:cNvPr>
            <p:cNvSpPr txBox="1"/>
            <p:nvPr/>
          </p:nvSpPr>
          <p:spPr>
            <a:xfrm>
              <a:off x="7744794" y="4357806"/>
              <a:ext cx="3527638" cy="624573"/>
            </a:xfrm>
            <a:prstGeom prst="rect">
              <a:avLst/>
            </a:prstGeom>
            <a:noFill/>
          </p:spPr>
          <p:txBody>
            <a:bodyPr wrap="square" lIns="0" tIns="0" rIns="0" bIns="0" rtlCol="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a:ln>
                    <a:noFill/>
                  </a:ln>
                  <a:solidFill>
                    <a:prstClr val="black"/>
                  </a:solidFill>
                  <a:effectLst/>
                  <a:uLnTx/>
                  <a:uFillTx/>
                  <a:ea typeface="+mn-ea"/>
                  <a:cs typeface="+mn-cs"/>
                </a:rPr>
                <a:t>Información propia de TGSS</a:t>
              </a:r>
            </a:p>
          </p:txBody>
        </p:sp>
        <p:pic>
          <p:nvPicPr>
            <p:cNvPr id="9" name="Picture 10" descr="Copia de Tgss">
              <a:extLst>
                <a:ext uri="{FF2B5EF4-FFF2-40B4-BE49-F238E27FC236}">
                  <a16:creationId xmlns:a16="http://schemas.microsoft.com/office/drawing/2014/main" id="{683B78C1-3FAB-3ED3-AE5B-0FF8E13AD491}"/>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6692785" y="4482996"/>
              <a:ext cx="393354" cy="393354"/>
            </a:xfrm>
            <a:prstGeom prst="rect">
              <a:avLst/>
            </a:prstGeom>
            <a:noFill/>
            <a:extLst>
              <a:ext uri="{909E8E84-426E-40DD-AFC4-6F175D3DCCD1}">
                <a14:hiddenFill xmlns:a14="http://schemas.microsoft.com/office/drawing/2010/main">
                  <a:solidFill>
                    <a:srgbClr val="FFFFFF"/>
                  </a:solidFill>
                </a14:hiddenFill>
              </a:ext>
            </a:extLst>
          </p:spPr>
        </p:pic>
        <p:cxnSp>
          <p:nvCxnSpPr>
            <p:cNvPr id="14" name="Straight Connector 11">
              <a:extLst>
                <a:ext uri="{FF2B5EF4-FFF2-40B4-BE49-F238E27FC236}">
                  <a16:creationId xmlns:a16="http://schemas.microsoft.com/office/drawing/2014/main" id="{78906AC0-BCAC-C50E-969A-20BC3843B0CC}"/>
                </a:ext>
              </a:extLst>
            </p:cNvPr>
            <p:cNvCxnSpPr>
              <a:cxnSpLocks/>
            </p:cNvCxnSpPr>
            <p:nvPr/>
          </p:nvCxnSpPr>
          <p:spPr>
            <a:xfrm>
              <a:off x="7413921" y="4357176"/>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grpSp>
        <p:nvGrpSpPr>
          <p:cNvPr id="17" name="Grupo 16">
            <a:extLst>
              <a:ext uri="{FF2B5EF4-FFF2-40B4-BE49-F238E27FC236}">
                <a16:creationId xmlns:a16="http://schemas.microsoft.com/office/drawing/2014/main" id="{8BB93698-873C-F268-90B2-6FE1132462CE}"/>
              </a:ext>
            </a:extLst>
          </p:cNvPr>
          <p:cNvGrpSpPr/>
          <p:nvPr/>
        </p:nvGrpSpPr>
        <p:grpSpPr>
          <a:xfrm>
            <a:off x="6164689" y="5423607"/>
            <a:ext cx="5657197" cy="1172935"/>
            <a:chOff x="6164689" y="5423607"/>
            <a:chExt cx="5657197" cy="1172935"/>
          </a:xfrm>
        </p:grpSpPr>
        <p:sp>
          <p:nvSpPr>
            <p:cNvPr id="15" name="Persegi Panjang: Sudut Lengkung 1">
              <a:extLst>
                <a:ext uri="{FF2B5EF4-FFF2-40B4-BE49-F238E27FC236}">
                  <a16:creationId xmlns:a16="http://schemas.microsoft.com/office/drawing/2014/main" id="{47ECFE88-0246-E118-53D1-AD818181DCF3}"/>
                </a:ext>
              </a:extLst>
            </p:cNvPr>
            <p:cNvSpPr/>
            <p:nvPr/>
          </p:nvSpPr>
          <p:spPr>
            <a:xfrm>
              <a:off x="6164689" y="5423607"/>
              <a:ext cx="5657197"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ea typeface="+mn-ea"/>
                <a:cs typeface="+mn-cs"/>
              </a:endParaRPr>
            </a:p>
          </p:txBody>
        </p:sp>
        <p:sp>
          <p:nvSpPr>
            <p:cNvPr id="33" name="TextBox 87">
              <a:extLst>
                <a:ext uri="{FF2B5EF4-FFF2-40B4-BE49-F238E27FC236}">
                  <a16:creationId xmlns:a16="http://schemas.microsoft.com/office/drawing/2014/main" id="{AECB73E2-3DED-183F-B53E-D2B223D0D1F3}"/>
                </a:ext>
              </a:extLst>
            </p:cNvPr>
            <p:cNvSpPr txBox="1"/>
            <p:nvPr/>
          </p:nvSpPr>
          <p:spPr>
            <a:xfrm>
              <a:off x="7719607" y="5605501"/>
              <a:ext cx="3855027" cy="625770"/>
            </a:xfrm>
            <a:prstGeom prst="rect">
              <a:avLst/>
            </a:prstGeom>
            <a:noFill/>
          </p:spPr>
          <p:txBody>
            <a:bodyPr wrap="square" lIns="0" tIns="0" rIns="0" bIns="0" rtlCol="0" anchor="ctr">
              <a:no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s-ES" b="0" i="0" u="none" strike="noStrike" kern="1200" cap="none" spc="0" normalizeH="0" baseline="0" noProof="0">
                  <a:ln>
                    <a:noFill/>
                  </a:ln>
                  <a:effectLst/>
                  <a:uLnTx/>
                  <a:uFillTx/>
                </a:rPr>
                <a:t>Información de otras entidades</a:t>
              </a:r>
            </a:p>
            <a:p>
              <a:pPr marL="0" marR="0" lvl="0" indent="0" defTabSz="914400" rtl="0" eaLnBrk="1" fontAlgn="auto" latinLnBrk="0" hangingPunct="1">
                <a:lnSpc>
                  <a:spcPct val="100000"/>
                </a:lnSpc>
                <a:spcBef>
                  <a:spcPts val="0"/>
                </a:spcBef>
                <a:spcAft>
                  <a:spcPts val="0"/>
                </a:spcAft>
                <a:buClrTx/>
                <a:buSzTx/>
                <a:buFontTx/>
                <a:buNone/>
                <a:tabLst/>
                <a:defRPr/>
              </a:pPr>
              <a:r>
                <a:rPr lang="es-ES"/>
                <a:t>(MCSS y EEGG)</a:t>
              </a:r>
              <a:endParaRPr kumimoji="0" lang="es-ES" b="0" i="0" u="none" strike="noStrike" kern="1200" cap="none" spc="0" normalizeH="0" baseline="0" noProof="0">
                <a:ln>
                  <a:noFill/>
                </a:ln>
                <a:effectLst/>
                <a:uLnTx/>
                <a:uFillTx/>
              </a:endParaRPr>
            </a:p>
          </p:txBody>
        </p:sp>
        <p:pic>
          <p:nvPicPr>
            <p:cNvPr id="6" name="Imagen 5">
              <a:extLst>
                <a:ext uri="{FF2B5EF4-FFF2-40B4-BE49-F238E27FC236}">
                  <a16:creationId xmlns:a16="http://schemas.microsoft.com/office/drawing/2014/main" id="{FE1D58A9-0D1D-20E4-2AD9-9DF3E6CCF835}"/>
                </a:ext>
              </a:extLst>
            </p:cNvPr>
            <p:cNvPicPr>
              <a:picLocks noChangeAspect="1"/>
            </p:cNvPicPr>
            <p:nvPr/>
          </p:nvPicPr>
          <p:blipFill>
            <a:blip r:embed="rId6"/>
            <a:stretch>
              <a:fillRect/>
            </a:stretch>
          </p:blipFill>
          <p:spPr>
            <a:xfrm>
              <a:off x="6292490" y="5730678"/>
              <a:ext cx="613200" cy="459500"/>
            </a:xfrm>
            <a:prstGeom prst="rect">
              <a:avLst/>
            </a:prstGeom>
          </p:spPr>
        </p:pic>
        <p:pic>
          <p:nvPicPr>
            <p:cNvPr id="7" name="Imagen 6">
              <a:extLst>
                <a:ext uri="{FF2B5EF4-FFF2-40B4-BE49-F238E27FC236}">
                  <a16:creationId xmlns:a16="http://schemas.microsoft.com/office/drawing/2014/main" id="{FD14E66F-2B63-E4E9-2591-24B0EA91770C}"/>
                </a:ext>
              </a:extLst>
            </p:cNvPr>
            <p:cNvPicPr>
              <a:picLocks noChangeAspect="1"/>
            </p:cNvPicPr>
            <p:nvPr/>
          </p:nvPicPr>
          <p:blipFill rotWithShape="1">
            <a:blip r:embed="rId7"/>
            <a:srcRect r="14574"/>
            <a:stretch/>
          </p:blipFill>
          <p:spPr>
            <a:xfrm>
              <a:off x="6776705" y="5792824"/>
              <a:ext cx="518620" cy="335208"/>
            </a:xfrm>
            <a:prstGeom prst="rect">
              <a:avLst/>
            </a:prstGeom>
          </p:spPr>
        </p:pic>
        <p:cxnSp>
          <p:nvCxnSpPr>
            <p:cNvPr id="16" name="Straight Connector 11">
              <a:extLst>
                <a:ext uri="{FF2B5EF4-FFF2-40B4-BE49-F238E27FC236}">
                  <a16:creationId xmlns:a16="http://schemas.microsoft.com/office/drawing/2014/main" id="{2694724C-92F6-5DF3-144E-DFCAF3F02E9E}"/>
                </a:ext>
              </a:extLst>
            </p:cNvPr>
            <p:cNvCxnSpPr>
              <a:cxnSpLocks/>
            </p:cNvCxnSpPr>
            <p:nvPr/>
          </p:nvCxnSpPr>
          <p:spPr>
            <a:xfrm>
              <a:off x="7413921" y="5745175"/>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sp>
        <p:nvSpPr>
          <p:cNvPr id="30" name="Title 1">
            <a:extLst>
              <a:ext uri="{FF2B5EF4-FFF2-40B4-BE49-F238E27FC236}">
                <a16:creationId xmlns:a16="http://schemas.microsoft.com/office/drawing/2014/main" id="{DAABB305-6EFE-1CA7-4138-67BAEF911C08}"/>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Periodos no Regularizables (</a:t>
            </a:r>
            <a:r>
              <a:rPr lang="es-ES" sz="2400" err="1">
                <a:solidFill>
                  <a:schemeClr val="accent3"/>
                </a:solidFill>
                <a:latin typeface="Calibri" panose="020F0502020204030204"/>
              </a:rPr>
              <a:t>PnoR</a:t>
            </a:r>
            <a:r>
              <a:rPr lang="es-ES" sz="2400">
                <a:solidFill>
                  <a:schemeClr val="accent3"/>
                </a:solidFill>
                <a:latin typeface="Calibri" panose="020F0502020204030204"/>
              </a:rPr>
              <a:t>)</a:t>
            </a:r>
          </a:p>
        </p:txBody>
      </p:sp>
      <p:sp>
        <p:nvSpPr>
          <p:cNvPr id="3" name="Rectangle 21">
            <a:extLst>
              <a:ext uri="{FF2B5EF4-FFF2-40B4-BE49-F238E27FC236}">
                <a16:creationId xmlns:a16="http://schemas.microsoft.com/office/drawing/2014/main" id="{A4B5EC94-0F58-5286-5AE5-BD941E768B12}"/>
              </a:ext>
            </a:extLst>
          </p:cNvPr>
          <p:cNvSpPr/>
          <p:nvPr/>
        </p:nvSpPr>
        <p:spPr>
          <a:xfrm>
            <a:off x="-4277" y="2545012"/>
            <a:ext cx="12196277" cy="1109577"/>
          </a:xfrm>
          <a:prstGeom prst="rect">
            <a:avLst/>
          </a:prstGeom>
          <a:solidFill>
            <a:schemeClr val="accent3">
              <a:lumMod val="20000"/>
              <a:lumOff val="80000"/>
              <a:alpha val="45882"/>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13" name="Subtitle 2">
            <a:extLst>
              <a:ext uri="{FF2B5EF4-FFF2-40B4-BE49-F238E27FC236}">
                <a16:creationId xmlns:a16="http://schemas.microsoft.com/office/drawing/2014/main" id="{FE3806D1-CCBF-127F-A2DC-79AC75985598}"/>
              </a:ext>
            </a:extLst>
          </p:cNvPr>
          <p:cNvSpPr txBox="1">
            <a:spLocks noChangeArrowheads="1"/>
          </p:cNvSpPr>
          <p:nvPr/>
        </p:nvSpPr>
        <p:spPr bwMode="auto">
          <a:xfrm>
            <a:off x="2927197" y="1832238"/>
            <a:ext cx="8736255"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a:latin typeface="Calibri" panose="020F0502020204030204"/>
                <a:ea typeface="Lato Light" panose="020F0502020204030203" pitchFamily="34" charset="0"/>
                <a:cs typeface="Segoe UI" panose="020B0502040204020203" pitchFamily="34" charset="0"/>
              </a:rPr>
              <a:t>Los </a:t>
            </a:r>
            <a:r>
              <a:rPr lang="es-ES" altLang="en-US" sz="1800" b="1">
                <a:solidFill>
                  <a:schemeClr val="accent1"/>
                </a:solidFill>
                <a:latin typeface="+mn-lt"/>
              </a:rPr>
              <a:t>PR</a:t>
            </a:r>
            <a:r>
              <a:rPr lang="es-ES" altLang="en-US" sz="1800" b="1">
                <a:solidFill>
                  <a:schemeClr val="accent3">
                    <a:lumMod val="75000"/>
                  </a:schemeClr>
                </a:solidFill>
                <a:latin typeface="Calibri" panose="020F0502020204030204"/>
                <a:ea typeface="Lato Light" panose="020F0502020204030203" pitchFamily="34" charset="0"/>
                <a:cs typeface="Segoe UI" panose="020B0502040204020203" pitchFamily="34" charset="0"/>
              </a:rPr>
              <a:t> </a:t>
            </a:r>
            <a:r>
              <a:rPr lang="es-ES" altLang="en-US" sz="1800">
                <a:latin typeface="Calibri" panose="020F0502020204030204"/>
                <a:ea typeface="Lato Light" panose="020F0502020204030203" pitchFamily="34" charset="0"/>
                <a:cs typeface="Segoe UI" panose="020B0502040204020203" pitchFamily="34" charset="0"/>
              </a:rPr>
              <a:t>son los periodos en los que aplica la cotización en función de los RN d</a:t>
            </a:r>
            <a:r>
              <a:rPr kumimoji="0" lang="es-ES" altLang="en-US" sz="18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rPr>
              <a:t>el año.</a:t>
            </a:r>
            <a:r>
              <a:rPr lang="es-ES" altLang="en-US" sz="1800">
                <a:latin typeface="Calibri" panose="020F0502020204030204"/>
                <a:ea typeface="Lato Light" panose="020F0502020204030203" pitchFamily="34" charset="0"/>
                <a:cs typeface="Segoe UI" panose="020B0502040204020203" pitchFamily="34" charset="0"/>
              </a:rPr>
              <a:t> Las BBCC de estos periodos son las que se regularizan. </a:t>
            </a:r>
            <a:endParaRPr kumimoji="0" lang="es-ES" altLang="en-US" sz="1800" b="0" i="0" u="none" strike="noStrike" kern="1200" cap="none" spc="0" normalizeH="0" baseline="0" noProof="0">
              <a:ln>
                <a:noFill/>
              </a:ln>
              <a:effectLst/>
              <a:uLnTx/>
              <a:uFillTx/>
              <a:latin typeface="Calibri" panose="020F0502020204030204"/>
              <a:ea typeface="Lato Light" panose="020F0502020204030203" pitchFamily="34" charset="0"/>
              <a:cs typeface="Segoe UI" panose="020B0502040204020203" pitchFamily="34" charset="0"/>
            </a:endParaRPr>
          </a:p>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lang="es-ES" altLang="en-US" sz="1800">
              <a:latin typeface="Calibri" panose="020F0502020204030204"/>
              <a:ea typeface="Lato Light" panose="020F0502020204030203" pitchFamily="34" charset="0"/>
              <a:cs typeface="Segoe UI" panose="020B0502040204020203" pitchFamily="34" charset="0"/>
            </a:endParaRPr>
          </a:p>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a:latin typeface="Calibri" panose="020F0502020204030204"/>
                <a:ea typeface="Lato Light" panose="020F0502020204030203" pitchFamily="34" charset="0"/>
                <a:cs typeface="Segoe UI" panose="020B0502040204020203" pitchFamily="34" charset="0"/>
              </a:rPr>
              <a:t>Hay determinadas situaciones en las que las </a:t>
            </a:r>
            <a:r>
              <a:rPr lang="es-ES" altLang="en-US" sz="1800" b="1">
                <a:solidFill>
                  <a:schemeClr val="accent1"/>
                </a:solidFill>
                <a:latin typeface="+mn-lt"/>
              </a:rPr>
              <a:t>BBCC permanecen invariables </a:t>
            </a:r>
            <a:r>
              <a:rPr lang="es-ES" altLang="en-US" sz="1800">
                <a:latin typeface="Calibri" panose="020F0502020204030204"/>
                <a:ea typeface="Lato Light" panose="020F0502020204030203" pitchFamily="34" charset="0"/>
                <a:cs typeface="Segoe UI" panose="020B0502040204020203" pitchFamily="34" charset="0"/>
              </a:rPr>
              <a:t>o </a:t>
            </a:r>
            <a:r>
              <a:rPr lang="es-ES" altLang="en-US" sz="1800" b="1">
                <a:solidFill>
                  <a:schemeClr val="accent1"/>
                </a:solidFill>
                <a:latin typeface="+mn-lt"/>
              </a:rPr>
              <a:t>son fijas </a:t>
            </a:r>
            <a:r>
              <a:rPr lang="es-ES" altLang="en-US" sz="1800">
                <a:latin typeface="Calibri" panose="020F0502020204030204"/>
                <a:ea typeface="Lato Light" panose="020F0502020204030203" pitchFamily="34" charset="0"/>
                <a:cs typeface="Segoe UI" panose="020B0502040204020203" pitchFamily="34" charset="0"/>
              </a:rPr>
              <a:t>y no dependen de los RN, y estos periodos deben excluirse de la regularización: son los</a:t>
            </a:r>
            <a:r>
              <a:rPr lang="es-ES" altLang="en-US" sz="1800" b="1">
                <a:latin typeface="Calibri" panose="020F0502020204030204"/>
                <a:ea typeface="Lato Light" panose="020F0502020204030203" pitchFamily="34" charset="0"/>
                <a:cs typeface="Segoe UI" panose="020B0502040204020203" pitchFamily="34" charset="0"/>
              </a:rPr>
              <a:t> </a:t>
            </a:r>
            <a:r>
              <a:rPr lang="es-ES" altLang="en-US" sz="1800" b="1" err="1">
                <a:latin typeface="Calibri" panose="020F0502020204030204"/>
                <a:ea typeface="Lato Light" panose="020F0502020204030203" pitchFamily="34" charset="0"/>
                <a:cs typeface="Segoe UI" panose="020B0502040204020203" pitchFamily="34" charset="0"/>
              </a:rPr>
              <a:t>PnoR</a:t>
            </a:r>
            <a:endParaRPr lang="es-ES" altLang="en-US" sz="1800" b="1">
              <a:solidFill>
                <a:schemeClr val="accent3">
                  <a:lumMod val="75000"/>
                </a:schemeClr>
              </a:solidFill>
              <a:latin typeface="Calibri" panose="020F0502020204030204"/>
              <a:ea typeface="Lato Light" panose="020F0502020204030203" pitchFamily="34" charset="0"/>
              <a:cs typeface="Segoe UI" panose="020B0502040204020203" pitchFamily="34" charset="0"/>
            </a:endParaRPr>
          </a:p>
        </p:txBody>
      </p:sp>
      <p:pic>
        <p:nvPicPr>
          <p:cNvPr id="8" name="Imagen 7">
            <a:extLst>
              <a:ext uri="{FF2B5EF4-FFF2-40B4-BE49-F238E27FC236}">
                <a16:creationId xmlns:a16="http://schemas.microsoft.com/office/drawing/2014/main" id="{73DBC3F2-229F-98E5-16EB-455E6A58D157}"/>
              </a:ext>
            </a:extLst>
          </p:cNvPr>
          <p:cNvPicPr>
            <a:picLocks noChangeAspect="1"/>
          </p:cNvPicPr>
          <p:nvPr/>
        </p:nvPicPr>
        <p:blipFill>
          <a:blip r:embed="rId8"/>
          <a:stretch>
            <a:fillRect/>
          </a:stretch>
        </p:blipFill>
        <p:spPr>
          <a:xfrm>
            <a:off x="5019554" y="130732"/>
            <a:ext cx="2196000" cy="593274"/>
          </a:xfrm>
          <a:prstGeom prst="rect">
            <a:avLst/>
          </a:prstGeom>
        </p:spPr>
      </p:pic>
      <p:grpSp>
        <p:nvGrpSpPr>
          <p:cNvPr id="2" name="Grupo 1">
            <a:extLst>
              <a:ext uri="{FF2B5EF4-FFF2-40B4-BE49-F238E27FC236}">
                <a16:creationId xmlns:a16="http://schemas.microsoft.com/office/drawing/2014/main" id="{13FFC33A-413D-62F0-C8F3-EE229E20EA18}"/>
              </a:ext>
            </a:extLst>
          </p:cNvPr>
          <p:cNvGrpSpPr/>
          <p:nvPr/>
        </p:nvGrpSpPr>
        <p:grpSpPr>
          <a:xfrm>
            <a:off x="810704" y="1458628"/>
            <a:ext cx="1253278" cy="45720"/>
            <a:chOff x="810704" y="1458628"/>
            <a:chExt cx="1253278" cy="45720"/>
          </a:xfrm>
        </p:grpSpPr>
        <p:sp>
          <p:nvSpPr>
            <p:cNvPr id="12" name="!!CoverSlideFooterText">
              <a:extLst>
                <a:ext uri="{FF2B5EF4-FFF2-40B4-BE49-F238E27FC236}">
                  <a16:creationId xmlns:a16="http://schemas.microsoft.com/office/drawing/2014/main" id="{60CF6909-6910-EDF7-F8D2-990C7C13F1AA}"/>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8" name="!!CoverSlideFooterText">
              <a:extLst>
                <a:ext uri="{FF2B5EF4-FFF2-40B4-BE49-F238E27FC236}">
                  <a16:creationId xmlns:a16="http://schemas.microsoft.com/office/drawing/2014/main" id="{DE49A5E3-8954-63F4-3CED-5F7335DE803E}"/>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105078059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21">
            <a:extLst>
              <a:ext uri="{FF2B5EF4-FFF2-40B4-BE49-F238E27FC236}">
                <a16:creationId xmlns:a16="http://schemas.microsoft.com/office/drawing/2014/main" id="{88FBFFAA-FFC2-F751-DA9D-B0CE723A4144}"/>
              </a:ext>
            </a:extLst>
          </p:cNvPr>
          <p:cNvSpPr/>
          <p:nvPr/>
        </p:nvSpPr>
        <p:spPr>
          <a:xfrm rot="5400000">
            <a:off x="7001931" y="3688406"/>
            <a:ext cx="1746802" cy="4366137"/>
          </a:xfrm>
          <a:prstGeom prst="rect">
            <a:avLst/>
          </a:prstGeom>
          <a:solidFill>
            <a:schemeClr val="accent3">
              <a:lumMod val="75000"/>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14" name="Rectangle 21">
            <a:extLst>
              <a:ext uri="{FF2B5EF4-FFF2-40B4-BE49-F238E27FC236}">
                <a16:creationId xmlns:a16="http://schemas.microsoft.com/office/drawing/2014/main" id="{A3A2B5D1-0F4E-5398-E9CD-45595ECFD295}"/>
              </a:ext>
            </a:extLst>
          </p:cNvPr>
          <p:cNvSpPr/>
          <p:nvPr/>
        </p:nvSpPr>
        <p:spPr>
          <a:xfrm rot="5400000">
            <a:off x="9083324" y="2094214"/>
            <a:ext cx="2007588" cy="3527262"/>
          </a:xfrm>
          <a:prstGeom prst="rect">
            <a:avLst/>
          </a:prstGeom>
          <a:solidFill>
            <a:schemeClr val="accent3">
              <a:lumMod val="40000"/>
              <a:lumOff val="60000"/>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13" name="Rectangle 21">
            <a:extLst>
              <a:ext uri="{FF2B5EF4-FFF2-40B4-BE49-F238E27FC236}">
                <a16:creationId xmlns:a16="http://schemas.microsoft.com/office/drawing/2014/main" id="{D1A1B690-982E-7511-C919-FC455D83043E}"/>
              </a:ext>
            </a:extLst>
          </p:cNvPr>
          <p:cNvSpPr/>
          <p:nvPr/>
        </p:nvSpPr>
        <p:spPr>
          <a:xfrm rot="5400000">
            <a:off x="1388587" y="2093785"/>
            <a:ext cx="1982593" cy="3664422"/>
          </a:xfrm>
          <a:prstGeom prst="rect">
            <a:avLst/>
          </a:prstGeom>
          <a:solidFill>
            <a:schemeClr val="accent4">
              <a:lumMod val="40000"/>
              <a:lumOff val="60000"/>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43" name="Rectángulo 42">
            <a:extLst>
              <a:ext uri="{FF2B5EF4-FFF2-40B4-BE49-F238E27FC236}">
                <a16:creationId xmlns:a16="http://schemas.microsoft.com/office/drawing/2014/main" id="{83B8FD7A-ED6E-D405-ABC9-942DACAAAC4B}"/>
              </a:ext>
            </a:extLst>
          </p:cNvPr>
          <p:cNvSpPr/>
          <p:nvPr/>
        </p:nvSpPr>
        <p:spPr>
          <a:xfrm>
            <a:off x="662230" y="2957673"/>
            <a:ext cx="2133148"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hangingPunct="0"/>
            <a:r>
              <a:rPr lang="es-ES" sz="1400" b="1">
                <a:solidFill>
                  <a:srgbClr val="D73A2C"/>
                </a:solidFill>
                <a:cs typeface="Arial" panose="020B0604020202020204" pitchFamily="34" charset="0"/>
              </a:rPr>
              <a:t>Altas fuera de plazo</a:t>
            </a:r>
          </a:p>
        </p:txBody>
      </p:sp>
      <p:sp>
        <p:nvSpPr>
          <p:cNvPr id="44" name="Rectángulo 43">
            <a:extLst>
              <a:ext uri="{FF2B5EF4-FFF2-40B4-BE49-F238E27FC236}">
                <a16:creationId xmlns:a16="http://schemas.microsoft.com/office/drawing/2014/main" id="{57468B2E-2B4D-F2F9-CC1F-0EF054B957DF}"/>
              </a:ext>
            </a:extLst>
          </p:cNvPr>
          <p:cNvSpPr/>
          <p:nvPr/>
        </p:nvSpPr>
        <p:spPr>
          <a:xfrm>
            <a:off x="4683242" y="2917457"/>
            <a:ext cx="182025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hangingPunct="0"/>
            <a:r>
              <a:rPr lang="es-ES" sz="1400" b="1">
                <a:solidFill>
                  <a:srgbClr val="D73A2C"/>
                </a:solidFill>
                <a:cs typeface="Arial" panose="020B0604020202020204" pitchFamily="34" charset="0"/>
              </a:rPr>
              <a:t>Altas de oficio</a:t>
            </a:r>
          </a:p>
        </p:txBody>
      </p:sp>
      <p:sp>
        <p:nvSpPr>
          <p:cNvPr id="45" name="Rectángulo 44">
            <a:extLst>
              <a:ext uri="{FF2B5EF4-FFF2-40B4-BE49-F238E27FC236}">
                <a16:creationId xmlns:a16="http://schemas.microsoft.com/office/drawing/2014/main" id="{C334B46A-D630-2089-C7B6-FE527C2A46F2}"/>
              </a:ext>
            </a:extLst>
          </p:cNvPr>
          <p:cNvSpPr/>
          <p:nvPr/>
        </p:nvSpPr>
        <p:spPr>
          <a:xfrm>
            <a:off x="1222950" y="5057143"/>
            <a:ext cx="182025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hangingPunct="0"/>
            <a:r>
              <a:rPr lang="es-ES" sz="1400" b="1">
                <a:solidFill>
                  <a:srgbClr val="D73A2C"/>
                </a:solidFill>
                <a:cs typeface="Arial" panose="020B0604020202020204" pitchFamily="34" charset="0"/>
              </a:rPr>
              <a:t>Tarifa plana</a:t>
            </a:r>
          </a:p>
        </p:txBody>
      </p:sp>
      <p:sp>
        <p:nvSpPr>
          <p:cNvPr id="134" name="CuadroTexto 133">
            <a:extLst>
              <a:ext uri="{FF2B5EF4-FFF2-40B4-BE49-F238E27FC236}">
                <a16:creationId xmlns:a16="http://schemas.microsoft.com/office/drawing/2014/main" id="{8F880FC0-A224-834A-A6DD-14C9D95863B6}"/>
              </a:ext>
            </a:extLst>
          </p:cNvPr>
          <p:cNvSpPr txBox="1"/>
          <p:nvPr/>
        </p:nvSpPr>
        <p:spPr>
          <a:xfrm>
            <a:off x="5939595" y="5294315"/>
            <a:ext cx="3960000"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300" i="1">
                <a:solidFill>
                  <a:srgbClr val="000000"/>
                </a:solidFill>
                <a:effectLst/>
                <a:latin typeface="+mn-lt"/>
                <a:ea typeface="Times New Roman" panose="02020603050405020304" pitchFamily="18" charset="0"/>
                <a:cs typeface="Times New Roman" panose="02020603050405020304" pitchFamily="18" charset="0"/>
              </a:rPr>
              <a:t>Artículo 38 ter de la Ley 20/2007.</a:t>
            </a:r>
          </a:p>
          <a:p>
            <a:endParaRPr lang="es-ES" sz="1300">
              <a:latin typeface="+mn-lt"/>
            </a:endParaRPr>
          </a:p>
          <a:p>
            <a:r>
              <a:rPr lang="es-ES" sz="1300">
                <a:latin typeface="+mn-lt"/>
              </a:rPr>
              <a:t>A efecto de prestaciones: BBCC</a:t>
            </a:r>
            <a:r>
              <a:rPr lang="es-ES" sz="1300">
                <a:latin typeface="+mn-lt"/>
                <a:sym typeface="Calibri"/>
              </a:rPr>
              <a:t> mínima del tramo 1 de la tabla general </a:t>
            </a:r>
            <a:r>
              <a:rPr lang="es-ES" sz="1300">
                <a:latin typeface="+mn-lt"/>
              </a:rPr>
              <a:t>(950,98 € en 2023).</a:t>
            </a:r>
            <a:endParaRPr lang="es-ES" sz="1300">
              <a:effectLst/>
              <a:latin typeface="+mn-lt"/>
              <a:ea typeface="Times New Roman" panose="02020603050405020304" pitchFamily="18" charset="0"/>
              <a:cs typeface="Times New Roman" panose="02020603050405020304" pitchFamily="18" charset="0"/>
            </a:endParaRPr>
          </a:p>
        </p:txBody>
      </p:sp>
      <p:sp>
        <p:nvSpPr>
          <p:cNvPr id="135" name="CuadroTexto 134">
            <a:extLst>
              <a:ext uri="{FF2B5EF4-FFF2-40B4-BE49-F238E27FC236}">
                <a16:creationId xmlns:a16="http://schemas.microsoft.com/office/drawing/2014/main" id="{4023C77A-85CB-3C52-A7F9-C2E3BEE2832E}"/>
              </a:ext>
            </a:extLst>
          </p:cNvPr>
          <p:cNvSpPr txBox="1"/>
          <p:nvPr/>
        </p:nvSpPr>
        <p:spPr>
          <a:xfrm>
            <a:off x="691847" y="3291432"/>
            <a:ext cx="3348000" cy="49244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300">
                <a:latin typeface="+mn-lt"/>
              </a:rPr>
              <a:t>BBCC</a:t>
            </a:r>
            <a:r>
              <a:rPr lang="es-ES" sz="1300">
                <a:latin typeface="+mn-lt"/>
                <a:sym typeface="Calibri"/>
              </a:rPr>
              <a:t> mínima del tramo 1 de la tabla general </a:t>
            </a:r>
            <a:r>
              <a:rPr lang="es-ES" sz="1300">
                <a:latin typeface="+mn-lt"/>
              </a:rPr>
              <a:t>(950,98 € para 2023).</a:t>
            </a:r>
          </a:p>
        </p:txBody>
      </p:sp>
      <p:sp>
        <p:nvSpPr>
          <p:cNvPr id="136" name="CuadroTexto 135">
            <a:extLst>
              <a:ext uri="{FF2B5EF4-FFF2-40B4-BE49-F238E27FC236}">
                <a16:creationId xmlns:a16="http://schemas.microsoft.com/office/drawing/2014/main" id="{44164077-93A8-E8EA-958B-7DA869D881D7}"/>
              </a:ext>
            </a:extLst>
          </p:cNvPr>
          <p:cNvSpPr txBox="1"/>
          <p:nvPr/>
        </p:nvSpPr>
        <p:spPr>
          <a:xfrm>
            <a:off x="691848" y="3737059"/>
            <a:ext cx="3348000"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3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200">
                <a:latin typeface="+mn-lt"/>
              </a:rPr>
              <a:t>(Periodo comprendido desde la fecha de inicio de actividad hasta el último día del mes en que se solicitó el alta, cuando se solicite a partir del mes siguiente al del inicio de la actividad).</a:t>
            </a:r>
          </a:p>
        </p:txBody>
      </p:sp>
      <p:sp>
        <p:nvSpPr>
          <p:cNvPr id="137" name="CuadroTexto 136">
            <a:extLst>
              <a:ext uri="{FF2B5EF4-FFF2-40B4-BE49-F238E27FC236}">
                <a16:creationId xmlns:a16="http://schemas.microsoft.com/office/drawing/2014/main" id="{E9B4622F-57AB-9511-F19F-3784214B6F6B}"/>
              </a:ext>
            </a:extLst>
          </p:cNvPr>
          <p:cNvSpPr txBox="1"/>
          <p:nvPr/>
        </p:nvSpPr>
        <p:spPr>
          <a:xfrm>
            <a:off x="4683241" y="3156947"/>
            <a:ext cx="3348000" cy="89255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300">
                <a:latin typeface="+mn-lt"/>
              </a:rPr>
              <a:t>BBCC</a:t>
            </a:r>
            <a:r>
              <a:rPr lang="es-ES" sz="1300">
                <a:latin typeface="+mn-lt"/>
                <a:sym typeface="Calibri"/>
              </a:rPr>
              <a:t> mínima del tramo 1 de la tabla general </a:t>
            </a:r>
            <a:r>
              <a:rPr lang="es-ES" sz="1300">
                <a:latin typeface="+mn-lt"/>
              </a:rPr>
              <a:t>(950,98 € para 2023) o importe superior en las altas de oficio a propuesta de la ITSS si así lo determina</a:t>
            </a:r>
          </a:p>
        </p:txBody>
      </p:sp>
      <p:sp>
        <p:nvSpPr>
          <p:cNvPr id="138" name="CuadroTexto 137">
            <a:extLst>
              <a:ext uri="{FF2B5EF4-FFF2-40B4-BE49-F238E27FC236}">
                <a16:creationId xmlns:a16="http://schemas.microsoft.com/office/drawing/2014/main" id="{2CEF78EF-FAF6-3063-1328-D14C3EE2A16D}"/>
              </a:ext>
            </a:extLst>
          </p:cNvPr>
          <p:cNvSpPr txBox="1"/>
          <p:nvPr/>
        </p:nvSpPr>
        <p:spPr>
          <a:xfrm>
            <a:off x="4683242" y="4205892"/>
            <a:ext cx="334799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3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200">
                <a:latin typeface="+mn-lt"/>
              </a:rPr>
              <a:t>(Desde la fecha de alta hasta el último día del mes natural inmediatamente anterior a la fecha de efectos de dicha alta).</a:t>
            </a:r>
          </a:p>
        </p:txBody>
      </p:sp>
      <p:sp>
        <p:nvSpPr>
          <p:cNvPr id="141" name="CuadroTexto 140">
            <a:extLst>
              <a:ext uri="{FF2B5EF4-FFF2-40B4-BE49-F238E27FC236}">
                <a16:creationId xmlns:a16="http://schemas.microsoft.com/office/drawing/2014/main" id="{D7BD20D9-B0ED-AB47-BC80-7931C26EF4E4}"/>
              </a:ext>
            </a:extLst>
          </p:cNvPr>
          <p:cNvSpPr txBox="1"/>
          <p:nvPr/>
        </p:nvSpPr>
        <p:spPr>
          <a:xfrm>
            <a:off x="4310342" y="2524790"/>
            <a:ext cx="4093798" cy="369332"/>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b="1" i="0" u="none" strike="noStrike" kern="1200" cap="none" spc="0" normalizeH="0" baseline="0" noProof="0" err="1">
                <a:ln>
                  <a:noFill/>
                </a:ln>
                <a:solidFill>
                  <a:srgbClr val="1D5253"/>
                </a:solidFill>
                <a:effectLst/>
                <a:uLnTx/>
                <a:uFillTx/>
                <a:latin typeface="+mj-lt"/>
                <a:ea typeface="Lato Light" panose="020F0502020204030203" pitchFamily="34" charset="0"/>
                <a:cs typeface="Segoe UI" panose="020B0502040204020203" pitchFamily="34" charset="0"/>
              </a:rPr>
              <a:t>PnoR</a:t>
            </a:r>
            <a:r>
              <a:rPr kumimoji="0" lang="es-ES" altLang="en-US" b="1" i="0" u="none" strike="noStrike" kern="1200" cap="none" spc="0" normalizeH="0" baseline="0" noProof="0">
                <a:ln>
                  <a:noFill/>
                </a:ln>
                <a:solidFill>
                  <a:srgbClr val="1D5253"/>
                </a:solidFill>
                <a:effectLst/>
                <a:uLnTx/>
                <a:uFillTx/>
                <a:latin typeface="+mj-lt"/>
                <a:ea typeface="Lato Light" panose="020F0502020204030203" pitchFamily="34" charset="0"/>
                <a:cs typeface="Segoe UI" panose="020B0502040204020203" pitchFamily="34" charset="0"/>
              </a:rPr>
              <a:t> calculados a partir de </a:t>
            </a:r>
            <a:r>
              <a:rPr lang="es-ES" altLang="en-US" b="1">
                <a:solidFill>
                  <a:srgbClr val="1D5253"/>
                </a:solidFill>
                <a:latin typeface="+mj-lt"/>
                <a:ea typeface="Lato Light" panose="020F0502020204030203" pitchFamily="34" charset="0"/>
                <a:cs typeface="Segoe UI" panose="020B0502040204020203" pitchFamily="34" charset="0"/>
              </a:rPr>
              <a:t>datos de TGSS</a:t>
            </a:r>
          </a:p>
        </p:txBody>
      </p:sp>
      <p:sp>
        <p:nvSpPr>
          <p:cNvPr id="4" name="Rectángulo 3">
            <a:extLst>
              <a:ext uri="{FF2B5EF4-FFF2-40B4-BE49-F238E27FC236}">
                <a16:creationId xmlns:a16="http://schemas.microsoft.com/office/drawing/2014/main" id="{36462C92-000A-15A8-8812-727BD26BDAC9}"/>
              </a:ext>
            </a:extLst>
          </p:cNvPr>
          <p:cNvSpPr/>
          <p:nvPr/>
        </p:nvSpPr>
        <p:spPr>
          <a:xfrm>
            <a:off x="8432225" y="2895338"/>
            <a:ext cx="3061272"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hangingPunct="0"/>
            <a:r>
              <a:rPr lang="es-ES" sz="1400" b="1">
                <a:solidFill>
                  <a:srgbClr val="D73A2C"/>
                </a:solidFill>
                <a:cs typeface="Arial" panose="020B0604020202020204" pitchFamily="34" charset="0"/>
              </a:rPr>
              <a:t>Exoneraciones ayuda flota volcán Cumbre Vieja</a:t>
            </a:r>
          </a:p>
        </p:txBody>
      </p:sp>
      <p:sp>
        <p:nvSpPr>
          <p:cNvPr id="9" name="CuadroTexto 8">
            <a:extLst>
              <a:ext uri="{FF2B5EF4-FFF2-40B4-BE49-F238E27FC236}">
                <a16:creationId xmlns:a16="http://schemas.microsoft.com/office/drawing/2014/main" id="{406CB65B-298B-AFEC-C475-87A7D0F90372}"/>
              </a:ext>
            </a:extLst>
          </p:cNvPr>
          <p:cNvSpPr txBox="1"/>
          <p:nvPr/>
        </p:nvSpPr>
        <p:spPr>
          <a:xfrm>
            <a:off x="8432225" y="3368231"/>
            <a:ext cx="3348000" cy="133882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300">
                <a:latin typeface="+mn-lt"/>
              </a:rPr>
              <a:t>Periodos en los que resultó exonerado de la obligación de cotizar por recibir ayudas por paralización de la flota como consecuencia de la erupción </a:t>
            </a:r>
            <a:r>
              <a:rPr lang="es-ES" sz="1300">
                <a:solidFill>
                  <a:srgbClr val="000000"/>
                </a:solidFill>
                <a:effectLst/>
                <a:latin typeface="+mn-lt"/>
                <a:ea typeface="Times New Roman" panose="02020603050405020304" pitchFamily="18" charset="0"/>
                <a:cs typeface="Times New Roman" panose="02020603050405020304" pitchFamily="18" charset="0"/>
              </a:rPr>
              <a:t>volcánica registrada en la zona de Cumbre Vieja en la Palma.</a:t>
            </a:r>
            <a:endParaRPr lang="es-ES" sz="1300">
              <a:latin typeface="+mn-lt"/>
            </a:endParaRPr>
          </a:p>
        </p:txBody>
      </p:sp>
      <p:sp>
        <p:nvSpPr>
          <p:cNvPr id="16" name="CuadroTexto 15">
            <a:extLst>
              <a:ext uri="{FF2B5EF4-FFF2-40B4-BE49-F238E27FC236}">
                <a16:creationId xmlns:a16="http://schemas.microsoft.com/office/drawing/2014/main" id="{693F75F8-5C75-4C08-A2AE-1C0FA9419BAC}"/>
              </a:ext>
            </a:extLst>
          </p:cNvPr>
          <p:cNvSpPr txBox="1"/>
          <p:nvPr/>
        </p:nvSpPr>
        <p:spPr>
          <a:xfrm>
            <a:off x="754875" y="1650188"/>
            <a:ext cx="10913250" cy="923330"/>
          </a:xfrm>
          <a:prstGeom prst="rect">
            <a:avLst/>
          </a:prstGeom>
          <a:noFill/>
        </p:spPr>
        <p:txBody>
          <a:bodyPr wrap="square">
            <a:spAutoFit/>
          </a:bodyPr>
          <a:lstStyle/>
          <a:p>
            <a:r>
              <a:rPr lang="es-ES_tradnl">
                <a:effectLst/>
                <a:latin typeface="+mn-lt"/>
                <a:ea typeface="Times New Roman" panose="02020603050405020304" pitchFamily="18" charset="0"/>
                <a:cs typeface="Times New Roman" panose="02020603050405020304" pitchFamily="18" charset="0"/>
              </a:rPr>
              <a:t>En estos periodos, </a:t>
            </a:r>
            <a:r>
              <a:rPr lang="es-ES_tradnl">
                <a:ea typeface="Times New Roman" panose="02020603050405020304" pitchFamily="18" charset="0"/>
                <a:cs typeface="Times New Roman" panose="02020603050405020304" pitchFamily="18" charset="0"/>
              </a:rPr>
              <a:t>l</a:t>
            </a:r>
            <a:r>
              <a:rPr lang="es-ES_tradnl">
                <a:effectLst/>
                <a:latin typeface="+mn-lt"/>
                <a:ea typeface="Times New Roman" panose="02020603050405020304" pitchFamily="18" charset="0"/>
                <a:cs typeface="Times New Roman" panose="02020603050405020304" pitchFamily="18" charset="0"/>
              </a:rPr>
              <a:t>as BCP </a:t>
            </a:r>
            <a:r>
              <a:rPr lang="es-ES_tradnl" b="1">
                <a:solidFill>
                  <a:srgbClr val="1D5253"/>
                </a:solidFill>
              </a:rPr>
              <a:t>por las que el o la autónoma ha cotizado</a:t>
            </a:r>
            <a:r>
              <a:rPr lang="es-ES_tradnl">
                <a:solidFill>
                  <a:srgbClr val="1D5253"/>
                </a:solidFill>
                <a:ea typeface="Times New Roman" panose="02020603050405020304" pitchFamily="18" charset="0"/>
                <a:cs typeface="Times New Roman" panose="02020603050405020304" pitchFamily="18" charset="0"/>
              </a:rPr>
              <a:t> </a:t>
            </a:r>
            <a:r>
              <a:rPr lang="es-ES_tradnl">
                <a:effectLst/>
                <a:latin typeface="+mn-lt"/>
                <a:ea typeface="Times New Roman" panose="02020603050405020304" pitchFamily="18" charset="0"/>
                <a:cs typeface="Times New Roman" panose="02020603050405020304" pitchFamily="18" charset="0"/>
              </a:rPr>
              <a:t>permanecen invariables, adquiriendo </a:t>
            </a:r>
            <a:r>
              <a:rPr lang="es-ES_tradnl" b="1">
                <a:solidFill>
                  <a:srgbClr val="1D5253"/>
                </a:solidFill>
              </a:rPr>
              <a:t>carácter definitivo</a:t>
            </a:r>
            <a:r>
              <a:rPr lang="es-ES_tradnl">
                <a:effectLst/>
                <a:latin typeface="+mn-lt"/>
                <a:ea typeface="Times New Roman" panose="02020603050405020304" pitchFamily="18" charset="0"/>
                <a:cs typeface="Times New Roman" panose="02020603050405020304" pitchFamily="18" charset="0"/>
              </a:rPr>
              <a:t>. </a:t>
            </a:r>
          </a:p>
          <a:p>
            <a:r>
              <a:rPr lang="es-ES_tradnl">
                <a:effectLst/>
                <a:latin typeface="+mn-lt"/>
                <a:ea typeface="Times New Roman" panose="02020603050405020304" pitchFamily="18" charset="0"/>
                <a:cs typeface="Times New Roman" panose="02020603050405020304" pitchFamily="18" charset="0"/>
              </a:rPr>
              <a:t>Las circunstancias que determinan que el periodo es no regularizable son:</a:t>
            </a:r>
            <a:endParaRPr lang="es-ES">
              <a:effectLst/>
              <a:latin typeface="+mn-lt"/>
              <a:ea typeface="Times New Roman" panose="02020603050405020304" pitchFamily="18" charset="0"/>
              <a:cs typeface="Times New Roman" panose="02020603050405020304" pitchFamily="18" charset="0"/>
            </a:endParaRPr>
          </a:p>
        </p:txBody>
      </p:sp>
      <p:sp>
        <p:nvSpPr>
          <p:cNvPr id="3" name="Rectángulo 2">
            <a:extLst>
              <a:ext uri="{FF2B5EF4-FFF2-40B4-BE49-F238E27FC236}">
                <a16:creationId xmlns:a16="http://schemas.microsoft.com/office/drawing/2014/main" id="{5490600C-69CB-2205-1043-7C6C3D1EBF21}"/>
              </a:ext>
            </a:extLst>
          </p:cNvPr>
          <p:cNvSpPr/>
          <p:nvPr/>
        </p:nvSpPr>
        <p:spPr>
          <a:xfrm>
            <a:off x="5939595" y="5041817"/>
            <a:ext cx="1820256"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just" hangingPunct="0"/>
            <a:r>
              <a:rPr lang="es-ES" sz="1400" b="1">
                <a:solidFill>
                  <a:srgbClr val="D73A2C"/>
                </a:solidFill>
                <a:cs typeface="Arial" panose="020B0604020202020204" pitchFamily="34" charset="0"/>
              </a:rPr>
              <a:t>“Nueva tarifa plana”</a:t>
            </a:r>
          </a:p>
        </p:txBody>
      </p:sp>
      <p:sp>
        <p:nvSpPr>
          <p:cNvPr id="6" name="CuadroTexto 5">
            <a:extLst>
              <a:ext uri="{FF2B5EF4-FFF2-40B4-BE49-F238E27FC236}">
                <a16:creationId xmlns:a16="http://schemas.microsoft.com/office/drawing/2014/main" id="{B136C3AE-2968-146C-42BE-E1632CD13D25}"/>
              </a:ext>
            </a:extLst>
          </p:cNvPr>
          <p:cNvSpPr txBox="1"/>
          <p:nvPr/>
        </p:nvSpPr>
        <p:spPr>
          <a:xfrm>
            <a:off x="1246670" y="5377872"/>
            <a:ext cx="3960000" cy="129266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r>
              <a:rPr lang="es-ES" sz="1300">
                <a:solidFill>
                  <a:srgbClr val="000000"/>
                </a:solidFill>
                <a:effectLst/>
                <a:latin typeface="+mn-lt"/>
                <a:ea typeface="Times New Roman" panose="02020603050405020304" pitchFamily="18" charset="0"/>
                <a:cs typeface="Times New Roman" panose="02020603050405020304" pitchFamily="18" charset="0"/>
              </a:rPr>
              <a:t>Períodos a los que resultó de aplicación el beneficio en la cotización conocido como “Tarifa Plana” </a:t>
            </a:r>
            <a:r>
              <a:rPr lang="es-ES" sz="1300" i="1">
                <a:solidFill>
                  <a:srgbClr val="000000"/>
                </a:solidFill>
                <a:effectLst/>
                <a:latin typeface="+mn-lt"/>
                <a:ea typeface="Times New Roman" panose="02020603050405020304" pitchFamily="18" charset="0"/>
                <a:cs typeface="Times New Roman" panose="02020603050405020304" pitchFamily="18" charset="0"/>
              </a:rPr>
              <a:t>-artículos 31, 31 bis, 32, 32 bis</a:t>
            </a:r>
            <a:r>
              <a:rPr lang="es-ES" sz="1300" i="1">
                <a:solidFill>
                  <a:srgbClr val="000000"/>
                </a:solidFill>
                <a:latin typeface="+mn-lt"/>
                <a:ea typeface="Times New Roman" panose="02020603050405020304" pitchFamily="18" charset="0"/>
                <a:cs typeface="Times New Roman" panose="02020603050405020304" pitchFamily="18" charset="0"/>
              </a:rPr>
              <a:t> y </a:t>
            </a:r>
            <a:r>
              <a:rPr lang="es-ES" sz="1300" i="1">
                <a:solidFill>
                  <a:srgbClr val="000000"/>
                </a:solidFill>
                <a:effectLst/>
                <a:latin typeface="+mn-lt"/>
                <a:ea typeface="Times New Roman" panose="02020603050405020304" pitchFamily="18" charset="0"/>
                <a:cs typeface="Times New Roman" panose="02020603050405020304" pitchFamily="18" charset="0"/>
              </a:rPr>
              <a:t>D.A. Nonagésima primera. Dos LPGE 2023.</a:t>
            </a:r>
          </a:p>
          <a:p>
            <a:r>
              <a:rPr lang="es-ES" sz="1300">
                <a:latin typeface="+mn-lt"/>
              </a:rPr>
              <a:t>A efecto de prestaciones: BBCC m</a:t>
            </a:r>
            <a:r>
              <a:rPr lang="es-ES" sz="1300">
                <a:latin typeface="+mn-lt"/>
                <a:sym typeface="Calibri"/>
              </a:rPr>
              <a:t>ínima del tramo 1 de la tabla general </a:t>
            </a:r>
            <a:r>
              <a:rPr lang="es-ES" sz="1300">
                <a:latin typeface="+mn-lt"/>
              </a:rPr>
              <a:t>(950,98 € en 2023).</a:t>
            </a:r>
            <a:endParaRPr lang="es-ES" sz="1300">
              <a:effectLst/>
              <a:latin typeface="+mn-lt"/>
              <a:ea typeface="Times New Roman" panose="02020603050405020304" pitchFamily="18" charset="0"/>
              <a:cs typeface="Times New Roman" panose="02020603050405020304" pitchFamily="18" charset="0"/>
            </a:endParaRPr>
          </a:p>
        </p:txBody>
      </p:sp>
      <p:sp>
        <p:nvSpPr>
          <p:cNvPr id="17" name="Title 1">
            <a:extLst>
              <a:ext uri="{FF2B5EF4-FFF2-40B4-BE49-F238E27FC236}">
                <a16:creationId xmlns:a16="http://schemas.microsoft.com/office/drawing/2014/main" id="{E5715082-5654-9703-5EB7-B69E54895F5D}"/>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grpSp>
        <p:nvGrpSpPr>
          <p:cNvPr id="25" name="Grupo 24">
            <a:extLst>
              <a:ext uri="{FF2B5EF4-FFF2-40B4-BE49-F238E27FC236}">
                <a16:creationId xmlns:a16="http://schemas.microsoft.com/office/drawing/2014/main" id="{FF61A018-27A6-7604-980E-A3848EB34E51}"/>
              </a:ext>
            </a:extLst>
          </p:cNvPr>
          <p:cNvGrpSpPr/>
          <p:nvPr/>
        </p:nvGrpSpPr>
        <p:grpSpPr>
          <a:xfrm>
            <a:off x="810704" y="1458628"/>
            <a:ext cx="1253278" cy="45720"/>
            <a:chOff x="810704" y="1458628"/>
            <a:chExt cx="1253278" cy="45720"/>
          </a:xfrm>
        </p:grpSpPr>
        <p:sp>
          <p:nvSpPr>
            <p:cNvPr id="26" name="!!CoverSlideFooterText">
              <a:extLst>
                <a:ext uri="{FF2B5EF4-FFF2-40B4-BE49-F238E27FC236}">
                  <a16:creationId xmlns:a16="http://schemas.microsoft.com/office/drawing/2014/main" id="{BF47DBB6-5C04-A41C-8030-D9E076D11DC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7" name="!!CoverSlideFooterText">
              <a:extLst>
                <a:ext uri="{FF2B5EF4-FFF2-40B4-BE49-F238E27FC236}">
                  <a16:creationId xmlns:a16="http://schemas.microsoft.com/office/drawing/2014/main" id="{DA857228-C5B1-5024-21EE-868569AC944B}"/>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pic>
        <p:nvPicPr>
          <p:cNvPr id="15" name="Imagen 14">
            <a:extLst>
              <a:ext uri="{FF2B5EF4-FFF2-40B4-BE49-F238E27FC236}">
                <a16:creationId xmlns:a16="http://schemas.microsoft.com/office/drawing/2014/main" id="{AF209FCB-BC4C-5B72-8591-F915BB20C65E}"/>
              </a:ext>
            </a:extLst>
          </p:cNvPr>
          <p:cNvPicPr>
            <a:picLocks noChangeAspect="1"/>
          </p:cNvPicPr>
          <p:nvPr/>
        </p:nvPicPr>
        <p:blipFill>
          <a:blip r:embed="rId2"/>
          <a:stretch>
            <a:fillRect/>
          </a:stretch>
        </p:blipFill>
        <p:spPr>
          <a:xfrm>
            <a:off x="5019554" y="130732"/>
            <a:ext cx="2196000" cy="593274"/>
          </a:xfrm>
          <a:prstGeom prst="rect">
            <a:avLst/>
          </a:prstGeom>
        </p:spPr>
      </p:pic>
    </p:spTree>
    <p:extLst>
      <p:ext uri="{BB962C8B-B14F-4D97-AF65-F5344CB8AC3E}">
        <p14:creationId xmlns:p14="http://schemas.microsoft.com/office/powerpoint/2010/main" val="13304082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55" name="Conector recto 54">
            <a:extLst>
              <a:ext uri="{FF2B5EF4-FFF2-40B4-BE49-F238E27FC236}">
                <a16:creationId xmlns:a16="http://schemas.microsoft.com/office/drawing/2014/main" id="{B2A39EE0-4B54-C9C7-7788-3C127EB696F8}"/>
              </a:ext>
            </a:extLst>
          </p:cNvPr>
          <p:cNvCxnSpPr>
            <a:cxnSpLocks/>
          </p:cNvCxnSpPr>
          <p:nvPr/>
        </p:nvCxnSpPr>
        <p:spPr>
          <a:xfrm>
            <a:off x="11580549" y="3260491"/>
            <a:ext cx="0" cy="1908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7" name="Conector recto 46">
            <a:extLst>
              <a:ext uri="{FF2B5EF4-FFF2-40B4-BE49-F238E27FC236}">
                <a16:creationId xmlns:a16="http://schemas.microsoft.com/office/drawing/2014/main" id="{98571782-2375-0757-118E-38390E261875}"/>
              </a:ext>
            </a:extLst>
          </p:cNvPr>
          <p:cNvCxnSpPr>
            <a:cxnSpLocks/>
          </p:cNvCxnSpPr>
          <p:nvPr/>
        </p:nvCxnSpPr>
        <p:spPr>
          <a:xfrm>
            <a:off x="9612460" y="3260491"/>
            <a:ext cx="0" cy="1908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17" name="Title 1">
            <a:extLst>
              <a:ext uri="{FF2B5EF4-FFF2-40B4-BE49-F238E27FC236}">
                <a16:creationId xmlns:a16="http://schemas.microsoft.com/office/drawing/2014/main" id="{E5715082-5654-9703-5EB7-B69E54895F5D}"/>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grpSp>
        <p:nvGrpSpPr>
          <p:cNvPr id="25" name="Grupo 24">
            <a:extLst>
              <a:ext uri="{FF2B5EF4-FFF2-40B4-BE49-F238E27FC236}">
                <a16:creationId xmlns:a16="http://schemas.microsoft.com/office/drawing/2014/main" id="{FF61A018-27A6-7604-980E-A3848EB34E51}"/>
              </a:ext>
            </a:extLst>
          </p:cNvPr>
          <p:cNvGrpSpPr/>
          <p:nvPr/>
        </p:nvGrpSpPr>
        <p:grpSpPr>
          <a:xfrm>
            <a:off x="810704" y="1458628"/>
            <a:ext cx="1253278" cy="45720"/>
            <a:chOff x="810704" y="1458628"/>
            <a:chExt cx="1253278" cy="45720"/>
          </a:xfrm>
        </p:grpSpPr>
        <p:sp>
          <p:nvSpPr>
            <p:cNvPr id="26" name="!!CoverSlideFooterText">
              <a:extLst>
                <a:ext uri="{FF2B5EF4-FFF2-40B4-BE49-F238E27FC236}">
                  <a16:creationId xmlns:a16="http://schemas.microsoft.com/office/drawing/2014/main" id="{BF47DBB6-5C04-A41C-8030-D9E076D11DC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7" name="!!CoverSlideFooterText">
              <a:extLst>
                <a:ext uri="{FF2B5EF4-FFF2-40B4-BE49-F238E27FC236}">
                  <a16:creationId xmlns:a16="http://schemas.microsoft.com/office/drawing/2014/main" id="{DA857228-C5B1-5024-21EE-868569AC944B}"/>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pic>
        <p:nvPicPr>
          <p:cNvPr id="15" name="Imagen 14">
            <a:extLst>
              <a:ext uri="{FF2B5EF4-FFF2-40B4-BE49-F238E27FC236}">
                <a16:creationId xmlns:a16="http://schemas.microsoft.com/office/drawing/2014/main" id="{AF209FCB-BC4C-5B72-8591-F915BB20C65E}"/>
              </a:ext>
            </a:extLst>
          </p:cNvPr>
          <p:cNvPicPr>
            <a:picLocks noChangeAspect="1"/>
          </p:cNvPicPr>
          <p:nvPr/>
        </p:nvPicPr>
        <p:blipFill>
          <a:blip r:embed="rId2"/>
          <a:stretch>
            <a:fillRect/>
          </a:stretch>
        </p:blipFill>
        <p:spPr>
          <a:xfrm>
            <a:off x="5019554" y="130732"/>
            <a:ext cx="2196000" cy="593274"/>
          </a:xfrm>
          <a:prstGeom prst="rect">
            <a:avLst/>
          </a:prstGeom>
        </p:spPr>
      </p:pic>
      <p:sp>
        <p:nvSpPr>
          <p:cNvPr id="18" name="Rectángulo 17">
            <a:extLst>
              <a:ext uri="{FF2B5EF4-FFF2-40B4-BE49-F238E27FC236}">
                <a16:creationId xmlns:a16="http://schemas.microsoft.com/office/drawing/2014/main" id="{B5619425-1D56-0714-EA3F-1407FB76C780}"/>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sp>
        <p:nvSpPr>
          <p:cNvPr id="24" name="Rectángulo 23">
            <a:extLst>
              <a:ext uri="{FF2B5EF4-FFF2-40B4-BE49-F238E27FC236}">
                <a16:creationId xmlns:a16="http://schemas.microsoft.com/office/drawing/2014/main" id="{63A0401E-1CC7-FD38-5CFA-55042517CBC1}"/>
              </a:ext>
            </a:extLst>
          </p:cNvPr>
          <p:cNvSpPr/>
          <p:nvPr/>
        </p:nvSpPr>
        <p:spPr>
          <a:xfrm>
            <a:off x="1170741" y="1765783"/>
            <a:ext cx="11021259" cy="3738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rPr>
              <a:t>Alta de oficio por TGSS </a:t>
            </a:r>
            <a:r>
              <a:rPr lang="es-ES" sz="1600">
                <a:solidFill>
                  <a:schemeClr val="tx1"/>
                </a:solidFill>
              </a:rPr>
              <a:t>con fecha real del alta el 01/03/2023 y fecha de efectos del alta el 15/05/2023, y baja el 30/06/2023</a:t>
            </a:r>
          </a:p>
        </p:txBody>
      </p:sp>
      <p:cxnSp>
        <p:nvCxnSpPr>
          <p:cNvPr id="28" name="Conector recto 27">
            <a:extLst>
              <a:ext uri="{FF2B5EF4-FFF2-40B4-BE49-F238E27FC236}">
                <a16:creationId xmlns:a16="http://schemas.microsoft.com/office/drawing/2014/main" id="{5DDCC47F-1540-9292-0FF4-8B5961569B5F}"/>
              </a:ext>
            </a:extLst>
          </p:cNvPr>
          <p:cNvCxnSpPr>
            <a:cxnSpLocks/>
          </p:cNvCxnSpPr>
          <p:nvPr/>
        </p:nvCxnSpPr>
        <p:spPr>
          <a:xfrm>
            <a:off x="8238892" y="3260491"/>
            <a:ext cx="0" cy="936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9" name="Conector recto 28">
            <a:extLst>
              <a:ext uri="{FF2B5EF4-FFF2-40B4-BE49-F238E27FC236}">
                <a16:creationId xmlns:a16="http://schemas.microsoft.com/office/drawing/2014/main" id="{5733D9C5-C454-4DEC-9193-CA130B024D86}"/>
              </a:ext>
            </a:extLst>
          </p:cNvPr>
          <p:cNvCxnSpPr>
            <a:cxnSpLocks/>
          </p:cNvCxnSpPr>
          <p:nvPr/>
        </p:nvCxnSpPr>
        <p:spPr>
          <a:xfrm flipV="1">
            <a:off x="1257351" y="3264865"/>
            <a:ext cx="10332000" cy="0"/>
          </a:xfrm>
          <a:prstGeom prst="line">
            <a:avLst/>
          </a:prstGeom>
          <a:ln>
            <a:solidFill>
              <a:schemeClr val="accent2"/>
            </a:solidFill>
          </a:ln>
          <a:effectLst/>
        </p:spPr>
        <p:style>
          <a:lnRef idx="3">
            <a:schemeClr val="accent2"/>
          </a:lnRef>
          <a:fillRef idx="0">
            <a:schemeClr val="accent2"/>
          </a:fillRef>
          <a:effectRef idx="2">
            <a:schemeClr val="accent2"/>
          </a:effectRef>
          <a:fontRef idx="minor">
            <a:schemeClr val="tx1"/>
          </a:fontRef>
        </p:style>
      </p:cxnSp>
      <p:sp>
        <p:nvSpPr>
          <p:cNvPr id="30" name="Rectángulo: esquinas redondeadas 29">
            <a:extLst>
              <a:ext uri="{FF2B5EF4-FFF2-40B4-BE49-F238E27FC236}">
                <a16:creationId xmlns:a16="http://schemas.microsoft.com/office/drawing/2014/main" id="{7E1E7881-EC38-3448-F9C4-6169F91AA93A}"/>
              </a:ext>
            </a:extLst>
          </p:cNvPr>
          <p:cNvSpPr/>
          <p:nvPr/>
        </p:nvSpPr>
        <p:spPr>
          <a:xfrm>
            <a:off x="6808633" y="3316621"/>
            <a:ext cx="4752000" cy="51987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Regularizable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Base provisional </a:t>
            </a:r>
          </a:p>
        </p:txBody>
      </p:sp>
      <p:sp>
        <p:nvSpPr>
          <p:cNvPr id="31" name="Rectángulo: esquinas redondeadas 30">
            <a:extLst>
              <a:ext uri="{FF2B5EF4-FFF2-40B4-BE49-F238E27FC236}">
                <a16:creationId xmlns:a16="http://schemas.microsoft.com/office/drawing/2014/main" id="{07E6925A-0A83-1A5B-6B46-3A7E0C517333}"/>
              </a:ext>
            </a:extLst>
          </p:cNvPr>
          <p:cNvSpPr/>
          <p:nvPr/>
        </p:nvSpPr>
        <p:spPr>
          <a:xfrm>
            <a:off x="1286041" y="3319749"/>
            <a:ext cx="5436772" cy="5198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No regularizable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Base mínima tramo 1 tabla general</a:t>
            </a:r>
          </a:p>
        </p:txBody>
      </p:sp>
      <p:cxnSp>
        <p:nvCxnSpPr>
          <p:cNvPr id="32" name="Conector recto 31">
            <a:extLst>
              <a:ext uri="{FF2B5EF4-FFF2-40B4-BE49-F238E27FC236}">
                <a16:creationId xmlns:a16="http://schemas.microsoft.com/office/drawing/2014/main" id="{A0586475-0612-1D8B-F660-30851E80AAA0}"/>
              </a:ext>
            </a:extLst>
          </p:cNvPr>
          <p:cNvCxnSpPr>
            <a:cxnSpLocks/>
          </p:cNvCxnSpPr>
          <p:nvPr/>
        </p:nvCxnSpPr>
        <p:spPr>
          <a:xfrm>
            <a:off x="6751130" y="3260491"/>
            <a:ext cx="0" cy="1908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3" name="Elipse 32">
            <a:extLst>
              <a:ext uri="{FF2B5EF4-FFF2-40B4-BE49-F238E27FC236}">
                <a16:creationId xmlns:a16="http://schemas.microsoft.com/office/drawing/2014/main" id="{7FBB04D3-E0B6-133F-FCEA-DF80FDF98A84}"/>
              </a:ext>
            </a:extLst>
          </p:cNvPr>
          <p:cNvSpPr/>
          <p:nvPr/>
        </p:nvSpPr>
        <p:spPr>
          <a:xfrm>
            <a:off x="3835503" y="3198765"/>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34" name="Elipse 33">
            <a:extLst>
              <a:ext uri="{FF2B5EF4-FFF2-40B4-BE49-F238E27FC236}">
                <a16:creationId xmlns:a16="http://schemas.microsoft.com/office/drawing/2014/main" id="{F7838ED1-913F-51BF-A4A9-661F439C3766}"/>
              </a:ext>
            </a:extLst>
          </p:cNvPr>
          <p:cNvSpPr/>
          <p:nvPr/>
        </p:nvSpPr>
        <p:spPr>
          <a:xfrm>
            <a:off x="6693628" y="3209192"/>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35" name="Título 1">
            <a:extLst>
              <a:ext uri="{FF2B5EF4-FFF2-40B4-BE49-F238E27FC236}">
                <a16:creationId xmlns:a16="http://schemas.microsoft.com/office/drawing/2014/main" id="{93782EA1-C181-D976-A39E-4686FFEED95F}"/>
              </a:ext>
            </a:extLst>
          </p:cNvPr>
          <p:cNvSpPr txBox="1">
            <a:spLocks/>
          </p:cNvSpPr>
          <p:nvPr/>
        </p:nvSpPr>
        <p:spPr>
          <a:xfrm>
            <a:off x="1303418" y="2914999"/>
            <a:ext cx="2504503" cy="360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Marzo</a:t>
            </a:r>
          </a:p>
        </p:txBody>
      </p:sp>
      <p:sp>
        <p:nvSpPr>
          <p:cNvPr id="36" name="Título 1">
            <a:extLst>
              <a:ext uri="{FF2B5EF4-FFF2-40B4-BE49-F238E27FC236}">
                <a16:creationId xmlns:a16="http://schemas.microsoft.com/office/drawing/2014/main" id="{080FD25D-EA73-4A95-9D0B-78497D5015DC}"/>
              </a:ext>
            </a:extLst>
          </p:cNvPr>
          <p:cNvSpPr txBox="1">
            <a:spLocks/>
          </p:cNvSpPr>
          <p:nvPr/>
        </p:nvSpPr>
        <p:spPr>
          <a:xfrm>
            <a:off x="8200338" y="3942110"/>
            <a:ext cx="173287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15/05/2023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efectos de alta</a:t>
            </a:r>
          </a:p>
        </p:txBody>
      </p:sp>
      <p:sp>
        <p:nvSpPr>
          <p:cNvPr id="37" name="Título 1">
            <a:extLst>
              <a:ext uri="{FF2B5EF4-FFF2-40B4-BE49-F238E27FC236}">
                <a16:creationId xmlns:a16="http://schemas.microsoft.com/office/drawing/2014/main" id="{1B963112-1DB5-CB84-20A2-32E746FD13C7}"/>
              </a:ext>
            </a:extLst>
          </p:cNvPr>
          <p:cNvSpPr txBox="1">
            <a:spLocks/>
          </p:cNvSpPr>
          <p:nvPr/>
        </p:nvSpPr>
        <p:spPr>
          <a:xfrm>
            <a:off x="3959809" y="2914999"/>
            <a:ext cx="2957759" cy="360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Abril</a:t>
            </a:r>
          </a:p>
        </p:txBody>
      </p:sp>
      <p:sp>
        <p:nvSpPr>
          <p:cNvPr id="38" name="Elipse 37">
            <a:extLst>
              <a:ext uri="{FF2B5EF4-FFF2-40B4-BE49-F238E27FC236}">
                <a16:creationId xmlns:a16="http://schemas.microsoft.com/office/drawing/2014/main" id="{457B139A-5C59-1BFC-0CF9-921CFEC7741B}"/>
              </a:ext>
            </a:extLst>
          </p:cNvPr>
          <p:cNvSpPr/>
          <p:nvPr/>
        </p:nvSpPr>
        <p:spPr>
          <a:xfrm>
            <a:off x="9551560" y="3198765"/>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cxnSp>
        <p:nvCxnSpPr>
          <p:cNvPr id="39" name="Conector recto 38">
            <a:extLst>
              <a:ext uri="{FF2B5EF4-FFF2-40B4-BE49-F238E27FC236}">
                <a16:creationId xmlns:a16="http://schemas.microsoft.com/office/drawing/2014/main" id="{9DE568DA-63BD-9CEF-DFC0-557652DAB1BF}"/>
              </a:ext>
            </a:extLst>
          </p:cNvPr>
          <p:cNvCxnSpPr>
            <a:cxnSpLocks/>
          </p:cNvCxnSpPr>
          <p:nvPr/>
        </p:nvCxnSpPr>
        <p:spPr>
          <a:xfrm>
            <a:off x="1247485" y="3260491"/>
            <a:ext cx="0" cy="1908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40" name="Título 1">
            <a:extLst>
              <a:ext uri="{FF2B5EF4-FFF2-40B4-BE49-F238E27FC236}">
                <a16:creationId xmlns:a16="http://schemas.microsoft.com/office/drawing/2014/main" id="{1036E5CA-8D94-1FDF-E553-6E725BFA60EB}"/>
              </a:ext>
            </a:extLst>
          </p:cNvPr>
          <p:cNvSpPr txBox="1">
            <a:spLocks/>
          </p:cNvSpPr>
          <p:nvPr/>
        </p:nvSpPr>
        <p:spPr>
          <a:xfrm>
            <a:off x="2941482" y="3886217"/>
            <a:ext cx="1732875" cy="360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41" name="Título 1">
            <a:extLst>
              <a:ext uri="{FF2B5EF4-FFF2-40B4-BE49-F238E27FC236}">
                <a16:creationId xmlns:a16="http://schemas.microsoft.com/office/drawing/2014/main" id="{DABC6F6D-38FB-D5AF-BE6D-5D9CD63CAEAF}"/>
              </a:ext>
            </a:extLst>
          </p:cNvPr>
          <p:cNvSpPr txBox="1">
            <a:spLocks/>
          </p:cNvSpPr>
          <p:nvPr/>
        </p:nvSpPr>
        <p:spPr>
          <a:xfrm>
            <a:off x="1196531" y="3942110"/>
            <a:ext cx="2253678"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01/03/2023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real del alta</a:t>
            </a:r>
          </a:p>
        </p:txBody>
      </p:sp>
      <p:sp>
        <p:nvSpPr>
          <p:cNvPr id="42" name="Título 1">
            <a:extLst>
              <a:ext uri="{FF2B5EF4-FFF2-40B4-BE49-F238E27FC236}">
                <a16:creationId xmlns:a16="http://schemas.microsoft.com/office/drawing/2014/main" id="{D2A8FC22-BA3E-8B28-2630-AA5E4E5B6FDF}"/>
              </a:ext>
            </a:extLst>
          </p:cNvPr>
          <p:cNvSpPr txBox="1">
            <a:spLocks/>
          </p:cNvSpPr>
          <p:nvPr/>
        </p:nvSpPr>
        <p:spPr>
          <a:xfrm>
            <a:off x="6722815" y="2914999"/>
            <a:ext cx="2957759" cy="360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Mayo</a:t>
            </a:r>
          </a:p>
        </p:txBody>
      </p:sp>
      <p:sp>
        <p:nvSpPr>
          <p:cNvPr id="46" name="Elipse 45">
            <a:extLst>
              <a:ext uri="{FF2B5EF4-FFF2-40B4-BE49-F238E27FC236}">
                <a16:creationId xmlns:a16="http://schemas.microsoft.com/office/drawing/2014/main" id="{6C8F93BA-1EF1-EEE1-8140-379D1C9550AF}"/>
              </a:ext>
            </a:extLst>
          </p:cNvPr>
          <p:cNvSpPr/>
          <p:nvPr/>
        </p:nvSpPr>
        <p:spPr>
          <a:xfrm>
            <a:off x="1195418" y="3201200"/>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48" name="Título 1">
            <a:extLst>
              <a:ext uri="{FF2B5EF4-FFF2-40B4-BE49-F238E27FC236}">
                <a16:creationId xmlns:a16="http://schemas.microsoft.com/office/drawing/2014/main" id="{CF5D8F4E-EE00-D1C5-1E62-C40852BEC28D}"/>
              </a:ext>
            </a:extLst>
          </p:cNvPr>
          <p:cNvSpPr txBox="1">
            <a:spLocks/>
          </p:cNvSpPr>
          <p:nvPr/>
        </p:nvSpPr>
        <p:spPr>
          <a:xfrm>
            <a:off x="5886731" y="3942110"/>
            <a:ext cx="1063307"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30/04/2023</a:t>
            </a:r>
          </a:p>
        </p:txBody>
      </p:sp>
      <p:sp>
        <p:nvSpPr>
          <p:cNvPr id="49" name="Título 1">
            <a:extLst>
              <a:ext uri="{FF2B5EF4-FFF2-40B4-BE49-F238E27FC236}">
                <a16:creationId xmlns:a16="http://schemas.microsoft.com/office/drawing/2014/main" id="{8DFE76DD-C238-579D-FDC6-EDA1F30C95D7}"/>
              </a:ext>
            </a:extLst>
          </p:cNvPr>
          <p:cNvSpPr txBox="1">
            <a:spLocks/>
          </p:cNvSpPr>
          <p:nvPr/>
        </p:nvSpPr>
        <p:spPr>
          <a:xfrm>
            <a:off x="6715166" y="3942110"/>
            <a:ext cx="1063307"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01/05/2023</a:t>
            </a:r>
          </a:p>
        </p:txBody>
      </p:sp>
      <p:sp>
        <p:nvSpPr>
          <p:cNvPr id="50" name="Subtitle 2">
            <a:extLst>
              <a:ext uri="{FF2B5EF4-FFF2-40B4-BE49-F238E27FC236}">
                <a16:creationId xmlns:a16="http://schemas.microsoft.com/office/drawing/2014/main" id="{53196934-3A6B-5054-59C5-274A553D5C4A}"/>
              </a:ext>
            </a:extLst>
          </p:cNvPr>
          <p:cNvSpPr txBox="1">
            <a:spLocks noChangeArrowheads="1"/>
          </p:cNvSpPr>
          <p:nvPr/>
        </p:nvSpPr>
        <p:spPr bwMode="auto">
          <a:xfrm>
            <a:off x="1356093" y="4995908"/>
            <a:ext cx="5395038"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2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La base de cotización adopta el importe mínimo del tramo 1 de la tabla general </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2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(950,98 € para el año 2023)</a:t>
            </a:r>
          </a:p>
        </p:txBody>
      </p:sp>
      <p:sp>
        <p:nvSpPr>
          <p:cNvPr id="51" name="Rectángulo 50">
            <a:extLst>
              <a:ext uri="{FF2B5EF4-FFF2-40B4-BE49-F238E27FC236}">
                <a16:creationId xmlns:a16="http://schemas.microsoft.com/office/drawing/2014/main" id="{4D25F561-56F6-E9AF-2A4A-757004CEB0EB}"/>
              </a:ext>
            </a:extLst>
          </p:cNvPr>
          <p:cNvSpPr/>
          <p:nvPr/>
        </p:nvSpPr>
        <p:spPr>
          <a:xfrm>
            <a:off x="1192425" y="2747583"/>
            <a:ext cx="10438903" cy="198852"/>
          </a:xfrm>
          <a:prstGeom prst="rect">
            <a:avLst/>
          </a:prstGeom>
          <a:solidFill>
            <a:srgbClr val="D3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rPr>
              <a:t>2023</a:t>
            </a:r>
          </a:p>
        </p:txBody>
      </p:sp>
      <p:sp>
        <p:nvSpPr>
          <p:cNvPr id="52" name="Subtitle 2">
            <a:extLst>
              <a:ext uri="{FF2B5EF4-FFF2-40B4-BE49-F238E27FC236}">
                <a16:creationId xmlns:a16="http://schemas.microsoft.com/office/drawing/2014/main" id="{3B152F61-E159-C6D0-2714-681892C7205C}"/>
              </a:ext>
            </a:extLst>
          </p:cNvPr>
          <p:cNvSpPr txBox="1">
            <a:spLocks noChangeArrowheads="1"/>
          </p:cNvSpPr>
          <p:nvPr/>
        </p:nvSpPr>
        <p:spPr bwMode="auto">
          <a:xfrm>
            <a:off x="1170741" y="2239598"/>
            <a:ext cx="106598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No regularizable el periodo entre la Fecha Real de Alta y el último día del mes natural inmediatamente anterior a la Fecha de Efectos del Alta</a:t>
            </a:r>
          </a:p>
        </p:txBody>
      </p:sp>
      <p:sp>
        <p:nvSpPr>
          <p:cNvPr id="53" name="Elipse 52">
            <a:extLst>
              <a:ext uri="{FF2B5EF4-FFF2-40B4-BE49-F238E27FC236}">
                <a16:creationId xmlns:a16="http://schemas.microsoft.com/office/drawing/2014/main" id="{A639125F-86A3-715A-F9D0-F91750C5B4A7}"/>
              </a:ext>
            </a:extLst>
          </p:cNvPr>
          <p:cNvSpPr/>
          <p:nvPr/>
        </p:nvSpPr>
        <p:spPr>
          <a:xfrm>
            <a:off x="11523332" y="3190907"/>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54" name="Título 1">
            <a:extLst>
              <a:ext uri="{FF2B5EF4-FFF2-40B4-BE49-F238E27FC236}">
                <a16:creationId xmlns:a16="http://schemas.microsoft.com/office/drawing/2014/main" id="{FA0049EC-D1D6-8EBD-CA4A-115722CFF596}"/>
              </a:ext>
            </a:extLst>
          </p:cNvPr>
          <p:cNvSpPr txBox="1">
            <a:spLocks/>
          </p:cNvSpPr>
          <p:nvPr/>
        </p:nvSpPr>
        <p:spPr>
          <a:xfrm>
            <a:off x="9099940" y="2914999"/>
            <a:ext cx="2957759" cy="360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Junio</a:t>
            </a:r>
          </a:p>
        </p:txBody>
      </p:sp>
    </p:spTree>
    <p:extLst>
      <p:ext uri="{BB962C8B-B14F-4D97-AF65-F5344CB8AC3E}">
        <p14:creationId xmlns:p14="http://schemas.microsoft.com/office/powerpoint/2010/main" val="26347966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98" name="Conector recto 97">
            <a:extLst>
              <a:ext uri="{FF2B5EF4-FFF2-40B4-BE49-F238E27FC236}">
                <a16:creationId xmlns:a16="http://schemas.microsoft.com/office/drawing/2014/main" id="{0DE0B51F-6E03-B5EF-0E4E-4C08DAA77CF0}"/>
              </a:ext>
            </a:extLst>
          </p:cNvPr>
          <p:cNvCxnSpPr>
            <a:cxnSpLocks/>
          </p:cNvCxnSpPr>
          <p:nvPr/>
        </p:nvCxnSpPr>
        <p:spPr>
          <a:xfrm>
            <a:off x="12010997" y="3557602"/>
            <a:ext cx="0" cy="2160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17" name="Title 1">
            <a:extLst>
              <a:ext uri="{FF2B5EF4-FFF2-40B4-BE49-F238E27FC236}">
                <a16:creationId xmlns:a16="http://schemas.microsoft.com/office/drawing/2014/main" id="{E5715082-5654-9703-5EB7-B69E54895F5D}"/>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grpSp>
        <p:nvGrpSpPr>
          <p:cNvPr id="25" name="Grupo 24">
            <a:extLst>
              <a:ext uri="{FF2B5EF4-FFF2-40B4-BE49-F238E27FC236}">
                <a16:creationId xmlns:a16="http://schemas.microsoft.com/office/drawing/2014/main" id="{FF61A018-27A6-7604-980E-A3848EB34E51}"/>
              </a:ext>
            </a:extLst>
          </p:cNvPr>
          <p:cNvGrpSpPr/>
          <p:nvPr/>
        </p:nvGrpSpPr>
        <p:grpSpPr>
          <a:xfrm>
            <a:off x="810704" y="1458628"/>
            <a:ext cx="1253278" cy="45720"/>
            <a:chOff x="810704" y="1458628"/>
            <a:chExt cx="1253278" cy="45720"/>
          </a:xfrm>
        </p:grpSpPr>
        <p:sp>
          <p:nvSpPr>
            <p:cNvPr id="26" name="!!CoverSlideFooterText">
              <a:extLst>
                <a:ext uri="{FF2B5EF4-FFF2-40B4-BE49-F238E27FC236}">
                  <a16:creationId xmlns:a16="http://schemas.microsoft.com/office/drawing/2014/main" id="{BF47DBB6-5C04-A41C-8030-D9E076D11DC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7" name="!!CoverSlideFooterText">
              <a:extLst>
                <a:ext uri="{FF2B5EF4-FFF2-40B4-BE49-F238E27FC236}">
                  <a16:creationId xmlns:a16="http://schemas.microsoft.com/office/drawing/2014/main" id="{DA857228-C5B1-5024-21EE-868569AC944B}"/>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pic>
        <p:nvPicPr>
          <p:cNvPr id="15" name="Imagen 14">
            <a:extLst>
              <a:ext uri="{FF2B5EF4-FFF2-40B4-BE49-F238E27FC236}">
                <a16:creationId xmlns:a16="http://schemas.microsoft.com/office/drawing/2014/main" id="{AF209FCB-BC4C-5B72-8591-F915BB20C65E}"/>
              </a:ext>
            </a:extLst>
          </p:cNvPr>
          <p:cNvPicPr>
            <a:picLocks noChangeAspect="1"/>
          </p:cNvPicPr>
          <p:nvPr/>
        </p:nvPicPr>
        <p:blipFill>
          <a:blip r:embed="rId2"/>
          <a:stretch>
            <a:fillRect/>
          </a:stretch>
        </p:blipFill>
        <p:spPr>
          <a:xfrm>
            <a:off x="5019554" y="130732"/>
            <a:ext cx="2196000" cy="593274"/>
          </a:xfrm>
          <a:prstGeom prst="rect">
            <a:avLst/>
          </a:prstGeom>
        </p:spPr>
      </p:pic>
      <p:sp>
        <p:nvSpPr>
          <p:cNvPr id="18" name="Rectángulo 17">
            <a:extLst>
              <a:ext uri="{FF2B5EF4-FFF2-40B4-BE49-F238E27FC236}">
                <a16:creationId xmlns:a16="http://schemas.microsoft.com/office/drawing/2014/main" id="{B5619425-1D56-0714-EA3F-1407FB76C780}"/>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sp>
        <p:nvSpPr>
          <p:cNvPr id="24" name="Rectángulo 23">
            <a:extLst>
              <a:ext uri="{FF2B5EF4-FFF2-40B4-BE49-F238E27FC236}">
                <a16:creationId xmlns:a16="http://schemas.microsoft.com/office/drawing/2014/main" id="{63A0401E-1CC7-FD38-5CFA-55042517CBC1}"/>
              </a:ext>
            </a:extLst>
          </p:cNvPr>
          <p:cNvSpPr/>
          <p:nvPr/>
        </p:nvSpPr>
        <p:spPr>
          <a:xfrm>
            <a:off x="1170741" y="1765783"/>
            <a:ext cx="11021259" cy="3738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600" b="1">
                <a:solidFill>
                  <a:schemeClr val="tx1"/>
                </a:solidFill>
              </a:rPr>
              <a:t>Alta fuera de plazo </a:t>
            </a:r>
            <a:r>
              <a:rPr lang="es-ES" sz="1600">
                <a:solidFill>
                  <a:schemeClr val="tx1"/>
                </a:solidFill>
              </a:rPr>
              <a:t>solicitada el 15/03/2023 con fecha real de alta el 01/01/2023 y baja el 30/04/2023</a:t>
            </a:r>
          </a:p>
        </p:txBody>
      </p:sp>
      <p:sp>
        <p:nvSpPr>
          <p:cNvPr id="52" name="Subtitle 2">
            <a:extLst>
              <a:ext uri="{FF2B5EF4-FFF2-40B4-BE49-F238E27FC236}">
                <a16:creationId xmlns:a16="http://schemas.microsoft.com/office/drawing/2014/main" id="{3B152F61-E159-C6D0-2714-681892C7205C}"/>
              </a:ext>
            </a:extLst>
          </p:cNvPr>
          <p:cNvSpPr txBox="1">
            <a:spLocks noChangeArrowheads="1"/>
          </p:cNvSpPr>
          <p:nvPr/>
        </p:nvSpPr>
        <p:spPr bwMode="auto">
          <a:xfrm>
            <a:off x="1170741" y="2239598"/>
            <a:ext cx="10659898"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sz="1400">
                <a:latin typeface="+mn-lt"/>
              </a:rPr>
              <a:t>No regularizable el periodo comprendido desde la fecha de inicio de actividad hasta el último día del mes en que se solicitó el alta, si se solicita a partir del mes siguiente al del inicio de la actividad.</a:t>
            </a:r>
            <a:endPar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cxnSp>
        <p:nvCxnSpPr>
          <p:cNvPr id="76" name="Conector recto 75">
            <a:extLst>
              <a:ext uri="{FF2B5EF4-FFF2-40B4-BE49-F238E27FC236}">
                <a16:creationId xmlns:a16="http://schemas.microsoft.com/office/drawing/2014/main" id="{0714DCA0-30D8-1781-0907-0CB30EDD5463}"/>
              </a:ext>
            </a:extLst>
          </p:cNvPr>
          <p:cNvCxnSpPr>
            <a:cxnSpLocks/>
          </p:cNvCxnSpPr>
          <p:nvPr/>
        </p:nvCxnSpPr>
        <p:spPr>
          <a:xfrm>
            <a:off x="8097202" y="3557602"/>
            <a:ext cx="0" cy="756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7" name="Conector recto 76">
            <a:extLst>
              <a:ext uri="{FF2B5EF4-FFF2-40B4-BE49-F238E27FC236}">
                <a16:creationId xmlns:a16="http://schemas.microsoft.com/office/drawing/2014/main" id="{31DA7F7C-04FD-5EE3-4E71-E61071E89858}"/>
              </a:ext>
            </a:extLst>
          </p:cNvPr>
          <p:cNvCxnSpPr>
            <a:cxnSpLocks/>
          </p:cNvCxnSpPr>
          <p:nvPr/>
        </p:nvCxnSpPr>
        <p:spPr>
          <a:xfrm>
            <a:off x="6640990" y="3601273"/>
            <a:ext cx="0" cy="756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Conector recto 77">
            <a:extLst>
              <a:ext uri="{FF2B5EF4-FFF2-40B4-BE49-F238E27FC236}">
                <a16:creationId xmlns:a16="http://schemas.microsoft.com/office/drawing/2014/main" id="{ED0C6F9D-9EA1-999F-8057-27BC819D5095}"/>
              </a:ext>
            </a:extLst>
          </p:cNvPr>
          <p:cNvCxnSpPr>
            <a:cxnSpLocks/>
          </p:cNvCxnSpPr>
          <p:nvPr/>
        </p:nvCxnSpPr>
        <p:spPr>
          <a:xfrm>
            <a:off x="3849409" y="3601273"/>
            <a:ext cx="0" cy="5760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9" name="Conector recto 78">
            <a:extLst>
              <a:ext uri="{FF2B5EF4-FFF2-40B4-BE49-F238E27FC236}">
                <a16:creationId xmlns:a16="http://schemas.microsoft.com/office/drawing/2014/main" id="{4797E5D4-7748-34AF-4BDB-40A4D8075A40}"/>
              </a:ext>
            </a:extLst>
          </p:cNvPr>
          <p:cNvCxnSpPr>
            <a:cxnSpLocks/>
          </p:cNvCxnSpPr>
          <p:nvPr/>
        </p:nvCxnSpPr>
        <p:spPr>
          <a:xfrm flipV="1">
            <a:off x="1146951" y="3569727"/>
            <a:ext cx="10872000" cy="0"/>
          </a:xfrm>
          <a:prstGeom prst="line">
            <a:avLst/>
          </a:prstGeom>
          <a:ln>
            <a:solidFill>
              <a:schemeClr val="accent2"/>
            </a:solidFill>
          </a:ln>
          <a:effectLst/>
        </p:spPr>
        <p:style>
          <a:lnRef idx="3">
            <a:schemeClr val="accent2"/>
          </a:lnRef>
          <a:fillRef idx="0">
            <a:schemeClr val="accent2"/>
          </a:fillRef>
          <a:effectRef idx="2">
            <a:schemeClr val="accent2"/>
          </a:effectRef>
          <a:fontRef idx="minor">
            <a:schemeClr val="tx1"/>
          </a:fontRef>
        </p:style>
      </p:cxnSp>
      <p:sp>
        <p:nvSpPr>
          <p:cNvPr id="80" name="Rectángulo: esquinas redondeadas 79">
            <a:extLst>
              <a:ext uri="{FF2B5EF4-FFF2-40B4-BE49-F238E27FC236}">
                <a16:creationId xmlns:a16="http://schemas.microsoft.com/office/drawing/2014/main" id="{B452187D-DA27-033B-B388-EF64979DA6AF}"/>
              </a:ext>
            </a:extLst>
          </p:cNvPr>
          <p:cNvSpPr/>
          <p:nvPr/>
        </p:nvSpPr>
        <p:spPr>
          <a:xfrm>
            <a:off x="1222547" y="3624611"/>
            <a:ext cx="8276404" cy="5198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No regularizable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Base mínima tramo</a:t>
            </a:r>
            <a:r>
              <a:rPr kumimoji="0" lang="es-ES" sz="1300" b="1" i="0" u="none" strike="noStrike" kern="1200" cap="none" spc="0" normalizeH="0" noProof="0">
                <a:ln>
                  <a:noFill/>
                </a:ln>
                <a:solidFill>
                  <a:prstClr val="black"/>
                </a:solidFill>
                <a:effectLst/>
                <a:uLnTx/>
                <a:uFillTx/>
                <a:latin typeface="Calibri" panose="020F0502020204030204"/>
                <a:ea typeface="+mn-ea"/>
                <a:cs typeface="+mn-cs"/>
              </a:rPr>
              <a:t> 1 </a:t>
            </a: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tabla general</a:t>
            </a:r>
          </a:p>
        </p:txBody>
      </p:sp>
      <p:cxnSp>
        <p:nvCxnSpPr>
          <p:cNvPr id="81" name="Conector recto 80">
            <a:extLst>
              <a:ext uri="{FF2B5EF4-FFF2-40B4-BE49-F238E27FC236}">
                <a16:creationId xmlns:a16="http://schemas.microsoft.com/office/drawing/2014/main" id="{5778C2AE-7342-6B67-BE92-1FD8FBF59131}"/>
              </a:ext>
            </a:extLst>
          </p:cNvPr>
          <p:cNvCxnSpPr>
            <a:cxnSpLocks/>
          </p:cNvCxnSpPr>
          <p:nvPr/>
        </p:nvCxnSpPr>
        <p:spPr>
          <a:xfrm>
            <a:off x="1133015" y="3557602"/>
            <a:ext cx="0" cy="2160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2" name="Elipse 81">
            <a:extLst>
              <a:ext uri="{FF2B5EF4-FFF2-40B4-BE49-F238E27FC236}">
                <a16:creationId xmlns:a16="http://schemas.microsoft.com/office/drawing/2014/main" id="{D06859ED-F35B-36AC-B962-E38F578CBAF5}"/>
              </a:ext>
            </a:extLst>
          </p:cNvPr>
          <p:cNvSpPr/>
          <p:nvPr/>
        </p:nvSpPr>
        <p:spPr>
          <a:xfrm>
            <a:off x="3791092" y="3503627"/>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83" name="Elipse 82">
            <a:extLst>
              <a:ext uri="{FF2B5EF4-FFF2-40B4-BE49-F238E27FC236}">
                <a16:creationId xmlns:a16="http://schemas.microsoft.com/office/drawing/2014/main" id="{599401C4-3BFE-23BB-241A-1DB7CB2A8215}"/>
              </a:ext>
            </a:extLst>
          </p:cNvPr>
          <p:cNvSpPr/>
          <p:nvPr/>
        </p:nvSpPr>
        <p:spPr>
          <a:xfrm>
            <a:off x="6583228" y="3514054"/>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84" name="Título 1">
            <a:extLst>
              <a:ext uri="{FF2B5EF4-FFF2-40B4-BE49-F238E27FC236}">
                <a16:creationId xmlns:a16="http://schemas.microsoft.com/office/drawing/2014/main" id="{FBD6E6CD-6CF3-D475-C3E3-A324449B1D8B}"/>
              </a:ext>
            </a:extLst>
          </p:cNvPr>
          <p:cNvSpPr txBox="1">
            <a:spLocks/>
          </p:cNvSpPr>
          <p:nvPr/>
        </p:nvSpPr>
        <p:spPr>
          <a:xfrm>
            <a:off x="1193018" y="3339755"/>
            <a:ext cx="2504503" cy="225598"/>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Enero</a:t>
            </a:r>
          </a:p>
        </p:txBody>
      </p:sp>
      <p:sp>
        <p:nvSpPr>
          <p:cNvPr id="85" name="Título 1">
            <a:extLst>
              <a:ext uri="{FF2B5EF4-FFF2-40B4-BE49-F238E27FC236}">
                <a16:creationId xmlns:a16="http://schemas.microsoft.com/office/drawing/2014/main" id="{423228FE-383B-FA4D-1557-891B8454BFC8}"/>
              </a:ext>
            </a:extLst>
          </p:cNvPr>
          <p:cNvSpPr txBox="1">
            <a:spLocks/>
          </p:cNvSpPr>
          <p:nvPr/>
        </p:nvSpPr>
        <p:spPr>
          <a:xfrm>
            <a:off x="1139018" y="4240637"/>
            <a:ext cx="173287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01/01/2023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real de alta</a:t>
            </a:r>
          </a:p>
        </p:txBody>
      </p:sp>
      <p:sp>
        <p:nvSpPr>
          <p:cNvPr id="86" name="Título 1">
            <a:extLst>
              <a:ext uri="{FF2B5EF4-FFF2-40B4-BE49-F238E27FC236}">
                <a16:creationId xmlns:a16="http://schemas.microsoft.com/office/drawing/2014/main" id="{76DC4EC9-70B3-1006-ECD3-84534FD2056B}"/>
              </a:ext>
            </a:extLst>
          </p:cNvPr>
          <p:cNvSpPr txBox="1">
            <a:spLocks/>
          </p:cNvSpPr>
          <p:nvPr/>
        </p:nvSpPr>
        <p:spPr>
          <a:xfrm>
            <a:off x="3849409" y="3339755"/>
            <a:ext cx="2957759" cy="225598"/>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Febrero</a:t>
            </a:r>
          </a:p>
        </p:txBody>
      </p:sp>
      <p:sp>
        <p:nvSpPr>
          <p:cNvPr id="87" name="Título 1">
            <a:extLst>
              <a:ext uri="{FF2B5EF4-FFF2-40B4-BE49-F238E27FC236}">
                <a16:creationId xmlns:a16="http://schemas.microsoft.com/office/drawing/2014/main" id="{2FE804E2-0FB8-E0CB-A9F7-3C9D3207A218}"/>
              </a:ext>
            </a:extLst>
          </p:cNvPr>
          <p:cNvSpPr txBox="1">
            <a:spLocks/>
          </p:cNvSpPr>
          <p:nvPr/>
        </p:nvSpPr>
        <p:spPr>
          <a:xfrm>
            <a:off x="6612415" y="3339755"/>
            <a:ext cx="2957759" cy="225598"/>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Marzo</a:t>
            </a:r>
          </a:p>
        </p:txBody>
      </p:sp>
      <p:sp>
        <p:nvSpPr>
          <p:cNvPr id="88" name="Elipse 87">
            <a:extLst>
              <a:ext uri="{FF2B5EF4-FFF2-40B4-BE49-F238E27FC236}">
                <a16:creationId xmlns:a16="http://schemas.microsoft.com/office/drawing/2014/main" id="{C9301725-0A98-9D69-5F03-AB33CB3433C5}"/>
              </a:ext>
            </a:extLst>
          </p:cNvPr>
          <p:cNvSpPr/>
          <p:nvPr/>
        </p:nvSpPr>
        <p:spPr>
          <a:xfrm>
            <a:off x="1085018" y="3506062"/>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89" name="Subtitle 2">
            <a:extLst>
              <a:ext uri="{FF2B5EF4-FFF2-40B4-BE49-F238E27FC236}">
                <a16:creationId xmlns:a16="http://schemas.microsoft.com/office/drawing/2014/main" id="{9838ECE1-015B-0C2C-64E6-BF83063D7378}"/>
              </a:ext>
            </a:extLst>
          </p:cNvPr>
          <p:cNvSpPr txBox="1">
            <a:spLocks noChangeArrowheads="1"/>
          </p:cNvSpPr>
          <p:nvPr/>
        </p:nvSpPr>
        <p:spPr bwMode="auto">
          <a:xfrm>
            <a:off x="1193018" y="5479278"/>
            <a:ext cx="8175583" cy="446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2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La </a:t>
            </a:r>
            <a:r>
              <a:rPr kumimoji="0" lang="es-ES" altLang="en-US" sz="1200" b="0" i="0" u="none" strike="noStrike" kern="1200" cap="none" spc="0" normalizeH="0" baseline="0" noProof="0" err="1">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La</a:t>
            </a:r>
            <a:r>
              <a:rPr kumimoji="0" lang="es-ES" altLang="en-US" sz="12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base de cotización adopta el importe mínimo del tramo 1 de la tabla general </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2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(950,98 € para el año 2023)</a:t>
            </a:r>
          </a:p>
        </p:txBody>
      </p:sp>
      <p:sp>
        <p:nvSpPr>
          <p:cNvPr id="90" name="Título 1">
            <a:extLst>
              <a:ext uri="{FF2B5EF4-FFF2-40B4-BE49-F238E27FC236}">
                <a16:creationId xmlns:a16="http://schemas.microsoft.com/office/drawing/2014/main" id="{DC1E6ADD-ECF5-F24F-E9C8-EB4F5CC30E87}"/>
              </a:ext>
            </a:extLst>
          </p:cNvPr>
          <p:cNvSpPr txBox="1">
            <a:spLocks/>
          </p:cNvSpPr>
          <p:nvPr/>
        </p:nvSpPr>
        <p:spPr>
          <a:xfrm>
            <a:off x="6457564" y="4335123"/>
            <a:ext cx="1800368" cy="970956"/>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15/03/2023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a:t>
            </a:r>
            <a:r>
              <a:rPr lang="es-ES" sz="1200" b="0">
                <a:solidFill>
                  <a:prstClr val="black"/>
                </a:solidFill>
                <a:latin typeface="Calibri Light" panose="020F0302020204030204"/>
              </a:rPr>
              <a:t>de solicitud del alta</a:t>
            </a:r>
          </a:p>
        </p:txBody>
      </p:sp>
      <p:cxnSp>
        <p:nvCxnSpPr>
          <p:cNvPr id="91" name="Conector recto 90">
            <a:extLst>
              <a:ext uri="{FF2B5EF4-FFF2-40B4-BE49-F238E27FC236}">
                <a16:creationId xmlns:a16="http://schemas.microsoft.com/office/drawing/2014/main" id="{DB895434-EE8B-53E1-92D0-380D9E9198A0}"/>
              </a:ext>
            </a:extLst>
          </p:cNvPr>
          <p:cNvCxnSpPr>
            <a:cxnSpLocks/>
          </p:cNvCxnSpPr>
          <p:nvPr/>
        </p:nvCxnSpPr>
        <p:spPr>
          <a:xfrm>
            <a:off x="9507043" y="3557602"/>
            <a:ext cx="0" cy="2160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92" name="Título 1">
            <a:extLst>
              <a:ext uri="{FF2B5EF4-FFF2-40B4-BE49-F238E27FC236}">
                <a16:creationId xmlns:a16="http://schemas.microsoft.com/office/drawing/2014/main" id="{ACEE4429-B1AD-28F4-E30E-E274503AF546}"/>
              </a:ext>
            </a:extLst>
          </p:cNvPr>
          <p:cNvSpPr txBox="1">
            <a:spLocks/>
          </p:cNvSpPr>
          <p:nvPr/>
        </p:nvSpPr>
        <p:spPr>
          <a:xfrm>
            <a:off x="7713679" y="4693789"/>
            <a:ext cx="1800368" cy="970956"/>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31/03/2023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Último día del mes de la fecha </a:t>
            </a:r>
            <a:r>
              <a:rPr lang="es-ES" sz="1200" b="0">
                <a:solidFill>
                  <a:prstClr val="black"/>
                </a:solidFill>
                <a:latin typeface="Calibri Light" panose="020F0302020204030204"/>
              </a:rPr>
              <a:t>de solicitud </a:t>
            </a: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del alta</a:t>
            </a:r>
          </a:p>
        </p:txBody>
      </p:sp>
      <p:sp>
        <p:nvSpPr>
          <p:cNvPr id="93" name="Elipse 92">
            <a:extLst>
              <a:ext uri="{FF2B5EF4-FFF2-40B4-BE49-F238E27FC236}">
                <a16:creationId xmlns:a16="http://schemas.microsoft.com/office/drawing/2014/main" id="{9EBA8809-D476-8A89-9FC9-08C23D7FDCE2}"/>
              </a:ext>
            </a:extLst>
          </p:cNvPr>
          <p:cNvSpPr/>
          <p:nvPr/>
        </p:nvSpPr>
        <p:spPr>
          <a:xfrm>
            <a:off x="9457344" y="3503627"/>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94" name="Rectángulo 93">
            <a:extLst>
              <a:ext uri="{FF2B5EF4-FFF2-40B4-BE49-F238E27FC236}">
                <a16:creationId xmlns:a16="http://schemas.microsoft.com/office/drawing/2014/main" id="{971F88D2-5FD1-6C43-7452-80ACA30A04D7}"/>
              </a:ext>
            </a:extLst>
          </p:cNvPr>
          <p:cNvSpPr/>
          <p:nvPr/>
        </p:nvSpPr>
        <p:spPr>
          <a:xfrm>
            <a:off x="1133015" y="3002106"/>
            <a:ext cx="10877982" cy="215503"/>
          </a:xfrm>
          <a:prstGeom prst="rect">
            <a:avLst/>
          </a:prstGeom>
          <a:solidFill>
            <a:srgbClr val="D3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rPr>
              <a:t>2023</a:t>
            </a:r>
          </a:p>
        </p:txBody>
      </p:sp>
      <p:sp>
        <p:nvSpPr>
          <p:cNvPr id="95" name="Título 1">
            <a:extLst>
              <a:ext uri="{FF2B5EF4-FFF2-40B4-BE49-F238E27FC236}">
                <a16:creationId xmlns:a16="http://schemas.microsoft.com/office/drawing/2014/main" id="{601396B7-1555-5CA5-327A-B796BFBD958D}"/>
              </a:ext>
            </a:extLst>
          </p:cNvPr>
          <p:cNvSpPr txBox="1">
            <a:spLocks/>
          </p:cNvSpPr>
          <p:nvPr/>
        </p:nvSpPr>
        <p:spPr>
          <a:xfrm>
            <a:off x="9517383" y="3339755"/>
            <a:ext cx="2537982" cy="215504"/>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Abril</a:t>
            </a:r>
          </a:p>
        </p:txBody>
      </p:sp>
      <p:sp>
        <p:nvSpPr>
          <p:cNvPr id="96" name="Rectángulo: esquinas redondeadas 95">
            <a:extLst>
              <a:ext uri="{FF2B5EF4-FFF2-40B4-BE49-F238E27FC236}">
                <a16:creationId xmlns:a16="http://schemas.microsoft.com/office/drawing/2014/main" id="{443A1B05-5A1F-6B69-D554-287CDB6D4E21}"/>
              </a:ext>
            </a:extLst>
          </p:cNvPr>
          <p:cNvSpPr/>
          <p:nvPr/>
        </p:nvSpPr>
        <p:spPr>
          <a:xfrm>
            <a:off x="9549160" y="3619923"/>
            <a:ext cx="2432633" cy="51987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Regularizable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Base provisional </a:t>
            </a:r>
          </a:p>
        </p:txBody>
      </p:sp>
      <p:sp>
        <p:nvSpPr>
          <p:cNvPr id="97" name="Elipse 96">
            <a:extLst>
              <a:ext uri="{FF2B5EF4-FFF2-40B4-BE49-F238E27FC236}">
                <a16:creationId xmlns:a16="http://schemas.microsoft.com/office/drawing/2014/main" id="{5C3C9B33-24DB-67FC-7D11-79A4AB250ACD}"/>
              </a:ext>
            </a:extLst>
          </p:cNvPr>
          <p:cNvSpPr/>
          <p:nvPr/>
        </p:nvSpPr>
        <p:spPr>
          <a:xfrm>
            <a:off x="11953507" y="3501381"/>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66065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
            <a:extLst>
              <a:ext uri="{FF2B5EF4-FFF2-40B4-BE49-F238E27FC236}">
                <a16:creationId xmlns:a16="http://schemas.microsoft.com/office/drawing/2014/main" id="{F7E11914-5A73-F141-9A78-C26D78E17EAD}"/>
              </a:ext>
            </a:extLst>
          </p:cNvPr>
          <p:cNvGrpSpPr/>
          <p:nvPr/>
        </p:nvGrpSpPr>
        <p:grpSpPr>
          <a:xfrm flipV="1">
            <a:off x="10382504" y="485122"/>
            <a:ext cx="1809496" cy="1931445"/>
            <a:chOff x="9424376" y="3913857"/>
            <a:chExt cx="2783546" cy="2971140"/>
          </a:xfrm>
        </p:grpSpPr>
        <p:sp>
          <p:nvSpPr>
            <p:cNvPr id="25" name="Freeform: Shape 3">
              <a:extLst>
                <a:ext uri="{FF2B5EF4-FFF2-40B4-BE49-F238E27FC236}">
                  <a16:creationId xmlns:a16="http://schemas.microsoft.com/office/drawing/2014/main" id="{D46A5180-8799-F257-5772-A60743DF6B40}"/>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Freeform: Shape 5">
              <a:extLst>
                <a:ext uri="{FF2B5EF4-FFF2-40B4-BE49-F238E27FC236}">
                  <a16:creationId xmlns:a16="http://schemas.microsoft.com/office/drawing/2014/main" id="{F5CEAF96-530C-666A-55ED-31FBF31BC71D}"/>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9" name="Graphic 10">
              <a:extLst>
                <a:ext uri="{FF2B5EF4-FFF2-40B4-BE49-F238E27FC236}">
                  <a16:creationId xmlns:a16="http://schemas.microsoft.com/office/drawing/2014/main" id="{CFDDE93A-687F-317B-4A96-13EC9BB2F987}"/>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Text Placeholder 5">
            <a:extLst>
              <a:ext uri="{FF2B5EF4-FFF2-40B4-BE49-F238E27FC236}">
                <a16:creationId xmlns:a16="http://schemas.microsoft.com/office/drawing/2014/main" id="{20508EBD-6D5C-9D95-6A8E-AC0F26CBC432}"/>
              </a:ext>
            </a:extLst>
          </p:cNvPr>
          <p:cNvSpPr txBox="1">
            <a:spLocks/>
          </p:cNvSpPr>
          <p:nvPr/>
        </p:nvSpPr>
        <p:spPr>
          <a:xfrm>
            <a:off x="1394033" y="1642119"/>
            <a:ext cx="5247989" cy="4828996"/>
          </a:xfrm>
          <a:prstGeom prst="rect">
            <a:avLst/>
          </a:prstGeom>
        </p:spPr>
        <p:txBody>
          <a:bodyPr vert="horz" lIns="91440" tIns="0" rIns="9144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RETA: Régimen Especial de la Seguridad Social para trabajadores</a:t>
            </a:r>
            <a:r>
              <a:rPr lang="es-ES" sz="1400">
                <a:solidFill>
                  <a:prstClr val="black">
                    <a:lumMod val="50000"/>
                  </a:prstClr>
                </a:solidFill>
                <a:latin typeface="Calibri Light" panose="020F0302020204030204"/>
                <a:cs typeface="Arial" panose="020B0604020202020204" pitchFamily="34" charset="0"/>
              </a:rPr>
              <a:t> </a:t>
            </a:r>
            <a:r>
              <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por cuenta propia o autónomos</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RETAMAR: Trabajadores por cuenta propia del Régimen Especial de la Seguridad Social de los Trabajadores del Mar</a:t>
            </a:r>
          </a:p>
          <a:p>
            <a:pPr marL="342900" indent="-342900" algn="just">
              <a:lnSpc>
                <a:spcPct val="100000"/>
              </a:lnSpc>
              <a:spcBef>
                <a:spcPts val="600"/>
              </a:spcBef>
              <a:spcAft>
                <a:spcPts val="600"/>
              </a:spcAft>
              <a:buClr>
                <a:srgbClr val="D73A2C"/>
              </a:buClr>
              <a:buFont typeface="Wingdings" panose="05000000000000000000" pitchFamily="2" charset="2"/>
              <a:buChar char="q"/>
              <a:defRPr/>
            </a:pPr>
            <a:r>
              <a:rPr lang="es-ES" sz="1400">
                <a:solidFill>
                  <a:prstClr val="black">
                    <a:lumMod val="50000"/>
                  </a:prstClr>
                </a:solidFill>
                <a:latin typeface="Calibri Light" panose="020F0302020204030204"/>
                <a:cs typeface="Arial" panose="020B0604020202020204" pitchFamily="34" charset="0"/>
              </a:rPr>
              <a:t>SMI: Salario Mínimo Interprofesional</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AATT: Administraciones Tributarias</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EEGG: Entidades Gestoras</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MCSS: Mutuas Colaboradoras de la Seguridad Social</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TGSS: Tesorería General de la Seguridad Social</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AEAT: Agencia Estatal de la Administración Tributaria</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HHFF: Haciendas Forales</a:t>
            </a:r>
          </a:p>
          <a:p>
            <a:pPr marL="342900" indent="-342900" algn="just">
              <a:lnSpc>
                <a:spcPct val="100000"/>
              </a:lnSpc>
              <a:spcBef>
                <a:spcPts val="600"/>
              </a:spcBef>
              <a:spcAft>
                <a:spcPts val="600"/>
              </a:spcAft>
              <a:buClr>
                <a:srgbClr val="D73A2C"/>
              </a:buClr>
              <a:buFont typeface="Wingdings" panose="05000000000000000000" pitchFamily="2" charset="2"/>
              <a:buChar char="q"/>
              <a:defRPr/>
            </a:pPr>
            <a:r>
              <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IRPF: Impuesto de la Renta de las Personas Físicas</a:t>
            </a:r>
          </a:p>
          <a:p>
            <a:pPr marR="0" lvl="0" algn="just" defTabSz="914400" rtl="0" eaLnBrk="1" fontAlgn="auto" latinLnBrk="0" hangingPunct="1">
              <a:lnSpc>
                <a:spcPct val="100000"/>
              </a:lnSpc>
              <a:spcBef>
                <a:spcPts val="600"/>
              </a:spcBef>
              <a:spcAft>
                <a:spcPts val="600"/>
              </a:spcAft>
              <a:buClr>
                <a:srgbClr val="D73A2C"/>
              </a:buClr>
              <a:buSzTx/>
              <a:tabLst/>
              <a:defRPr/>
            </a:pPr>
            <a:endParaRPr lang="es-ES" sz="1400">
              <a:solidFill>
                <a:prstClr val="black">
                  <a:lumMod val="50000"/>
                </a:prstClr>
              </a:solidFill>
              <a:latin typeface="Calibri Light" panose="020F0302020204030204"/>
              <a:cs typeface="Arial" panose="020B0604020202020204" pitchFamily="34" charset="0"/>
            </a:endParaRP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endPar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endParaRPr>
          </a:p>
        </p:txBody>
      </p:sp>
      <p:sp>
        <p:nvSpPr>
          <p:cNvPr id="8" name="Marcador de texto 36">
            <a:extLst>
              <a:ext uri="{FF2B5EF4-FFF2-40B4-BE49-F238E27FC236}">
                <a16:creationId xmlns:a16="http://schemas.microsoft.com/office/drawing/2014/main" id="{57C7A9E0-275D-383F-ABFF-3381AD793DAE}"/>
              </a:ext>
            </a:extLst>
          </p:cNvPr>
          <p:cNvSpPr txBox="1">
            <a:spLocks/>
          </p:cNvSpPr>
          <p:nvPr/>
        </p:nvSpPr>
        <p:spPr>
          <a:xfrm>
            <a:off x="-522660" y="5700421"/>
            <a:ext cx="1983763" cy="197834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lang="es-ES" sz="8800">
                <a:solidFill>
                  <a:prstClr val="white"/>
                </a:solidFill>
                <a:latin typeface="Calibri Light" panose="020F0302020204030204"/>
              </a:rPr>
              <a:t>0</a:t>
            </a:r>
            <a:endParaRPr kumimoji="0" lang="es-ES" sz="8800" b="0" i="0" u="none" strike="noStrike" kern="1200" cap="none" spc="0" normalizeH="0" baseline="0" noProof="0">
              <a:ln>
                <a:noFill/>
              </a:ln>
              <a:solidFill>
                <a:prstClr val="white"/>
              </a:solidFill>
              <a:effectLst/>
              <a:uLnTx/>
              <a:uFillTx/>
              <a:latin typeface="Calibri Light" panose="020F0302020204030204"/>
              <a:ea typeface="+mn-ea"/>
              <a:cs typeface="Arial"/>
            </a:endParaRPr>
          </a:p>
        </p:txBody>
      </p:sp>
      <p:sp>
        <p:nvSpPr>
          <p:cNvPr id="6" name="Text Placeholder 5">
            <a:extLst>
              <a:ext uri="{FF2B5EF4-FFF2-40B4-BE49-F238E27FC236}">
                <a16:creationId xmlns:a16="http://schemas.microsoft.com/office/drawing/2014/main" id="{FF42C4A7-C1E5-724B-D72C-8A268F146C63}"/>
              </a:ext>
            </a:extLst>
          </p:cNvPr>
          <p:cNvSpPr txBox="1">
            <a:spLocks/>
          </p:cNvSpPr>
          <p:nvPr/>
        </p:nvSpPr>
        <p:spPr>
          <a:xfrm>
            <a:off x="6757941" y="1642119"/>
            <a:ext cx="5247989" cy="4828996"/>
          </a:xfrm>
          <a:prstGeom prst="rect">
            <a:avLst/>
          </a:prstGeom>
        </p:spPr>
        <p:txBody>
          <a:bodyPr vert="horz" lIns="91440" tIns="0" rIns="9144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RC: Regularización de Cuotas</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PR: Períodos Regularizables</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err="1">
                <a:solidFill>
                  <a:prstClr val="black">
                    <a:lumMod val="50000"/>
                  </a:prstClr>
                </a:solidFill>
                <a:latin typeface="Calibri Light" panose="020F0302020204030204"/>
                <a:cs typeface="Arial" panose="020B0604020202020204" pitchFamily="34" charset="0"/>
              </a:rPr>
              <a:t>PnoR</a:t>
            </a:r>
            <a:r>
              <a:rPr lang="es-ES" sz="1400">
                <a:solidFill>
                  <a:prstClr val="black">
                    <a:lumMod val="50000"/>
                  </a:prstClr>
                </a:solidFill>
                <a:latin typeface="Calibri Light" panose="020F0302020204030204"/>
                <a:cs typeface="Arial" panose="020B0604020202020204" pitchFamily="34" charset="0"/>
              </a:rPr>
              <a:t>: Períodos no Regularizables</a:t>
            </a:r>
          </a:p>
          <a:p>
            <a:pPr marL="342900" indent="-342900" algn="just">
              <a:lnSpc>
                <a:spcPct val="100000"/>
              </a:lnSpc>
              <a:spcBef>
                <a:spcPts val="600"/>
              </a:spcBef>
              <a:spcAft>
                <a:spcPts val="600"/>
              </a:spcAft>
              <a:buClr>
                <a:srgbClr val="D73A2C"/>
              </a:buClr>
              <a:buFont typeface="Wingdings" panose="05000000000000000000" pitchFamily="2" charset="2"/>
              <a:buChar char="q"/>
              <a:defRPr/>
            </a:pPr>
            <a:r>
              <a:rPr lang="es-ES" sz="1400">
                <a:solidFill>
                  <a:prstClr val="black">
                    <a:lumMod val="50000"/>
                  </a:prstClr>
                </a:solidFill>
                <a:latin typeface="Calibri Light" panose="020F0302020204030204"/>
                <a:cs typeface="Arial" panose="020B0604020202020204" pitchFamily="34" charset="0"/>
              </a:rPr>
              <a:t>RN: Rendimientos Netos</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RNM: Rendimiento Neto Mensual</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err="1">
                <a:solidFill>
                  <a:prstClr val="black">
                    <a:lumMod val="50000"/>
                  </a:prstClr>
                </a:solidFill>
                <a:latin typeface="Calibri Light" panose="020F0302020204030204"/>
                <a:cs typeface="Arial" panose="020B0604020202020204" pitchFamily="34" charset="0"/>
              </a:rPr>
              <a:t>RNAc</a:t>
            </a:r>
            <a:r>
              <a:rPr lang="es-ES" sz="1400">
                <a:solidFill>
                  <a:prstClr val="black">
                    <a:lumMod val="50000"/>
                  </a:prstClr>
                </a:solidFill>
                <a:latin typeface="Calibri Light" panose="020F0302020204030204"/>
                <a:cs typeface="Arial" panose="020B0604020202020204" pitchFamily="34" charset="0"/>
              </a:rPr>
              <a:t>: Rendimiento Neto Anual Computable</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err="1">
                <a:solidFill>
                  <a:prstClr val="black">
                    <a:lumMod val="50000"/>
                  </a:prstClr>
                </a:solidFill>
                <a:latin typeface="Calibri Light" panose="020F0302020204030204"/>
                <a:cs typeface="Arial" panose="020B0604020202020204" pitchFamily="34" charset="0"/>
              </a:rPr>
              <a:t>RNAcR</a:t>
            </a:r>
            <a:r>
              <a:rPr lang="es-ES" sz="1400">
                <a:solidFill>
                  <a:prstClr val="black">
                    <a:lumMod val="50000"/>
                  </a:prstClr>
                </a:solidFill>
                <a:latin typeface="Calibri Light" panose="020F0302020204030204"/>
                <a:cs typeface="Arial" panose="020B0604020202020204" pitchFamily="34" charset="0"/>
              </a:rPr>
              <a:t>: Rendimiento Neto Anual Computable para la Regularización</a:t>
            </a:r>
          </a:p>
          <a:p>
            <a:pPr marL="342900" indent="-342900" algn="just">
              <a:lnSpc>
                <a:spcPct val="100000"/>
              </a:lnSpc>
              <a:spcBef>
                <a:spcPts val="600"/>
              </a:spcBef>
              <a:spcAft>
                <a:spcPts val="600"/>
              </a:spcAft>
              <a:buClr>
                <a:srgbClr val="D73A2C"/>
              </a:buClr>
              <a:buFont typeface="Wingdings" panose="05000000000000000000" pitchFamily="2" charset="2"/>
              <a:buChar char="q"/>
              <a:defRPr/>
            </a:pPr>
            <a:r>
              <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BBCC: Base de cotización</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BCP: Base de cotización provisional</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a:solidFill>
                  <a:prstClr val="black">
                    <a:lumMod val="50000"/>
                  </a:prstClr>
                </a:solidFill>
                <a:latin typeface="Calibri Light" panose="020F0302020204030204"/>
                <a:cs typeface="Arial" panose="020B0604020202020204" pitchFamily="34" charset="0"/>
              </a:rPr>
              <a:t>BCD: Base de cotización definitiva</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r>
              <a:rPr lang="es-ES" sz="1400" err="1">
                <a:solidFill>
                  <a:prstClr val="black">
                    <a:lumMod val="50000"/>
                  </a:prstClr>
                </a:solidFill>
                <a:latin typeface="Calibri Light" panose="020F0302020204030204"/>
                <a:cs typeface="Arial" panose="020B0604020202020204" pitchFamily="34" charset="0"/>
              </a:rPr>
              <a:t>BCPpM</a:t>
            </a:r>
            <a:r>
              <a:rPr lang="es-ES" sz="1400">
                <a:solidFill>
                  <a:prstClr val="black">
                    <a:lumMod val="50000"/>
                  </a:prstClr>
                </a:solidFill>
                <a:latin typeface="Calibri Light" panose="020F0302020204030204"/>
                <a:cs typeface="Arial" panose="020B0604020202020204" pitchFamily="34" charset="0"/>
              </a:rPr>
              <a:t>: Base de Cotización Provisional Promedio Mensual</a:t>
            </a: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endParaRPr lang="es-ES" sz="1400">
              <a:solidFill>
                <a:prstClr val="black">
                  <a:lumMod val="50000"/>
                </a:prstClr>
              </a:solidFill>
              <a:latin typeface="Calibri Light" panose="020F0302020204030204"/>
              <a:cs typeface="Arial" panose="020B0604020202020204" pitchFamily="34" charset="0"/>
            </a:endParaRPr>
          </a:p>
          <a:p>
            <a:pPr marL="342900" marR="0" lvl="0" indent="-342900" algn="just" defTabSz="914400" rtl="0" eaLnBrk="1" fontAlgn="auto" latinLnBrk="0" hangingPunct="1">
              <a:lnSpc>
                <a:spcPct val="100000"/>
              </a:lnSpc>
              <a:spcBef>
                <a:spcPts val="600"/>
              </a:spcBef>
              <a:spcAft>
                <a:spcPts val="600"/>
              </a:spcAft>
              <a:buClr>
                <a:srgbClr val="D73A2C"/>
              </a:buClr>
              <a:buSzTx/>
              <a:buFont typeface="Wingdings" panose="05000000000000000000" pitchFamily="2" charset="2"/>
              <a:buChar char="q"/>
              <a:tabLst/>
              <a:defRPr/>
            </a:pPr>
            <a:endParaRPr kumimoji="0" lang="es-ES" sz="140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endParaRPr>
          </a:p>
        </p:txBody>
      </p:sp>
      <p:cxnSp>
        <p:nvCxnSpPr>
          <p:cNvPr id="10" name="Conector recto 9">
            <a:extLst>
              <a:ext uri="{FF2B5EF4-FFF2-40B4-BE49-F238E27FC236}">
                <a16:creationId xmlns:a16="http://schemas.microsoft.com/office/drawing/2014/main" id="{52277AD1-EBEE-883F-E1C6-941447AE1B15}"/>
              </a:ext>
            </a:extLst>
          </p:cNvPr>
          <p:cNvCxnSpPr>
            <a:cxnSpLocks/>
          </p:cNvCxnSpPr>
          <p:nvPr/>
        </p:nvCxnSpPr>
        <p:spPr>
          <a:xfrm>
            <a:off x="1091682" y="1478739"/>
            <a:ext cx="0" cy="4680000"/>
          </a:xfrm>
          <a:prstGeom prst="line">
            <a:avLst/>
          </a:prstGeom>
          <a:ln w="28575">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1" name="Grupo 10">
            <a:extLst>
              <a:ext uri="{FF2B5EF4-FFF2-40B4-BE49-F238E27FC236}">
                <a16:creationId xmlns:a16="http://schemas.microsoft.com/office/drawing/2014/main" id="{23E1BA5D-7E34-086F-EBB3-0D429C4D5740}"/>
              </a:ext>
            </a:extLst>
          </p:cNvPr>
          <p:cNvGrpSpPr/>
          <p:nvPr/>
        </p:nvGrpSpPr>
        <p:grpSpPr>
          <a:xfrm>
            <a:off x="101977" y="91047"/>
            <a:ext cx="11499276" cy="808838"/>
            <a:chOff x="101977" y="91047"/>
            <a:chExt cx="11499276" cy="808838"/>
          </a:xfrm>
        </p:grpSpPr>
        <p:sp>
          <p:nvSpPr>
            <p:cNvPr id="12" name="TextBox 12">
              <a:extLst>
                <a:ext uri="{FF2B5EF4-FFF2-40B4-BE49-F238E27FC236}">
                  <a16:creationId xmlns:a16="http://schemas.microsoft.com/office/drawing/2014/main" id="{65708866-D772-AFB5-7BD4-18E025374B4B}"/>
                </a:ext>
              </a:extLst>
            </p:cNvPr>
            <p:cNvSpPr txBox="1"/>
            <p:nvPr/>
          </p:nvSpPr>
          <p:spPr>
            <a:xfrm>
              <a:off x="1012810" y="308151"/>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0"/>
                </a:spcBef>
                <a:spcAft>
                  <a:spcPts val="600"/>
                </a:spcAft>
                <a:buClrTx/>
                <a:buSzTx/>
                <a:buFontTx/>
                <a:buNone/>
                <a:tabLst/>
                <a:defRPr/>
              </a:pPr>
              <a:r>
                <a:rPr lang="es-ES">
                  <a:solidFill>
                    <a:srgbClr val="1D5253"/>
                  </a:solidFill>
                  <a:latin typeface="Calibri Light" panose="020F0302020204030204"/>
                </a:rPr>
                <a:t>Glosario de términos</a:t>
              </a:r>
              <a:endPar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endParaRPr>
            </a:p>
          </p:txBody>
        </p:sp>
        <p:sp>
          <p:nvSpPr>
            <p:cNvPr id="13" name="Graphic 15">
              <a:extLst>
                <a:ext uri="{FF2B5EF4-FFF2-40B4-BE49-F238E27FC236}">
                  <a16:creationId xmlns:a16="http://schemas.microsoft.com/office/drawing/2014/main" id="{A3078E23-62DA-1919-EDC3-A7D43D65FD5E}"/>
                </a:ext>
              </a:extLst>
            </p:cNvPr>
            <p:cNvSpPr/>
            <p:nvPr/>
          </p:nvSpPr>
          <p:spPr>
            <a:xfrm>
              <a:off x="526291" y="705598"/>
              <a:ext cx="3131309" cy="145308"/>
            </a:xfrm>
            <a:custGeom>
              <a:avLst/>
              <a:gdLst>
                <a:gd name="connsiteX0" fmla="*/ 0 w 1969960"/>
                <a:gd name="connsiteY0" fmla="*/ 165259 h 165258"/>
                <a:gd name="connsiteX1" fmla="*/ 314039 w 1969960"/>
                <a:gd name="connsiteY1" fmla="*/ 165259 h 165258"/>
                <a:gd name="connsiteX2" fmla="*/ 408623 w 1969960"/>
                <a:gd name="connsiteY2" fmla="*/ 106870 h 165258"/>
                <a:gd name="connsiteX3" fmla="*/ 432911 w 1969960"/>
                <a:gd name="connsiteY3" fmla="*/ 58388 h 165258"/>
                <a:gd name="connsiteX4" fmla="*/ 527495 w 1969960"/>
                <a:gd name="connsiteY4" fmla="*/ 0 h 165258"/>
                <a:gd name="connsiteX5" fmla="*/ 1969961 w 1969960"/>
                <a:gd name="connsiteY5" fmla="*/ 0 h 165258"/>
                <a:gd name="connsiteX0" fmla="*/ 0 w 2823401"/>
                <a:gd name="connsiteY0" fmla="*/ 165259 h 165259"/>
                <a:gd name="connsiteX1" fmla="*/ 314039 w 2823401"/>
                <a:gd name="connsiteY1" fmla="*/ 165259 h 165259"/>
                <a:gd name="connsiteX2" fmla="*/ 408623 w 2823401"/>
                <a:gd name="connsiteY2" fmla="*/ 106870 h 165259"/>
                <a:gd name="connsiteX3" fmla="*/ 432911 w 2823401"/>
                <a:gd name="connsiteY3" fmla="*/ 58388 h 165259"/>
                <a:gd name="connsiteX4" fmla="*/ 527495 w 2823401"/>
                <a:gd name="connsiteY4" fmla="*/ 0 h 165259"/>
                <a:gd name="connsiteX5" fmla="*/ 2823401 w 2823401"/>
                <a:gd name="connsiteY5" fmla="*/ 0 h 16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401" h="165259">
                  <a:moveTo>
                    <a:pt x="0" y="165259"/>
                  </a:moveTo>
                  <a:lnTo>
                    <a:pt x="314039" y="165259"/>
                  </a:lnTo>
                  <a:cubicBezTo>
                    <a:pt x="354044" y="165259"/>
                    <a:pt x="390716" y="142685"/>
                    <a:pt x="408623" y="106870"/>
                  </a:cubicBezTo>
                  <a:lnTo>
                    <a:pt x="432911" y="58388"/>
                  </a:lnTo>
                  <a:cubicBezTo>
                    <a:pt x="450818" y="22574"/>
                    <a:pt x="487394" y="0"/>
                    <a:pt x="527495" y="0"/>
                  </a:cubicBezTo>
                  <a:lnTo>
                    <a:pt x="2823401" y="0"/>
                  </a:lnTo>
                </a:path>
              </a:pathLst>
            </a:custGeom>
            <a:solidFill>
              <a:schemeClr val="accent2"/>
            </a:solidFill>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0">
              <a:extLst>
                <a:ext uri="{FF2B5EF4-FFF2-40B4-BE49-F238E27FC236}">
                  <a16:creationId xmlns:a16="http://schemas.microsoft.com/office/drawing/2014/main" id="{4460408C-1717-392E-2263-6AC626BD7D08}"/>
                </a:ext>
              </a:extLst>
            </p:cNvPr>
            <p:cNvSpPr/>
            <p:nvPr/>
          </p:nvSpPr>
          <p:spPr>
            <a:xfrm>
              <a:off x="101977" y="91047"/>
              <a:ext cx="912986" cy="808838"/>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cxnSp>
        <p:nvCxnSpPr>
          <p:cNvPr id="15" name="Conector recto 14">
            <a:extLst>
              <a:ext uri="{FF2B5EF4-FFF2-40B4-BE49-F238E27FC236}">
                <a16:creationId xmlns:a16="http://schemas.microsoft.com/office/drawing/2014/main" id="{80BE8983-B84E-1669-8ABB-38B9BEDC0CC6}"/>
              </a:ext>
            </a:extLst>
          </p:cNvPr>
          <p:cNvCxnSpPr>
            <a:cxnSpLocks/>
          </p:cNvCxnSpPr>
          <p:nvPr/>
        </p:nvCxnSpPr>
        <p:spPr>
          <a:xfrm>
            <a:off x="6642022" y="1478739"/>
            <a:ext cx="0" cy="4680000"/>
          </a:xfrm>
          <a:prstGeom prst="line">
            <a:avLst/>
          </a:prstGeom>
          <a:ln w="28575">
            <a:solidFill>
              <a:srgbClr val="D73A2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624195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17" name="Title 1">
            <a:extLst>
              <a:ext uri="{FF2B5EF4-FFF2-40B4-BE49-F238E27FC236}">
                <a16:creationId xmlns:a16="http://schemas.microsoft.com/office/drawing/2014/main" id="{E5715082-5654-9703-5EB7-B69E54895F5D}"/>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grpSp>
        <p:nvGrpSpPr>
          <p:cNvPr id="25" name="Grupo 24">
            <a:extLst>
              <a:ext uri="{FF2B5EF4-FFF2-40B4-BE49-F238E27FC236}">
                <a16:creationId xmlns:a16="http://schemas.microsoft.com/office/drawing/2014/main" id="{FF61A018-27A6-7604-980E-A3848EB34E51}"/>
              </a:ext>
            </a:extLst>
          </p:cNvPr>
          <p:cNvGrpSpPr/>
          <p:nvPr/>
        </p:nvGrpSpPr>
        <p:grpSpPr>
          <a:xfrm>
            <a:off x="810704" y="1458628"/>
            <a:ext cx="1253278" cy="45720"/>
            <a:chOff x="810704" y="1458628"/>
            <a:chExt cx="1253278" cy="45720"/>
          </a:xfrm>
        </p:grpSpPr>
        <p:sp>
          <p:nvSpPr>
            <p:cNvPr id="26" name="!!CoverSlideFooterText">
              <a:extLst>
                <a:ext uri="{FF2B5EF4-FFF2-40B4-BE49-F238E27FC236}">
                  <a16:creationId xmlns:a16="http://schemas.microsoft.com/office/drawing/2014/main" id="{BF47DBB6-5C04-A41C-8030-D9E076D11DC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7" name="!!CoverSlideFooterText">
              <a:extLst>
                <a:ext uri="{FF2B5EF4-FFF2-40B4-BE49-F238E27FC236}">
                  <a16:creationId xmlns:a16="http://schemas.microsoft.com/office/drawing/2014/main" id="{DA857228-C5B1-5024-21EE-868569AC944B}"/>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pic>
        <p:nvPicPr>
          <p:cNvPr id="15" name="Imagen 14">
            <a:extLst>
              <a:ext uri="{FF2B5EF4-FFF2-40B4-BE49-F238E27FC236}">
                <a16:creationId xmlns:a16="http://schemas.microsoft.com/office/drawing/2014/main" id="{AF209FCB-BC4C-5B72-8591-F915BB20C65E}"/>
              </a:ext>
            </a:extLst>
          </p:cNvPr>
          <p:cNvPicPr>
            <a:picLocks noChangeAspect="1"/>
          </p:cNvPicPr>
          <p:nvPr/>
        </p:nvPicPr>
        <p:blipFill>
          <a:blip r:embed="rId2"/>
          <a:stretch>
            <a:fillRect/>
          </a:stretch>
        </p:blipFill>
        <p:spPr>
          <a:xfrm>
            <a:off x="5019554" y="130732"/>
            <a:ext cx="2196000" cy="593274"/>
          </a:xfrm>
          <a:prstGeom prst="rect">
            <a:avLst/>
          </a:prstGeom>
        </p:spPr>
      </p:pic>
      <p:sp>
        <p:nvSpPr>
          <p:cNvPr id="18" name="Rectángulo 17">
            <a:extLst>
              <a:ext uri="{FF2B5EF4-FFF2-40B4-BE49-F238E27FC236}">
                <a16:creationId xmlns:a16="http://schemas.microsoft.com/office/drawing/2014/main" id="{B5619425-1D56-0714-EA3F-1407FB76C780}"/>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cxnSp>
        <p:nvCxnSpPr>
          <p:cNvPr id="3" name="Conector recto 2">
            <a:extLst>
              <a:ext uri="{FF2B5EF4-FFF2-40B4-BE49-F238E27FC236}">
                <a16:creationId xmlns:a16="http://schemas.microsoft.com/office/drawing/2014/main" id="{5B6A82BA-599B-3DA1-33BE-5E69F826ADFF}"/>
              </a:ext>
            </a:extLst>
          </p:cNvPr>
          <p:cNvCxnSpPr>
            <a:cxnSpLocks/>
          </p:cNvCxnSpPr>
          <p:nvPr/>
        </p:nvCxnSpPr>
        <p:spPr>
          <a:xfrm>
            <a:off x="1044870" y="3103857"/>
            <a:ext cx="0" cy="10440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 name="Conector recto 3">
            <a:extLst>
              <a:ext uri="{FF2B5EF4-FFF2-40B4-BE49-F238E27FC236}">
                <a16:creationId xmlns:a16="http://schemas.microsoft.com/office/drawing/2014/main" id="{BABDF566-0E6C-EDD3-019A-FBA29DC4FBB3}"/>
              </a:ext>
            </a:extLst>
          </p:cNvPr>
          <p:cNvCxnSpPr>
            <a:cxnSpLocks/>
          </p:cNvCxnSpPr>
          <p:nvPr/>
        </p:nvCxnSpPr>
        <p:spPr>
          <a:xfrm>
            <a:off x="5471971" y="3103857"/>
            <a:ext cx="0" cy="136800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6" name="Rectángulo: esquinas redondeadas 17">
            <a:extLst>
              <a:ext uri="{FF2B5EF4-FFF2-40B4-BE49-F238E27FC236}">
                <a16:creationId xmlns:a16="http://schemas.microsoft.com/office/drawing/2014/main" id="{617FDB2F-9141-E4BB-525D-8F3847429C2B}"/>
              </a:ext>
            </a:extLst>
          </p:cNvPr>
          <p:cNvSpPr/>
          <p:nvPr/>
        </p:nvSpPr>
        <p:spPr>
          <a:xfrm>
            <a:off x="5794617" y="3103857"/>
            <a:ext cx="6138439" cy="35999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No regularizable</a:t>
            </a:r>
          </a:p>
        </p:txBody>
      </p:sp>
      <p:cxnSp>
        <p:nvCxnSpPr>
          <p:cNvPr id="7" name="Conector recto 6">
            <a:extLst>
              <a:ext uri="{FF2B5EF4-FFF2-40B4-BE49-F238E27FC236}">
                <a16:creationId xmlns:a16="http://schemas.microsoft.com/office/drawing/2014/main" id="{712995C5-6DF9-0F86-685F-68D859F1EE9C}"/>
              </a:ext>
            </a:extLst>
          </p:cNvPr>
          <p:cNvCxnSpPr>
            <a:cxnSpLocks/>
          </p:cNvCxnSpPr>
          <p:nvPr/>
        </p:nvCxnSpPr>
        <p:spPr>
          <a:xfrm>
            <a:off x="5376343" y="3093957"/>
            <a:ext cx="0" cy="75600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 name="Conector recto 7">
            <a:extLst>
              <a:ext uri="{FF2B5EF4-FFF2-40B4-BE49-F238E27FC236}">
                <a16:creationId xmlns:a16="http://schemas.microsoft.com/office/drawing/2014/main" id="{DEF39084-4D7B-042E-BB11-3D24715820CF}"/>
              </a:ext>
            </a:extLst>
          </p:cNvPr>
          <p:cNvCxnSpPr>
            <a:cxnSpLocks/>
          </p:cNvCxnSpPr>
          <p:nvPr/>
        </p:nvCxnSpPr>
        <p:spPr>
          <a:xfrm>
            <a:off x="3541721" y="3084530"/>
            <a:ext cx="0" cy="75600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9" name="Conector recto 8">
            <a:extLst>
              <a:ext uri="{FF2B5EF4-FFF2-40B4-BE49-F238E27FC236}">
                <a16:creationId xmlns:a16="http://schemas.microsoft.com/office/drawing/2014/main" id="{BC719AC2-570E-3FD1-CF68-38169B64859B}"/>
              </a:ext>
            </a:extLst>
          </p:cNvPr>
          <p:cNvCxnSpPr>
            <a:cxnSpLocks/>
          </p:cNvCxnSpPr>
          <p:nvPr/>
        </p:nvCxnSpPr>
        <p:spPr>
          <a:xfrm>
            <a:off x="11933057" y="3151514"/>
            <a:ext cx="0" cy="10440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 name="Conector recto 9">
            <a:extLst>
              <a:ext uri="{FF2B5EF4-FFF2-40B4-BE49-F238E27FC236}">
                <a16:creationId xmlns:a16="http://schemas.microsoft.com/office/drawing/2014/main" id="{D26E4A22-1A8A-FDA5-57B4-72468E438705}"/>
              </a:ext>
            </a:extLst>
          </p:cNvPr>
          <p:cNvCxnSpPr>
            <a:cxnSpLocks/>
          </p:cNvCxnSpPr>
          <p:nvPr/>
        </p:nvCxnSpPr>
        <p:spPr>
          <a:xfrm>
            <a:off x="1020327" y="3084530"/>
            <a:ext cx="10865996" cy="9427"/>
          </a:xfrm>
          <a:prstGeom prst="line">
            <a:avLst/>
          </a:prstGeom>
          <a:ln>
            <a:solidFill>
              <a:schemeClr val="accent2"/>
            </a:solidFill>
          </a:ln>
          <a:effectLst/>
        </p:spPr>
        <p:style>
          <a:lnRef idx="3">
            <a:schemeClr val="accent2"/>
          </a:lnRef>
          <a:fillRef idx="0">
            <a:schemeClr val="accent2"/>
          </a:fillRef>
          <a:effectRef idx="2">
            <a:schemeClr val="accent2"/>
          </a:effectRef>
          <a:fontRef idx="minor">
            <a:schemeClr val="tx1"/>
          </a:fontRef>
        </p:style>
      </p:cxnSp>
      <p:sp>
        <p:nvSpPr>
          <p:cNvPr id="11" name="Título 1">
            <a:extLst>
              <a:ext uri="{FF2B5EF4-FFF2-40B4-BE49-F238E27FC236}">
                <a16:creationId xmlns:a16="http://schemas.microsoft.com/office/drawing/2014/main" id="{3713B14A-6D69-2E08-E5D6-DB6FCEDDB431}"/>
              </a:ext>
            </a:extLst>
          </p:cNvPr>
          <p:cNvSpPr txBox="1">
            <a:spLocks/>
          </p:cNvSpPr>
          <p:nvPr/>
        </p:nvSpPr>
        <p:spPr>
          <a:xfrm>
            <a:off x="2954590" y="2788797"/>
            <a:ext cx="1224000" cy="216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Mayo 23</a:t>
            </a:r>
          </a:p>
        </p:txBody>
      </p:sp>
      <p:sp>
        <p:nvSpPr>
          <p:cNvPr id="12" name="Elipse 11">
            <a:extLst>
              <a:ext uri="{FF2B5EF4-FFF2-40B4-BE49-F238E27FC236}">
                <a16:creationId xmlns:a16="http://schemas.microsoft.com/office/drawing/2014/main" id="{9924F515-97FD-47A1-4E03-11FF61E66D80}"/>
              </a:ext>
            </a:extLst>
          </p:cNvPr>
          <p:cNvSpPr/>
          <p:nvPr/>
        </p:nvSpPr>
        <p:spPr>
          <a:xfrm>
            <a:off x="11864532" y="3030530"/>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13" name="Título 1">
            <a:extLst>
              <a:ext uri="{FF2B5EF4-FFF2-40B4-BE49-F238E27FC236}">
                <a16:creationId xmlns:a16="http://schemas.microsoft.com/office/drawing/2014/main" id="{C8011733-1740-155A-7E4A-B5D5B33C792B}"/>
              </a:ext>
            </a:extLst>
          </p:cNvPr>
          <p:cNvSpPr txBox="1">
            <a:spLocks/>
          </p:cNvSpPr>
          <p:nvPr/>
        </p:nvSpPr>
        <p:spPr>
          <a:xfrm>
            <a:off x="5254454" y="3717982"/>
            <a:ext cx="1732875" cy="360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4" name="Rectángulo 13">
            <a:extLst>
              <a:ext uri="{FF2B5EF4-FFF2-40B4-BE49-F238E27FC236}">
                <a16:creationId xmlns:a16="http://schemas.microsoft.com/office/drawing/2014/main" id="{BD994A8D-ED64-D9A5-E45D-0FD55E657EA5}"/>
              </a:ext>
            </a:extLst>
          </p:cNvPr>
          <p:cNvSpPr/>
          <p:nvPr/>
        </p:nvSpPr>
        <p:spPr>
          <a:xfrm>
            <a:off x="1020326" y="2532879"/>
            <a:ext cx="10908000" cy="252000"/>
          </a:xfrm>
          <a:prstGeom prst="rect">
            <a:avLst/>
          </a:prstGeom>
          <a:solidFill>
            <a:srgbClr val="D3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rPr>
              <a:t>2023</a:t>
            </a:r>
          </a:p>
        </p:txBody>
      </p:sp>
      <p:sp>
        <p:nvSpPr>
          <p:cNvPr id="16" name="Elipse 15">
            <a:extLst>
              <a:ext uri="{FF2B5EF4-FFF2-40B4-BE49-F238E27FC236}">
                <a16:creationId xmlns:a16="http://schemas.microsoft.com/office/drawing/2014/main" id="{2C799BDA-4D5E-974F-34D0-664A565B8DC3}"/>
              </a:ext>
            </a:extLst>
          </p:cNvPr>
          <p:cNvSpPr/>
          <p:nvPr/>
        </p:nvSpPr>
        <p:spPr>
          <a:xfrm>
            <a:off x="5398921" y="3043192"/>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28" name="Título 1">
            <a:extLst>
              <a:ext uri="{FF2B5EF4-FFF2-40B4-BE49-F238E27FC236}">
                <a16:creationId xmlns:a16="http://schemas.microsoft.com/office/drawing/2014/main" id="{E250976D-792F-12D2-8553-E8292F4D043A}"/>
              </a:ext>
            </a:extLst>
          </p:cNvPr>
          <p:cNvSpPr txBox="1">
            <a:spLocks/>
          </p:cNvSpPr>
          <p:nvPr/>
        </p:nvSpPr>
        <p:spPr>
          <a:xfrm>
            <a:off x="4273719" y="2750206"/>
            <a:ext cx="2504503" cy="216000"/>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Junio 23</a:t>
            </a:r>
          </a:p>
        </p:txBody>
      </p:sp>
      <p:sp>
        <p:nvSpPr>
          <p:cNvPr id="29" name="Título 1">
            <a:extLst>
              <a:ext uri="{FF2B5EF4-FFF2-40B4-BE49-F238E27FC236}">
                <a16:creationId xmlns:a16="http://schemas.microsoft.com/office/drawing/2014/main" id="{D3EF4EAD-0E6C-DB3E-E8E2-1F251950D818}"/>
              </a:ext>
            </a:extLst>
          </p:cNvPr>
          <p:cNvSpPr txBox="1">
            <a:spLocks/>
          </p:cNvSpPr>
          <p:nvPr/>
        </p:nvSpPr>
        <p:spPr>
          <a:xfrm>
            <a:off x="9926065" y="4106368"/>
            <a:ext cx="1960258"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31/12/2023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Último día del año de regularización porque continua en situación de IT</a:t>
            </a:r>
          </a:p>
        </p:txBody>
      </p:sp>
      <p:sp>
        <p:nvSpPr>
          <p:cNvPr id="30" name="Título 1">
            <a:extLst>
              <a:ext uri="{FF2B5EF4-FFF2-40B4-BE49-F238E27FC236}">
                <a16:creationId xmlns:a16="http://schemas.microsoft.com/office/drawing/2014/main" id="{4761E29D-C273-7A9E-F531-89DFE7228BEC}"/>
              </a:ext>
            </a:extLst>
          </p:cNvPr>
          <p:cNvSpPr txBox="1">
            <a:spLocks/>
          </p:cNvSpPr>
          <p:nvPr/>
        </p:nvSpPr>
        <p:spPr>
          <a:xfrm>
            <a:off x="5794737" y="3960997"/>
            <a:ext cx="1960258"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04/06/2023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de efectos económicos </a:t>
            </a:r>
          </a:p>
        </p:txBody>
      </p:sp>
      <p:sp>
        <p:nvSpPr>
          <p:cNvPr id="31" name="Título 1">
            <a:extLst>
              <a:ext uri="{FF2B5EF4-FFF2-40B4-BE49-F238E27FC236}">
                <a16:creationId xmlns:a16="http://schemas.microsoft.com/office/drawing/2014/main" id="{DF2714A9-6C0B-B0A8-E856-8A0460BC2576}"/>
              </a:ext>
            </a:extLst>
          </p:cNvPr>
          <p:cNvSpPr txBox="1">
            <a:spLocks/>
          </p:cNvSpPr>
          <p:nvPr/>
        </p:nvSpPr>
        <p:spPr>
          <a:xfrm>
            <a:off x="2362010" y="3513396"/>
            <a:ext cx="121615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01/05/2023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desde base reguladora</a:t>
            </a:r>
          </a:p>
        </p:txBody>
      </p:sp>
      <p:sp>
        <p:nvSpPr>
          <p:cNvPr id="32" name="Título 1">
            <a:extLst>
              <a:ext uri="{FF2B5EF4-FFF2-40B4-BE49-F238E27FC236}">
                <a16:creationId xmlns:a16="http://schemas.microsoft.com/office/drawing/2014/main" id="{4512A101-6A47-F419-2DBD-C44019620CC2}"/>
              </a:ext>
            </a:extLst>
          </p:cNvPr>
          <p:cNvSpPr txBox="1">
            <a:spLocks/>
          </p:cNvSpPr>
          <p:nvPr/>
        </p:nvSpPr>
        <p:spPr>
          <a:xfrm>
            <a:off x="4148361" y="3505069"/>
            <a:ext cx="121615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31/05/2023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hasta base reguladora</a:t>
            </a:r>
          </a:p>
        </p:txBody>
      </p:sp>
      <p:cxnSp>
        <p:nvCxnSpPr>
          <p:cNvPr id="33" name="Conector recto 32">
            <a:extLst>
              <a:ext uri="{FF2B5EF4-FFF2-40B4-BE49-F238E27FC236}">
                <a16:creationId xmlns:a16="http://schemas.microsoft.com/office/drawing/2014/main" id="{38BCA281-81A5-FB27-A033-40EE0C0DDFC2}"/>
              </a:ext>
            </a:extLst>
          </p:cNvPr>
          <p:cNvCxnSpPr>
            <a:cxnSpLocks/>
          </p:cNvCxnSpPr>
          <p:nvPr/>
        </p:nvCxnSpPr>
        <p:spPr>
          <a:xfrm>
            <a:off x="5759668" y="3103857"/>
            <a:ext cx="0" cy="1332000"/>
          </a:xfrm>
          <a:prstGeom prst="line">
            <a:avLst/>
          </a:prstGeom>
          <a:ln w="9525" cap="flat" cmpd="sng" algn="ctr">
            <a:solidFill>
              <a:srgbClr val="C00000"/>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34" name="Título 1">
            <a:extLst>
              <a:ext uri="{FF2B5EF4-FFF2-40B4-BE49-F238E27FC236}">
                <a16:creationId xmlns:a16="http://schemas.microsoft.com/office/drawing/2014/main" id="{BC574396-8CFC-5BFF-B227-53E4D7A00474}"/>
              </a:ext>
            </a:extLst>
          </p:cNvPr>
          <p:cNvSpPr txBox="1">
            <a:spLocks/>
          </p:cNvSpPr>
          <p:nvPr/>
        </p:nvSpPr>
        <p:spPr>
          <a:xfrm>
            <a:off x="4313864" y="4585461"/>
            <a:ext cx="121615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01/06/2023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hecho causante</a:t>
            </a:r>
          </a:p>
        </p:txBody>
      </p:sp>
      <p:sp>
        <p:nvSpPr>
          <p:cNvPr id="35" name="Abrir llave 34">
            <a:extLst>
              <a:ext uri="{FF2B5EF4-FFF2-40B4-BE49-F238E27FC236}">
                <a16:creationId xmlns:a16="http://schemas.microsoft.com/office/drawing/2014/main" id="{96A395EA-6429-9ED1-1EA7-6B4E9603F722}"/>
              </a:ext>
            </a:extLst>
          </p:cNvPr>
          <p:cNvSpPr/>
          <p:nvPr/>
        </p:nvSpPr>
        <p:spPr>
          <a:xfrm rot="16200000">
            <a:off x="8661248" y="874694"/>
            <a:ext cx="340546" cy="6066029"/>
          </a:xfrm>
          <a:prstGeom prst="leftBrace">
            <a:avLst>
              <a:gd name="adj1" fmla="val 0"/>
              <a:gd name="adj2" fmla="val 4623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6" name="Título 1">
            <a:extLst>
              <a:ext uri="{FF2B5EF4-FFF2-40B4-BE49-F238E27FC236}">
                <a16:creationId xmlns:a16="http://schemas.microsoft.com/office/drawing/2014/main" id="{216D8FE5-A205-DF89-F0D6-C1F41B4F041A}"/>
              </a:ext>
            </a:extLst>
          </p:cNvPr>
          <p:cNvSpPr txBox="1">
            <a:spLocks/>
          </p:cNvSpPr>
          <p:nvPr/>
        </p:nvSpPr>
        <p:spPr>
          <a:xfrm>
            <a:off x="7050713" y="3567927"/>
            <a:ext cx="3508369"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srgbClr val="C00000"/>
                </a:solidFill>
                <a:effectLst/>
                <a:uLnTx/>
                <a:uFillTx/>
                <a:latin typeface="Calibri Light" panose="020F0302020204030204"/>
                <a:ea typeface="+mj-ea"/>
                <a:cs typeface="+mj-cs"/>
              </a:rPr>
              <a:t>No es regularizable </a:t>
            </a:r>
            <a:r>
              <a:rPr lang="es-ES" sz="1200" b="0">
                <a:solidFill>
                  <a:srgbClr val="C00000"/>
                </a:solidFill>
                <a:latin typeface="Calibri Light" panose="020F0302020204030204"/>
              </a:rPr>
              <a:t>e</a:t>
            </a:r>
            <a:r>
              <a:rPr kumimoji="0" lang="es-ES" sz="1200" b="0" i="0" u="none" strike="noStrike" kern="1200" cap="none" spc="0" normalizeH="0" baseline="0" noProof="0">
                <a:ln>
                  <a:noFill/>
                </a:ln>
                <a:solidFill>
                  <a:srgbClr val="C00000"/>
                </a:solidFill>
                <a:effectLst/>
                <a:uLnTx/>
                <a:uFillTx/>
                <a:latin typeface="Calibri Light" panose="020F0302020204030204"/>
                <a:ea typeface="+mj-ea"/>
                <a:cs typeface="+mj-cs"/>
              </a:rPr>
              <a:t>l periodo de prestación</a:t>
            </a:r>
          </a:p>
        </p:txBody>
      </p:sp>
      <p:sp>
        <p:nvSpPr>
          <p:cNvPr id="37" name="Título 1">
            <a:extLst>
              <a:ext uri="{FF2B5EF4-FFF2-40B4-BE49-F238E27FC236}">
                <a16:creationId xmlns:a16="http://schemas.microsoft.com/office/drawing/2014/main" id="{BF7474C2-3F05-27E7-78DD-FE608F6C5329}"/>
              </a:ext>
            </a:extLst>
          </p:cNvPr>
          <p:cNvSpPr txBox="1">
            <a:spLocks/>
          </p:cNvSpPr>
          <p:nvPr/>
        </p:nvSpPr>
        <p:spPr>
          <a:xfrm>
            <a:off x="549653" y="2788797"/>
            <a:ext cx="1382163" cy="166375"/>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Enero 23</a:t>
            </a:r>
          </a:p>
        </p:txBody>
      </p:sp>
      <p:sp>
        <p:nvSpPr>
          <p:cNvPr id="38" name="Elipse 37">
            <a:extLst>
              <a:ext uri="{FF2B5EF4-FFF2-40B4-BE49-F238E27FC236}">
                <a16:creationId xmlns:a16="http://schemas.microsoft.com/office/drawing/2014/main" id="{E3894E16-9235-D98B-CC8F-44C26F8D3F05}"/>
              </a:ext>
            </a:extLst>
          </p:cNvPr>
          <p:cNvSpPr/>
          <p:nvPr/>
        </p:nvSpPr>
        <p:spPr>
          <a:xfrm>
            <a:off x="993790" y="3052015"/>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39" name="Abrir llave 38">
            <a:extLst>
              <a:ext uri="{FF2B5EF4-FFF2-40B4-BE49-F238E27FC236}">
                <a16:creationId xmlns:a16="http://schemas.microsoft.com/office/drawing/2014/main" id="{EE9949DD-F870-5A45-C6E8-EBC6BCF90D6B}"/>
              </a:ext>
            </a:extLst>
          </p:cNvPr>
          <p:cNvSpPr/>
          <p:nvPr/>
        </p:nvSpPr>
        <p:spPr>
          <a:xfrm rot="16200000">
            <a:off x="4265972" y="3425772"/>
            <a:ext cx="368932" cy="1795128"/>
          </a:xfrm>
          <a:prstGeom prst="leftBrace">
            <a:avLst>
              <a:gd name="adj1" fmla="val 0"/>
              <a:gd name="adj2" fmla="val 4623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0" name="Rectángulo: esquinas redondeadas 17">
            <a:extLst>
              <a:ext uri="{FF2B5EF4-FFF2-40B4-BE49-F238E27FC236}">
                <a16:creationId xmlns:a16="http://schemas.microsoft.com/office/drawing/2014/main" id="{25F0C533-317B-3A60-53BD-2BE6E4C2341A}"/>
              </a:ext>
            </a:extLst>
          </p:cNvPr>
          <p:cNvSpPr/>
          <p:nvPr/>
        </p:nvSpPr>
        <p:spPr>
          <a:xfrm>
            <a:off x="3562391" y="3131331"/>
            <a:ext cx="1815708" cy="359998"/>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No regularizable</a:t>
            </a:r>
          </a:p>
        </p:txBody>
      </p:sp>
      <p:sp>
        <p:nvSpPr>
          <p:cNvPr id="41" name="Título 1">
            <a:extLst>
              <a:ext uri="{FF2B5EF4-FFF2-40B4-BE49-F238E27FC236}">
                <a16:creationId xmlns:a16="http://schemas.microsoft.com/office/drawing/2014/main" id="{36A77F68-7C35-2AB7-4385-E98091572DC3}"/>
              </a:ext>
            </a:extLst>
          </p:cNvPr>
          <p:cNvSpPr txBox="1">
            <a:spLocks/>
          </p:cNvSpPr>
          <p:nvPr/>
        </p:nvSpPr>
        <p:spPr>
          <a:xfrm>
            <a:off x="1906172" y="4580491"/>
            <a:ext cx="2610028"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srgbClr val="C00000"/>
                </a:solidFill>
                <a:effectLst/>
                <a:uLnTx/>
                <a:uFillTx/>
                <a:latin typeface="Calibri Light" panose="020F0302020204030204"/>
                <a:ea typeface="+mj-ea"/>
                <a:cs typeface="+mj-cs"/>
              </a:rPr>
              <a:t>No es regularizable </a:t>
            </a:r>
            <a:r>
              <a:rPr lang="es-ES" sz="1200" b="0">
                <a:solidFill>
                  <a:srgbClr val="C00000"/>
                </a:solidFill>
                <a:latin typeface="Calibri Light" panose="020F0302020204030204"/>
              </a:rPr>
              <a:t>e</a:t>
            </a:r>
            <a:r>
              <a:rPr kumimoji="0" lang="es-ES" sz="1200" b="0" i="0" u="none" strike="noStrike" kern="1200" cap="none" spc="0" normalizeH="0" baseline="0" noProof="0">
                <a:ln>
                  <a:noFill/>
                </a:ln>
                <a:solidFill>
                  <a:srgbClr val="C00000"/>
                </a:solidFill>
                <a:effectLst/>
                <a:uLnTx/>
                <a:uFillTx/>
                <a:latin typeface="Calibri Light" panose="020F0302020204030204"/>
                <a:ea typeface="+mj-ea"/>
                <a:cs typeface="+mj-cs"/>
              </a:rPr>
              <a:t>l periodo de cálculo de la base reguladora</a:t>
            </a:r>
          </a:p>
        </p:txBody>
      </p:sp>
      <p:sp>
        <p:nvSpPr>
          <p:cNvPr id="44" name="Abrir llave 43">
            <a:extLst>
              <a:ext uri="{FF2B5EF4-FFF2-40B4-BE49-F238E27FC236}">
                <a16:creationId xmlns:a16="http://schemas.microsoft.com/office/drawing/2014/main" id="{2035D058-3EFC-ABF9-1D78-03F9A5999FB0}"/>
              </a:ext>
            </a:extLst>
          </p:cNvPr>
          <p:cNvSpPr/>
          <p:nvPr/>
        </p:nvSpPr>
        <p:spPr>
          <a:xfrm rot="16200000">
            <a:off x="5444714" y="4574650"/>
            <a:ext cx="368932" cy="245177"/>
          </a:xfrm>
          <a:prstGeom prst="leftBrace">
            <a:avLst>
              <a:gd name="adj1" fmla="val 0"/>
              <a:gd name="adj2" fmla="val 46237"/>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5" name="Rectángulo: esquinas redondeadas 17">
            <a:extLst>
              <a:ext uri="{FF2B5EF4-FFF2-40B4-BE49-F238E27FC236}">
                <a16:creationId xmlns:a16="http://schemas.microsoft.com/office/drawing/2014/main" id="{B9292DC3-0952-C15D-5B16-F0B0D2703961}"/>
              </a:ext>
            </a:extLst>
          </p:cNvPr>
          <p:cNvSpPr/>
          <p:nvPr/>
        </p:nvSpPr>
        <p:spPr>
          <a:xfrm>
            <a:off x="5499769" y="3124194"/>
            <a:ext cx="252000" cy="326649"/>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NR</a:t>
            </a:r>
          </a:p>
        </p:txBody>
      </p:sp>
      <p:sp>
        <p:nvSpPr>
          <p:cNvPr id="46" name="Rectángulo: esquinas redondeadas 17">
            <a:extLst>
              <a:ext uri="{FF2B5EF4-FFF2-40B4-BE49-F238E27FC236}">
                <a16:creationId xmlns:a16="http://schemas.microsoft.com/office/drawing/2014/main" id="{65B8BC4B-1656-332D-D69E-3074045E1597}"/>
              </a:ext>
            </a:extLst>
          </p:cNvPr>
          <p:cNvSpPr/>
          <p:nvPr/>
        </p:nvSpPr>
        <p:spPr>
          <a:xfrm>
            <a:off x="1131718" y="3131331"/>
            <a:ext cx="2336799" cy="359998"/>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err="1">
                <a:ln>
                  <a:noFill/>
                </a:ln>
                <a:solidFill>
                  <a:prstClr val="black"/>
                </a:solidFill>
                <a:effectLst/>
                <a:uLnTx/>
                <a:uFillTx/>
                <a:latin typeface="Calibri" panose="020F0502020204030204"/>
                <a:ea typeface="+mn-ea"/>
                <a:cs typeface="+mn-cs"/>
              </a:rPr>
              <a:t>Regularizable</a:t>
            </a:r>
            <a:endParaRPr kumimoji="0" lang="es-ES" sz="13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Título 1">
            <a:extLst>
              <a:ext uri="{FF2B5EF4-FFF2-40B4-BE49-F238E27FC236}">
                <a16:creationId xmlns:a16="http://schemas.microsoft.com/office/drawing/2014/main" id="{3E9A2518-D288-6651-9BD3-E56E9ACC6A13}"/>
              </a:ext>
            </a:extLst>
          </p:cNvPr>
          <p:cNvSpPr txBox="1">
            <a:spLocks/>
          </p:cNvSpPr>
          <p:nvPr/>
        </p:nvSpPr>
        <p:spPr>
          <a:xfrm>
            <a:off x="5546661" y="4903498"/>
            <a:ext cx="3832519"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srgbClr val="C00000"/>
                </a:solidFill>
                <a:effectLst/>
                <a:uLnTx/>
                <a:uFillTx/>
                <a:latin typeface="Calibri Light" panose="020F0302020204030204"/>
                <a:ea typeface="+mj-ea"/>
                <a:cs typeface="+mj-cs"/>
              </a:rPr>
              <a:t>No es regularizable </a:t>
            </a:r>
            <a:r>
              <a:rPr lang="es-ES" sz="1200" b="0">
                <a:solidFill>
                  <a:srgbClr val="C00000"/>
                </a:solidFill>
                <a:latin typeface="Calibri Light" panose="020F0302020204030204"/>
              </a:rPr>
              <a:t>e</a:t>
            </a:r>
            <a:r>
              <a:rPr kumimoji="0" lang="es-ES" sz="1200" b="0" i="0" u="none" strike="noStrike" kern="1200" cap="none" spc="0" normalizeH="0" baseline="0" noProof="0">
                <a:ln>
                  <a:noFill/>
                </a:ln>
                <a:solidFill>
                  <a:srgbClr val="C00000"/>
                </a:solidFill>
                <a:effectLst/>
                <a:uLnTx/>
                <a:uFillTx/>
                <a:latin typeface="Calibri Light" panose="020F0302020204030204"/>
                <a:ea typeface="+mj-ea"/>
                <a:cs typeface="+mj-cs"/>
              </a:rPr>
              <a:t>l periodo entre la fecha del hecho causante y la de efectos económicos</a:t>
            </a:r>
          </a:p>
        </p:txBody>
      </p:sp>
      <p:sp>
        <p:nvSpPr>
          <p:cNvPr id="49" name="Elipse 48">
            <a:extLst>
              <a:ext uri="{FF2B5EF4-FFF2-40B4-BE49-F238E27FC236}">
                <a16:creationId xmlns:a16="http://schemas.microsoft.com/office/drawing/2014/main" id="{4A6340C2-5D5D-16C1-4D50-75DB67F5A005}"/>
              </a:ext>
            </a:extLst>
          </p:cNvPr>
          <p:cNvSpPr/>
          <p:nvPr/>
        </p:nvSpPr>
        <p:spPr>
          <a:xfrm>
            <a:off x="3508390" y="3032965"/>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50" name="Rectángulo 49">
            <a:extLst>
              <a:ext uri="{FF2B5EF4-FFF2-40B4-BE49-F238E27FC236}">
                <a16:creationId xmlns:a16="http://schemas.microsoft.com/office/drawing/2014/main" id="{1B629AFC-C8D9-AB00-3BE3-5AC066FBFF55}"/>
              </a:ext>
            </a:extLst>
          </p:cNvPr>
          <p:cNvSpPr/>
          <p:nvPr/>
        </p:nvSpPr>
        <p:spPr>
          <a:xfrm>
            <a:off x="1044870" y="1723128"/>
            <a:ext cx="11021259" cy="527202"/>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just">
              <a:lnSpc>
                <a:spcPct val="107000"/>
              </a:lnSpc>
              <a:defRPr/>
            </a:pPr>
            <a:r>
              <a:rPr lang="es-ES" sz="1600" kern="100">
                <a:solidFill>
                  <a:prstClr val="black"/>
                </a:solidFill>
                <a:latin typeface="Calibri" panose="020F0502020204030204" pitchFamily="34" charset="0"/>
                <a:ea typeface="Calibri" panose="020F0502020204030204" pitchFamily="34" charset="0"/>
                <a:cs typeface="Arial" panose="020B0604020202020204" pitchFamily="34" charset="0"/>
              </a:rPr>
              <a:t>Trabajador de alta desde 2019, que inicia una </a:t>
            </a:r>
            <a:r>
              <a:rPr lang="es-ES" sz="1600" b="1" kern="100">
                <a:solidFill>
                  <a:prstClr val="black"/>
                </a:solidFill>
                <a:latin typeface="Calibri" panose="020F0502020204030204" pitchFamily="34" charset="0"/>
                <a:ea typeface="Calibri" panose="020F0502020204030204" pitchFamily="34" charset="0"/>
                <a:cs typeface="Arial" panose="020B0604020202020204" pitchFamily="34" charset="0"/>
              </a:rPr>
              <a:t>situación de IT </a:t>
            </a:r>
            <a:r>
              <a:rPr lang="es-ES" sz="1600" kern="100">
                <a:solidFill>
                  <a:prstClr val="black"/>
                </a:solidFill>
                <a:latin typeface="Calibri" panose="020F0502020204030204" pitchFamily="34" charset="0"/>
                <a:ea typeface="Calibri" panose="020F0502020204030204" pitchFamily="34" charset="0"/>
                <a:cs typeface="Arial" panose="020B0604020202020204" pitchFamily="34" charset="0"/>
              </a:rPr>
              <a:t>con fecha del hecho causante el 01/06/2023 y fecha de efectos económicos el 04/06/2023</a:t>
            </a:r>
            <a:endParaRPr lang="es-ES" sz="1600" kern="10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284696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 name="Persegi Panjang: Sudut Lengkung 2">
            <a:extLst>
              <a:ext uri="{FF2B5EF4-FFF2-40B4-BE49-F238E27FC236}">
                <a16:creationId xmlns:a16="http://schemas.microsoft.com/office/drawing/2014/main" id="{DEDB7863-1865-C213-BD1B-5EBEFAD8D341}"/>
              </a:ext>
            </a:extLst>
          </p:cNvPr>
          <p:cNvSpPr/>
          <p:nvPr/>
        </p:nvSpPr>
        <p:spPr>
          <a:xfrm>
            <a:off x="2483140" y="2373713"/>
            <a:ext cx="8642061" cy="2088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71" name="Persegi Panjang: Sudut Lengkung 2">
            <a:extLst>
              <a:ext uri="{FF2B5EF4-FFF2-40B4-BE49-F238E27FC236}">
                <a16:creationId xmlns:a16="http://schemas.microsoft.com/office/drawing/2014/main" id="{53E1EA08-1FC5-D4F4-5866-41F2B02C836C}"/>
              </a:ext>
            </a:extLst>
          </p:cNvPr>
          <p:cNvSpPr/>
          <p:nvPr/>
        </p:nvSpPr>
        <p:spPr>
          <a:xfrm>
            <a:off x="2483140" y="4626318"/>
            <a:ext cx="8642059" cy="73852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75" name="Persegi Panjang: Sudut Lengkung 2">
            <a:extLst>
              <a:ext uri="{FF2B5EF4-FFF2-40B4-BE49-F238E27FC236}">
                <a16:creationId xmlns:a16="http://schemas.microsoft.com/office/drawing/2014/main" id="{55E3F0A3-DEDF-7D3A-A145-267231C368C8}"/>
              </a:ext>
            </a:extLst>
          </p:cNvPr>
          <p:cNvSpPr/>
          <p:nvPr/>
        </p:nvSpPr>
        <p:spPr>
          <a:xfrm>
            <a:off x="2483140" y="5529448"/>
            <a:ext cx="8625165" cy="93229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3" name="CuadroTexto 2">
            <a:extLst>
              <a:ext uri="{FF2B5EF4-FFF2-40B4-BE49-F238E27FC236}">
                <a16:creationId xmlns:a16="http://schemas.microsoft.com/office/drawing/2014/main" id="{6D775D1D-4A55-9D9C-3DE7-86A09517B9DF}"/>
              </a:ext>
            </a:extLst>
          </p:cNvPr>
          <p:cNvSpPr txBox="1"/>
          <p:nvPr/>
        </p:nvSpPr>
        <p:spPr>
          <a:xfrm>
            <a:off x="754875" y="2035159"/>
            <a:ext cx="10947773" cy="338554"/>
          </a:xfrm>
          <a:prstGeom prst="rect">
            <a:avLst/>
          </a:prstGeom>
          <a:noFill/>
        </p:spPr>
        <p:txBody>
          <a:bodyPr wrap="square">
            <a:spAutoFit/>
          </a:bodyPr>
          <a:lstStyle>
            <a:defPPr>
              <a:defRPr lang="en-US"/>
            </a:defPPr>
            <a:lvl1pPr marR="0" lvl="0" indent="0" algn="ctr" fontAlgn="auto">
              <a:lnSpc>
                <a:spcPct val="100000"/>
              </a:lnSpc>
              <a:spcBef>
                <a:spcPts val="0"/>
              </a:spcBef>
              <a:spcAft>
                <a:spcPts val="600"/>
              </a:spcAft>
              <a:buClrTx/>
              <a:buSzTx/>
              <a:buFont typeface="Arial" panose="020B0604020202020204" pitchFamily="34" charset="0"/>
              <a:buNone/>
              <a:tabLst/>
              <a:defRPr sz="1600" b="1">
                <a:solidFill>
                  <a:srgbClr val="D73A2C"/>
                </a:solidFill>
                <a:latin typeface="+mj-lt"/>
                <a:ea typeface="Lato Light" panose="020F0502020204030203" pitchFamily="34" charset="0"/>
                <a:cs typeface="Segoe UI" panose="020B0502040204020203" pitchFamily="34" charset="0"/>
              </a:defRPr>
            </a:lvl1pPr>
          </a:lstStyle>
          <a:p>
            <a:r>
              <a:rPr lang="es-ES" altLang="en-US"/>
              <a:t>Periodos no regularizables que la TGSS calcula con información de otras entidades: MCSS Y EEGG</a:t>
            </a:r>
          </a:p>
        </p:txBody>
      </p:sp>
      <p:sp>
        <p:nvSpPr>
          <p:cNvPr id="4" name="!!CoverSlideFooterText">
            <a:extLst>
              <a:ext uri="{FF2B5EF4-FFF2-40B4-BE49-F238E27FC236}">
                <a16:creationId xmlns:a16="http://schemas.microsoft.com/office/drawing/2014/main" id="{0357C9A4-B58C-9F4C-67B9-1FAC37C24922}"/>
              </a:ext>
            </a:extLst>
          </p:cNvPr>
          <p:cNvSpPr/>
          <p:nvPr/>
        </p:nvSpPr>
        <p:spPr>
          <a:xfrm>
            <a:off x="2134040" y="2472258"/>
            <a:ext cx="45719" cy="4068000"/>
          </a:xfrm>
          <a:prstGeom prst="rect">
            <a:avLst/>
          </a:prstGeom>
          <a:solidFill>
            <a:srgbClr val="D73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181" name="Rectángulo 180">
            <a:extLst>
              <a:ext uri="{FF2B5EF4-FFF2-40B4-BE49-F238E27FC236}">
                <a16:creationId xmlns:a16="http://schemas.microsoft.com/office/drawing/2014/main" id="{92294B1C-C12D-FC86-104A-0E1E4C010BF9}"/>
              </a:ext>
            </a:extLst>
          </p:cNvPr>
          <p:cNvSpPr/>
          <p:nvPr/>
        </p:nvSpPr>
        <p:spPr>
          <a:xfrm>
            <a:off x="209567" y="3762054"/>
            <a:ext cx="1833280" cy="120032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r" hangingPunct="0"/>
            <a:r>
              <a:rPr lang="es-ES">
                <a:solidFill>
                  <a:srgbClr val="D73A2C"/>
                </a:solidFill>
                <a:ea typeface="Lato Light" panose="020F0502020204030203" pitchFamily="34" charset="0"/>
                <a:cs typeface="Segoe UI" panose="020B0502040204020203" pitchFamily="34" charset="0"/>
              </a:rPr>
              <a:t>Periodos vinculados al percibo de prestaciones</a:t>
            </a:r>
          </a:p>
        </p:txBody>
      </p:sp>
      <p:sp>
        <p:nvSpPr>
          <p:cNvPr id="184" name="Oval 11">
            <a:extLst>
              <a:ext uri="{FF2B5EF4-FFF2-40B4-BE49-F238E27FC236}">
                <a16:creationId xmlns:a16="http://schemas.microsoft.com/office/drawing/2014/main" id="{FE912137-CE23-513B-E03E-83438BD8755C}"/>
              </a:ext>
            </a:extLst>
          </p:cNvPr>
          <p:cNvSpPr/>
          <p:nvPr/>
        </p:nvSpPr>
        <p:spPr>
          <a:xfrm>
            <a:off x="2400754" y="2513429"/>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5" name="Oval 11">
            <a:extLst>
              <a:ext uri="{FF2B5EF4-FFF2-40B4-BE49-F238E27FC236}">
                <a16:creationId xmlns:a16="http://schemas.microsoft.com/office/drawing/2014/main" id="{28D14853-169C-FE4A-704A-534A66901AFA}"/>
              </a:ext>
            </a:extLst>
          </p:cNvPr>
          <p:cNvSpPr/>
          <p:nvPr/>
        </p:nvSpPr>
        <p:spPr>
          <a:xfrm>
            <a:off x="2400754" y="4905580"/>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6" name="Oval 11">
            <a:extLst>
              <a:ext uri="{FF2B5EF4-FFF2-40B4-BE49-F238E27FC236}">
                <a16:creationId xmlns:a16="http://schemas.microsoft.com/office/drawing/2014/main" id="{52BDD9E2-EA3A-3F36-401C-21350CE86A48}"/>
              </a:ext>
            </a:extLst>
          </p:cNvPr>
          <p:cNvSpPr/>
          <p:nvPr/>
        </p:nvSpPr>
        <p:spPr>
          <a:xfrm>
            <a:off x="2400754" y="5905593"/>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9" name="CuadroTexto 148">
            <a:extLst>
              <a:ext uri="{FF2B5EF4-FFF2-40B4-BE49-F238E27FC236}">
                <a16:creationId xmlns:a16="http://schemas.microsoft.com/office/drawing/2014/main" id="{AAF2BE03-1608-2296-633D-5B3FB29F03EC}"/>
              </a:ext>
            </a:extLst>
          </p:cNvPr>
          <p:cNvSpPr txBox="1"/>
          <p:nvPr/>
        </p:nvSpPr>
        <p:spPr>
          <a:xfrm>
            <a:off x="2635753" y="2445810"/>
            <a:ext cx="8054386" cy="19697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pPr>
              <a:tabLst>
                <a:tab pos="263525" algn="l"/>
              </a:tabLst>
            </a:pPr>
            <a:r>
              <a:rPr lang="es-ES">
                <a:solidFill>
                  <a:srgbClr val="000000"/>
                </a:solidFill>
                <a:latin typeface="+mn-lt"/>
                <a:cs typeface="Times New Roman" panose="02020603050405020304" pitchFamily="18" charset="0"/>
              </a:rPr>
              <a:t>Períodos en los que fue </a:t>
            </a:r>
            <a:r>
              <a:rPr lang="es-ES" b="1">
                <a:solidFill>
                  <a:srgbClr val="000000"/>
                </a:solidFill>
                <a:latin typeface="+mn-lt"/>
                <a:cs typeface="Times New Roman" panose="02020603050405020304" pitchFamily="18" charset="0"/>
              </a:rPr>
              <a:t>perceptor de subsidios: </a:t>
            </a:r>
          </a:p>
          <a:p>
            <a:pPr marL="342900" indent="-342900">
              <a:buFont typeface="+mj-lt"/>
              <a:buAutoNum type="arabicPeriod"/>
              <a:tabLst>
                <a:tab pos="263525" algn="l"/>
              </a:tabLst>
            </a:pPr>
            <a:r>
              <a:rPr lang="es-ES">
                <a:solidFill>
                  <a:srgbClr val="000000"/>
                </a:solidFill>
                <a:latin typeface="+mn-lt"/>
                <a:cs typeface="Times New Roman" panose="02020603050405020304" pitchFamily="18" charset="0"/>
              </a:rPr>
              <a:t>IT</a:t>
            </a:r>
          </a:p>
          <a:p>
            <a:pPr marL="342900" indent="-342900">
              <a:buFont typeface="+mj-lt"/>
              <a:buAutoNum type="arabicPeriod"/>
              <a:tabLst>
                <a:tab pos="263525" algn="l"/>
              </a:tabLst>
            </a:pPr>
            <a:r>
              <a:rPr lang="es-ES">
                <a:solidFill>
                  <a:srgbClr val="000000"/>
                </a:solidFill>
                <a:latin typeface="+mn-lt"/>
                <a:cs typeface="Times New Roman" panose="02020603050405020304" pitchFamily="18" charset="0"/>
              </a:rPr>
              <a:t>Nacimiento y cuidado de menor</a:t>
            </a:r>
          </a:p>
          <a:p>
            <a:pPr marL="342900" indent="-342900">
              <a:buFont typeface="+mj-lt"/>
              <a:buAutoNum type="arabicPeriod"/>
              <a:tabLst>
                <a:tab pos="263525" algn="l"/>
              </a:tabLst>
            </a:pPr>
            <a:r>
              <a:rPr lang="es-ES">
                <a:solidFill>
                  <a:srgbClr val="000000"/>
                </a:solidFill>
                <a:latin typeface="+mn-lt"/>
                <a:cs typeface="Times New Roman" panose="02020603050405020304" pitchFamily="18" charset="0"/>
              </a:rPr>
              <a:t>Riesgo durante el embarazo o durante la lactancia natural</a:t>
            </a:r>
          </a:p>
          <a:p>
            <a:pPr marL="342900" indent="-342900">
              <a:buFont typeface="+mj-lt"/>
              <a:buAutoNum type="arabicPeriod"/>
              <a:tabLst>
                <a:tab pos="263525" algn="l"/>
              </a:tabLst>
            </a:pPr>
            <a:r>
              <a:rPr lang="es-ES">
                <a:solidFill>
                  <a:srgbClr val="000000"/>
                </a:solidFill>
                <a:latin typeface="+mn-lt"/>
                <a:cs typeface="Times New Roman" panose="02020603050405020304" pitchFamily="18" charset="0"/>
              </a:rPr>
              <a:t>Ejercicio corresponsable del cuidado del lactante</a:t>
            </a:r>
          </a:p>
          <a:p>
            <a:pPr marL="342900" indent="-342900">
              <a:buFont typeface="+mj-lt"/>
              <a:buAutoNum type="arabicPeriod"/>
              <a:tabLst>
                <a:tab pos="263525" algn="l"/>
              </a:tabLst>
            </a:pPr>
            <a:r>
              <a:rPr lang="es-ES">
                <a:solidFill>
                  <a:srgbClr val="000000"/>
                </a:solidFill>
                <a:latin typeface="+mn-lt"/>
                <a:cs typeface="Times New Roman" panose="02020603050405020304" pitchFamily="18" charset="0"/>
              </a:rPr>
              <a:t>Cese de actividad</a:t>
            </a:r>
          </a:p>
          <a:p>
            <a:pPr marL="342900" indent="-342900">
              <a:spcAft>
                <a:spcPts val="1200"/>
              </a:spcAft>
              <a:buFont typeface="+mj-lt"/>
              <a:buAutoNum type="arabicPeriod"/>
              <a:tabLst>
                <a:tab pos="263525" algn="l"/>
              </a:tabLst>
            </a:pPr>
            <a:r>
              <a:rPr lang="es-ES">
                <a:solidFill>
                  <a:srgbClr val="000000"/>
                </a:solidFill>
                <a:latin typeface="+mn-lt"/>
                <a:cs typeface="Times New Roman" panose="02020603050405020304" pitchFamily="18" charset="0"/>
              </a:rPr>
              <a:t>Cuidado de menor afectados por cáncer u otras enfermedades graves</a:t>
            </a:r>
          </a:p>
          <a:p>
            <a:pPr>
              <a:tabLst>
                <a:tab pos="263525" algn="l"/>
              </a:tabLst>
            </a:pPr>
            <a:r>
              <a:rPr lang="es-ES">
                <a:solidFill>
                  <a:srgbClr val="000000"/>
                </a:solidFill>
                <a:latin typeface="+mn-lt"/>
                <a:cs typeface="Times New Roman" panose="02020603050405020304" pitchFamily="18" charset="0"/>
              </a:rPr>
              <a:t>Períodos en los que fue </a:t>
            </a:r>
            <a:r>
              <a:rPr lang="es-ES" b="1">
                <a:solidFill>
                  <a:srgbClr val="000000"/>
                </a:solidFill>
                <a:latin typeface="+mn-lt"/>
                <a:cs typeface="Times New Roman" panose="02020603050405020304" pitchFamily="18" charset="0"/>
              </a:rPr>
              <a:t>perceptor de pensiones por jubilación o incapacidad permanente </a:t>
            </a:r>
            <a:r>
              <a:rPr lang="es-ES" baseline="30000">
                <a:solidFill>
                  <a:srgbClr val="000000"/>
                </a:solidFill>
                <a:latin typeface="+mn-lt"/>
                <a:cs typeface="Times New Roman" panose="02020603050405020304" pitchFamily="18" charset="0"/>
              </a:rPr>
              <a:t>1</a:t>
            </a:r>
            <a:r>
              <a:rPr lang="es-ES">
                <a:solidFill>
                  <a:srgbClr val="000000"/>
                </a:solidFill>
                <a:latin typeface="+mn-lt"/>
                <a:cs typeface="Times New Roman" panose="02020603050405020304" pitchFamily="18" charset="0"/>
              </a:rPr>
              <a:t>.</a:t>
            </a:r>
          </a:p>
        </p:txBody>
      </p:sp>
      <p:sp>
        <p:nvSpPr>
          <p:cNvPr id="172" name="CuadroTexto 171">
            <a:extLst>
              <a:ext uri="{FF2B5EF4-FFF2-40B4-BE49-F238E27FC236}">
                <a16:creationId xmlns:a16="http://schemas.microsoft.com/office/drawing/2014/main" id="{659F4662-E573-5E8D-DE51-719FE2D2E9E6}"/>
              </a:ext>
            </a:extLst>
          </p:cNvPr>
          <p:cNvSpPr txBox="1"/>
          <p:nvPr/>
        </p:nvSpPr>
        <p:spPr>
          <a:xfrm>
            <a:off x="2635753" y="4841693"/>
            <a:ext cx="8012720"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pPr>
              <a:tabLst>
                <a:tab pos="263525" algn="l"/>
              </a:tabLst>
            </a:pPr>
            <a:r>
              <a:rPr lang="es-ES">
                <a:solidFill>
                  <a:srgbClr val="000000"/>
                </a:solidFill>
                <a:latin typeface="+mn-lt"/>
                <a:ea typeface="Times New Roman" panose="02020603050405020304" pitchFamily="18" charset="0"/>
                <a:cs typeface="Times New Roman" panose="02020603050405020304" pitchFamily="18" charset="0"/>
              </a:rPr>
              <a:t>P</a:t>
            </a:r>
            <a:r>
              <a:rPr lang="es-ES">
                <a:solidFill>
                  <a:srgbClr val="000000"/>
                </a:solidFill>
                <a:effectLst/>
                <a:latin typeface="+mn-lt"/>
                <a:ea typeface="Times New Roman" panose="02020603050405020304" pitchFamily="18" charset="0"/>
                <a:cs typeface="Times New Roman" panose="02020603050405020304" pitchFamily="18" charset="0"/>
              </a:rPr>
              <a:t>eríodos cuyas </a:t>
            </a:r>
            <a:r>
              <a:rPr lang="es-ES" b="1">
                <a:solidFill>
                  <a:srgbClr val="000000"/>
                </a:solidFill>
                <a:latin typeface="+mn-lt"/>
                <a:ea typeface="Times New Roman" panose="02020603050405020304" pitchFamily="18" charset="0"/>
                <a:cs typeface="Times New Roman" panose="02020603050405020304" pitchFamily="18" charset="0"/>
              </a:rPr>
              <a:t>BBCC</a:t>
            </a:r>
            <a:r>
              <a:rPr lang="es-ES" b="1">
                <a:solidFill>
                  <a:srgbClr val="000000"/>
                </a:solidFill>
                <a:effectLst/>
                <a:latin typeface="+mn-lt"/>
                <a:ea typeface="Times New Roman" panose="02020603050405020304" pitchFamily="18" charset="0"/>
                <a:cs typeface="Times New Roman" panose="02020603050405020304" pitchFamily="18" charset="0"/>
              </a:rPr>
              <a:t> </a:t>
            </a:r>
            <a:r>
              <a:rPr lang="es-ES">
                <a:solidFill>
                  <a:srgbClr val="000000"/>
                </a:solidFill>
                <a:effectLst/>
                <a:latin typeface="+mn-lt"/>
                <a:ea typeface="Times New Roman" panose="02020603050405020304" pitchFamily="18" charset="0"/>
                <a:cs typeface="Times New Roman" panose="02020603050405020304" pitchFamily="18" charset="0"/>
              </a:rPr>
              <a:t>se hayan tenido en cuenta por la EEGG o MCSS para el cálculo de su </a:t>
            </a:r>
            <a:r>
              <a:rPr lang="es-ES" b="1">
                <a:solidFill>
                  <a:srgbClr val="000000"/>
                </a:solidFill>
                <a:effectLst/>
                <a:latin typeface="+mn-lt"/>
                <a:ea typeface="Times New Roman" panose="02020603050405020304" pitchFamily="18" charset="0"/>
                <a:cs typeface="Times New Roman" panose="02020603050405020304" pitchFamily="18" charset="0"/>
              </a:rPr>
              <a:t>Base reguladora</a:t>
            </a:r>
            <a:r>
              <a:rPr lang="es-ES">
                <a:solidFill>
                  <a:srgbClr val="000000"/>
                </a:solidFill>
                <a:effectLst/>
                <a:latin typeface="+mn-lt"/>
                <a:ea typeface="Times New Roman" panose="02020603050405020304" pitchFamily="18" charset="0"/>
                <a:cs typeface="Times New Roman" panose="02020603050405020304" pitchFamily="18" charset="0"/>
              </a:rPr>
              <a:t>.</a:t>
            </a:r>
            <a:endParaRPr lang="es-ES">
              <a:solidFill>
                <a:srgbClr val="000000"/>
              </a:solidFill>
              <a:latin typeface="+mn-lt"/>
              <a:ea typeface="Times New Roman" panose="02020603050405020304" pitchFamily="18" charset="0"/>
              <a:cs typeface="Times New Roman" panose="02020603050405020304" pitchFamily="18" charset="0"/>
            </a:endParaRPr>
          </a:p>
        </p:txBody>
      </p:sp>
      <p:sp>
        <p:nvSpPr>
          <p:cNvPr id="176" name="CuadroTexto 175">
            <a:extLst>
              <a:ext uri="{FF2B5EF4-FFF2-40B4-BE49-F238E27FC236}">
                <a16:creationId xmlns:a16="http://schemas.microsoft.com/office/drawing/2014/main" id="{E12A4506-D433-C2AD-FF34-E528D6BC2F8D}"/>
              </a:ext>
            </a:extLst>
          </p:cNvPr>
          <p:cNvSpPr txBox="1"/>
          <p:nvPr/>
        </p:nvSpPr>
        <p:spPr>
          <a:xfrm>
            <a:off x="2635754" y="5733984"/>
            <a:ext cx="8054385"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algn="just" hangingPunct="0">
              <a:defRPr sz="1400">
                <a:solidFill>
                  <a:schemeClr val="tx1">
                    <a:lumMod val="50000"/>
                  </a:schemeClr>
                </a:solidFill>
                <a:latin typeface="Arial" panose="020B0604020202020204" pitchFamily="34" charset="0"/>
                <a:ea typeface="Calibri"/>
                <a:cs typeface="Arial" panose="020B0604020202020204" pitchFamily="34" charset="0"/>
              </a:defRPr>
            </a:lvl1pPr>
          </a:lstStyle>
          <a:p>
            <a:pPr>
              <a:tabLst>
                <a:tab pos="263525" algn="l"/>
              </a:tabLst>
            </a:pPr>
            <a:r>
              <a:rPr lang="es-ES" b="1">
                <a:solidFill>
                  <a:srgbClr val="000000"/>
                </a:solidFill>
                <a:latin typeface="+mn-lt"/>
                <a:ea typeface="Times New Roman" panose="02020603050405020304" pitchFamily="18" charset="0"/>
                <a:cs typeface="Times New Roman" panose="02020603050405020304" pitchFamily="18" charset="0"/>
              </a:rPr>
              <a:t>P</a:t>
            </a:r>
            <a:r>
              <a:rPr lang="es-ES" b="1">
                <a:solidFill>
                  <a:srgbClr val="000000"/>
                </a:solidFill>
                <a:effectLst/>
                <a:latin typeface="+mn-lt"/>
                <a:ea typeface="Times New Roman" panose="02020603050405020304" pitchFamily="18" charset="0"/>
                <a:cs typeface="Times New Roman" panose="02020603050405020304" pitchFamily="18" charset="0"/>
              </a:rPr>
              <a:t>eríodos</a:t>
            </a:r>
            <a:r>
              <a:rPr lang="es-ES">
                <a:solidFill>
                  <a:srgbClr val="000000"/>
                </a:solidFill>
                <a:effectLst/>
                <a:latin typeface="+mn-lt"/>
                <a:ea typeface="Times New Roman" panose="02020603050405020304" pitchFamily="18" charset="0"/>
                <a:cs typeface="Times New Roman" panose="02020603050405020304" pitchFamily="18" charset="0"/>
              </a:rPr>
              <a:t> comprendidos entre el periodo utilizado para el </a:t>
            </a:r>
            <a:r>
              <a:rPr lang="es-ES" b="1">
                <a:solidFill>
                  <a:srgbClr val="000000"/>
                </a:solidFill>
                <a:effectLst/>
                <a:latin typeface="+mn-lt"/>
                <a:ea typeface="Times New Roman" panose="02020603050405020304" pitchFamily="18" charset="0"/>
                <a:cs typeface="Times New Roman" panose="02020603050405020304" pitchFamily="18" charset="0"/>
              </a:rPr>
              <a:t>cálculo</a:t>
            </a:r>
            <a:r>
              <a:rPr lang="es-ES">
                <a:solidFill>
                  <a:srgbClr val="000000"/>
                </a:solidFill>
                <a:effectLst/>
                <a:latin typeface="+mn-lt"/>
                <a:ea typeface="Times New Roman" panose="02020603050405020304" pitchFamily="18" charset="0"/>
                <a:cs typeface="Times New Roman" panose="02020603050405020304" pitchFamily="18" charset="0"/>
              </a:rPr>
              <a:t> de dicha </a:t>
            </a:r>
            <a:r>
              <a:rPr lang="es-ES" b="1">
                <a:solidFill>
                  <a:srgbClr val="000000"/>
                </a:solidFill>
                <a:effectLst/>
                <a:latin typeface="+mn-lt"/>
                <a:ea typeface="Times New Roman" panose="02020603050405020304" pitchFamily="18" charset="0"/>
                <a:cs typeface="Times New Roman" panose="02020603050405020304" pitchFamily="18" charset="0"/>
              </a:rPr>
              <a:t>Base Reguladora </a:t>
            </a:r>
            <a:r>
              <a:rPr lang="es-ES">
                <a:solidFill>
                  <a:srgbClr val="000000"/>
                </a:solidFill>
                <a:effectLst/>
                <a:latin typeface="+mn-lt"/>
                <a:ea typeface="Times New Roman" panose="02020603050405020304" pitchFamily="18" charset="0"/>
                <a:cs typeface="Times New Roman" panose="02020603050405020304" pitchFamily="18" charset="0"/>
              </a:rPr>
              <a:t>y el </a:t>
            </a:r>
            <a:r>
              <a:rPr lang="es-ES" b="1">
                <a:solidFill>
                  <a:srgbClr val="000000"/>
                </a:solidFill>
                <a:effectLst/>
                <a:latin typeface="+mn-lt"/>
                <a:ea typeface="Times New Roman" panose="02020603050405020304" pitchFamily="18" charset="0"/>
                <a:cs typeface="Times New Roman" panose="02020603050405020304" pitchFamily="18" charset="0"/>
              </a:rPr>
              <a:t>inicio del subsidio o pensión</a:t>
            </a:r>
            <a:r>
              <a:rPr lang="es-ES">
                <a:solidFill>
                  <a:srgbClr val="000000"/>
                </a:solidFill>
                <a:effectLst/>
                <a:latin typeface="+mn-lt"/>
                <a:ea typeface="Times New Roman" panose="02020603050405020304" pitchFamily="18" charset="0"/>
                <a:cs typeface="Times New Roman" panose="02020603050405020304" pitchFamily="18" charset="0"/>
              </a:rPr>
              <a:t>.</a:t>
            </a:r>
            <a:endParaRPr lang="es-ES">
              <a:latin typeface="+mn-lt"/>
            </a:endParaRPr>
          </a:p>
        </p:txBody>
      </p:sp>
      <p:sp>
        <p:nvSpPr>
          <p:cNvPr id="9" name="CuadroTexto 8">
            <a:extLst>
              <a:ext uri="{FF2B5EF4-FFF2-40B4-BE49-F238E27FC236}">
                <a16:creationId xmlns:a16="http://schemas.microsoft.com/office/drawing/2014/main" id="{71C0167A-9374-F12B-FE4F-C0879E81C993}"/>
              </a:ext>
            </a:extLst>
          </p:cNvPr>
          <p:cNvSpPr txBox="1"/>
          <p:nvPr/>
        </p:nvSpPr>
        <p:spPr>
          <a:xfrm>
            <a:off x="754875" y="1607520"/>
            <a:ext cx="11665432" cy="369332"/>
          </a:xfrm>
          <a:prstGeom prst="rect">
            <a:avLst/>
          </a:prstGeom>
          <a:noFill/>
        </p:spPr>
        <p:txBody>
          <a:bodyPr wrap="square">
            <a:spAutoFit/>
          </a:bodyPr>
          <a:lstStyle>
            <a:defPPr>
              <a:defRPr lang="en-US"/>
            </a:defPPr>
            <a:lvl1pPr>
              <a:defRPr sz="1900">
                <a:effectLst/>
                <a:ea typeface="Times New Roman" panose="02020603050405020304" pitchFamily="18" charset="0"/>
                <a:cs typeface="Times New Roman" panose="02020603050405020304" pitchFamily="18" charset="0"/>
              </a:defRPr>
            </a:lvl1pPr>
          </a:lstStyle>
          <a:p>
            <a:r>
              <a:rPr lang="es-ES_tradnl" sz="1800"/>
              <a:t>Las BCP adquieren carácter </a:t>
            </a:r>
            <a:r>
              <a:rPr lang="es-ES_tradnl" sz="1800" b="1">
                <a:solidFill>
                  <a:schemeClr val="accent1"/>
                </a:solidFill>
                <a:ea typeface="+mn-ea"/>
                <a:cs typeface="+mn-cs"/>
              </a:rPr>
              <a:t>definitivo</a:t>
            </a:r>
            <a:r>
              <a:rPr lang="es-ES_tradnl" sz="1800"/>
              <a:t>. </a:t>
            </a:r>
            <a:endParaRPr lang="es-ES" sz="1800"/>
          </a:p>
        </p:txBody>
      </p:sp>
      <p:sp>
        <p:nvSpPr>
          <p:cNvPr id="10" name="Title 1">
            <a:extLst>
              <a:ext uri="{FF2B5EF4-FFF2-40B4-BE49-F238E27FC236}">
                <a16:creationId xmlns:a16="http://schemas.microsoft.com/office/drawing/2014/main" id="{523D2E2B-1261-C4E3-966A-F25A4F1FD692}"/>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pic>
        <p:nvPicPr>
          <p:cNvPr id="6" name="Imagen 5">
            <a:extLst>
              <a:ext uri="{FF2B5EF4-FFF2-40B4-BE49-F238E27FC236}">
                <a16:creationId xmlns:a16="http://schemas.microsoft.com/office/drawing/2014/main" id="{B693DFEE-BD4C-E808-9F3E-F99A1AE5AED1}"/>
              </a:ext>
            </a:extLst>
          </p:cNvPr>
          <p:cNvPicPr>
            <a:picLocks noChangeAspect="1"/>
          </p:cNvPicPr>
          <p:nvPr/>
        </p:nvPicPr>
        <p:blipFill>
          <a:blip r:embed="rId2"/>
          <a:stretch>
            <a:fillRect/>
          </a:stretch>
        </p:blipFill>
        <p:spPr>
          <a:xfrm>
            <a:off x="5019554" y="130732"/>
            <a:ext cx="2196000" cy="593274"/>
          </a:xfrm>
          <a:prstGeom prst="rect">
            <a:avLst/>
          </a:prstGeom>
        </p:spPr>
      </p:pic>
      <p:sp>
        <p:nvSpPr>
          <p:cNvPr id="7" name="CuadroTexto 6">
            <a:extLst>
              <a:ext uri="{FF2B5EF4-FFF2-40B4-BE49-F238E27FC236}">
                <a16:creationId xmlns:a16="http://schemas.microsoft.com/office/drawing/2014/main" id="{F8842EF9-A2B6-C3CB-7E5B-5779DAFA1B3E}"/>
              </a:ext>
            </a:extLst>
          </p:cNvPr>
          <p:cNvSpPr txBox="1"/>
          <p:nvPr/>
        </p:nvSpPr>
        <p:spPr>
          <a:xfrm>
            <a:off x="123486" y="6589389"/>
            <a:ext cx="6212264" cy="24622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1000" baseline="30000">
                <a:solidFill>
                  <a:prstClr val="black"/>
                </a:solidFill>
                <a:latin typeface="Calibri Light" panose="020F0302020204030204" pitchFamily="34" charset="0"/>
                <a:ea typeface="Calibri Light" panose="020F0302020204030204" pitchFamily="34" charset="0"/>
              </a:rPr>
              <a:t>1</a:t>
            </a:r>
            <a:r>
              <a:rPr lang="es-ES" sz="1000">
                <a:solidFill>
                  <a:prstClr val="black"/>
                </a:solidFill>
                <a:latin typeface="Calibri Light" panose="020F0302020204030204" pitchFamily="34" charset="0"/>
                <a:ea typeface="Calibri Light" panose="020F0302020204030204" pitchFamily="34" charset="0"/>
              </a:rPr>
              <a:t> El periodo de percibo de pensión es regularizable si el trabajador está en alta</a:t>
            </a:r>
            <a:endParaRPr kumimoji="0" lang="es-ES" sz="1000" b="0" u="none" strike="noStrike" kern="1200" cap="none" spc="0" normalizeH="0" baseline="0" noProof="0">
              <a:ln>
                <a:noFill/>
              </a:ln>
              <a:solidFill>
                <a:prstClr val="black"/>
              </a:solidFill>
              <a:effectLst/>
              <a:uLnTx/>
              <a:uFillTx/>
              <a:latin typeface="Calibri Light" panose="020F0302020204030204" pitchFamily="34" charset="0"/>
              <a:ea typeface="Calibri Light" panose="020F0302020204030204" pitchFamily="34" charset="0"/>
              <a:cs typeface="+mn-cs"/>
            </a:endParaRPr>
          </a:p>
        </p:txBody>
      </p:sp>
      <p:grpSp>
        <p:nvGrpSpPr>
          <p:cNvPr id="2" name="Grupo 1">
            <a:extLst>
              <a:ext uri="{FF2B5EF4-FFF2-40B4-BE49-F238E27FC236}">
                <a16:creationId xmlns:a16="http://schemas.microsoft.com/office/drawing/2014/main" id="{8AEF31F2-06C5-7955-2840-0FCBFD3E13EF}"/>
              </a:ext>
            </a:extLst>
          </p:cNvPr>
          <p:cNvGrpSpPr/>
          <p:nvPr/>
        </p:nvGrpSpPr>
        <p:grpSpPr>
          <a:xfrm>
            <a:off x="810704" y="1458628"/>
            <a:ext cx="1253278" cy="45720"/>
            <a:chOff x="810704" y="1458628"/>
            <a:chExt cx="1253278" cy="45720"/>
          </a:xfrm>
        </p:grpSpPr>
        <p:sp>
          <p:nvSpPr>
            <p:cNvPr id="8" name="!!CoverSlideFooterText">
              <a:extLst>
                <a:ext uri="{FF2B5EF4-FFF2-40B4-BE49-F238E27FC236}">
                  <a16:creationId xmlns:a16="http://schemas.microsoft.com/office/drawing/2014/main" id="{9CBACE52-E458-A978-1C23-EE3AC29AEB2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2" name="!!CoverSlideFooterText">
              <a:extLst>
                <a:ext uri="{FF2B5EF4-FFF2-40B4-BE49-F238E27FC236}">
                  <a16:creationId xmlns:a16="http://schemas.microsoft.com/office/drawing/2014/main" id="{D3880D5C-DD93-CC2B-3D9B-7B8F05C523F6}"/>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368015445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 name="Conector recto 11">
            <a:extLst>
              <a:ext uri="{FF2B5EF4-FFF2-40B4-BE49-F238E27FC236}">
                <a16:creationId xmlns:a16="http://schemas.microsoft.com/office/drawing/2014/main" id="{4D4FE7BB-24B8-5669-2AC7-9E1F7B99B318}"/>
              </a:ext>
            </a:extLst>
          </p:cNvPr>
          <p:cNvCxnSpPr>
            <a:cxnSpLocks/>
          </p:cNvCxnSpPr>
          <p:nvPr/>
        </p:nvCxnSpPr>
        <p:spPr>
          <a:xfrm>
            <a:off x="6984308" y="3827073"/>
            <a:ext cx="0" cy="432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17" name="Title 1">
            <a:extLst>
              <a:ext uri="{FF2B5EF4-FFF2-40B4-BE49-F238E27FC236}">
                <a16:creationId xmlns:a16="http://schemas.microsoft.com/office/drawing/2014/main" id="{E5715082-5654-9703-5EB7-B69E54895F5D}"/>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grpSp>
        <p:nvGrpSpPr>
          <p:cNvPr id="25" name="Grupo 24">
            <a:extLst>
              <a:ext uri="{FF2B5EF4-FFF2-40B4-BE49-F238E27FC236}">
                <a16:creationId xmlns:a16="http://schemas.microsoft.com/office/drawing/2014/main" id="{FF61A018-27A6-7604-980E-A3848EB34E51}"/>
              </a:ext>
            </a:extLst>
          </p:cNvPr>
          <p:cNvGrpSpPr/>
          <p:nvPr/>
        </p:nvGrpSpPr>
        <p:grpSpPr>
          <a:xfrm>
            <a:off x="810704" y="1458628"/>
            <a:ext cx="1253278" cy="45720"/>
            <a:chOff x="810704" y="1458628"/>
            <a:chExt cx="1253278" cy="45720"/>
          </a:xfrm>
        </p:grpSpPr>
        <p:sp>
          <p:nvSpPr>
            <p:cNvPr id="26" name="!!CoverSlideFooterText">
              <a:extLst>
                <a:ext uri="{FF2B5EF4-FFF2-40B4-BE49-F238E27FC236}">
                  <a16:creationId xmlns:a16="http://schemas.microsoft.com/office/drawing/2014/main" id="{BF47DBB6-5C04-A41C-8030-D9E076D11DC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7" name="!!CoverSlideFooterText">
              <a:extLst>
                <a:ext uri="{FF2B5EF4-FFF2-40B4-BE49-F238E27FC236}">
                  <a16:creationId xmlns:a16="http://schemas.microsoft.com/office/drawing/2014/main" id="{DA857228-C5B1-5024-21EE-868569AC944B}"/>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pic>
        <p:nvPicPr>
          <p:cNvPr id="15" name="Imagen 14">
            <a:extLst>
              <a:ext uri="{FF2B5EF4-FFF2-40B4-BE49-F238E27FC236}">
                <a16:creationId xmlns:a16="http://schemas.microsoft.com/office/drawing/2014/main" id="{AF209FCB-BC4C-5B72-8591-F915BB20C65E}"/>
              </a:ext>
            </a:extLst>
          </p:cNvPr>
          <p:cNvPicPr>
            <a:picLocks noChangeAspect="1"/>
          </p:cNvPicPr>
          <p:nvPr/>
        </p:nvPicPr>
        <p:blipFill>
          <a:blip r:embed="rId2"/>
          <a:stretch>
            <a:fillRect/>
          </a:stretch>
        </p:blipFill>
        <p:spPr>
          <a:xfrm>
            <a:off x="5019554" y="130732"/>
            <a:ext cx="2196000" cy="593274"/>
          </a:xfrm>
          <a:prstGeom prst="rect">
            <a:avLst/>
          </a:prstGeom>
        </p:spPr>
      </p:pic>
      <p:sp>
        <p:nvSpPr>
          <p:cNvPr id="18" name="Rectángulo 17">
            <a:extLst>
              <a:ext uri="{FF2B5EF4-FFF2-40B4-BE49-F238E27FC236}">
                <a16:creationId xmlns:a16="http://schemas.microsoft.com/office/drawing/2014/main" id="{B5619425-1D56-0714-EA3F-1407FB76C780}"/>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sp>
        <p:nvSpPr>
          <p:cNvPr id="24" name="Rectángulo 23">
            <a:extLst>
              <a:ext uri="{FF2B5EF4-FFF2-40B4-BE49-F238E27FC236}">
                <a16:creationId xmlns:a16="http://schemas.microsoft.com/office/drawing/2014/main" id="{63A0401E-1CC7-FD38-5CFA-55042517CBC1}"/>
              </a:ext>
            </a:extLst>
          </p:cNvPr>
          <p:cNvSpPr/>
          <p:nvPr/>
        </p:nvSpPr>
        <p:spPr>
          <a:xfrm>
            <a:off x="1170741" y="1765783"/>
            <a:ext cx="11021259" cy="3738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sz="1600">
                <a:solidFill>
                  <a:schemeClr val="tx1"/>
                </a:solidFill>
              </a:rPr>
              <a:t>Jubilado el 1 de abril de 2023, que desde junio de 2023 compatibiliza la pensión con una actividad por cuenta propia</a:t>
            </a:r>
          </a:p>
        </p:txBody>
      </p:sp>
      <p:sp>
        <p:nvSpPr>
          <p:cNvPr id="52" name="Subtitle 2">
            <a:extLst>
              <a:ext uri="{FF2B5EF4-FFF2-40B4-BE49-F238E27FC236}">
                <a16:creationId xmlns:a16="http://schemas.microsoft.com/office/drawing/2014/main" id="{3B152F61-E159-C6D0-2714-681892C7205C}"/>
              </a:ext>
            </a:extLst>
          </p:cNvPr>
          <p:cNvSpPr txBox="1">
            <a:spLocks noChangeArrowheads="1"/>
          </p:cNvSpPr>
          <p:nvPr/>
        </p:nvSpPr>
        <p:spPr bwMode="auto">
          <a:xfrm>
            <a:off x="1220981" y="2239598"/>
            <a:ext cx="10659898"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sz="1400"/>
              <a:t>Son regularizables los periodos de percibo de pensión en los que el trabajador está en alta</a:t>
            </a:r>
            <a:endParaRPr lang="es-ES" altLang="en-US" sz="1400"/>
          </a:p>
        </p:txBody>
      </p:sp>
      <p:cxnSp>
        <p:nvCxnSpPr>
          <p:cNvPr id="77" name="Conector recto 76">
            <a:extLst>
              <a:ext uri="{FF2B5EF4-FFF2-40B4-BE49-F238E27FC236}">
                <a16:creationId xmlns:a16="http://schemas.microsoft.com/office/drawing/2014/main" id="{31DA7F7C-04FD-5EE3-4E71-E61071E89858}"/>
              </a:ext>
            </a:extLst>
          </p:cNvPr>
          <p:cNvCxnSpPr>
            <a:cxnSpLocks/>
          </p:cNvCxnSpPr>
          <p:nvPr/>
        </p:nvCxnSpPr>
        <p:spPr>
          <a:xfrm>
            <a:off x="7203696" y="3601273"/>
            <a:ext cx="0" cy="756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8" name="Conector recto 77">
            <a:extLst>
              <a:ext uri="{FF2B5EF4-FFF2-40B4-BE49-F238E27FC236}">
                <a16:creationId xmlns:a16="http://schemas.microsoft.com/office/drawing/2014/main" id="{ED0C6F9D-9EA1-999F-8057-27BC819D5095}"/>
              </a:ext>
            </a:extLst>
          </p:cNvPr>
          <p:cNvCxnSpPr>
            <a:cxnSpLocks/>
          </p:cNvCxnSpPr>
          <p:nvPr/>
        </p:nvCxnSpPr>
        <p:spPr>
          <a:xfrm>
            <a:off x="4522647" y="3601273"/>
            <a:ext cx="0" cy="576000"/>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79" name="Conector recto 78">
            <a:extLst>
              <a:ext uri="{FF2B5EF4-FFF2-40B4-BE49-F238E27FC236}">
                <a16:creationId xmlns:a16="http://schemas.microsoft.com/office/drawing/2014/main" id="{4797E5D4-7748-34AF-4BDB-40A4D8075A40}"/>
              </a:ext>
            </a:extLst>
          </p:cNvPr>
          <p:cNvCxnSpPr>
            <a:cxnSpLocks/>
          </p:cNvCxnSpPr>
          <p:nvPr/>
        </p:nvCxnSpPr>
        <p:spPr>
          <a:xfrm>
            <a:off x="1820189" y="3569727"/>
            <a:ext cx="8784000" cy="0"/>
          </a:xfrm>
          <a:prstGeom prst="line">
            <a:avLst/>
          </a:prstGeom>
          <a:ln>
            <a:solidFill>
              <a:schemeClr val="accent2"/>
            </a:solidFill>
          </a:ln>
          <a:effectLst/>
        </p:spPr>
        <p:style>
          <a:lnRef idx="3">
            <a:schemeClr val="accent2"/>
          </a:lnRef>
          <a:fillRef idx="0">
            <a:schemeClr val="accent2"/>
          </a:fillRef>
          <a:effectRef idx="2">
            <a:schemeClr val="accent2"/>
          </a:effectRef>
          <a:fontRef idx="minor">
            <a:schemeClr val="tx1"/>
          </a:fontRef>
        </p:style>
      </p:cxnSp>
      <p:sp>
        <p:nvSpPr>
          <p:cNvPr id="80" name="Rectángulo: esquinas redondeadas 79">
            <a:extLst>
              <a:ext uri="{FF2B5EF4-FFF2-40B4-BE49-F238E27FC236}">
                <a16:creationId xmlns:a16="http://schemas.microsoft.com/office/drawing/2014/main" id="{B452187D-DA27-033B-B388-EF64979DA6AF}"/>
              </a:ext>
            </a:extLst>
          </p:cNvPr>
          <p:cNvSpPr/>
          <p:nvPr/>
        </p:nvSpPr>
        <p:spPr>
          <a:xfrm>
            <a:off x="1895785" y="3624611"/>
            <a:ext cx="2584746" cy="5198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No regularizable</a:t>
            </a:r>
            <a:r>
              <a:rPr lang="es-ES" sz="1300" b="1">
                <a:solidFill>
                  <a:prstClr val="black"/>
                </a:solidFill>
                <a:latin typeface="Calibri" panose="020F0502020204030204"/>
              </a:rPr>
              <a:t>: </a:t>
            </a: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cálculo de las bases reguladoras</a:t>
            </a:r>
          </a:p>
        </p:txBody>
      </p:sp>
      <p:cxnSp>
        <p:nvCxnSpPr>
          <p:cNvPr id="81" name="Conector recto 80">
            <a:extLst>
              <a:ext uri="{FF2B5EF4-FFF2-40B4-BE49-F238E27FC236}">
                <a16:creationId xmlns:a16="http://schemas.microsoft.com/office/drawing/2014/main" id="{5778C2AE-7342-6B67-BE92-1FD8FBF59131}"/>
              </a:ext>
            </a:extLst>
          </p:cNvPr>
          <p:cNvCxnSpPr>
            <a:cxnSpLocks/>
          </p:cNvCxnSpPr>
          <p:nvPr/>
        </p:nvCxnSpPr>
        <p:spPr>
          <a:xfrm>
            <a:off x="1806253" y="3557602"/>
            <a:ext cx="0" cy="1728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82" name="Elipse 81">
            <a:extLst>
              <a:ext uri="{FF2B5EF4-FFF2-40B4-BE49-F238E27FC236}">
                <a16:creationId xmlns:a16="http://schemas.microsoft.com/office/drawing/2014/main" id="{D06859ED-F35B-36AC-B962-E38F578CBAF5}"/>
              </a:ext>
            </a:extLst>
          </p:cNvPr>
          <p:cNvSpPr/>
          <p:nvPr/>
        </p:nvSpPr>
        <p:spPr>
          <a:xfrm>
            <a:off x="4464330" y="3503627"/>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83" name="Elipse 82">
            <a:extLst>
              <a:ext uri="{FF2B5EF4-FFF2-40B4-BE49-F238E27FC236}">
                <a16:creationId xmlns:a16="http://schemas.microsoft.com/office/drawing/2014/main" id="{599401C4-3BFE-23BB-241A-1DB7CB2A8215}"/>
              </a:ext>
            </a:extLst>
          </p:cNvPr>
          <p:cNvSpPr/>
          <p:nvPr/>
        </p:nvSpPr>
        <p:spPr>
          <a:xfrm>
            <a:off x="7145935" y="3514054"/>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84" name="Título 1">
            <a:extLst>
              <a:ext uri="{FF2B5EF4-FFF2-40B4-BE49-F238E27FC236}">
                <a16:creationId xmlns:a16="http://schemas.microsoft.com/office/drawing/2014/main" id="{FBD6E6CD-6CF3-D475-C3E3-A324449B1D8B}"/>
              </a:ext>
            </a:extLst>
          </p:cNvPr>
          <p:cNvSpPr txBox="1">
            <a:spLocks/>
          </p:cNvSpPr>
          <p:nvPr/>
        </p:nvSpPr>
        <p:spPr>
          <a:xfrm>
            <a:off x="1866256" y="3339755"/>
            <a:ext cx="2504503" cy="225598"/>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Enero - Marzo</a:t>
            </a:r>
          </a:p>
        </p:txBody>
      </p:sp>
      <p:sp>
        <p:nvSpPr>
          <p:cNvPr id="85" name="Título 1">
            <a:extLst>
              <a:ext uri="{FF2B5EF4-FFF2-40B4-BE49-F238E27FC236}">
                <a16:creationId xmlns:a16="http://schemas.microsoft.com/office/drawing/2014/main" id="{423228FE-383B-FA4D-1557-891B8454BFC8}"/>
              </a:ext>
            </a:extLst>
          </p:cNvPr>
          <p:cNvSpPr txBox="1">
            <a:spLocks/>
          </p:cNvSpPr>
          <p:nvPr/>
        </p:nvSpPr>
        <p:spPr>
          <a:xfrm>
            <a:off x="4484218" y="4253514"/>
            <a:ext cx="173287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01/04/2023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de efectos económicos</a:t>
            </a:r>
          </a:p>
        </p:txBody>
      </p:sp>
      <p:sp>
        <p:nvSpPr>
          <p:cNvPr id="86" name="Título 1">
            <a:extLst>
              <a:ext uri="{FF2B5EF4-FFF2-40B4-BE49-F238E27FC236}">
                <a16:creationId xmlns:a16="http://schemas.microsoft.com/office/drawing/2014/main" id="{76DC4EC9-70B3-1006-ECD3-84534FD2056B}"/>
              </a:ext>
            </a:extLst>
          </p:cNvPr>
          <p:cNvSpPr txBox="1">
            <a:spLocks/>
          </p:cNvSpPr>
          <p:nvPr/>
        </p:nvSpPr>
        <p:spPr>
          <a:xfrm>
            <a:off x="4522647" y="3339755"/>
            <a:ext cx="2957759" cy="225598"/>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Abril - Mayo</a:t>
            </a:r>
          </a:p>
        </p:txBody>
      </p:sp>
      <p:sp>
        <p:nvSpPr>
          <p:cNvPr id="87" name="Título 1">
            <a:extLst>
              <a:ext uri="{FF2B5EF4-FFF2-40B4-BE49-F238E27FC236}">
                <a16:creationId xmlns:a16="http://schemas.microsoft.com/office/drawing/2014/main" id="{2FE804E2-0FB8-E0CB-A9F7-3C9D3207A218}"/>
              </a:ext>
            </a:extLst>
          </p:cNvPr>
          <p:cNvSpPr txBox="1">
            <a:spLocks/>
          </p:cNvSpPr>
          <p:nvPr/>
        </p:nvSpPr>
        <p:spPr>
          <a:xfrm>
            <a:off x="7285653" y="3339755"/>
            <a:ext cx="2957759" cy="225598"/>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Junio - Diciembre</a:t>
            </a:r>
          </a:p>
        </p:txBody>
      </p:sp>
      <p:sp>
        <p:nvSpPr>
          <p:cNvPr id="88" name="Elipse 87">
            <a:extLst>
              <a:ext uri="{FF2B5EF4-FFF2-40B4-BE49-F238E27FC236}">
                <a16:creationId xmlns:a16="http://schemas.microsoft.com/office/drawing/2014/main" id="{C9301725-0A98-9D69-5F03-AB33CB3433C5}"/>
              </a:ext>
            </a:extLst>
          </p:cNvPr>
          <p:cNvSpPr/>
          <p:nvPr/>
        </p:nvSpPr>
        <p:spPr>
          <a:xfrm>
            <a:off x="1758256" y="3506062"/>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94" name="Rectángulo 93">
            <a:extLst>
              <a:ext uri="{FF2B5EF4-FFF2-40B4-BE49-F238E27FC236}">
                <a16:creationId xmlns:a16="http://schemas.microsoft.com/office/drawing/2014/main" id="{971F88D2-5FD1-6C43-7452-80ACA30A04D7}"/>
              </a:ext>
            </a:extLst>
          </p:cNvPr>
          <p:cNvSpPr/>
          <p:nvPr/>
        </p:nvSpPr>
        <p:spPr>
          <a:xfrm>
            <a:off x="1806253" y="3002106"/>
            <a:ext cx="8783936" cy="252242"/>
          </a:xfrm>
          <a:prstGeom prst="rect">
            <a:avLst/>
          </a:prstGeom>
          <a:solidFill>
            <a:srgbClr val="D3ECE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1600" b="1">
                <a:solidFill>
                  <a:schemeClr val="tx1"/>
                </a:solidFill>
              </a:rPr>
              <a:t>2023</a:t>
            </a:r>
          </a:p>
        </p:txBody>
      </p:sp>
      <p:sp>
        <p:nvSpPr>
          <p:cNvPr id="96" name="Rectángulo: esquinas redondeadas 95">
            <a:extLst>
              <a:ext uri="{FF2B5EF4-FFF2-40B4-BE49-F238E27FC236}">
                <a16:creationId xmlns:a16="http://schemas.microsoft.com/office/drawing/2014/main" id="{443A1B05-5A1F-6B69-D554-287CDB6D4E21}"/>
              </a:ext>
            </a:extLst>
          </p:cNvPr>
          <p:cNvSpPr/>
          <p:nvPr/>
        </p:nvSpPr>
        <p:spPr>
          <a:xfrm>
            <a:off x="7306148" y="3624611"/>
            <a:ext cx="3219628" cy="519870"/>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Regularizable por la situación de alta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Base provisional </a:t>
            </a:r>
          </a:p>
        </p:txBody>
      </p:sp>
      <p:sp>
        <p:nvSpPr>
          <p:cNvPr id="4" name="Rectángulo: esquinas redondeadas 3">
            <a:extLst>
              <a:ext uri="{FF2B5EF4-FFF2-40B4-BE49-F238E27FC236}">
                <a16:creationId xmlns:a16="http://schemas.microsoft.com/office/drawing/2014/main" id="{E66D6E0D-C840-B161-1084-7C7FE48199C6}"/>
              </a:ext>
            </a:extLst>
          </p:cNvPr>
          <p:cNvSpPr/>
          <p:nvPr/>
        </p:nvSpPr>
        <p:spPr>
          <a:xfrm>
            <a:off x="4568298" y="3624611"/>
            <a:ext cx="2584746" cy="51987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No regularizable perceptor de la pensión de jubilación</a:t>
            </a:r>
          </a:p>
        </p:txBody>
      </p:sp>
      <p:sp>
        <p:nvSpPr>
          <p:cNvPr id="7" name="Elipse 6">
            <a:extLst>
              <a:ext uri="{FF2B5EF4-FFF2-40B4-BE49-F238E27FC236}">
                <a16:creationId xmlns:a16="http://schemas.microsoft.com/office/drawing/2014/main" id="{108F12E1-F2FC-768E-DBC8-915373184DC2}"/>
              </a:ext>
            </a:extLst>
          </p:cNvPr>
          <p:cNvSpPr/>
          <p:nvPr/>
        </p:nvSpPr>
        <p:spPr>
          <a:xfrm>
            <a:off x="10508209" y="3513105"/>
            <a:ext cx="108000" cy="108000"/>
          </a:xfrm>
          <a:prstGeom prst="ellipse">
            <a:avLst/>
          </a:prstGeom>
          <a:solidFill>
            <a:schemeClr val="accent3">
              <a:lumMod val="40000"/>
              <a:lumOff val="60000"/>
            </a:schemeClr>
          </a:solidFill>
          <a:ln w="31750" cmpd="dbl">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1" i="0" u="none" strike="noStrike" kern="1200" cap="none" spc="0" normalizeH="0" baseline="0" noProof="0">
              <a:ln>
                <a:noFill/>
              </a:ln>
              <a:solidFill>
                <a:srgbClr val="428D8F"/>
              </a:solidFill>
              <a:effectLst/>
              <a:uLnTx/>
              <a:uFillTx/>
              <a:latin typeface="Calibri" panose="020F0502020204030204"/>
              <a:ea typeface="+mn-ea"/>
              <a:cs typeface="+mn-cs"/>
            </a:endParaRPr>
          </a:p>
        </p:txBody>
      </p:sp>
      <p:sp>
        <p:nvSpPr>
          <p:cNvPr id="8" name="Rectángulo: esquinas redondeadas 7">
            <a:extLst>
              <a:ext uri="{FF2B5EF4-FFF2-40B4-BE49-F238E27FC236}">
                <a16:creationId xmlns:a16="http://schemas.microsoft.com/office/drawing/2014/main" id="{689F60B4-0D81-2DB9-369F-A4D414D9488A}"/>
              </a:ext>
            </a:extLst>
          </p:cNvPr>
          <p:cNvSpPr/>
          <p:nvPr/>
        </p:nvSpPr>
        <p:spPr>
          <a:xfrm>
            <a:off x="7306147" y="4197369"/>
            <a:ext cx="3219621" cy="282722"/>
          </a:xfrm>
          <a:prstGeom prst="roundRect">
            <a:avLst/>
          </a:prstGeom>
          <a:pattFill prst="pct5">
            <a:fgClr>
              <a:schemeClr val="tx2">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300" b="1" i="0" u="none" strike="noStrike" kern="1200" cap="none" spc="0" normalizeH="0" baseline="0" noProof="0">
                <a:ln>
                  <a:noFill/>
                </a:ln>
                <a:solidFill>
                  <a:prstClr val="black"/>
                </a:solidFill>
                <a:effectLst/>
                <a:uLnTx/>
                <a:uFillTx/>
                <a:latin typeface="Calibri" panose="020F0502020204030204"/>
                <a:ea typeface="+mn-ea"/>
                <a:cs typeface="+mn-cs"/>
              </a:rPr>
              <a:t>Perceptor de la pensión de jubilación</a:t>
            </a:r>
          </a:p>
        </p:txBody>
      </p:sp>
      <p:cxnSp>
        <p:nvCxnSpPr>
          <p:cNvPr id="9" name="Conector recto 8">
            <a:extLst>
              <a:ext uri="{FF2B5EF4-FFF2-40B4-BE49-F238E27FC236}">
                <a16:creationId xmlns:a16="http://schemas.microsoft.com/office/drawing/2014/main" id="{B4243920-CA4B-B8BA-DC1B-7F2008642708}"/>
              </a:ext>
            </a:extLst>
          </p:cNvPr>
          <p:cNvCxnSpPr>
            <a:cxnSpLocks/>
          </p:cNvCxnSpPr>
          <p:nvPr/>
        </p:nvCxnSpPr>
        <p:spPr>
          <a:xfrm>
            <a:off x="10590189" y="3560816"/>
            <a:ext cx="0" cy="1728000"/>
          </a:xfrm>
          <a:prstGeom prst="line">
            <a:avLst/>
          </a:prstGeom>
          <a:ln w="9525" cap="flat" cmpd="sng" algn="ctr">
            <a:solidFill>
              <a:srgbClr val="D73A2C"/>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
        <p:nvSpPr>
          <p:cNvPr id="10" name="Título 1">
            <a:extLst>
              <a:ext uri="{FF2B5EF4-FFF2-40B4-BE49-F238E27FC236}">
                <a16:creationId xmlns:a16="http://schemas.microsoft.com/office/drawing/2014/main" id="{023A24FF-F215-3C4F-EFA9-2432958F7185}"/>
              </a:ext>
            </a:extLst>
          </p:cNvPr>
          <p:cNvSpPr txBox="1">
            <a:spLocks/>
          </p:cNvSpPr>
          <p:nvPr/>
        </p:nvSpPr>
        <p:spPr>
          <a:xfrm>
            <a:off x="7112591" y="4480091"/>
            <a:ext cx="1732875"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01/0</a:t>
            </a:r>
            <a:r>
              <a:rPr lang="es-ES" sz="1200" b="0">
                <a:solidFill>
                  <a:prstClr val="black"/>
                </a:solidFill>
                <a:latin typeface="Calibri Light" panose="020F0302020204030204"/>
              </a:rPr>
              <a:t>6</a:t>
            </a: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/2023</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a:t>
            </a:r>
            <a:r>
              <a:rPr lang="es-ES" sz="1200" b="0">
                <a:solidFill>
                  <a:prstClr val="black"/>
                </a:solidFill>
                <a:latin typeface="Calibri Light" panose="020F0302020204030204"/>
              </a:rPr>
              <a:t>real de alta</a:t>
            </a:r>
            <a:endPar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
        <p:nvSpPr>
          <p:cNvPr id="11" name="Título 1">
            <a:extLst>
              <a:ext uri="{FF2B5EF4-FFF2-40B4-BE49-F238E27FC236}">
                <a16:creationId xmlns:a16="http://schemas.microsoft.com/office/drawing/2014/main" id="{46542049-DA96-AF48-CD2C-C23F1E5BA9BB}"/>
              </a:ext>
            </a:extLst>
          </p:cNvPr>
          <p:cNvSpPr txBox="1">
            <a:spLocks/>
          </p:cNvSpPr>
          <p:nvPr/>
        </p:nvSpPr>
        <p:spPr>
          <a:xfrm>
            <a:off x="5781560" y="4263941"/>
            <a:ext cx="1334361" cy="507711"/>
          </a:xfrm>
          <a:prstGeom prst="rect">
            <a:avLst/>
          </a:prstGeom>
        </p:spPr>
        <p:txBody>
          <a:bodyPr/>
          <a:lstStyle>
            <a:lvl1pPr algn="l" defTabSz="914400" rtl="0" eaLnBrk="1" latinLnBrk="0" hangingPunct="1">
              <a:spcBef>
                <a:spcPct val="0"/>
              </a:spcBef>
              <a:buNone/>
              <a:defRPr sz="2000" b="1" kern="1200">
                <a:solidFill>
                  <a:schemeClr val="tx1"/>
                </a:solidFill>
                <a:latin typeface="+mj-lt"/>
                <a:ea typeface="+mj-ea"/>
                <a:cs typeface="+mj-cs"/>
              </a:defRPr>
            </a:lvl1pPr>
          </a:lstStyle>
          <a:p>
            <a:pPr marL="0" marR="0" lvl="0" indent="0" algn="r" defTabSz="914400" rtl="0" eaLnBrk="1" fontAlgn="auto" latinLnBrk="0" hangingPunct="1">
              <a:lnSpc>
                <a:spcPct val="100000"/>
              </a:lnSpc>
              <a:spcBef>
                <a:spcPct val="0"/>
              </a:spcBef>
              <a:spcAft>
                <a:spcPts val="0"/>
              </a:spcAft>
              <a:buClrTx/>
              <a:buSzTx/>
              <a:buFontTx/>
              <a:buNone/>
              <a:tabLst/>
              <a:defRPr/>
            </a:pPr>
            <a:r>
              <a:rPr lang="es-ES" sz="1200" b="0">
                <a:solidFill>
                  <a:prstClr val="black"/>
                </a:solidFill>
                <a:latin typeface="Calibri Light" panose="020F0302020204030204"/>
              </a:rPr>
              <a:t>20</a:t>
            </a: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/05/2023</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rPr>
              <a:t>Fecha </a:t>
            </a:r>
            <a:r>
              <a:rPr lang="es-ES" sz="1200" b="0">
                <a:solidFill>
                  <a:prstClr val="black"/>
                </a:solidFill>
                <a:latin typeface="Calibri Light" panose="020F0302020204030204"/>
              </a:rPr>
              <a:t>de solicitud del alta</a:t>
            </a:r>
            <a:endParaRPr kumimoji="0" lang="es-ES" sz="1200" b="0" i="0" u="none" strike="noStrike" kern="1200" cap="none" spc="0" normalizeH="0" baseline="0" noProof="0">
              <a:ln>
                <a:noFill/>
              </a:ln>
              <a:solidFill>
                <a:prstClr val="black"/>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3468829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21">
            <a:extLst>
              <a:ext uri="{FF2B5EF4-FFF2-40B4-BE49-F238E27FC236}">
                <a16:creationId xmlns:a16="http://schemas.microsoft.com/office/drawing/2014/main" id="{E7E15194-8B18-FCF3-7DE5-AEA9F1D2BDDF}"/>
              </a:ext>
            </a:extLst>
          </p:cNvPr>
          <p:cNvSpPr/>
          <p:nvPr/>
        </p:nvSpPr>
        <p:spPr>
          <a:xfrm rot="5400000">
            <a:off x="4141627" y="-1575815"/>
            <a:ext cx="3896997" cy="12203747"/>
          </a:xfrm>
          <a:prstGeom prst="rect">
            <a:avLst/>
          </a:prstGeom>
          <a:solidFill>
            <a:srgbClr val="335B74">
              <a:lumMod val="20000"/>
              <a:lumOff val="80000"/>
              <a:alpha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12" name="Marcador de número de diapositiva 414">
            <a:extLst>
              <a:ext uri="{FF2B5EF4-FFF2-40B4-BE49-F238E27FC236}">
                <a16:creationId xmlns:a16="http://schemas.microsoft.com/office/drawing/2014/main" id="{CDA8FCEB-C02B-8ABD-A031-0EAADF6A2716}"/>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693F75F8-5C75-4C08-A2AE-1C0FA9419BAC}"/>
              </a:ext>
            </a:extLst>
          </p:cNvPr>
          <p:cNvSpPr txBox="1"/>
          <p:nvPr/>
        </p:nvSpPr>
        <p:spPr>
          <a:xfrm>
            <a:off x="809911" y="1553845"/>
            <a:ext cx="5419487" cy="369332"/>
          </a:xfrm>
          <a:prstGeom prst="rect">
            <a:avLst/>
          </a:prstGeom>
          <a:noFill/>
        </p:spPr>
        <p:txBody>
          <a:bodyPr wrap="square">
            <a:spAutoFit/>
          </a:bodyPr>
          <a:lstStyle/>
          <a:p>
            <a:pPr marR="0" lvl="0" indent="0" fontAlgn="auto">
              <a:buClrTx/>
              <a:buSzTx/>
              <a:tabLst/>
              <a:defRPr/>
            </a:pPr>
            <a:r>
              <a:rPr lang="es-ES" altLang="en-US"/>
              <a:t>En los </a:t>
            </a:r>
            <a:r>
              <a:rPr lang="es-ES" altLang="en-US" b="1" err="1">
                <a:solidFill>
                  <a:schemeClr val="accent1"/>
                </a:solidFill>
              </a:rPr>
              <a:t>PnoR</a:t>
            </a:r>
            <a:r>
              <a:rPr lang="es-ES" altLang="en-US" b="1">
                <a:solidFill>
                  <a:schemeClr val="accent1"/>
                </a:solidFill>
              </a:rPr>
              <a:t> </a:t>
            </a:r>
            <a:r>
              <a:rPr lang="es-ES" altLang="en-US"/>
              <a:t>las </a:t>
            </a:r>
            <a:r>
              <a:rPr lang="es-ES" altLang="en-US" b="1"/>
              <a:t>BCP</a:t>
            </a:r>
            <a:r>
              <a:rPr lang="es-ES" altLang="en-US"/>
              <a:t> adquieren </a:t>
            </a:r>
            <a:r>
              <a:rPr lang="es-ES" altLang="en-US" b="1">
                <a:solidFill>
                  <a:schemeClr val="accent1"/>
                </a:solidFill>
              </a:rPr>
              <a:t>carácter definitivo</a:t>
            </a:r>
          </a:p>
        </p:txBody>
      </p:sp>
      <p:sp>
        <p:nvSpPr>
          <p:cNvPr id="25" name="Subtitle 2">
            <a:extLst>
              <a:ext uri="{FF2B5EF4-FFF2-40B4-BE49-F238E27FC236}">
                <a16:creationId xmlns:a16="http://schemas.microsoft.com/office/drawing/2014/main" id="{F7987E61-3E89-CA23-777F-9FF2CE3FB1C2}"/>
              </a:ext>
            </a:extLst>
          </p:cNvPr>
          <p:cNvSpPr txBox="1">
            <a:spLocks noChangeArrowheads="1"/>
          </p:cNvSpPr>
          <p:nvPr/>
        </p:nvSpPr>
        <p:spPr bwMode="auto">
          <a:xfrm>
            <a:off x="1205866" y="2613632"/>
            <a:ext cx="7903524" cy="1218795"/>
          </a:xfrm>
          <a:prstGeom prst="rect">
            <a:avLst/>
          </a:prstGeom>
        </p:spPr>
        <p:txBody>
          <a:bodyPr vert="horz" lIns="108000" tIns="72000" rIns="108000" bIns="72000" rtlCol="0" anchor="ctr">
            <a:normAutofit fontScale="97500"/>
          </a:bodyPr>
          <a:lstStyle>
            <a:defPPr>
              <a:defRPr lang="en-US"/>
            </a:defPPr>
            <a:lvl1pPr>
              <a:lnSpc>
                <a:spcPct val="90000"/>
              </a:lnSpc>
              <a:spcBef>
                <a:spcPct val="0"/>
              </a:spcBef>
              <a:buNone/>
              <a:defRPr sz="4400">
                <a:solidFill>
                  <a:srgbClr val="D73A2C"/>
                </a:solidFill>
                <a:ea typeface="+mj-ea"/>
                <a:cs typeface="+mj-cs"/>
              </a:defRPr>
            </a:lvl1pPr>
          </a:lstStyle>
          <a:p>
            <a:pPr algn="just"/>
            <a:r>
              <a:rPr lang="es-ES" altLang="en-US" sz="2800"/>
              <a:t>¿Qué sucede si un/a autónomo/a solo tiene periodos no regularizables? </a:t>
            </a:r>
          </a:p>
        </p:txBody>
      </p:sp>
      <p:grpSp>
        <p:nvGrpSpPr>
          <p:cNvPr id="26" name="Grupo 25">
            <a:extLst>
              <a:ext uri="{FF2B5EF4-FFF2-40B4-BE49-F238E27FC236}">
                <a16:creationId xmlns:a16="http://schemas.microsoft.com/office/drawing/2014/main" id="{917EC93E-67E8-D3FA-73E6-6880517912C7}"/>
              </a:ext>
            </a:extLst>
          </p:cNvPr>
          <p:cNvGrpSpPr/>
          <p:nvPr/>
        </p:nvGrpSpPr>
        <p:grpSpPr>
          <a:xfrm flipH="1">
            <a:off x="8584720" y="3229344"/>
            <a:ext cx="3496002" cy="3099213"/>
            <a:chOff x="351150" y="1496259"/>
            <a:chExt cx="4814664" cy="4238600"/>
          </a:xfrm>
        </p:grpSpPr>
        <p:pic>
          <p:nvPicPr>
            <p:cNvPr id="27" name="Picture Placeholder 5">
              <a:extLst>
                <a:ext uri="{FF2B5EF4-FFF2-40B4-BE49-F238E27FC236}">
                  <a16:creationId xmlns:a16="http://schemas.microsoft.com/office/drawing/2014/main" id="{11438179-500A-526F-221F-10E70FC30B0A}"/>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96259"/>
              <a:ext cx="4092092" cy="4090387"/>
            </a:xfrm>
            <a:prstGeom prst="ellipse">
              <a:avLst/>
            </a:prstGeom>
          </p:spPr>
        </p:pic>
        <p:sp>
          <p:nvSpPr>
            <p:cNvPr id="28" name="Oval 41">
              <a:extLst>
                <a:ext uri="{FF2B5EF4-FFF2-40B4-BE49-F238E27FC236}">
                  <a16:creationId xmlns:a16="http://schemas.microsoft.com/office/drawing/2014/main" id="{1B6FC688-7371-1A46-ABB9-4B12AEB6543E}"/>
                </a:ext>
              </a:extLst>
            </p:cNvPr>
            <p:cNvSpPr/>
            <p:nvPr/>
          </p:nvSpPr>
          <p:spPr>
            <a:xfrm>
              <a:off x="2727414" y="3296458"/>
              <a:ext cx="2438400" cy="2438401"/>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Resolución </a:t>
              </a:r>
            </a:p>
            <a:p>
              <a:pPr algn="ctr">
                <a:lnSpc>
                  <a:spcPct val="90000"/>
                </a:lnSpc>
              </a:pPr>
              <a:r>
                <a:rPr lang="es-ES" sz="2000" b="1" kern="0">
                  <a:solidFill>
                    <a:schemeClr val="bg1"/>
                  </a:solidFill>
                  <a:cs typeface="Arial" panose="020B0604020202020204" pitchFamily="34" charset="0"/>
                </a:rPr>
                <a:t>TA R 23 090</a:t>
              </a:r>
              <a:endParaRPr lang="es-ES" b="1" kern="0">
                <a:solidFill>
                  <a:schemeClr val="bg1"/>
                </a:solidFill>
                <a:cs typeface="Arial" panose="020B0604020202020204" pitchFamily="34" charset="0"/>
              </a:endParaRPr>
            </a:p>
          </p:txBody>
        </p:sp>
      </p:grpSp>
      <p:grpSp>
        <p:nvGrpSpPr>
          <p:cNvPr id="30" name="Grupo 29">
            <a:extLst>
              <a:ext uri="{FF2B5EF4-FFF2-40B4-BE49-F238E27FC236}">
                <a16:creationId xmlns:a16="http://schemas.microsoft.com/office/drawing/2014/main" id="{701505D7-814D-18D9-07CB-9024F114A810}"/>
              </a:ext>
            </a:extLst>
          </p:cNvPr>
          <p:cNvGrpSpPr/>
          <p:nvPr/>
        </p:nvGrpSpPr>
        <p:grpSpPr>
          <a:xfrm>
            <a:off x="262688" y="4150381"/>
            <a:ext cx="614438" cy="612774"/>
            <a:chOff x="6222168" y="1007759"/>
            <a:chExt cx="508874" cy="506019"/>
          </a:xfrm>
        </p:grpSpPr>
        <p:sp>
          <p:nvSpPr>
            <p:cNvPr id="31" name="Freeform: Shape 97">
              <a:extLst>
                <a:ext uri="{FF2B5EF4-FFF2-40B4-BE49-F238E27FC236}">
                  <a16:creationId xmlns:a16="http://schemas.microsoft.com/office/drawing/2014/main" id="{861BDA20-A492-418B-0BA9-16BE6E5695BA}"/>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32" name="Group 45">
              <a:extLst>
                <a:ext uri="{FF2B5EF4-FFF2-40B4-BE49-F238E27FC236}">
                  <a16:creationId xmlns:a16="http://schemas.microsoft.com/office/drawing/2014/main" id="{FA9F3198-4F25-8598-1826-53BF7BE0C4EA}"/>
                </a:ext>
              </a:extLst>
            </p:cNvPr>
            <p:cNvGrpSpPr/>
            <p:nvPr/>
          </p:nvGrpSpPr>
          <p:grpSpPr>
            <a:xfrm>
              <a:off x="6345880" y="1080659"/>
              <a:ext cx="261451" cy="360219"/>
              <a:chOff x="943524" y="3635770"/>
              <a:chExt cx="321960" cy="443587"/>
            </a:xfrm>
            <a:noFill/>
          </p:grpSpPr>
          <p:sp>
            <p:nvSpPr>
              <p:cNvPr id="33" name="Freeform: Shape 46">
                <a:extLst>
                  <a:ext uri="{FF2B5EF4-FFF2-40B4-BE49-F238E27FC236}">
                    <a16:creationId xmlns:a16="http://schemas.microsoft.com/office/drawing/2014/main" id="{BCB491CB-608A-0337-5488-7C1EC8173190}"/>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4" name="Freeform: Shape 47">
                <a:extLst>
                  <a:ext uri="{FF2B5EF4-FFF2-40B4-BE49-F238E27FC236}">
                    <a16:creationId xmlns:a16="http://schemas.microsoft.com/office/drawing/2014/main" id="{24CB9081-6E91-5694-6D4D-5B1917422FAB}"/>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5" name="Freeform: Shape 48">
                <a:extLst>
                  <a:ext uri="{FF2B5EF4-FFF2-40B4-BE49-F238E27FC236}">
                    <a16:creationId xmlns:a16="http://schemas.microsoft.com/office/drawing/2014/main" id="{A0FBA22D-B1F7-6C2B-A2BF-A0D041692D15}"/>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6" name="Freeform: Shape 49">
                <a:extLst>
                  <a:ext uri="{FF2B5EF4-FFF2-40B4-BE49-F238E27FC236}">
                    <a16:creationId xmlns:a16="http://schemas.microsoft.com/office/drawing/2014/main" id="{CB928969-9118-73AB-319A-A061C03AA927}"/>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7" name="Freeform: Shape 50">
                <a:extLst>
                  <a:ext uri="{FF2B5EF4-FFF2-40B4-BE49-F238E27FC236}">
                    <a16:creationId xmlns:a16="http://schemas.microsoft.com/office/drawing/2014/main" id="{5408C043-1507-BA87-698E-FD4439A18420}"/>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8" name="Freeform: Shape 51">
                <a:extLst>
                  <a:ext uri="{FF2B5EF4-FFF2-40B4-BE49-F238E27FC236}">
                    <a16:creationId xmlns:a16="http://schemas.microsoft.com/office/drawing/2014/main" id="{583A4079-CE05-B3DD-6ABD-06C69D7F30C3}"/>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9" name="Freeform: Shape 52">
                <a:extLst>
                  <a:ext uri="{FF2B5EF4-FFF2-40B4-BE49-F238E27FC236}">
                    <a16:creationId xmlns:a16="http://schemas.microsoft.com/office/drawing/2014/main" id="{DA600423-AC30-B91C-DDB3-1F2D0556B7A7}"/>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0" name="Freeform: Shape 53">
                <a:extLst>
                  <a:ext uri="{FF2B5EF4-FFF2-40B4-BE49-F238E27FC236}">
                    <a16:creationId xmlns:a16="http://schemas.microsoft.com/office/drawing/2014/main" id="{410FEC14-51F6-4195-94E4-808EFCE17079}"/>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1" name="Freeform: Shape 54">
                <a:extLst>
                  <a:ext uri="{FF2B5EF4-FFF2-40B4-BE49-F238E27FC236}">
                    <a16:creationId xmlns:a16="http://schemas.microsoft.com/office/drawing/2014/main" id="{E33BF565-61C6-3E01-FB2D-D03F6481E725}"/>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2" name="Freeform: Shape 55">
                <a:extLst>
                  <a:ext uri="{FF2B5EF4-FFF2-40B4-BE49-F238E27FC236}">
                    <a16:creationId xmlns:a16="http://schemas.microsoft.com/office/drawing/2014/main" id="{3C38E034-53AD-1467-8F01-04438CCEDD2F}"/>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3" name="Freeform: Shape 56">
                <a:extLst>
                  <a:ext uri="{FF2B5EF4-FFF2-40B4-BE49-F238E27FC236}">
                    <a16:creationId xmlns:a16="http://schemas.microsoft.com/office/drawing/2014/main" id="{557C1E13-A44B-7B5C-B625-EA85688128D9}"/>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4" name="Freeform: Shape 57">
                <a:extLst>
                  <a:ext uri="{FF2B5EF4-FFF2-40B4-BE49-F238E27FC236}">
                    <a16:creationId xmlns:a16="http://schemas.microsoft.com/office/drawing/2014/main" id="{F2FEEB86-D6B9-8128-F380-A50E3A21EC54}"/>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45" name="CuadroTexto 44">
            <a:extLst>
              <a:ext uri="{FF2B5EF4-FFF2-40B4-BE49-F238E27FC236}">
                <a16:creationId xmlns:a16="http://schemas.microsoft.com/office/drawing/2014/main" id="{053586DD-1B57-81D4-940E-4991E3A0775C}"/>
              </a:ext>
            </a:extLst>
          </p:cNvPr>
          <p:cNvSpPr txBox="1"/>
          <p:nvPr/>
        </p:nvSpPr>
        <p:spPr>
          <a:xfrm>
            <a:off x="1174221" y="3785449"/>
            <a:ext cx="7052913" cy="1607345"/>
          </a:xfrm>
          <a:prstGeom prst="rect">
            <a:avLst/>
          </a:prstGeom>
          <a:noFill/>
        </p:spPr>
        <p:txBody>
          <a:bodyPr wrap="square" lIns="108000" tIns="72000" rIns="108000" bIns="72000" rtlCol="0">
            <a:spAutoFit/>
          </a:bodyPr>
          <a:lstStyle/>
          <a:p>
            <a:pPr>
              <a:spcBef>
                <a:spcPts val="1200"/>
              </a:spcBef>
            </a:pPr>
            <a:r>
              <a:rPr lang="es-ES" sz="1700"/>
              <a:t>Los/as autónomos/as que sólo tienen </a:t>
            </a:r>
            <a:r>
              <a:rPr lang="es-ES" sz="1700" err="1"/>
              <a:t>PnoR</a:t>
            </a:r>
            <a:r>
              <a:rPr lang="es-ES" sz="1700"/>
              <a:t> recibirán una resolución indicando que no procede ninguna RC.</a:t>
            </a:r>
          </a:p>
          <a:p>
            <a:pPr algn="just">
              <a:spcBef>
                <a:spcPts val="1200"/>
              </a:spcBef>
            </a:pPr>
            <a:r>
              <a:rPr lang="es-ES" sz="1700"/>
              <a:t>En estos casos, </a:t>
            </a:r>
            <a:r>
              <a:rPr lang="es-ES" sz="1700">
                <a:solidFill>
                  <a:prstClr val="black"/>
                </a:solidFill>
                <a:ea typeface="Lato Light" panose="020F0502020204030203" pitchFamily="34" charset="0"/>
                <a:cs typeface="Segoe UI" panose="020B0502040204020203" pitchFamily="34" charset="0"/>
              </a:rPr>
              <a:t>l</a:t>
            </a:r>
            <a:r>
              <a:rPr kumimoji="0" lang="es-ES" altLang="en-US" sz="1700" b="0" i="0" u="none" strike="noStrike" kern="1200" cap="none" spc="0" normalizeH="0" baseline="0" noProof="0">
                <a:ln>
                  <a:noFill/>
                </a:ln>
                <a:solidFill>
                  <a:prstClr val="black"/>
                </a:solidFill>
                <a:effectLst/>
                <a:uLnTx/>
                <a:uFillTx/>
                <a:ea typeface="Lato Light" panose="020F0502020204030203" pitchFamily="34" charset="0"/>
                <a:cs typeface="Segoe UI" panose="020B0502040204020203" pitchFamily="34" charset="0"/>
              </a:rPr>
              <a:t>as cotizaciones realizadas adquieren carácter definitivo</a:t>
            </a:r>
            <a:r>
              <a:rPr kumimoji="0" lang="es-ES" altLang="en-US" sz="1700" b="1" i="0" u="none" strike="noStrike" kern="1200" cap="none" spc="0" normalizeH="0" baseline="0" noProof="0">
                <a:ln>
                  <a:noFill/>
                </a:ln>
                <a:solidFill>
                  <a:srgbClr val="1D5253"/>
                </a:solidFill>
                <a:effectLst/>
                <a:uLnTx/>
                <a:uFillTx/>
                <a:ea typeface="Lato Light" panose="020F0502020204030203" pitchFamily="34" charset="0"/>
                <a:cs typeface="Segoe UI" panose="020B0502040204020203" pitchFamily="34" charset="0"/>
              </a:rPr>
              <a:t> </a:t>
            </a:r>
            <a:r>
              <a:rPr lang="es-ES" sz="1700" b="1"/>
              <a:t>sin necesidad de realizar cálculos de RN ni de BCD ni, por lo tanto, de liquidaciones.</a:t>
            </a:r>
            <a:endParaRPr lang="es-ES" sz="1700"/>
          </a:p>
        </p:txBody>
      </p:sp>
      <p:sp>
        <p:nvSpPr>
          <p:cNvPr id="6" name="Title 1">
            <a:extLst>
              <a:ext uri="{FF2B5EF4-FFF2-40B4-BE49-F238E27FC236}">
                <a16:creationId xmlns:a16="http://schemas.microsoft.com/office/drawing/2014/main" id="{DE643550-50ED-878C-726D-08F0216615B9}"/>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grpSp>
        <p:nvGrpSpPr>
          <p:cNvPr id="3" name="Group 15">
            <a:extLst>
              <a:ext uri="{FF2B5EF4-FFF2-40B4-BE49-F238E27FC236}">
                <a16:creationId xmlns:a16="http://schemas.microsoft.com/office/drawing/2014/main" id="{FFD8D571-6E32-145C-78CA-845FDA5CA026}"/>
              </a:ext>
            </a:extLst>
          </p:cNvPr>
          <p:cNvGrpSpPr>
            <a:grpSpLocks noChangeAspect="1"/>
          </p:cNvGrpSpPr>
          <p:nvPr/>
        </p:nvGrpSpPr>
        <p:grpSpPr>
          <a:xfrm>
            <a:off x="83315" y="2001992"/>
            <a:ext cx="1259710" cy="1196387"/>
            <a:chOff x="2593976" y="1049338"/>
            <a:chExt cx="5653087" cy="5368925"/>
          </a:xfrm>
        </p:grpSpPr>
        <p:sp>
          <p:nvSpPr>
            <p:cNvPr id="4" name="Freeform 5">
              <a:extLst>
                <a:ext uri="{FF2B5EF4-FFF2-40B4-BE49-F238E27FC236}">
                  <a16:creationId xmlns:a16="http://schemas.microsoft.com/office/drawing/2014/main" id="{DD9A09C3-300A-5494-3DBD-41E22B040981}"/>
                </a:ext>
              </a:extLst>
            </p:cNvPr>
            <p:cNvSpPr>
              <a:spLocks/>
            </p:cNvSpPr>
            <p:nvPr/>
          </p:nvSpPr>
          <p:spPr bwMode="auto">
            <a:xfrm>
              <a:off x="2593976" y="1049338"/>
              <a:ext cx="3760788" cy="3754437"/>
            </a:xfrm>
            <a:custGeom>
              <a:avLst/>
              <a:gdLst>
                <a:gd name="T0" fmla="*/ 236 w 1747"/>
                <a:gd name="T1" fmla="*/ 1357 h 1749"/>
                <a:gd name="T2" fmla="*/ 503 w 1747"/>
                <a:gd name="T3" fmla="*/ 236 h 1749"/>
                <a:gd name="T4" fmla="*/ 1624 w 1747"/>
                <a:gd name="T5" fmla="*/ 503 h 1749"/>
                <a:gd name="T6" fmla="*/ 1745 w 1747"/>
                <a:gd name="T7" fmla="*/ 941 h 1749"/>
                <a:gd name="T8" fmla="*/ 908 w 1747"/>
                <a:gd name="T9" fmla="*/ 1744 h 1749"/>
                <a:gd name="T10" fmla="*/ 156 w 1747"/>
                <a:gd name="T11" fmla="*/ 1744 h 1749"/>
                <a:gd name="T12" fmla="*/ 235 w 1747"/>
                <a:gd name="T13" fmla="*/ 1610 h 1749"/>
                <a:gd name="T14" fmla="*/ 236 w 1747"/>
                <a:gd name="T15" fmla="*/ 1357 h 1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1749">
                  <a:moveTo>
                    <a:pt x="236" y="1357"/>
                  </a:moveTo>
                  <a:cubicBezTo>
                    <a:pt x="0" y="974"/>
                    <a:pt x="119" y="472"/>
                    <a:pt x="503" y="236"/>
                  </a:cubicBezTo>
                  <a:cubicBezTo>
                    <a:pt x="886" y="0"/>
                    <a:pt x="1388" y="119"/>
                    <a:pt x="1624" y="503"/>
                  </a:cubicBezTo>
                  <a:cubicBezTo>
                    <a:pt x="1705" y="634"/>
                    <a:pt x="1747" y="787"/>
                    <a:pt x="1745" y="941"/>
                  </a:cubicBezTo>
                  <a:cubicBezTo>
                    <a:pt x="1730" y="1392"/>
                    <a:pt x="1359" y="1749"/>
                    <a:pt x="908" y="1744"/>
                  </a:cubicBezTo>
                  <a:cubicBezTo>
                    <a:pt x="156" y="1744"/>
                    <a:pt x="156" y="1744"/>
                    <a:pt x="156" y="1744"/>
                  </a:cubicBezTo>
                  <a:cubicBezTo>
                    <a:pt x="235" y="1610"/>
                    <a:pt x="235" y="1610"/>
                    <a:pt x="235" y="1610"/>
                  </a:cubicBezTo>
                  <a:cubicBezTo>
                    <a:pt x="282" y="1532"/>
                    <a:pt x="282" y="1435"/>
                    <a:pt x="236" y="135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0" name="Freeform 6">
              <a:extLst>
                <a:ext uri="{FF2B5EF4-FFF2-40B4-BE49-F238E27FC236}">
                  <a16:creationId xmlns:a16="http://schemas.microsoft.com/office/drawing/2014/main" id="{A0591D1A-E10B-09B7-A359-9C2F240E9333}"/>
                </a:ext>
              </a:extLst>
            </p:cNvPr>
            <p:cNvSpPr>
              <a:spLocks/>
            </p:cNvSpPr>
            <p:nvPr/>
          </p:nvSpPr>
          <p:spPr bwMode="auto">
            <a:xfrm>
              <a:off x="4365626" y="2811463"/>
              <a:ext cx="3735388" cy="3487737"/>
            </a:xfrm>
            <a:custGeom>
              <a:avLst/>
              <a:gdLst>
                <a:gd name="T0" fmla="*/ 1499 w 1735"/>
                <a:gd name="T1" fmla="*/ 1235 h 1624"/>
                <a:gd name="T2" fmla="*/ 1232 w 1735"/>
                <a:gd name="T3" fmla="*/ 114 h 1624"/>
                <a:gd name="T4" fmla="*/ 914 w 1735"/>
                <a:gd name="T5" fmla="*/ 0 h 1624"/>
                <a:gd name="T6" fmla="*/ 922 w 1735"/>
                <a:gd name="T7" fmla="*/ 120 h 1624"/>
                <a:gd name="T8" fmla="*/ 85 w 1735"/>
                <a:gd name="T9" fmla="*/ 923 h 1624"/>
                <a:gd name="T10" fmla="*/ 0 w 1735"/>
                <a:gd name="T11" fmla="*/ 923 h 1624"/>
                <a:gd name="T12" fmla="*/ 827 w 1735"/>
                <a:gd name="T13" fmla="*/ 1622 h 1624"/>
                <a:gd name="T14" fmla="*/ 1580 w 1735"/>
                <a:gd name="T15" fmla="*/ 1622 h 1624"/>
                <a:gd name="T16" fmla="*/ 1500 w 1735"/>
                <a:gd name="T17" fmla="*/ 1487 h 1624"/>
                <a:gd name="T18" fmla="*/ 1499 w 1735"/>
                <a:gd name="T19" fmla="*/ 1235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 h="1624">
                  <a:moveTo>
                    <a:pt x="1499" y="1235"/>
                  </a:moveTo>
                  <a:cubicBezTo>
                    <a:pt x="1735" y="851"/>
                    <a:pt x="1615" y="349"/>
                    <a:pt x="1232" y="114"/>
                  </a:cubicBezTo>
                  <a:cubicBezTo>
                    <a:pt x="1135" y="54"/>
                    <a:pt x="1027" y="15"/>
                    <a:pt x="914" y="0"/>
                  </a:cubicBezTo>
                  <a:cubicBezTo>
                    <a:pt x="919" y="40"/>
                    <a:pt x="922" y="80"/>
                    <a:pt x="922" y="120"/>
                  </a:cubicBezTo>
                  <a:cubicBezTo>
                    <a:pt x="907" y="571"/>
                    <a:pt x="535" y="928"/>
                    <a:pt x="85" y="923"/>
                  </a:cubicBezTo>
                  <a:cubicBezTo>
                    <a:pt x="0" y="923"/>
                    <a:pt x="0" y="923"/>
                    <a:pt x="0" y="923"/>
                  </a:cubicBezTo>
                  <a:cubicBezTo>
                    <a:pt x="66" y="1328"/>
                    <a:pt x="417" y="1624"/>
                    <a:pt x="827" y="1622"/>
                  </a:cubicBezTo>
                  <a:cubicBezTo>
                    <a:pt x="1580" y="1622"/>
                    <a:pt x="1580" y="1622"/>
                    <a:pt x="1580" y="1622"/>
                  </a:cubicBezTo>
                  <a:cubicBezTo>
                    <a:pt x="1500" y="1487"/>
                    <a:pt x="1500" y="1487"/>
                    <a:pt x="1500" y="1487"/>
                  </a:cubicBezTo>
                  <a:cubicBezTo>
                    <a:pt x="1453" y="1410"/>
                    <a:pt x="1453" y="1313"/>
                    <a:pt x="1499" y="12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1" name="Freeform 7">
              <a:extLst>
                <a:ext uri="{FF2B5EF4-FFF2-40B4-BE49-F238E27FC236}">
                  <a16:creationId xmlns:a16="http://schemas.microsoft.com/office/drawing/2014/main" id="{EEE6F45D-1AB4-12C0-C60F-BF6E588892EF}"/>
                </a:ext>
              </a:extLst>
            </p:cNvPr>
            <p:cNvSpPr>
              <a:spLocks noEditPoints="1"/>
            </p:cNvSpPr>
            <p:nvPr/>
          </p:nvSpPr>
          <p:spPr bwMode="auto">
            <a:xfrm>
              <a:off x="2636838" y="1123951"/>
              <a:ext cx="5610225" cy="5294312"/>
            </a:xfrm>
            <a:custGeom>
              <a:avLst/>
              <a:gdLst>
                <a:gd name="T0" fmla="*/ 2353 w 2606"/>
                <a:gd name="T1" fmla="*/ 2244 h 2466"/>
                <a:gd name="T2" fmla="*/ 2353 w 2606"/>
                <a:gd name="T3" fmla="*/ 2051 h 2466"/>
                <a:gd name="T4" fmla="*/ 2067 w 2606"/>
                <a:gd name="T5" fmla="*/ 850 h 2466"/>
                <a:gd name="T6" fmla="*/ 1771 w 2606"/>
                <a:gd name="T7" fmla="*/ 736 h 2466"/>
                <a:gd name="T8" fmla="*/ 1511 w 2606"/>
                <a:gd name="T9" fmla="*/ 258 h 2466"/>
                <a:gd name="T10" fmla="*/ 840 w 2606"/>
                <a:gd name="T11" fmla="*/ 21 h 2466"/>
                <a:gd name="T12" fmla="*/ 38 w 2606"/>
                <a:gd name="T13" fmla="*/ 960 h 2466"/>
                <a:gd name="T14" fmla="*/ 167 w 2606"/>
                <a:gd name="T15" fmla="*/ 1352 h 2466"/>
                <a:gd name="T16" fmla="*/ 167 w 2606"/>
                <a:gd name="T17" fmla="*/ 1544 h 2466"/>
                <a:gd name="T18" fmla="*/ 86 w 2606"/>
                <a:gd name="T19" fmla="*/ 1680 h 2466"/>
                <a:gd name="T20" fmla="*/ 106 w 2606"/>
                <a:gd name="T21" fmla="*/ 1759 h 2466"/>
                <a:gd name="T22" fmla="*/ 136 w 2606"/>
                <a:gd name="T23" fmla="*/ 1767 h 2466"/>
                <a:gd name="T24" fmla="*/ 755 w 2606"/>
                <a:gd name="T25" fmla="*/ 1767 h 2466"/>
                <a:gd name="T26" fmla="*/ 1628 w 2606"/>
                <a:gd name="T27" fmla="*/ 2466 h 2466"/>
                <a:gd name="T28" fmla="*/ 2383 w 2606"/>
                <a:gd name="T29" fmla="*/ 2466 h 2466"/>
                <a:gd name="T30" fmla="*/ 2441 w 2606"/>
                <a:gd name="T31" fmla="*/ 2408 h 2466"/>
                <a:gd name="T32" fmla="*/ 2433 w 2606"/>
                <a:gd name="T33" fmla="*/ 2378 h 2466"/>
                <a:gd name="T34" fmla="*/ 2353 w 2606"/>
                <a:gd name="T35" fmla="*/ 2244 h 2466"/>
                <a:gd name="T36" fmla="*/ 237 w 2606"/>
                <a:gd name="T37" fmla="*/ 1651 h 2466"/>
                <a:gd name="T38" fmla="*/ 265 w 2606"/>
                <a:gd name="T39" fmla="*/ 1604 h 2466"/>
                <a:gd name="T40" fmla="*/ 265 w 2606"/>
                <a:gd name="T41" fmla="*/ 1291 h 2466"/>
                <a:gd name="T42" fmla="*/ 513 w 2606"/>
                <a:gd name="T43" fmla="*/ 250 h 2466"/>
                <a:gd name="T44" fmla="*/ 1554 w 2606"/>
                <a:gd name="T45" fmla="*/ 498 h 2466"/>
                <a:gd name="T46" fmla="*/ 1667 w 2606"/>
                <a:gd name="T47" fmla="*/ 905 h 2466"/>
                <a:gd name="T48" fmla="*/ 888 w 2606"/>
                <a:gd name="T49" fmla="*/ 1651 h 2466"/>
                <a:gd name="T50" fmla="*/ 237 w 2606"/>
                <a:gd name="T51" fmla="*/ 1651 h 2466"/>
                <a:gd name="T52" fmla="*/ 1630 w 2606"/>
                <a:gd name="T53" fmla="*/ 2350 h 2466"/>
                <a:gd name="T54" fmla="*/ 874 w 2606"/>
                <a:gd name="T55" fmla="*/ 1767 h 2466"/>
                <a:gd name="T56" fmla="*/ 888 w 2606"/>
                <a:gd name="T57" fmla="*/ 1767 h 2466"/>
                <a:gd name="T58" fmla="*/ 1783 w 2606"/>
                <a:gd name="T59" fmla="*/ 907 h 2466"/>
                <a:gd name="T60" fmla="*/ 1783 w 2606"/>
                <a:gd name="T61" fmla="*/ 856 h 2466"/>
                <a:gd name="T62" fmla="*/ 2347 w 2606"/>
                <a:gd name="T63" fmla="*/ 1766 h 2466"/>
                <a:gd name="T64" fmla="*/ 2254 w 2606"/>
                <a:gd name="T65" fmla="*/ 1990 h 2466"/>
                <a:gd name="T66" fmla="*/ 2254 w 2606"/>
                <a:gd name="T67" fmla="*/ 2302 h 2466"/>
                <a:gd name="T68" fmla="*/ 2282 w 2606"/>
                <a:gd name="T69" fmla="*/ 2350 h 2466"/>
                <a:gd name="T70" fmla="*/ 1630 w 2606"/>
                <a:gd name="T71" fmla="*/ 2350 h 2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6" h="2466">
                  <a:moveTo>
                    <a:pt x="2353" y="2244"/>
                  </a:moveTo>
                  <a:cubicBezTo>
                    <a:pt x="2318" y="2185"/>
                    <a:pt x="2318" y="2111"/>
                    <a:pt x="2353" y="2051"/>
                  </a:cubicBezTo>
                  <a:cubicBezTo>
                    <a:pt x="2606" y="1641"/>
                    <a:pt x="2478" y="1103"/>
                    <a:pt x="2067" y="850"/>
                  </a:cubicBezTo>
                  <a:cubicBezTo>
                    <a:pt x="1976" y="794"/>
                    <a:pt x="1876" y="756"/>
                    <a:pt x="1771" y="736"/>
                  </a:cubicBezTo>
                  <a:cubicBezTo>
                    <a:pt x="1738" y="553"/>
                    <a:pt x="1646" y="385"/>
                    <a:pt x="1511" y="258"/>
                  </a:cubicBezTo>
                  <a:cubicBezTo>
                    <a:pt x="1331" y="87"/>
                    <a:pt x="1087" y="0"/>
                    <a:pt x="840" y="21"/>
                  </a:cubicBezTo>
                  <a:cubicBezTo>
                    <a:pt x="359" y="59"/>
                    <a:pt x="0" y="479"/>
                    <a:pt x="38" y="960"/>
                  </a:cubicBezTo>
                  <a:cubicBezTo>
                    <a:pt x="49" y="1099"/>
                    <a:pt x="93" y="1234"/>
                    <a:pt x="167" y="1352"/>
                  </a:cubicBezTo>
                  <a:cubicBezTo>
                    <a:pt x="202" y="1411"/>
                    <a:pt x="202" y="1485"/>
                    <a:pt x="167" y="1544"/>
                  </a:cubicBezTo>
                  <a:cubicBezTo>
                    <a:pt x="86" y="1680"/>
                    <a:pt x="86" y="1680"/>
                    <a:pt x="86" y="1680"/>
                  </a:cubicBezTo>
                  <a:cubicBezTo>
                    <a:pt x="69" y="1707"/>
                    <a:pt x="78" y="1743"/>
                    <a:pt x="106" y="1759"/>
                  </a:cubicBezTo>
                  <a:cubicBezTo>
                    <a:pt x="115" y="1765"/>
                    <a:pt x="125" y="1767"/>
                    <a:pt x="136" y="1767"/>
                  </a:cubicBezTo>
                  <a:cubicBezTo>
                    <a:pt x="755" y="1767"/>
                    <a:pt x="755" y="1767"/>
                    <a:pt x="755" y="1767"/>
                  </a:cubicBezTo>
                  <a:cubicBezTo>
                    <a:pt x="846" y="2176"/>
                    <a:pt x="1209" y="2466"/>
                    <a:pt x="1628" y="2466"/>
                  </a:cubicBezTo>
                  <a:cubicBezTo>
                    <a:pt x="2383" y="2466"/>
                    <a:pt x="2383" y="2466"/>
                    <a:pt x="2383" y="2466"/>
                  </a:cubicBezTo>
                  <a:cubicBezTo>
                    <a:pt x="2415" y="2466"/>
                    <a:pt x="2441" y="2440"/>
                    <a:pt x="2441" y="2408"/>
                  </a:cubicBezTo>
                  <a:cubicBezTo>
                    <a:pt x="2441" y="2397"/>
                    <a:pt x="2438" y="2387"/>
                    <a:pt x="2433" y="2378"/>
                  </a:cubicBezTo>
                  <a:lnTo>
                    <a:pt x="2353" y="2244"/>
                  </a:lnTo>
                  <a:close/>
                  <a:moveTo>
                    <a:pt x="237" y="1651"/>
                  </a:moveTo>
                  <a:cubicBezTo>
                    <a:pt x="265" y="1604"/>
                    <a:pt x="265" y="1604"/>
                    <a:pt x="265" y="1604"/>
                  </a:cubicBezTo>
                  <a:cubicBezTo>
                    <a:pt x="324" y="1508"/>
                    <a:pt x="324" y="1387"/>
                    <a:pt x="265" y="1291"/>
                  </a:cubicBezTo>
                  <a:cubicBezTo>
                    <a:pt x="46" y="935"/>
                    <a:pt x="157" y="469"/>
                    <a:pt x="513" y="250"/>
                  </a:cubicBezTo>
                  <a:cubicBezTo>
                    <a:pt x="869" y="31"/>
                    <a:pt x="1335" y="142"/>
                    <a:pt x="1554" y="498"/>
                  </a:cubicBezTo>
                  <a:cubicBezTo>
                    <a:pt x="1630" y="620"/>
                    <a:pt x="1669" y="762"/>
                    <a:pt x="1667" y="905"/>
                  </a:cubicBezTo>
                  <a:cubicBezTo>
                    <a:pt x="1653" y="1324"/>
                    <a:pt x="1307" y="1655"/>
                    <a:pt x="888" y="1651"/>
                  </a:cubicBezTo>
                  <a:lnTo>
                    <a:pt x="237" y="1651"/>
                  </a:lnTo>
                  <a:close/>
                  <a:moveTo>
                    <a:pt x="1630" y="2350"/>
                  </a:moveTo>
                  <a:cubicBezTo>
                    <a:pt x="1275" y="2352"/>
                    <a:pt x="963" y="2112"/>
                    <a:pt x="874" y="1767"/>
                  </a:cubicBezTo>
                  <a:cubicBezTo>
                    <a:pt x="888" y="1767"/>
                    <a:pt x="888" y="1767"/>
                    <a:pt x="888" y="1767"/>
                  </a:cubicBezTo>
                  <a:cubicBezTo>
                    <a:pt x="1370" y="1771"/>
                    <a:pt x="1768" y="1389"/>
                    <a:pt x="1783" y="907"/>
                  </a:cubicBezTo>
                  <a:cubicBezTo>
                    <a:pt x="1783" y="890"/>
                    <a:pt x="1783" y="873"/>
                    <a:pt x="1783" y="856"/>
                  </a:cubicBezTo>
                  <a:cubicBezTo>
                    <a:pt x="2190" y="952"/>
                    <a:pt x="2442" y="1359"/>
                    <a:pt x="2347" y="1766"/>
                  </a:cubicBezTo>
                  <a:cubicBezTo>
                    <a:pt x="2328" y="1845"/>
                    <a:pt x="2297" y="1921"/>
                    <a:pt x="2254" y="1990"/>
                  </a:cubicBezTo>
                  <a:cubicBezTo>
                    <a:pt x="2196" y="2086"/>
                    <a:pt x="2196" y="2206"/>
                    <a:pt x="2254" y="2302"/>
                  </a:cubicBezTo>
                  <a:cubicBezTo>
                    <a:pt x="2282" y="2350"/>
                    <a:pt x="2282" y="2350"/>
                    <a:pt x="2282" y="2350"/>
                  </a:cubicBezTo>
                  <a:cubicBezTo>
                    <a:pt x="1630" y="2350"/>
                    <a:pt x="1630" y="2350"/>
                    <a:pt x="1630" y="2350"/>
                  </a:cubicBezTo>
                  <a:close/>
                </a:path>
              </a:pathLst>
            </a:custGeom>
            <a:solidFill>
              <a:schemeClr val="bg1">
                <a:lumMod val="85000"/>
                <a:alpha val="6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8">
              <a:extLst>
                <a:ext uri="{FF2B5EF4-FFF2-40B4-BE49-F238E27FC236}">
                  <a16:creationId xmlns:a16="http://schemas.microsoft.com/office/drawing/2014/main" id="{83A69B11-50EC-2333-0532-BF97EF8F9C74}"/>
                </a:ext>
              </a:extLst>
            </p:cNvPr>
            <p:cNvSpPr>
              <a:spLocks/>
            </p:cNvSpPr>
            <p:nvPr/>
          </p:nvSpPr>
          <p:spPr bwMode="auto">
            <a:xfrm>
              <a:off x="3930651" y="2232025"/>
              <a:ext cx="1166813" cy="1128712"/>
            </a:xfrm>
            <a:custGeom>
              <a:avLst/>
              <a:gdLst>
                <a:gd name="T0" fmla="*/ 373 w 542"/>
                <a:gd name="T1" fmla="*/ 238 h 526"/>
                <a:gd name="T2" fmla="*/ 373 w 542"/>
                <a:gd name="T3" fmla="*/ 238 h 526"/>
                <a:gd name="T4" fmla="*/ 178 w 542"/>
                <a:gd name="T5" fmla="*/ 339 h 526"/>
                <a:gd name="T6" fmla="*/ 173 w 542"/>
                <a:gd name="T7" fmla="*/ 345 h 526"/>
                <a:gd name="T8" fmla="*/ 198 w 542"/>
                <a:gd name="T9" fmla="*/ 526 h 526"/>
                <a:gd name="T10" fmla="*/ 315 w 542"/>
                <a:gd name="T11" fmla="*/ 526 h 526"/>
                <a:gd name="T12" fmla="*/ 327 w 542"/>
                <a:gd name="T13" fmla="*/ 457 h 526"/>
                <a:gd name="T14" fmla="*/ 542 w 542"/>
                <a:gd name="T15" fmla="*/ 236 h 526"/>
                <a:gd name="T16" fmla="*/ 542 w 542"/>
                <a:gd name="T17" fmla="*/ 236 h 526"/>
                <a:gd name="T18" fmla="*/ 272 w 542"/>
                <a:gd name="T19" fmla="*/ 3 h 526"/>
                <a:gd name="T20" fmla="*/ 0 w 542"/>
                <a:gd name="T21" fmla="*/ 123 h 526"/>
                <a:gd name="T22" fmla="*/ 102 w 542"/>
                <a:gd name="T23" fmla="*/ 236 h 526"/>
                <a:gd name="T24" fmla="*/ 269 w 542"/>
                <a:gd name="T25" fmla="*/ 159 h 526"/>
                <a:gd name="T26" fmla="*/ 373 w 542"/>
                <a:gd name="T27" fmla="*/ 23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526">
                  <a:moveTo>
                    <a:pt x="373" y="238"/>
                  </a:moveTo>
                  <a:cubicBezTo>
                    <a:pt x="373" y="238"/>
                    <a:pt x="373" y="238"/>
                    <a:pt x="373" y="238"/>
                  </a:cubicBezTo>
                  <a:cubicBezTo>
                    <a:pt x="373" y="296"/>
                    <a:pt x="319" y="333"/>
                    <a:pt x="178" y="339"/>
                  </a:cubicBezTo>
                  <a:cubicBezTo>
                    <a:pt x="173" y="345"/>
                    <a:pt x="173" y="345"/>
                    <a:pt x="173" y="345"/>
                  </a:cubicBezTo>
                  <a:cubicBezTo>
                    <a:pt x="198" y="526"/>
                    <a:pt x="198" y="526"/>
                    <a:pt x="198" y="526"/>
                  </a:cubicBezTo>
                  <a:cubicBezTo>
                    <a:pt x="315" y="526"/>
                    <a:pt x="315" y="526"/>
                    <a:pt x="315" y="526"/>
                  </a:cubicBezTo>
                  <a:cubicBezTo>
                    <a:pt x="327" y="457"/>
                    <a:pt x="327" y="457"/>
                    <a:pt x="327" y="457"/>
                  </a:cubicBezTo>
                  <a:cubicBezTo>
                    <a:pt x="446" y="436"/>
                    <a:pt x="542" y="378"/>
                    <a:pt x="542" y="236"/>
                  </a:cubicBezTo>
                  <a:cubicBezTo>
                    <a:pt x="542" y="236"/>
                    <a:pt x="542" y="236"/>
                    <a:pt x="542" y="236"/>
                  </a:cubicBezTo>
                  <a:cubicBezTo>
                    <a:pt x="542" y="88"/>
                    <a:pt x="433" y="3"/>
                    <a:pt x="272" y="3"/>
                  </a:cubicBezTo>
                  <a:cubicBezTo>
                    <a:pt x="168" y="0"/>
                    <a:pt x="68" y="44"/>
                    <a:pt x="0" y="123"/>
                  </a:cubicBezTo>
                  <a:cubicBezTo>
                    <a:pt x="102" y="236"/>
                    <a:pt x="102" y="236"/>
                    <a:pt x="102" y="236"/>
                  </a:cubicBezTo>
                  <a:cubicBezTo>
                    <a:pt x="145" y="188"/>
                    <a:pt x="205" y="160"/>
                    <a:pt x="269" y="159"/>
                  </a:cubicBezTo>
                  <a:cubicBezTo>
                    <a:pt x="336" y="159"/>
                    <a:pt x="373" y="188"/>
                    <a:pt x="373" y="2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4" name="Rectangle 9">
              <a:extLst>
                <a:ext uri="{FF2B5EF4-FFF2-40B4-BE49-F238E27FC236}">
                  <a16:creationId xmlns:a16="http://schemas.microsoft.com/office/drawing/2014/main" id="{02CCC960-DDC4-3166-5ED9-0112E5C75807}"/>
                </a:ext>
              </a:extLst>
            </p:cNvPr>
            <p:cNvSpPr>
              <a:spLocks noChangeArrowheads="1"/>
            </p:cNvSpPr>
            <p:nvPr/>
          </p:nvSpPr>
          <p:spPr bwMode="auto">
            <a:xfrm>
              <a:off x="4279901" y="3549650"/>
              <a:ext cx="387350" cy="382587"/>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pic>
        <p:nvPicPr>
          <p:cNvPr id="15" name="Imagen 14">
            <a:extLst>
              <a:ext uri="{FF2B5EF4-FFF2-40B4-BE49-F238E27FC236}">
                <a16:creationId xmlns:a16="http://schemas.microsoft.com/office/drawing/2014/main" id="{6A478CDF-6A21-310E-ECFD-061059027A67}"/>
              </a:ext>
            </a:extLst>
          </p:cNvPr>
          <p:cNvPicPr>
            <a:picLocks noChangeAspect="1"/>
          </p:cNvPicPr>
          <p:nvPr/>
        </p:nvPicPr>
        <p:blipFill>
          <a:blip r:embed="rId3"/>
          <a:stretch>
            <a:fillRect/>
          </a:stretch>
        </p:blipFill>
        <p:spPr>
          <a:xfrm>
            <a:off x="5019554" y="130732"/>
            <a:ext cx="2196000" cy="593274"/>
          </a:xfrm>
          <a:prstGeom prst="rect">
            <a:avLst/>
          </a:prstGeom>
        </p:spPr>
      </p:pic>
      <p:grpSp>
        <p:nvGrpSpPr>
          <p:cNvPr id="2" name="Grupo 1">
            <a:extLst>
              <a:ext uri="{FF2B5EF4-FFF2-40B4-BE49-F238E27FC236}">
                <a16:creationId xmlns:a16="http://schemas.microsoft.com/office/drawing/2014/main" id="{A5D3938E-EE69-1345-F593-0313D2B54E33}"/>
              </a:ext>
            </a:extLst>
          </p:cNvPr>
          <p:cNvGrpSpPr/>
          <p:nvPr/>
        </p:nvGrpSpPr>
        <p:grpSpPr>
          <a:xfrm>
            <a:off x="810704" y="1458628"/>
            <a:ext cx="1253278" cy="45720"/>
            <a:chOff x="810704" y="1458628"/>
            <a:chExt cx="1253278" cy="45720"/>
          </a:xfrm>
        </p:grpSpPr>
        <p:sp>
          <p:nvSpPr>
            <p:cNvPr id="17" name="!!CoverSlideFooterText">
              <a:extLst>
                <a:ext uri="{FF2B5EF4-FFF2-40B4-BE49-F238E27FC236}">
                  <a16:creationId xmlns:a16="http://schemas.microsoft.com/office/drawing/2014/main" id="{ACA98C29-4CB6-65DC-3734-5D6F90D12F3C}"/>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8" name="!!CoverSlideFooterText">
              <a:extLst>
                <a:ext uri="{FF2B5EF4-FFF2-40B4-BE49-F238E27FC236}">
                  <a16:creationId xmlns:a16="http://schemas.microsoft.com/office/drawing/2014/main" id="{01476F1E-AA24-8159-0A61-2398210A3309}"/>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31841216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ángulo 23">
            <a:extLst>
              <a:ext uri="{FF2B5EF4-FFF2-40B4-BE49-F238E27FC236}">
                <a16:creationId xmlns:a16="http://schemas.microsoft.com/office/drawing/2014/main" id="{0E91CF50-ABA1-9F80-7334-47F0E4595CA6}"/>
              </a:ext>
            </a:extLst>
          </p:cNvPr>
          <p:cNvSpPr/>
          <p:nvPr/>
        </p:nvSpPr>
        <p:spPr>
          <a:xfrm>
            <a:off x="0" y="1745265"/>
            <a:ext cx="12192000" cy="89481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1600"/>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los Periodos Regularizables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2.1</a:t>
                </a:r>
              </a:p>
            </p:txBody>
          </p:sp>
        </p:grpSp>
      </p:grpSp>
      <p:sp>
        <p:nvSpPr>
          <p:cNvPr id="12" name="Marcador de número de diapositiva 414">
            <a:extLst>
              <a:ext uri="{FF2B5EF4-FFF2-40B4-BE49-F238E27FC236}">
                <a16:creationId xmlns:a16="http://schemas.microsoft.com/office/drawing/2014/main" id="{CDA8FCEB-C02B-8ABD-A031-0EAADF6A2716}"/>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693F75F8-5C75-4C08-A2AE-1C0FA9419BAC}"/>
              </a:ext>
            </a:extLst>
          </p:cNvPr>
          <p:cNvSpPr txBox="1"/>
          <p:nvPr/>
        </p:nvSpPr>
        <p:spPr>
          <a:xfrm>
            <a:off x="732678" y="2008004"/>
            <a:ext cx="3407312" cy="369332"/>
          </a:xfrm>
          <a:prstGeom prst="rect">
            <a:avLst/>
          </a:prstGeom>
          <a:noFill/>
        </p:spPr>
        <p:txBody>
          <a:bodyPr wrap="square">
            <a:spAutoFit/>
          </a:bodyPr>
          <a:lstStyle/>
          <a:p>
            <a:pPr marL="0" marR="0" lvl="0" indent="0" defTabSz="914400" rtl="0" eaLnBrk="1" fontAlgn="auto" latinLnBrk="0" hangingPunct="1">
              <a:lnSpc>
                <a:spcPct val="90000"/>
              </a:lnSpc>
              <a:spcBef>
                <a:spcPts val="0"/>
              </a:spcBef>
              <a:spcAft>
                <a:spcPts val="0"/>
              </a:spcAft>
              <a:buClrTx/>
              <a:buSzTx/>
              <a:buFontTx/>
              <a:buNone/>
              <a:tabLst/>
              <a:defRPr/>
            </a:pPr>
            <a:r>
              <a:rPr kumimoji="0" lang="es-ES" sz="2000" b="1" i="0" u="none" strike="noStrike" kern="0" cap="none" spc="0" normalizeH="0" baseline="0" noProof="0">
                <a:ln>
                  <a:noFill/>
                </a:ln>
                <a:solidFill>
                  <a:srgbClr val="D73A2C"/>
                </a:solidFill>
                <a:effectLst/>
                <a:uLnTx/>
                <a:uFillTx/>
                <a:latin typeface="+mj-lt"/>
                <a:ea typeface="+mn-ea"/>
                <a:cs typeface="Arial" panose="020B0604020202020204" pitchFamily="34" charset="0"/>
              </a:rPr>
              <a:t>Resolución TA R 23 090</a:t>
            </a:r>
          </a:p>
        </p:txBody>
      </p:sp>
      <p:sp>
        <p:nvSpPr>
          <p:cNvPr id="3" name="CuadroTexto 2">
            <a:extLst>
              <a:ext uri="{FF2B5EF4-FFF2-40B4-BE49-F238E27FC236}">
                <a16:creationId xmlns:a16="http://schemas.microsoft.com/office/drawing/2014/main" id="{91A51ED1-0ED3-8EBF-EAA0-0CDED9290413}"/>
              </a:ext>
            </a:extLst>
          </p:cNvPr>
          <p:cNvSpPr txBox="1"/>
          <p:nvPr/>
        </p:nvSpPr>
        <p:spPr>
          <a:xfrm>
            <a:off x="3330283" y="1900283"/>
            <a:ext cx="8781726" cy="584775"/>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gn="just"/>
            <a:r>
              <a:rPr lang="es-ES" sz="1600">
                <a:ea typeface="Open Sans" panose="020B0606030504020204" pitchFamily="34" charset="0"/>
                <a:cs typeface="Open Sans" panose="020B0606030504020204" pitchFamily="34" charset="0"/>
              </a:rPr>
              <a:t>Autónomos/as que durante todo el año de la RC está en una situación en la que no procede modificar la cotización y sus efectos.</a:t>
            </a:r>
          </a:p>
        </p:txBody>
      </p:sp>
      <p:sp>
        <p:nvSpPr>
          <p:cNvPr id="4" name="CuadroTexto 3">
            <a:extLst>
              <a:ext uri="{FF2B5EF4-FFF2-40B4-BE49-F238E27FC236}">
                <a16:creationId xmlns:a16="http://schemas.microsoft.com/office/drawing/2014/main" id="{2338F4D6-BC7E-7916-C9C8-50C64EF73486}"/>
              </a:ext>
            </a:extLst>
          </p:cNvPr>
          <p:cNvSpPr txBox="1"/>
          <p:nvPr/>
        </p:nvSpPr>
        <p:spPr>
          <a:xfrm>
            <a:off x="3703724" y="3448286"/>
            <a:ext cx="7721538" cy="692497"/>
          </a:xfrm>
          <a:prstGeom prst="rect">
            <a:avLst/>
          </a:prstGeom>
          <a:noFill/>
          <a:ln>
            <a:noFill/>
          </a:ln>
        </p:spPr>
        <p:txBody>
          <a:bodyPr wrap="square">
            <a:spAutoFit/>
          </a:bodyPr>
          <a:lstStyle>
            <a:defPPr>
              <a:defRPr lang="en-US"/>
            </a:defPPr>
            <a:lvl1pPr>
              <a:defRPr sz="1200">
                <a:effectLst/>
                <a:latin typeface="Arial" panose="020B0604020202020204" pitchFamily="34" charset="0"/>
                <a:ea typeface="Times New Roman" panose="02020603050405020304" pitchFamily="18" charset="0"/>
              </a:defRPr>
            </a:lvl1pPr>
          </a:lstStyle>
          <a:p>
            <a:pPr marL="85725" marR="179070" algn="just">
              <a:spcBef>
                <a:spcPts val="1200"/>
              </a:spcBef>
              <a:spcAft>
                <a:spcPts val="1200"/>
              </a:spcAft>
            </a:pPr>
            <a:r>
              <a:rPr lang="es-ES" sz="1300">
                <a:latin typeface="+mn-lt"/>
                <a:cs typeface="Times New Roman" panose="02020603050405020304" pitchFamily="18" charset="0"/>
              </a:rPr>
              <a:t>En la resolución se</a:t>
            </a:r>
            <a:r>
              <a:rPr lang="es-ES" sz="1300">
                <a:effectLst/>
                <a:latin typeface="+mn-lt"/>
                <a:ea typeface="Times New Roman" panose="02020603050405020304" pitchFamily="18" charset="0"/>
                <a:cs typeface="Times New Roman" panose="02020603050405020304" pitchFamily="18" charset="0"/>
              </a:rPr>
              <a:t> indica que durante todo el año objeto de la RC estuvo en alguna de situación -Tarifa Plana, percepción de una prestación, exoneración de cuotas, alta de oficio y/o alta fuera de plazo,…-</a:t>
            </a:r>
            <a:r>
              <a:rPr lang="es-ES" sz="1300">
                <a:latin typeface="+mn-lt"/>
                <a:cs typeface="Times New Roman" panose="02020603050405020304" pitchFamily="18" charset="0"/>
              </a:rPr>
              <a:t> en las que no procede modificar las BCP.</a:t>
            </a:r>
            <a:endParaRPr lang="es-ES" sz="1300">
              <a:effectLst/>
              <a:latin typeface="+mn-lt"/>
              <a:ea typeface="Times New Roman" panose="02020603050405020304" pitchFamily="18" charset="0"/>
              <a:cs typeface="Times New Roman" panose="02020603050405020304" pitchFamily="18" charset="0"/>
            </a:endParaRPr>
          </a:p>
        </p:txBody>
      </p:sp>
      <p:sp>
        <p:nvSpPr>
          <p:cNvPr id="6" name="CuadroTexto 5">
            <a:extLst>
              <a:ext uri="{FF2B5EF4-FFF2-40B4-BE49-F238E27FC236}">
                <a16:creationId xmlns:a16="http://schemas.microsoft.com/office/drawing/2014/main" id="{E691D946-C542-DFFF-4BC8-CB4CE700EDD3}"/>
              </a:ext>
            </a:extLst>
          </p:cNvPr>
          <p:cNvSpPr txBox="1"/>
          <p:nvPr/>
        </p:nvSpPr>
        <p:spPr>
          <a:xfrm>
            <a:off x="3926861" y="4528150"/>
            <a:ext cx="6920492" cy="341632"/>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nSpc>
                <a:spcPct val="90000"/>
              </a:lnSpc>
              <a:defRPr/>
            </a:pPr>
            <a:r>
              <a:rPr lang="es-ES" b="1" kern="0">
                <a:solidFill>
                  <a:srgbClr val="1D5253"/>
                </a:solidFill>
                <a:latin typeface="+mj-lt"/>
                <a:cs typeface="Arial" panose="020B0604020202020204" pitchFamily="34" charset="0"/>
              </a:rPr>
              <a:t>Confirmación de las BCP como BCD</a:t>
            </a:r>
          </a:p>
        </p:txBody>
      </p:sp>
      <p:sp>
        <p:nvSpPr>
          <p:cNvPr id="7" name="CuadroTexto 6">
            <a:extLst>
              <a:ext uri="{FF2B5EF4-FFF2-40B4-BE49-F238E27FC236}">
                <a16:creationId xmlns:a16="http://schemas.microsoft.com/office/drawing/2014/main" id="{51648156-F605-CCB7-D438-2CCBDBF0D37F}"/>
              </a:ext>
            </a:extLst>
          </p:cNvPr>
          <p:cNvSpPr txBox="1"/>
          <p:nvPr/>
        </p:nvSpPr>
        <p:spPr>
          <a:xfrm>
            <a:off x="3926860" y="4858000"/>
            <a:ext cx="7394731" cy="292388"/>
          </a:xfrm>
          <a:prstGeom prst="rect">
            <a:avLst/>
          </a:prstGeom>
          <a:noFill/>
          <a:ln>
            <a:noFill/>
          </a:ln>
        </p:spPr>
        <p:txBody>
          <a:bodyPr wrap="square">
            <a:spAutoFit/>
          </a:bodyPr>
          <a:lstStyle>
            <a:defPPr>
              <a:defRPr lang="en-US"/>
            </a:defPPr>
            <a:lvl1pPr marL="85725" marR="179070" algn="just">
              <a:spcBef>
                <a:spcPts val="1200"/>
              </a:spcBef>
              <a:spcAft>
                <a:spcPts val="1200"/>
              </a:spcAft>
              <a:defRPr sz="1200">
                <a:effectLst/>
                <a:ea typeface="Times New Roman" panose="02020603050405020304" pitchFamily="18" charset="0"/>
                <a:cs typeface="Times New Roman" panose="02020603050405020304" pitchFamily="18" charset="0"/>
              </a:defRPr>
            </a:lvl1pPr>
          </a:lstStyle>
          <a:p>
            <a:pPr>
              <a:spcBef>
                <a:spcPts val="0"/>
              </a:spcBef>
              <a:spcAft>
                <a:spcPts val="0"/>
              </a:spcAft>
            </a:pPr>
            <a:r>
              <a:rPr lang="es-ES" sz="1300"/>
              <a:t>La TGSS confirma como BCD las BCP por las que ha cotizado el o la autónoma en el año objeto de la RC.</a:t>
            </a:r>
            <a:endParaRPr lang="es-ES" sz="1300">
              <a:solidFill>
                <a:srgbClr val="0070C0"/>
              </a:solidFill>
            </a:endParaRPr>
          </a:p>
        </p:txBody>
      </p:sp>
      <p:sp>
        <p:nvSpPr>
          <p:cNvPr id="8" name="CuadroTexto 7">
            <a:extLst>
              <a:ext uri="{FF2B5EF4-FFF2-40B4-BE49-F238E27FC236}">
                <a16:creationId xmlns:a16="http://schemas.microsoft.com/office/drawing/2014/main" id="{1D1D86E1-7FF5-81D9-B958-2256A2344DEB}"/>
              </a:ext>
            </a:extLst>
          </p:cNvPr>
          <p:cNvSpPr txBox="1"/>
          <p:nvPr/>
        </p:nvSpPr>
        <p:spPr>
          <a:xfrm>
            <a:off x="3765820" y="5677629"/>
            <a:ext cx="6920492" cy="341632"/>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nSpc>
                <a:spcPct val="90000"/>
              </a:lnSpc>
              <a:defRPr/>
            </a:pPr>
            <a:r>
              <a:rPr lang="es-ES" b="1" kern="0">
                <a:solidFill>
                  <a:srgbClr val="1D5253"/>
                </a:solidFill>
                <a:latin typeface="+mj-lt"/>
                <a:cs typeface="Arial" panose="020B0604020202020204" pitchFamily="34" charset="0"/>
              </a:rPr>
              <a:t>No hay diferencias en la cotización</a:t>
            </a:r>
          </a:p>
        </p:txBody>
      </p:sp>
      <p:sp>
        <p:nvSpPr>
          <p:cNvPr id="9" name="CuadroTexto 8">
            <a:extLst>
              <a:ext uri="{FF2B5EF4-FFF2-40B4-BE49-F238E27FC236}">
                <a16:creationId xmlns:a16="http://schemas.microsoft.com/office/drawing/2014/main" id="{BAA05B31-284A-CEC0-732F-81F2ACCB8110}"/>
              </a:ext>
            </a:extLst>
          </p:cNvPr>
          <p:cNvSpPr txBox="1"/>
          <p:nvPr/>
        </p:nvSpPr>
        <p:spPr>
          <a:xfrm>
            <a:off x="3703724" y="3139859"/>
            <a:ext cx="8143956" cy="341632"/>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nSpc>
                <a:spcPct val="90000"/>
              </a:lnSpc>
              <a:defRPr/>
            </a:pPr>
            <a:r>
              <a:rPr lang="es-ES" b="1" kern="0">
                <a:solidFill>
                  <a:srgbClr val="1D5253"/>
                </a:solidFill>
                <a:latin typeface="+mj-lt"/>
                <a:cs typeface="Arial" panose="020B0604020202020204" pitchFamily="34" charset="0"/>
              </a:rPr>
              <a:t>Situaciones en las que ha estado la totalidad del año que se regulariza</a:t>
            </a:r>
          </a:p>
        </p:txBody>
      </p:sp>
      <p:sp>
        <p:nvSpPr>
          <p:cNvPr id="14" name="CuadroTexto 13">
            <a:extLst>
              <a:ext uri="{FF2B5EF4-FFF2-40B4-BE49-F238E27FC236}">
                <a16:creationId xmlns:a16="http://schemas.microsoft.com/office/drawing/2014/main" id="{548DAD4A-5F8D-B0FE-D4D0-F35BCFD8E9A4}"/>
              </a:ext>
            </a:extLst>
          </p:cNvPr>
          <p:cNvSpPr txBox="1"/>
          <p:nvPr/>
        </p:nvSpPr>
        <p:spPr>
          <a:xfrm>
            <a:off x="3765820" y="6010305"/>
            <a:ext cx="7200000" cy="492443"/>
          </a:xfrm>
          <a:prstGeom prst="rect">
            <a:avLst/>
          </a:prstGeom>
          <a:noFill/>
          <a:ln>
            <a:noFill/>
          </a:ln>
        </p:spPr>
        <p:txBody>
          <a:bodyPr wrap="square">
            <a:spAutoFit/>
          </a:bodyPr>
          <a:lstStyle>
            <a:defPPr>
              <a:defRPr lang="en-US"/>
            </a:defPPr>
            <a:lvl1pPr marL="85725" marR="179070" algn="just">
              <a:spcBef>
                <a:spcPts val="1200"/>
              </a:spcBef>
              <a:spcAft>
                <a:spcPts val="1200"/>
              </a:spcAft>
              <a:defRPr sz="1200">
                <a:effectLst/>
                <a:ea typeface="Times New Roman" panose="02020603050405020304" pitchFamily="18" charset="0"/>
                <a:cs typeface="Times New Roman" panose="02020603050405020304" pitchFamily="18" charset="0"/>
              </a:defRPr>
            </a:lvl1pPr>
          </a:lstStyle>
          <a:p>
            <a:pPr>
              <a:spcBef>
                <a:spcPts val="0"/>
              </a:spcBef>
              <a:spcAft>
                <a:spcPts val="0"/>
              </a:spcAft>
            </a:pPr>
            <a:r>
              <a:rPr lang="es-ES" sz="1300"/>
              <a:t>Consecuencia de lo anterior, el o la autónoma ha cotizado correctamente y no existen diferencias en la cotización a la Seguridad Social.</a:t>
            </a:r>
            <a:endParaRPr lang="es-ES" sz="1300">
              <a:solidFill>
                <a:srgbClr val="0070C0"/>
              </a:solidFill>
            </a:endParaRPr>
          </a:p>
        </p:txBody>
      </p:sp>
      <p:sp>
        <p:nvSpPr>
          <p:cNvPr id="61" name="Arc 31">
            <a:extLst>
              <a:ext uri="{FF2B5EF4-FFF2-40B4-BE49-F238E27FC236}">
                <a16:creationId xmlns:a16="http://schemas.microsoft.com/office/drawing/2014/main" id="{E047D437-4C98-5B46-5814-5AB8FCFA3633}"/>
              </a:ext>
            </a:extLst>
          </p:cNvPr>
          <p:cNvSpPr/>
          <p:nvPr/>
        </p:nvSpPr>
        <p:spPr>
          <a:xfrm rot="20413993" flipH="1">
            <a:off x="-90829" y="2986937"/>
            <a:ext cx="3832382" cy="3627163"/>
          </a:xfrm>
          <a:prstGeom prst="arc">
            <a:avLst>
              <a:gd name="adj1" fmla="val 6242770"/>
              <a:gd name="adj2" fmla="val 13390259"/>
            </a:avLst>
          </a:prstGeom>
          <a:noFill/>
          <a:ln w="25400" cap="flat" cmpd="sng" algn="ctr">
            <a:solidFill>
              <a:sysClr val="window" lastClr="FFFFFF">
                <a:lumMod val="85000"/>
              </a:sysClr>
            </a:solidFill>
            <a:prstDash val="sysDot"/>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2" name="Grupo 61">
            <a:extLst>
              <a:ext uri="{FF2B5EF4-FFF2-40B4-BE49-F238E27FC236}">
                <a16:creationId xmlns:a16="http://schemas.microsoft.com/office/drawing/2014/main" id="{5A55A5EB-9732-B35E-052A-B7C51F8A0CFD}"/>
              </a:ext>
            </a:extLst>
          </p:cNvPr>
          <p:cNvGrpSpPr/>
          <p:nvPr/>
        </p:nvGrpSpPr>
        <p:grpSpPr>
          <a:xfrm>
            <a:off x="2914950" y="3203590"/>
            <a:ext cx="397873" cy="397873"/>
            <a:chOff x="7242377" y="4206578"/>
            <a:chExt cx="397873" cy="397873"/>
          </a:xfrm>
        </p:grpSpPr>
        <p:sp>
          <p:nvSpPr>
            <p:cNvPr id="72" name="Oval 32">
              <a:extLst>
                <a:ext uri="{FF2B5EF4-FFF2-40B4-BE49-F238E27FC236}">
                  <a16:creationId xmlns:a16="http://schemas.microsoft.com/office/drawing/2014/main" id="{09467F6B-DA3B-86E2-6170-D2D189592B76}"/>
                </a:ext>
              </a:extLst>
            </p:cNvPr>
            <p:cNvSpPr/>
            <p:nvPr/>
          </p:nvSpPr>
          <p:spPr>
            <a:xfrm>
              <a:off x="7242377" y="4206578"/>
              <a:ext cx="397873" cy="39787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43">
              <a:extLst>
                <a:ext uri="{FF2B5EF4-FFF2-40B4-BE49-F238E27FC236}">
                  <a16:creationId xmlns:a16="http://schemas.microsoft.com/office/drawing/2014/main" id="{FB4348D8-E968-5429-8BF0-578B577D1393}"/>
                </a:ext>
              </a:extLst>
            </p:cNvPr>
            <p:cNvSpPr/>
            <p:nvPr/>
          </p:nvSpPr>
          <p:spPr>
            <a:xfrm>
              <a:off x="7322574" y="4290978"/>
              <a:ext cx="229071" cy="229071"/>
            </a:xfrm>
            <a:prstGeom prst="ellipse">
              <a:avLst/>
            </a:prstGeom>
            <a:solidFill>
              <a:srgbClr val="1CADE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upo 63">
            <a:extLst>
              <a:ext uri="{FF2B5EF4-FFF2-40B4-BE49-F238E27FC236}">
                <a16:creationId xmlns:a16="http://schemas.microsoft.com/office/drawing/2014/main" id="{949D7BB8-B638-B55B-C937-91E345D91CF2}"/>
              </a:ext>
            </a:extLst>
          </p:cNvPr>
          <p:cNvGrpSpPr/>
          <p:nvPr/>
        </p:nvGrpSpPr>
        <p:grpSpPr>
          <a:xfrm>
            <a:off x="3526570" y="4495549"/>
            <a:ext cx="397873" cy="397873"/>
            <a:chOff x="7242377" y="4206578"/>
            <a:chExt cx="397873" cy="397873"/>
          </a:xfrm>
        </p:grpSpPr>
        <p:sp>
          <p:nvSpPr>
            <p:cNvPr id="68" name="Oval 32">
              <a:extLst>
                <a:ext uri="{FF2B5EF4-FFF2-40B4-BE49-F238E27FC236}">
                  <a16:creationId xmlns:a16="http://schemas.microsoft.com/office/drawing/2014/main" id="{A36AABC3-13F0-9882-2417-4A4718934E94}"/>
                </a:ext>
              </a:extLst>
            </p:cNvPr>
            <p:cNvSpPr/>
            <p:nvPr/>
          </p:nvSpPr>
          <p:spPr>
            <a:xfrm>
              <a:off x="7242377" y="4206578"/>
              <a:ext cx="397873" cy="39787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Oval 43">
              <a:extLst>
                <a:ext uri="{FF2B5EF4-FFF2-40B4-BE49-F238E27FC236}">
                  <a16:creationId xmlns:a16="http://schemas.microsoft.com/office/drawing/2014/main" id="{A7C831A6-5D59-CFDF-E53E-2B22BF8EC6E1}"/>
                </a:ext>
              </a:extLst>
            </p:cNvPr>
            <p:cNvSpPr/>
            <p:nvPr/>
          </p:nvSpPr>
          <p:spPr>
            <a:xfrm>
              <a:off x="7322574" y="4290978"/>
              <a:ext cx="229071" cy="229071"/>
            </a:xfrm>
            <a:prstGeom prst="ellipse">
              <a:avLst/>
            </a:prstGeom>
            <a:solidFill>
              <a:srgbClr val="1CADE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upo 64">
            <a:extLst>
              <a:ext uri="{FF2B5EF4-FFF2-40B4-BE49-F238E27FC236}">
                <a16:creationId xmlns:a16="http://schemas.microsoft.com/office/drawing/2014/main" id="{833CD674-7D1E-51DC-476F-BE5185DFB2AF}"/>
              </a:ext>
            </a:extLst>
          </p:cNvPr>
          <p:cNvGrpSpPr/>
          <p:nvPr/>
        </p:nvGrpSpPr>
        <p:grpSpPr>
          <a:xfrm>
            <a:off x="3021015" y="5811368"/>
            <a:ext cx="397873" cy="397873"/>
            <a:chOff x="7242377" y="4206578"/>
            <a:chExt cx="397873" cy="397873"/>
          </a:xfrm>
        </p:grpSpPr>
        <p:sp>
          <p:nvSpPr>
            <p:cNvPr id="66" name="Oval 32">
              <a:extLst>
                <a:ext uri="{FF2B5EF4-FFF2-40B4-BE49-F238E27FC236}">
                  <a16:creationId xmlns:a16="http://schemas.microsoft.com/office/drawing/2014/main" id="{38EF3F41-C2F3-2E4F-B1BC-E41FECE82A2C}"/>
                </a:ext>
              </a:extLst>
            </p:cNvPr>
            <p:cNvSpPr/>
            <p:nvPr/>
          </p:nvSpPr>
          <p:spPr>
            <a:xfrm>
              <a:off x="7242377" y="4206578"/>
              <a:ext cx="397873" cy="39787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43">
              <a:extLst>
                <a:ext uri="{FF2B5EF4-FFF2-40B4-BE49-F238E27FC236}">
                  <a16:creationId xmlns:a16="http://schemas.microsoft.com/office/drawing/2014/main" id="{CC0FA7C8-4B0B-7FF7-B408-A231E59CE18B}"/>
                </a:ext>
              </a:extLst>
            </p:cNvPr>
            <p:cNvSpPr/>
            <p:nvPr/>
          </p:nvSpPr>
          <p:spPr>
            <a:xfrm>
              <a:off x="7322574" y="4290978"/>
              <a:ext cx="229071" cy="229071"/>
            </a:xfrm>
            <a:prstGeom prst="ellipse">
              <a:avLst/>
            </a:prstGeom>
            <a:solidFill>
              <a:srgbClr val="1CADE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pic>
        <p:nvPicPr>
          <p:cNvPr id="10" name="Imagen 9" descr="Interfaz de usuario gráfica, Texto, Aplicación, Correo electrónico&#10;&#10;Descripción generada automáticamente">
            <a:extLst>
              <a:ext uri="{FF2B5EF4-FFF2-40B4-BE49-F238E27FC236}">
                <a16:creationId xmlns:a16="http://schemas.microsoft.com/office/drawing/2014/main" id="{305D2737-2830-E22A-EF3C-C25C153D21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1497" y="3234455"/>
            <a:ext cx="2234837" cy="3119211"/>
          </a:xfrm>
          <a:prstGeom prst="rect">
            <a:avLst/>
          </a:prstGeom>
        </p:spPr>
      </p:pic>
      <p:sp>
        <p:nvSpPr>
          <p:cNvPr id="11" name="Title 1">
            <a:extLst>
              <a:ext uri="{FF2B5EF4-FFF2-40B4-BE49-F238E27FC236}">
                <a16:creationId xmlns:a16="http://schemas.microsoft.com/office/drawing/2014/main" id="{AE6FBBBB-A72C-BAC5-1E2E-837409279691}"/>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err="1">
                <a:solidFill>
                  <a:schemeClr val="accent3"/>
                </a:solidFill>
                <a:latin typeface="Calibri" panose="020F0502020204030204"/>
              </a:rPr>
              <a:t>PnoR</a:t>
            </a:r>
            <a:endParaRPr lang="es-ES" sz="2400">
              <a:solidFill>
                <a:schemeClr val="accent3"/>
              </a:solidFill>
              <a:latin typeface="Calibri" panose="020F0502020204030204"/>
            </a:endParaRPr>
          </a:p>
        </p:txBody>
      </p:sp>
      <p:pic>
        <p:nvPicPr>
          <p:cNvPr id="13" name="Imagen 12">
            <a:extLst>
              <a:ext uri="{FF2B5EF4-FFF2-40B4-BE49-F238E27FC236}">
                <a16:creationId xmlns:a16="http://schemas.microsoft.com/office/drawing/2014/main" id="{2ECB4F80-BB42-C73D-827B-D73C566E7AE6}"/>
              </a:ext>
            </a:extLst>
          </p:cNvPr>
          <p:cNvPicPr>
            <a:picLocks noChangeAspect="1"/>
          </p:cNvPicPr>
          <p:nvPr/>
        </p:nvPicPr>
        <p:blipFill>
          <a:blip r:embed="rId3"/>
          <a:stretch>
            <a:fillRect/>
          </a:stretch>
        </p:blipFill>
        <p:spPr>
          <a:xfrm>
            <a:off x="5019554" y="130732"/>
            <a:ext cx="2196000" cy="593274"/>
          </a:xfrm>
          <a:prstGeom prst="rect">
            <a:avLst/>
          </a:prstGeom>
        </p:spPr>
      </p:pic>
      <p:grpSp>
        <p:nvGrpSpPr>
          <p:cNvPr id="2" name="Grupo 1">
            <a:extLst>
              <a:ext uri="{FF2B5EF4-FFF2-40B4-BE49-F238E27FC236}">
                <a16:creationId xmlns:a16="http://schemas.microsoft.com/office/drawing/2014/main" id="{CE37BF9C-77D9-3A3C-5437-11E68AE2491C}"/>
              </a:ext>
            </a:extLst>
          </p:cNvPr>
          <p:cNvGrpSpPr/>
          <p:nvPr/>
        </p:nvGrpSpPr>
        <p:grpSpPr>
          <a:xfrm>
            <a:off x="810704" y="1458628"/>
            <a:ext cx="1253278" cy="45720"/>
            <a:chOff x="810704" y="1458628"/>
            <a:chExt cx="1253278" cy="45720"/>
          </a:xfrm>
        </p:grpSpPr>
        <p:sp>
          <p:nvSpPr>
            <p:cNvPr id="15" name="!!CoverSlideFooterText">
              <a:extLst>
                <a:ext uri="{FF2B5EF4-FFF2-40B4-BE49-F238E27FC236}">
                  <a16:creationId xmlns:a16="http://schemas.microsoft.com/office/drawing/2014/main" id="{9770C602-455C-FDC7-192C-C7FB5AFE3477}"/>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8" name="!!CoverSlideFooterText">
              <a:extLst>
                <a:ext uri="{FF2B5EF4-FFF2-40B4-BE49-F238E27FC236}">
                  <a16:creationId xmlns:a16="http://schemas.microsoft.com/office/drawing/2014/main" id="{140576FC-3715-515B-FD50-6420DD7E609F}"/>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4964983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5C9937C-ADAC-3E53-2498-183E499E0724}"/>
              </a:ext>
              <a:ext uri="{C183D7F6-B498-43B3-948B-1728B52AA6E4}">
                <adec:decorative xmlns:adec="http://schemas.microsoft.com/office/drawing/2017/decorative" val="1"/>
              </a:ext>
            </a:extLst>
          </p:cNvPr>
          <p:cNvSpPr/>
          <p:nvPr/>
        </p:nvSpPr>
        <p:spPr>
          <a:xfrm>
            <a:off x="9330981"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B26D5493-AEFE-9D60-B976-C89022CB6075}"/>
              </a:ext>
              <a:ext uri="{C183D7F6-B498-43B3-948B-1728B52AA6E4}">
                <adec:decorative xmlns:adec="http://schemas.microsoft.com/office/drawing/2017/decorative" val="1"/>
              </a:ext>
            </a:extLst>
          </p:cNvPr>
          <p:cNvSpPr/>
          <p:nvPr/>
        </p:nvSpPr>
        <p:spPr>
          <a:xfrm>
            <a:off x="428505" y="915595"/>
            <a:ext cx="11334993" cy="5520306"/>
          </a:xfrm>
          <a:prstGeom prst="rect">
            <a:avLst/>
          </a:prstGeom>
          <a:solidFill>
            <a:srgbClr val="FBFBFB"/>
          </a:solidFill>
          <a:ln w="25400" cap="flat" cmpd="sng" algn="ctr">
            <a:noFill/>
            <a:prstDash val="solid"/>
          </a:ln>
          <a:effectLst/>
        </p:spPr>
        <p:txBody>
          <a:bodyPr rtlCol="0" anchor="ctr"/>
          <a:lstStyle>
            <a:defPPr>
              <a:defRPr lang="es-ES"/>
            </a:def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DDCF2C56-74F4-0B4A-59C4-860FBA94A52E}"/>
              </a:ext>
            </a:extLst>
          </p:cNvPr>
          <p:cNvSpPr txBox="1">
            <a:spLocks noChangeArrowheads="1"/>
          </p:cNvSpPr>
          <p:nvPr/>
        </p:nvSpPr>
        <p:spPr bwMode="auto">
          <a:xfrm>
            <a:off x="1132114" y="1982960"/>
            <a:ext cx="99277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2000">
                <a:latin typeface="+mn-lt"/>
                <a:ea typeface="Lato Light" panose="020F0502020204030203" pitchFamily="34" charset="0"/>
                <a:cs typeface="Segoe UI" panose="020B0502040204020203" pitchFamily="34" charset="0"/>
              </a:rPr>
              <a:t>Al igual que con el cruce de datos con las MCSS y las EEGG, el intercambio de información con las AATT es fundamental en el proceso de RC, al permitir a la TGSS conocer qué RN se deben tener en cuenta para establecer la BCD.</a:t>
            </a:r>
            <a:endParaRPr lang="es-ES" altLang="en-US" sz="2000" b="1">
              <a:latin typeface="+mn-lt"/>
              <a:ea typeface="Lato Light" panose="020F0502020204030203" pitchFamily="34" charset="0"/>
              <a:cs typeface="Segoe UI" panose="020B0502040204020203" pitchFamily="34" charset="0"/>
            </a:endParaRPr>
          </a:p>
        </p:txBody>
      </p:sp>
      <p:grpSp>
        <p:nvGrpSpPr>
          <p:cNvPr id="16" name="Grupo 15">
            <a:extLst>
              <a:ext uri="{FF2B5EF4-FFF2-40B4-BE49-F238E27FC236}">
                <a16:creationId xmlns:a16="http://schemas.microsoft.com/office/drawing/2014/main" id="{CD6FEFDA-B480-1D05-DCC9-9524BF4DC47A}"/>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A70FFFF6-FF54-8913-1295-5C97E7FFF673}"/>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8" name="Grupo 17">
              <a:extLst>
                <a:ext uri="{FF2B5EF4-FFF2-40B4-BE49-F238E27FC236}">
                  <a16:creationId xmlns:a16="http://schemas.microsoft.com/office/drawing/2014/main" id="{BC5C2230-1A95-3D04-3814-F10A234D0053}"/>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11E1BAA9-D57C-15D6-2E3A-C4A46D837D8D}"/>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402A8B47-484C-5A40-5CC6-59EE7A501BCE}"/>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75" name="Rectángulo 74">
            <a:extLst>
              <a:ext uri="{FF2B5EF4-FFF2-40B4-BE49-F238E27FC236}">
                <a16:creationId xmlns:a16="http://schemas.microsoft.com/office/drawing/2014/main" id="{044622A4-1099-74E0-51E7-8E4907DF3B61}"/>
              </a:ext>
            </a:extLst>
          </p:cNvPr>
          <p:cNvSpPr/>
          <p:nvPr/>
        </p:nvSpPr>
        <p:spPr>
          <a:xfrm>
            <a:off x="4010245" y="3942337"/>
            <a:ext cx="1123314" cy="1346099"/>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Subtitle 2">
            <a:extLst>
              <a:ext uri="{FF2B5EF4-FFF2-40B4-BE49-F238E27FC236}">
                <a16:creationId xmlns:a16="http://schemas.microsoft.com/office/drawing/2014/main" id="{D82E7A73-8F79-AC36-39F1-C867EDB3D882}"/>
              </a:ext>
            </a:extLst>
          </p:cNvPr>
          <p:cNvSpPr txBox="1">
            <a:spLocks noChangeArrowheads="1"/>
          </p:cNvSpPr>
          <p:nvPr/>
        </p:nvSpPr>
        <p:spPr bwMode="auto">
          <a:xfrm>
            <a:off x="1132114" y="1307263"/>
            <a:ext cx="9927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3000">
                <a:solidFill>
                  <a:srgbClr val="C00000"/>
                </a:solidFill>
                <a:latin typeface="+mn-lt"/>
                <a:ea typeface="Lato Light" panose="020F0502020204030203" pitchFamily="34" charset="0"/>
                <a:cs typeface="Segoe UI" panose="020B0502040204020203" pitchFamily="34" charset="0"/>
              </a:rPr>
              <a:t>Cálculo de los Rendimientos Netos Mensuales (RNM)</a:t>
            </a:r>
            <a:endParaRPr lang="es-ES" altLang="en-US" sz="3000" b="1">
              <a:solidFill>
                <a:srgbClr val="C00000"/>
              </a:solidFill>
              <a:latin typeface="+mn-lt"/>
              <a:ea typeface="Lato Light" panose="020F0502020204030203" pitchFamily="34" charset="0"/>
              <a:cs typeface="Segoe UI" panose="020B0502040204020203" pitchFamily="34" charset="0"/>
            </a:endParaRPr>
          </a:p>
        </p:txBody>
      </p:sp>
      <p:grpSp>
        <p:nvGrpSpPr>
          <p:cNvPr id="12" name="Group 129">
            <a:extLst>
              <a:ext uri="{FF2B5EF4-FFF2-40B4-BE49-F238E27FC236}">
                <a16:creationId xmlns:a16="http://schemas.microsoft.com/office/drawing/2014/main" id="{2A401093-6885-9290-1EC2-7CF0B7AF39B0}"/>
              </a:ext>
            </a:extLst>
          </p:cNvPr>
          <p:cNvGrpSpPr/>
          <p:nvPr/>
        </p:nvGrpSpPr>
        <p:grpSpPr>
          <a:xfrm rot="7909026">
            <a:off x="5129769" y="3536271"/>
            <a:ext cx="979659" cy="365191"/>
            <a:chOff x="-11789805" y="3384549"/>
            <a:chExt cx="3113072" cy="1160464"/>
          </a:xfrm>
          <a:solidFill>
            <a:srgbClr val="D73A2C"/>
          </a:solidFill>
        </p:grpSpPr>
        <p:sp>
          <p:nvSpPr>
            <p:cNvPr id="13" name="Freeform 73">
              <a:extLst>
                <a:ext uri="{FF2B5EF4-FFF2-40B4-BE49-F238E27FC236}">
                  <a16:creationId xmlns:a16="http://schemas.microsoft.com/office/drawing/2014/main" id="{EF8279BA-2414-1473-6387-A0E8353EC668}"/>
                </a:ext>
              </a:extLst>
            </p:cNvPr>
            <p:cNvSpPr>
              <a:spLocks/>
            </p:cNvSpPr>
            <p:nvPr/>
          </p:nvSpPr>
          <p:spPr bwMode="auto">
            <a:xfrm>
              <a:off x="-11789805" y="3384549"/>
              <a:ext cx="2909901" cy="1160464"/>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5" name="Freeform 74">
              <a:extLst>
                <a:ext uri="{FF2B5EF4-FFF2-40B4-BE49-F238E27FC236}">
                  <a16:creationId xmlns:a16="http://schemas.microsoft.com/office/drawing/2014/main" id="{DBBC5B7E-7BDC-FD01-9D39-2E4A12F9673E}"/>
                </a:ext>
              </a:extLst>
            </p:cNvPr>
            <p:cNvSpPr>
              <a:spLocks noEditPoints="1"/>
            </p:cNvSpPr>
            <p:nvPr/>
          </p:nvSpPr>
          <p:spPr bwMode="auto">
            <a:xfrm>
              <a:off x="-9499064" y="3692552"/>
              <a:ext cx="822331"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3" name="Imagen 2">
            <a:extLst>
              <a:ext uri="{FF2B5EF4-FFF2-40B4-BE49-F238E27FC236}">
                <a16:creationId xmlns:a16="http://schemas.microsoft.com/office/drawing/2014/main" id="{C2F6D088-8646-34A1-E7A4-E473B58710E5}"/>
              </a:ext>
            </a:extLst>
          </p:cNvPr>
          <p:cNvPicPr>
            <a:picLocks noChangeAspect="1"/>
          </p:cNvPicPr>
          <p:nvPr/>
        </p:nvPicPr>
        <p:blipFill>
          <a:blip r:embed="rId2"/>
          <a:stretch>
            <a:fillRect/>
          </a:stretch>
        </p:blipFill>
        <p:spPr>
          <a:xfrm>
            <a:off x="1433122" y="3387586"/>
            <a:ext cx="9504000" cy="2482813"/>
          </a:xfrm>
          <a:prstGeom prst="rect">
            <a:avLst/>
          </a:prstGeom>
        </p:spPr>
      </p:pic>
    </p:spTree>
    <p:extLst>
      <p:ext uri="{BB962C8B-B14F-4D97-AF65-F5344CB8AC3E}">
        <p14:creationId xmlns:p14="http://schemas.microsoft.com/office/powerpoint/2010/main" val="208962336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4" name="CuadroTexto 3">
            <a:extLst>
              <a:ext uri="{FF2B5EF4-FFF2-40B4-BE49-F238E27FC236}">
                <a16:creationId xmlns:a16="http://schemas.microsoft.com/office/drawing/2014/main" id="{E025BF83-0B4C-01D1-2F77-DA5E93A04FD9}"/>
              </a:ext>
            </a:extLst>
          </p:cNvPr>
          <p:cNvSpPr txBox="1"/>
          <p:nvPr/>
        </p:nvSpPr>
        <p:spPr>
          <a:xfrm>
            <a:off x="866993" y="1188992"/>
            <a:ext cx="10588442" cy="607539"/>
          </a:xfrm>
          <a:prstGeom prst="rect">
            <a:avLst/>
          </a:prstGeom>
          <a:noFill/>
        </p:spPr>
        <p:txBody>
          <a:bodyPr wrap="square">
            <a:spAutoFit/>
          </a:bodyPr>
          <a:lstStyle/>
          <a:p>
            <a:pPr lvl="0" algn="just">
              <a:lnSpc>
                <a:spcPct val="107000"/>
              </a:lnSpc>
              <a:spcAft>
                <a:spcPts val="800"/>
              </a:spcAft>
              <a:buNone/>
            </a:pPr>
            <a:r>
              <a:rPr lang="es-ES" sz="1600">
                <a:solidFill>
                  <a:schemeClr val="bg2">
                    <a:lumMod val="25000"/>
                  </a:schemeClr>
                </a:solidFill>
                <a:ea typeface="Calibri Light" panose="020F0302020204030204" pitchFamily="34" charset="0"/>
              </a:rPr>
              <a:t>Los </a:t>
            </a:r>
            <a:r>
              <a:rPr lang="es-ES" sz="1600" b="1">
                <a:solidFill>
                  <a:schemeClr val="accent3">
                    <a:lumMod val="75000"/>
                  </a:schemeClr>
                </a:solidFill>
                <a:ea typeface="Calibri Light" panose="020F0302020204030204" pitchFamily="34" charset="0"/>
              </a:rPr>
              <a:t>RNM</a:t>
            </a:r>
            <a:r>
              <a:rPr lang="es-ES" sz="1600" b="1">
                <a:solidFill>
                  <a:schemeClr val="accent3">
                    <a:lumMod val="75000"/>
                  </a:schemeClr>
                </a:solidFill>
              </a:rPr>
              <a:t> </a:t>
            </a:r>
            <a:r>
              <a:rPr lang="es-ES" sz="1600"/>
              <a:t>son los que </a:t>
            </a:r>
            <a:r>
              <a:rPr lang="es-ES" sz="1600" b="1">
                <a:solidFill>
                  <a:schemeClr val="accent3">
                    <a:lumMod val="75000"/>
                  </a:schemeClr>
                </a:solidFill>
              </a:rPr>
              <a:t>determinan</a:t>
            </a:r>
            <a:r>
              <a:rPr lang="es-ES" sz="1600" b="1">
                <a:solidFill>
                  <a:schemeClr val="accent1"/>
                </a:solidFill>
              </a:rPr>
              <a:t> </a:t>
            </a:r>
            <a:r>
              <a:rPr lang="es-ES" sz="1600">
                <a:solidFill>
                  <a:schemeClr val="bg2">
                    <a:lumMod val="25000"/>
                  </a:schemeClr>
                </a:solidFill>
                <a:effectLst/>
                <a:ea typeface="Calibri Light" panose="020F0302020204030204" pitchFamily="34" charset="0"/>
              </a:rPr>
              <a:t>en qué </a:t>
            </a:r>
            <a:r>
              <a:rPr lang="es-ES" sz="1600" b="1">
                <a:solidFill>
                  <a:schemeClr val="accent3">
                    <a:lumMod val="75000"/>
                  </a:schemeClr>
                </a:solidFill>
              </a:rPr>
              <a:t>tramo de la tabla de rendimientos </a:t>
            </a:r>
            <a:r>
              <a:rPr lang="es-ES" sz="1600">
                <a:solidFill>
                  <a:schemeClr val="bg2">
                    <a:lumMod val="25000"/>
                  </a:schemeClr>
                </a:solidFill>
                <a:effectLst/>
                <a:ea typeface="Calibri Light" panose="020F0302020204030204" pitchFamily="34" charset="0"/>
              </a:rPr>
              <a:t>se encuentra el o la autónoma, y, por tanto, el rango de la BBCC mínima y la BBCC máxima de cotización correspondiente a ese tramo.</a:t>
            </a:r>
          </a:p>
        </p:txBody>
      </p:sp>
      <p:sp>
        <p:nvSpPr>
          <p:cNvPr id="7" name="Rectángulo: esquinas redondeadas 23">
            <a:extLst>
              <a:ext uri="{FF2B5EF4-FFF2-40B4-BE49-F238E27FC236}">
                <a16:creationId xmlns:a16="http://schemas.microsoft.com/office/drawing/2014/main" id="{3BDF895C-A69C-6E5F-E640-059067180E40}"/>
              </a:ext>
            </a:extLst>
          </p:cNvPr>
          <p:cNvSpPr/>
          <p:nvPr/>
        </p:nvSpPr>
        <p:spPr>
          <a:xfrm>
            <a:off x="1136988" y="3150992"/>
            <a:ext cx="2016224" cy="720080"/>
          </a:xfrm>
          <a:prstGeom prst="round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sp>
        <p:nvSpPr>
          <p:cNvPr id="8" name="Rectángulo: esquinas redondeadas 24">
            <a:extLst>
              <a:ext uri="{FF2B5EF4-FFF2-40B4-BE49-F238E27FC236}">
                <a16:creationId xmlns:a16="http://schemas.microsoft.com/office/drawing/2014/main" id="{3EDC8026-C3AB-3E55-6FBE-2B50589863A7}"/>
              </a:ext>
            </a:extLst>
          </p:cNvPr>
          <p:cNvSpPr/>
          <p:nvPr/>
        </p:nvSpPr>
        <p:spPr>
          <a:xfrm>
            <a:off x="1136988" y="3912610"/>
            <a:ext cx="2016224" cy="2791158"/>
          </a:xfrm>
          <a:prstGeom prst="roundRect">
            <a:avLst>
              <a:gd name="adj" fmla="val 9581"/>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a:ea typeface="+mn-ea"/>
              <a:cs typeface="+mn-cs"/>
            </a:endParaRPr>
          </a:p>
        </p:txBody>
      </p:sp>
      <p:graphicFrame>
        <p:nvGraphicFramePr>
          <p:cNvPr id="9" name="Tabla 25">
            <a:extLst>
              <a:ext uri="{FF2B5EF4-FFF2-40B4-BE49-F238E27FC236}">
                <a16:creationId xmlns:a16="http://schemas.microsoft.com/office/drawing/2014/main" id="{BE71311A-3811-175A-0461-707B563F5539}"/>
              </a:ext>
            </a:extLst>
          </p:cNvPr>
          <p:cNvGraphicFramePr>
            <a:graphicFrameLocks noGrp="1"/>
          </p:cNvGraphicFramePr>
          <p:nvPr>
            <p:extLst>
              <p:ext uri="{D42A27DB-BD31-4B8C-83A1-F6EECF244321}">
                <p14:modId xmlns:p14="http://schemas.microsoft.com/office/powerpoint/2010/main" val="3863623244"/>
              </p:ext>
            </p:extLst>
          </p:nvPr>
        </p:nvGraphicFramePr>
        <p:xfrm>
          <a:off x="1143169" y="2730327"/>
          <a:ext cx="9905660" cy="3973440"/>
        </p:xfrm>
        <a:graphic>
          <a:graphicData uri="http://schemas.openxmlformats.org/drawingml/2006/table">
            <a:tbl>
              <a:tblPr/>
              <a:tblGrid>
                <a:gridCol w="1981132">
                  <a:extLst>
                    <a:ext uri="{9D8B030D-6E8A-4147-A177-3AD203B41FA5}">
                      <a16:colId xmlns:a16="http://schemas.microsoft.com/office/drawing/2014/main" val="3608910466"/>
                    </a:ext>
                  </a:extLst>
                </a:gridCol>
                <a:gridCol w="1981132">
                  <a:extLst>
                    <a:ext uri="{9D8B030D-6E8A-4147-A177-3AD203B41FA5}">
                      <a16:colId xmlns:a16="http://schemas.microsoft.com/office/drawing/2014/main" val="932688831"/>
                    </a:ext>
                  </a:extLst>
                </a:gridCol>
                <a:gridCol w="1981132">
                  <a:extLst>
                    <a:ext uri="{9D8B030D-6E8A-4147-A177-3AD203B41FA5}">
                      <a16:colId xmlns:a16="http://schemas.microsoft.com/office/drawing/2014/main" val="2348870046"/>
                    </a:ext>
                  </a:extLst>
                </a:gridCol>
                <a:gridCol w="1981132">
                  <a:extLst>
                    <a:ext uri="{9D8B030D-6E8A-4147-A177-3AD203B41FA5}">
                      <a16:colId xmlns:a16="http://schemas.microsoft.com/office/drawing/2014/main" val="630449770"/>
                    </a:ext>
                  </a:extLst>
                </a:gridCol>
                <a:gridCol w="1981132">
                  <a:extLst>
                    <a:ext uri="{9D8B030D-6E8A-4147-A177-3AD203B41FA5}">
                      <a16:colId xmlns:a16="http://schemas.microsoft.com/office/drawing/2014/main" val="1993590955"/>
                    </a:ext>
                  </a:extLst>
                </a:gridCol>
              </a:tblGrid>
              <a:tr h="401156">
                <a:tc>
                  <a:txBody>
                    <a:bodyPr/>
                    <a:lstStyle/>
                    <a:p>
                      <a:pPr algn="ctr"/>
                      <a:endParaRPr lang="es-ES" sz="1000" b="1">
                        <a:solidFill>
                          <a:srgbClr val="333333"/>
                        </a:solidFill>
                        <a:effectLst/>
                        <a:latin typeface="Arial" panose="020B0604020202020204" pitchFamily="34" charset="0"/>
                        <a:cs typeface="Arial" panose="020B0604020202020204" pitchFamily="34" charset="0"/>
                      </a:endParaRP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gridSpan="2">
                  <a:txBody>
                    <a:bodyPr/>
                    <a:lstStyle/>
                    <a:p>
                      <a:pPr algn="ctr"/>
                      <a:r>
                        <a:rPr lang="es-ES" sz="1200" b="1">
                          <a:solidFill>
                            <a:schemeClr val="bg1"/>
                          </a:solidFill>
                          <a:effectLst/>
                          <a:latin typeface="Arial" panose="020B0604020202020204" pitchFamily="34" charset="0"/>
                          <a:cs typeface="Arial" panose="020B0604020202020204" pitchFamily="34" charset="0"/>
                        </a:rPr>
                        <a:t>Tramos de rendimientos netos 2023</a:t>
                      </a:r>
                    </a:p>
                    <a:p>
                      <a:pPr algn="ctr"/>
                      <a:r>
                        <a:rPr lang="es-ES" sz="1200" b="1">
                          <a:solidFill>
                            <a:schemeClr val="bg1"/>
                          </a:solidFill>
                          <a:effectLst/>
                          <a:latin typeface="Arial" panose="020B0604020202020204" pitchFamily="34" charset="0"/>
                          <a:cs typeface="Arial" panose="020B0604020202020204" pitchFamily="34" charset="0"/>
                        </a:rPr>
                        <a:t>Euros/mes</a:t>
                      </a:r>
                    </a:p>
                  </a:txBody>
                  <a:tcPr marL="54030" marR="54030" marT="27015" marB="27015" anchor="ctr">
                    <a:lnL w="9525" cap="flat" cmpd="sng" algn="ctr">
                      <a:no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noFill/>
                      <a:prstDash val="solid"/>
                      <a:round/>
                      <a:headEnd type="none" w="med" len="med"/>
                      <a:tailEnd type="none" w="med" len="med"/>
                    </a:lnB>
                    <a:solidFill>
                      <a:schemeClr val="bg2">
                        <a:lumMod val="75000"/>
                      </a:schemeClr>
                    </a:solidFill>
                  </a:tcPr>
                </a:tc>
                <a:tc hMerge="1">
                  <a:txBody>
                    <a:bodyPr/>
                    <a:lstStyle/>
                    <a:p>
                      <a:endParaRPr lang="es-ES"/>
                    </a:p>
                  </a:txBody>
                  <a:tcPr/>
                </a:tc>
                <a:tc>
                  <a:txBody>
                    <a:bodyPr/>
                    <a:lstStyle/>
                    <a:p>
                      <a:pPr algn="ctr"/>
                      <a:r>
                        <a:rPr lang="es-ES" sz="1200" b="1">
                          <a:solidFill>
                            <a:schemeClr val="bg1"/>
                          </a:solidFill>
                          <a:effectLst/>
                          <a:latin typeface="Arial" panose="020B0604020202020204" pitchFamily="34" charset="0"/>
                          <a:cs typeface="Arial" panose="020B0604020202020204" pitchFamily="34" charset="0"/>
                        </a:rPr>
                        <a:t>BBCC mínima</a:t>
                      </a:r>
                    </a:p>
                    <a:p>
                      <a:pPr algn="ctr"/>
                      <a:r>
                        <a:rPr lang="es-ES" sz="1200" b="1">
                          <a:solidFill>
                            <a:schemeClr val="bg1"/>
                          </a:solidFill>
                          <a:effectLst/>
                          <a:latin typeface="Arial" panose="020B0604020202020204" pitchFamily="34" charset="0"/>
                          <a:cs typeface="Arial" panose="020B0604020202020204" pitchFamily="34" charset="0"/>
                        </a:rPr>
                        <a:t>Euros /mes</a:t>
                      </a:r>
                    </a:p>
                  </a:txBody>
                  <a:tcPr marL="54030" marR="54030" marT="27015" marB="27015" anchor="ctr">
                    <a:lnL w="9525" cap="flat" cmpd="sng" algn="ctr">
                      <a:solidFill>
                        <a:srgbClr val="A0B0C0"/>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noFill/>
                      <a:prstDash val="solid"/>
                      <a:round/>
                      <a:headEnd type="none" w="med" len="med"/>
                      <a:tailEnd type="none" w="med" len="med"/>
                    </a:lnB>
                    <a:solidFill>
                      <a:schemeClr val="bg2">
                        <a:lumMod val="75000"/>
                      </a:schemeClr>
                    </a:solidFill>
                  </a:tcPr>
                </a:tc>
                <a:tc>
                  <a:txBody>
                    <a:bodyPr/>
                    <a:lstStyle/>
                    <a:p>
                      <a:pPr algn="ctr"/>
                      <a:r>
                        <a:rPr lang="es-ES" sz="1200" b="1">
                          <a:solidFill>
                            <a:schemeClr val="bg1"/>
                          </a:solidFill>
                          <a:effectLst/>
                          <a:latin typeface="Arial" panose="020B0604020202020204" pitchFamily="34" charset="0"/>
                          <a:cs typeface="Arial" panose="020B0604020202020204" pitchFamily="34" charset="0"/>
                        </a:rPr>
                        <a:t>BBCC máxima</a:t>
                      </a:r>
                    </a:p>
                    <a:p>
                      <a:pPr algn="ctr"/>
                      <a:r>
                        <a:rPr lang="es-ES" sz="1200" b="1">
                          <a:solidFill>
                            <a:schemeClr val="bg1"/>
                          </a:solidFill>
                          <a:effectLst/>
                          <a:latin typeface="Arial" panose="020B0604020202020204" pitchFamily="34" charset="0"/>
                          <a:cs typeface="Arial" panose="020B0604020202020204" pitchFamily="34" charset="0"/>
                        </a:rPr>
                        <a:t>Euros/mes</a:t>
                      </a:r>
                    </a:p>
                  </a:txBody>
                  <a:tcPr marL="54030" marR="54030" marT="27015" marB="27015" anchor="ctr">
                    <a:lnL w="12700" cap="flat" cmpd="sng" algn="ctr">
                      <a:solidFill>
                        <a:schemeClr val="bg1"/>
                      </a:solidFill>
                      <a:prstDash val="solid"/>
                      <a:round/>
                      <a:headEnd type="none" w="med" len="med"/>
                      <a:tailEnd type="none" w="med" len="med"/>
                    </a:lnL>
                    <a:lnR w="9525" cap="flat" cmpd="sng" algn="ctr">
                      <a:solidFill>
                        <a:srgbClr val="A0B0C0"/>
                      </a:solidFill>
                      <a:prstDash val="solid"/>
                      <a:round/>
                      <a:headEnd type="none" w="med" len="med"/>
                      <a:tailEnd type="none" w="med" len="med"/>
                    </a:lnR>
                    <a:lnT w="9525" cap="flat" cmpd="sng" algn="ctr">
                      <a:solidFill>
                        <a:srgbClr val="A0B0C0"/>
                      </a:solidFill>
                      <a:prstDash val="solid"/>
                      <a:round/>
                      <a:headEnd type="none" w="med" len="med"/>
                      <a:tailEnd type="none" w="med" len="med"/>
                    </a:lnT>
                    <a:lnB w="9525" cap="flat" cmpd="sng" algn="ctr">
                      <a:noFill/>
                      <a:prstDash val="solid"/>
                      <a:round/>
                      <a:headEnd type="none" w="med" len="med"/>
                      <a:tailEnd type="none" w="med" len="med"/>
                    </a:lnB>
                    <a:solidFill>
                      <a:schemeClr val="bg2">
                        <a:lumMod val="75000"/>
                      </a:schemeClr>
                    </a:solidFill>
                  </a:tcPr>
                </a:tc>
                <a:extLst>
                  <a:ext uri="{0D108BD9-81ED-4DB2-BD59-A6C34878D82A}">
                    <a16:rowId xmlns:a16="http://schemas.microsoft.com/office/drawing/2014/main" val="3943294747"/>
                  </a:ext>
                </a:extLst>
              </a:tr>
              <a:tr h="224175">
                <a:tc rowSpan="3">
                  <a:txBody>
                    <a:bodyPr/>
                    <a:lstStyle/>
                    <a:p>
                      <a:pPr algn="l"/>
                      <a:r>
                        <a:rPr lang="es-ES" sz="1600" b="1">
                          <a:effectLst/>
                          <a:latin typeface="Arial" panose="020B0604020202020204" pitchFamily="34" charset="0"/>
                          <a:cs typeface="Arial" panose="020B0604020202020204" pitchFamily="34" charset="0"/>
                        </a:rPr>
                        <a:t>Tabla reducida</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ES" sz="1200">
                          <a:effectLst/>
                          <a:latin typeface="Arial" panose="020B0604020202020204" pitchFamily="34" charset="0"/>
                          <a:cs typeface="Arial" panose="020B0604020202020204" pitchFamily="34" charset="0"/>
                        </a:rPr>
                        <a:t>Tramo 1.</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&lt; = 670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751,63</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a:cs typeface="Arial"/>
                        </a:rPr>
                        <a:t>849,66</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3416446432"/>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2.</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&gt; 670 y &lt;=900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849,67</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900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3723692071"/>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3.</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&gt;900 y &lt; 1.166,70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898,69</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4E4"/>
                    </a:solidFill>
                  </a:tcPr>
                </a:tc>
                <a:tc>
                  <a:txBody>
                    <a:bodyPr/>
                    <a:lstStyle/>
                    <a:p>
                      <a:pPr algn="ctr"/>
                      <a:r>
                        <a:rPr lang="es-ES" sz="1200">
                          <a:effectLst/>
                          <a:latin typeface="Arial" panose="020B0604020202020204" pitchFamily="34" charset="0"/>
                          <a:cs typeface="Arial" panose="020B0604020202020204" pitchFamily="34" charset="0"/>
                        </a:rPr>
                        <a:t>1.166,70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E4E4E4"/>
                    </a:solidFill>
                  </a:tcPr>
                </a:tc>
                <a:extLst>
                  <a:ext uri="{0D108BD9-81ED-4DB2-BD59-A6C34878D82A}">
                    <a16:rowId xmlns:a16="http://schemas.microsoft.com/office/drawing/2014/main" val="839612087"/>
                  </a:ext>
                </a:extLst>
              </a:tr>
              <a:tr h="224175">
                <a:tc rowSpan="11">
                  <a:txBody>
                    <a:bodyPr/>
                    <a:lstStyle/>
                    <a:p>
                      <a:pPr algn="l"/>
                      <a:r>
                        <a:rPr lang="es-ES" sz="1600" b="1">
                          <a:effectLst/>
                          <a:latin typeface="Arial" panose="020B0604020202020204" pitchFamily="34" charset="0"/>
                          <a:cs typeface="Arial" panose="020B0604020202020204" pitchFamily="34" charset="0"/>
                        </a:rPr>
                        <a:t>Tabla general</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ES" sz="1200">
                          <a:effectLst/>
                          <a:latin typeface="Arial" panose="020B0604020202020204" pitchFamily="34" charset="0"/>
                          <a:cs typeface="Arial" panose="020B0604020202020204" pitchFamily="34" charset="0"/>
                        </a:rPr>
                        <a:t>Tramo 1.</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 1.166,70 y &lt; = 1.300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950,98</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a:cs typeface="Arial"/>
                        </a:rPr>
                        <a:t>1.300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12700" cap="flat" cmpd="sng" algn="ctr">
                      <a:solidFill>
                        <a:schemeClr val="bg1"/>
                      </a:solid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024286541"/>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2.</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1.300 y &lt;=1.500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960,78</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1.500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515952213"/>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3.</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1.500 y &lt;=1.700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960,78</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1.700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631440859"/>
                  </a:ext>
                </a:extLst>
              </a:tr>
              <a:tr h="224175">
                <a:tc vMerge="1">
                  <a:txBody>
                    <a:bodyPr/>
                    <a:lstStyle/>
                    <a:p>
                      <a:endParaRPr lang="es-ES"/>
                    </a:p>
                  </a:txBody>
                  <a:tcPr/>
                </a:tc>
                <a:tc>
                  <a:txBody>
                    <a:bodyPr/>
                    <a:lstStyle/>
                    <a:p>
                      <a:pPr algn="l"/>
                      <a:r>
                        <a:rPr lang="es-ES" sz="1200">
                          <a:effectLst/>
                          <a:latin typeface="Arial"/>
                          <a:cs typeface="Arial"/>
                        </a:rPr>
                        <a:t>Tramo 4.</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1.700 y &lt;=1.850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1.013,07</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1.850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420059658"/>
                  </a:ext>
                </a:extLst>
              </a:tr>
              <a:tr h="224175">
                <a:tc vMerge="1">
                  <a:txBody>
                    <a:bodyPr/>
                    <a:lstStyle/>
                    <a:p>
                      <a:endParaRPr lang="es-ES"/>
                    </a:p>
                  </a:txBody>
                  <a:tcPr/>
                </a:tc>
                <a:tc>
                  <a:txBody>
                    <a:bodyPr/>
                    <a:lstStyle/>
                    <a:p>
                      <a:pPr algn="l"/>
                      <a:r>
                        <a:rPr lang="es-ES" sz="1200">
                          <a:effectLst/>
                          <a:latin typeface="Arial"/>
                          <a:cs typeface="Arial"/>
                        </a:rPr>
                        <a:t>Tramo 5.</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1.850 y &lt;=2.030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1.029,41</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2.030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087653960"/>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6.</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a:cs typeface="Arial"/>
                        </a:rPr>
                        <a:t>&gt; 2.030 y &lt;=2.330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1.045,75</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2.330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506561427"/>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7.</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a:cs typeface="Arial"/>
                        </a:rPr>
                        <a:t>&gt; 2.330 y &lt;=2.760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1.078,43</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2.760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656957489"/>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8.</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2.760 y &lt; =3.190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1.143,79</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3.190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1328240608"/>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9.</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3.190 y &lt;=3.620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1.209,15</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3.620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80022713"/>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10.</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3.620 y &lt;= 4.050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1.274,51</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4.050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299439001"/>
                  </a:ext>
                </a:extLst>
              </a:tr>
              <a:tr h="224175">
                <a:tc vMerge="1">
                  <a:txBody>
                    <a:bodyPr/>
                    <a:lstStyle/>
                    <a:p>
                      <a:endParaRPr lang="es-ES"/>
                    </a:p>
                  </a:txBody>
                  <a:tcPr/>
                </a:tc>
                <a:tc>
                  <a:txBody>
                    <a:bodyPr/>
                    <a:lstStyle/>
                    <a:p>
                      <a:pPr algn="l"/>
                      <a:r>
                        <a:rPr lang="es-ES" sz="1200">
                          <a:effectLst/>
                          <a:latin typeface="Arial" panose="020B0604020202020204" pitchFamily="34" charset="0"/>
                          <a:cs typeface="Arial" panose="020B0604020202020204" pitchFamily="34" charset="0"/>
                        </a:rPr>
                        <a:t>Tramo 11.</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4.050 y &lt;=6.000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1.372,55</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4.495,50</a:t>
                      </a:r>
                      <a:endParaRPr lang="es-ES" sz="1200" kern="1200">
                        <a:solidFill>
                          <a:schemeClr val="tx1"/>
                        </a:solidFill>
                        <a:effectLst/>
                        <a:latin typeface="Arial" panose="020B0604020202020204" pitchFamily="34" charset="0"/>
                        <a:ea typeface="+mn-ea"/>
                        <a:cs typeface="Arial" panose="020B0604020202020204" pitchFamily="34" charset="0"/>
                      </a:endParaRP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91131994"/>
                  </a:ext>
                </a:extLst>
              </a:tr>
              <a:tr h="224175">
                <a:tc>
                  <a:txBody>
                    <a:bodyPr/>
                    <a:lstStyle/>
                    <a:p>
                      <a:pPr algn="l"/>
                      <a:endParaRPr lang="es-ES" sz="1200">
                        <a:effectLst/>
                        <a:latin typeface="Arial" panose="020B0604020202020204" pitchFamily="34" charset="0"/>
                        <a:cs typeface="Arial" panose="020B0604020202020204" pitchFamily="34" charset="0"/>
                      </a:endParaRP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r>
                        <a:rPr lang="es-ES" sz="1200">
                          <a:effectLst/>
                          <a:latin typeface="Arial" panose="020B0604020202020204" pitchFamily="34" charset="0"/>
                          <a:cs typeface="Arial" panose="020B0604020202020204" pitchFamily="34" charset="0"/>
                        </a:rPr>
                        <a:t>Tramo 12.</a:t>
                      </a:r>
                    </a:p>
                  </a:txBody>
                  <a:tcPr marL="54030" marR="54030" marT="27015" marB="27015" anchor="ctr">
                    <a:lnL w="9525" cap="flat" cmpd="sng" algn="ctr">
                      <a:no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&gt; 6.000</a:t>
                      </a:r>
                    </a:p>
                  </a:txBody>
                  <a:tcPr marL="54030" marR="54030" marT="27015" marB="27015" anchor="ctr">
                    <a:lnL w="9525" cap="flat" cmpd="sng" algn="ctr">
                      <a:no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a:effectLst/>
                          <a:latin typeface="Arial" panose="020B0604020202020204" pitchFamily="34" charset="0"/>
                          <a:cs typeface="Arial" panose="020B0604020202020204" pitchFamily="34" charset="0"/>
                        </a:rPr>
                        <a:t>1.633,99</a:t>
                      </a:r>
                    </a:p>
                  </a:txBody>
                  <a:tcPr marL="54030" marR="54030" marT="27015" marB="27015"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tc>
                  <a:txBody>
                    <a:bodyPr/>
                    <a:lstStyle/>
                    <a:p>
                      <a:pPr algn="ctr"/>
                      <a:r>
                        <a:rPr lang="es-ES" sz="1200" kern="1200">
                          <a:solidFill>
                            <a:schemeClr val="tx1"/>
                          </a:solidFill>
                          <a:effectLst/>
                          <a:latin typeface="Arial" panose="020B0604020202020204" pitchFamily="34" charset="0"/>
                          <a:ea typeface="+mn-ea"/>
                          <a:cs typeface="Arial" panose="020B0604020202020204" pitchFamily="34" charset="0"/>
                        </a:rPr>
                        <a:t>4.495,50</a:t>
                      </a:r>
                    </a:p>
                  </a:txBody>
                  <a:tcPr marL="54030" marR="54030" marT="27015" marB="27015" anchor="ctr">
                    <a:lnL w="12700" cap="flat" cmpd="sng" algn="ctr">
                      <a:solidFill>
                        <a:schemeClr val="bg1"/>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423946914"/>
                  </a:ext>
                </a:extLst>
              </a:tr>
            </a:tbl>
          </a:graphicData>
        </a:graphic>
      </p:graphicFrame>
      <p:grpSp>
        <p:nvGrpSpPr>
          <p:cNvPr id="10" name="Grupo 9">
            <a:extLst>
              <a:ext uri="{FF2B5EF4-FFF2-40B4-BE49-F238E27FC236}">
                <a16:creationId xmlns:a16="http://schemas.microsoft.com/office/drawing/2014/main" id="{E2719D27-F9EA-4958-45C8-311D1AACAD8B}"/>
              </a:ext>
            </a:extLst>
          </p:cNvPr>
          <p:cNvGrpSpPr/>
          <p:nvPr/>
        </p:nvGrpSpPr>
        <p:grpSpPr>
          <a:xfrm>
            <a:off x="1263092" y="1880262"/>
            <a:ext cx="9861123" cy="1060398"/>
            <a:chOff x="1635298" y="1056107"/>
            <a:chExt cx="9861123" cy="1060398"/>
          </a:xfrm>
        </p:grpSpPr>
        <p:cxnSp>
          <p:nvCxnSpPr>
            <p:cNvPr id="13" name="Conector recto 28">
              <a:extLst>
                <a:ext uri="{FF2B5EF4-FFF2-40B4-BE49-F238E27FC236}">
                  <a16:creationId xmlns:a16="http://schemas.microsoft.com/office/drawing/2014/main" id="{7A9A52E9-A64D-CD2E-AA34-940A9491D645}"/>
                </a:ext>
              </a:extLst>
            </p:cNvPr>
            <p:cNvCxnSpPr>
              <a:cxnSpLocks/>
            </p:cNvCxnSpPr>
            <p:nvPr/>
          </p:nvCxnSpPr>
          <p:spPr>
            <a:xfrm>
              <a:off x="1635298" y="1056107"/>
              <a:ext cx="0" cy="648000"/>
            </a:xfrm>
            <a:prstGeom prst="line">
              <a:avLst/>
            </a:prstGeom>
            <a:ln w="76200">
              <a:solidFill>
                <a:schemeClr val="accent3"/>
              </a:solidFill>
            </a:ln>
          </p:spPr>
          <p:style>
            <a:lnRef idx="1">
              <a:schemeClr val="accent1"/>
            </a:lnRef>
            <a:fillRef idx="0">
              <a:schemeClr val="accent1"/>
            </a:fillRef>
            <a:effectRef idx="0">
              <a:schemeClr val="accent1"/>
            </a:effectRef>
            <a:fontRef idx="minor">
              <a:schemeClr val="tx1"/>
            </a:fontRef>
          </p:style>
        </p:cxnSp>
        <p:sp>
          <p:nvSpPr>
            <p:cNvPr id="14" name="Text Placeholder 9">
              <a:extLst>
                <a:ext uri="{FF2B5EF4-FFF2-40B4-BE49-F238E27FC236}">
                  <a16:creationId xmlns:a16="http://schemas.microsoft.com/office/drawing/2014/main" id="{0DECD778-EB70-E750-5266-4290EFF15149}"/>
                </a:ext>
              </a:extLst>
            </p:cNvPr>
            <p:cNvSpPr txBox="1">
              <a:spLocks/>
            </p:cNvSpPr>
            <p:nvPr/>
          </p:nvSpPr>
          <p:spPr>
            <a:xfrm>
              <a:off x="1635993" y="1062008"/>
              <a:ext cx="9860428" cy="105449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600"/>
                </a:spcBef>
                <a:buClrTx/>
                <a:buSzTx/>
                <a:buFont typeface="Arial" panose="020B0604020202020204" pitchFamily="34" charset="0"/>
                <a:buNone/>
                <a:tabLst/>
                <a:defRPr/>
              </a:pPr>
              <a:r>
                <a:rPr kumimoji="0" lang="es-ES" sz="1400" b="0" i="0" u="none" strike="noStrike" kern="1200" cap="none" spc="0" normalizeH="0" baseline="0" noProof="0">
                  <a:ln>
                    <a:noFill/>
                  </a:ln>
                  <a:effectLst/>
                  <a:uLnTx/>
                  <a:uFillTx/>
                  <a:ea typeface="+mn-ea"/>
                  <a:cs typeface="Arial" panose="020B0604020202020204" pitchFamily="34" charset="0"/>
                </a:rPr>
                <a:t>Para el año 2023, hay una </a:t>
              </a:r>
              <a:r>
                <a:rPr lang="es-ES" sz="1400" b="1">
                  <a:solidFill>
                    <a:schemeClr val="accent3">
                      <a:lumMod val="75000"/>
                    </a:schemeClr>
                  </a:solidFill>
                </a:rPr>
                <a:t>tabla</a:t>
              </a:r>
              <a:r>
                <a:rPr kumimoji="0" lang="es-ES" sz="1400" b="1" i="0" u="none" strike="noStrike" kern="1200" cap="none" spc="0" normalizeH="0" baseline="0" noProof="0">
                  <a:ln>
                    <a:noFill/>
                  </a:ln>
                  <a:effectLst/>
                  <a:uLnTx/>
                  <a:uFillTx/>
                  <a:ea typeface="+mn-ea"/>
                  <a:cs typeface="Arial" panose="020B0604020202020204" pitchFamily="34" charset="0"/>
                </a:rPr>
                <a:t> </a:t>
              </a:r>
              <a:r>
                <a:rPr lang="es-ES" sz="1400" b="1">
                  <a:solidFill>
                    <a:schemeClr val="accent3">
                      <a:lumMod val="75000"/>
                    </a:schemeClr>
                  </a:solidFill>
                </a:rPr>
                <a:t>general</a:t>
              </a:r>
              <a:r>
                <a:rPr kumimoji="0" lang="es-ES" sz="1400" b="1" i="0" u="none" strike="noStrike" kern="1200" cap="none" spc="0" normalizeH="0" baseline="0" noProof="0">
                  <a:ln>
                    <a:noFill/>
                  </a:ln>
                  <a:effectLst/>
                  <a:uLnTx/>
                  <a:uFillTx/>
                  <a:ea typeface="+mn-ea"/>
                  <a:cs typeface="Arial" panose="020B0604020202020204" pitchFamily="34" charset="0"/>
                </a:rPr>
                <a:t> </a:t>
              </a:r>
              <a:r>
                <a:rPr kumimoji="0" lang="es-ES" sz="1400" b="0" i="0" u="none" strike="noStrike" kern="1200" cap="none" spc="0" normalizeH="0" baseline="0" noProof="0">
                  <a:ln>
                    <a:noFill/>
                  </a:ln>
                  <a:effectLst/>
                  <a:uLnTx/>
                  <a:uFillTx/>
                  <a:ea typeface="+mn-ea"/>
                  <a:cs typeface="Arial" panose="020B0604020202020204" pitchFamily="34" charset="0"/>
                </a:rPr>
                <a:t>y otra </a:t>
              </a:r>
              <a:r>
                <a:rPr lang="es-ES" sz="1400" b="1">
                  <a:solidFill>
                    <a:schemeClr val="accent3">
                      <a:lumMod val="75000"/>
                    </a:schemeClr>
                  </a:solidFill>
                </a:rPr>
                <a:t>reducida</a:t>
              </a:r>
              <a:r>
                <a:rPr kumimoji="0" lang="es-ES" sz="1400" b="0" i="0" u="none" strike="noStrike" kern="1200" cap="none" spc="0" normalizeH="0" baseline="0" noProof="0">
                  <a:ln>
                    <a:noFill/>
                  </a:ln>
                  <a:effectLst/>
                  <a:uLnTx/>
                  <a:uFillTx/>
                  <a:ea typeface="+mn-ea"/>
                  <a:cs typeface="Arial" panose="020B0604020202020204" pitchFamily="34" charset="0"/>
                </a:rPr>
                <a:t> para ingresos inferiores al SMI</a:t>
              </a:r>
            </a:p>
            <a:p>
              <a:pPr marL="0" indent="0" algn="just">
                <a:lnSpc>
                  <a:spcPct val="100000"/>
                </a:lnSpc>
                <a:spcBef>
                  <a:spcPts val="600"/>
                </a:spcBef>
                <a:buNone/>
                <a:defRPr/>
              </a:pPr>
              <a:r>
                <a:rPr kumimoji="0" lang="es-E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Está dividida en </a:t>
              </a:r>
              <a:r>
                <a:rPr lang="es-ES" sz="1400" b="1">
                  <a:solidFill>
                    <a:schemeClr val="accent3">
                      <a:lumMod val="75000"/>
                    </a:schemeClr>
                  </a:solidFill>
                </a:rPr>
                <a:t>15</a:t>
              </a:r>
              <a:r>
                <a:rPr kumimoji="0" lang="es-ES"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lang="es-ES" sz="1400" b="1">
                  <a:solidFill>
                    <a:schemeClr val="accent3">
                      <a:lumMod val="75000"/>
                    </a:schemeClr>
                  </a:solidFill>
                </a:rPr>
                <a:t>tramos</a:t>
              </a:r>
              <a:r>
                <a:rPr kumimoji="0" lang="es-ES" sz="1400" b="1"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lang="es-ES" sz="1400" b="1">
                  <a:solidFill>
                    <a:schemeClr val="accent3">
                      <a:lumMod val="75000"/>
                    </a:schemeClr>
                  </a:solidFill>
                </a:rPr>
                <a:t>consecutivos</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con sus correspondientes </a:t>
              </a:r>
              <a:r>
                <a:rPr kumimoji="0" lang="es-ES" sz="1400" b="0" i="0" u="none" strike="noStrike" kern="1200" cap="none" spc="0" normalizeH="0" baseline="0" noProof="0" err="1">
                  <a:ln>
                    <a:noFill/>
                  </a:ln>
                  <a:solidFill>
                    <a:prstClr val="black"/>
                  </a:solidFill>
                  <a:effectLst/>
                  <a:uLnTx/>
                  <a:uFillTx/>
                  <a:latin typeface="Calibri" panose="020F0502020204030204"/>
                  <a:ea typeface="+mn-ea"/>
                  <a:cs typeface="Arial" panose="020B0604020202020204" pitchFamily="34" charset="0"/>
                </a:rPr>
                <a:t>BBCCs</a:t>
              </a:r>
              <a:r>
                <a:rPr kumimoji="0" lang="es-ES" sz="14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rPr>
                <a:t> mínimas y máximas</a:t>
              </a:r>
              <a:endParaRPr kumimoji="0" lang="en-US" sz="1400" b="0" i="0" u="none" strike="noStrike" kern="1200" cap="none" spc="0" normalizeH="0" baseline="0" noProof="0">
                <a:ln>
                  <a:noFill/>
                </a:ln>
                <a:solidFill>
                  <a:prstClr val="black"/>
                </a:solidFill>
                <a:effectLst/>
                <a:uLnTx/>
                <a:uFillTx/>
                <a:latin typeface="Calibri" panose="020F0502020204030204"/>
                <a:ea typeface="+mn-ea"/>
                <a:cs typeface="Calibri" panose="020F0502020204030204"/>
              </a:endParaRPr>
            </a:p>
          </p:txBody>
        </p:sp>
      </p:grpSp>
      <p:pic>
        <p:nvPicPr>
          <p:cNvPr id="3" name="Imagen 2">
            <a:extLst>
              <a:ext uri="{FF2B5EF4-FFF2-40B4-BE49-F238E27FC236}">
                <a16:creationId xmlns:a16="http://schemas.microsoft.com/office/drawing/2014/main" id="{57562861-AA5C-22BF-DB0A-A6094459584D}"/>
              </a:ext>
            </a:extLst>
          </p:cNvPr>
          <p:cNvPicPr>
            <a:picLocks noChangeAspect="1"/>
          </p:cNvPicPr>
          <p:nvPr/>
        </p:nvPicPr>
        <p:blipFill>
          <a:blip r:embed="rId2"/>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39489069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ángulo: esquinas redondeadas 67">
            <a:extLst>
              <a:ext uri="{FF2B5EF4-FFF2-40B4-BE49-F238E27FC236}">
                <a16:creationId xmlns:a16="http://schemas.microsoft.com/office/drawing/2014/main" id="{3B0B9D81-4592-3E4F-9DAF-08054E1D5440}"/>
              </a:ext>
            </a:extLst>
          </p:cNvPr>
          <p:cNvSpPr/>
          <p:nvPr/>
        </p:nvSpPr>
        <p:spPr>
          <a:xfrm>
            <a:off x="4458165" y="5332015"/>
            <a:ext cx="317080" cy="1152000"/>
          </a:xfrm>
          <a:prstGeom prst="roundRect">
            <a:avLst>
              <a:gd name="adj" fmla="val 31976"/>
            </a:avLst>
          </a:prstGeom>
          <a:gradFill>
            <a:gsLst>
              <a:gs pos="0">
                <a:schemeClr val="accent3">
                  <a:lumMod val="50000"/>
                </a:schemeClr>
              </a:gs>
              <a:gs pos="100000">
                <a:schemeClr val="accent3">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solidFill>
                <a:prstClr val="white"/>
              </a:solidFill>
              <a:latin typeface="Segoe UI" panose="020B0502040204020203" pitchFamily="34" charset="0"/>
            </a:endParaRPr>
          </a:p>
        </p:txBody>
      </p:sp>
      <p:sp>
        <p:nvSpPr>
          <p:cNvPr id="67" name="Rectángulo: esquinas redondeadas 66">
            <a:extLst>
              <a:ext uri="{FF2B5EF4-FFF2-40B4-BE49-F238E27FC236}">
                <a16:creationId xmlns:a16="http://schemas.microsoft.com/office/drawing/2014/main" id="{F2D6C54F-63AD-D690-C50A-97705CCAD6DD}"/>
              </a:ext>
            </a:extLst>
          </p:cNvPr>
          <p:cNvSpPr/>
          <p:nvPr/>
        </p:nvSpPr>
        <p:spPr>
          <a:xfrm>
            <a:off x="4458165" y="3782419"/>
            <a:ext cx="317080" cy="1152000"/>
          </a:xfrm>
          <a:prstGeom prst="roundRect">
            <a:avLst>
              <a:gd name="adj" fmla="val 31976"/>
            </a:avLst>
          </a:prstGeom>
          <a:gradFill>
            <a:gsLst>
              <a:gs pos="0">
                <a:schemeClr val="accent3">
                  <a:lumMod val="50000"/>
                </a:schemeClr>
              </a:gs>
              <a:gs pos="100000">
                <a:schemeClr val="accent3">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solidFill>
                <a:prstClr val="white"/>
              </a:solidFill>
              <a:latin typeface="Segoe UI" panose="020B0502040204020203" pitchFamily="34" charset="0"/>
            </a:endParaRPr>
          </a:p>
        </p:txBody>
      </p:sp>
      <p:sp>
        <p:nvSpPr>
          <p:cNvPr id="10" name="!!CoverSlideFooterText1">
            <a:extLst>
              <a:ext uri="{FF2B5EF4-FFF2-40B4-BE49-F238E27FC236}">
                <a16:creationId xmlns:a16="http://schemas.microsoft.com/office/drawing/2014/main" id="{DFE1AA71-67EC-F314-DAF5-524DEE4CDA53}"/>
              </a:ext>
            </a:extLst>
          </p:cNvPr>
          <p:cNvSpPr/>
          <p:nvPr/>
        </p:nvSpPr>
        <p:spPr>
          <a:xfrm flipH="1">
            <a:off x="0" y="1943100"/>
            <a:ext cx="4158412" cy="4914899"/>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15" name="CuadroTexto 14">
            <a:extLst>
              <a:ext uri="{FF2B5EF4-FFF2-40B4-BE49-F238E27FC236}">
                <a16:creationId xmlns:a16="http://schemas.microsoft.com/office/drawing/2014/main" id="{77545B34-61C5-5DA2-F1E1-CBC6F269627B}"/>
              </a:ext>
            </a:extLst>
          </p:cNvPr>
          <p:cNvSpPr txBox="1"/>
          <p:nvPr/>
        </p:nvSpPr>
        <p:spPr>
          <a:xfrm>
            <a:off x="4877976" y="2525115"/>
            <a:ext cx="7092472" cy="375552"/>
          </a:xfrm>
          <a:prstGeom prst="rect">
            <a:avLst/>
          </a:prstGeom>
          <a:noFill/>
        </p:spPr>
        <p:txBody>
          <a:bodyPr wrap="square">
            <a:spAutoFit/>
          </a:bodyPr>
          <a:lstStyle/>
          <a:p>
            <a:pPr algn="just">
              <a:lnSpc>
                <a:spcPct val="107000"/>
              </a:lnSpc>
              <a:spcBef>
                <a:spcPts val="600"/>
              </a:spcBef>
              <a:spcAft>
                <a:spcPts val="600"/>
              </a:spcAft>
              <a:buNone/>
            </a:pPr>
            <a:r>
              <a:rPr lang="es-ES">
                <a:solidFill>
                  <a:srgbClr val="7030A0"/>
                </a:solidFill>
              </a:rPr>
              <a:t>= Rendimiento Neto Anual comunicado por las AATT</a:t>
            </a:r>
          </a:p>
        </p:txBody>
      </p:sp>
      <p:sp>
        <p:nvSpPr>
          <p:cNvPr id="16" name="CuadroTexto 15">
            <a:extLst>
              <a:ext uri="{FF2B5EF4-FFF2-40B4-BE49-F238E27FC236}">
                <a16:creationId xmlns:a16="http://schemas.microsoft.com/office/drawing/2014/main" id="{4AC04602-392C-DE51-2151-A3165780D293}"/>
              </a:ext>
            </a:extLst>
          </p:cNvPr>
          <p:cNvSpPr txBox="1"/>
          <p:nvPr/>
        </p:nvSpPr>
        <p:spPr>
          <a:xfrm>
            <a:off x="4877976" y="2844361"/>
            <a:ext cx="7092472" cy="407035"/>
          </a:xfrm>
          <a:prstGeom prst="rect">
            <a:avLst/>
          </a:prstGeom>
          <a:noFill/>
        </p:spPr>
        <p:txBody>
          <a:bodyPr wrap="square">
            <a:spAutoFit/>
          </a:bodyPr>
          <a:lstStyle/>
          <a:p>
            <a:pPr algn="just">
              <a:lnSpc>
                <a:spcPct val="107000"/>
              </a:lnSpc>
              <a:spcBef>
                <a:spcPts val="600"/>
              </a:spcBef>
              <a:spcAft>
                <a:spcPts val="600"/>
              </a:spcAft>
              <a:buNone/>
            </a:pPr>
            <a:r>
              <a:rPr lang="es-ES" sz="2000" b="1">
                <a:solidFill>
                  <a:srgbClr val="C00000"/>
                </a:solidFill>
              </a:rPr>
              <a:t>+</a:t>
            </a:r>
            <a:r>
              <a:rPr lang="es-ES"/>
              <a:t> Cuotas de Seguridad Social deducidas en el IRPF</a:t>
            </a:r>
          </a:p>
        </p:txBody>
      </p:sp>
      <p:sp>
        <p:nvSpPr>
          <p:cNvPr id="25" name="CuadroTexto 24">
            <a:extLst>
              <a:ext uri="{FF2B5EF4-FFF2-40B4-BE49-F238E27FC236}">
                <a16:creationId xmlns:a16="http://schemas.microsoft.com/office/drawing/2014/main" id="{850F6764-E0FE-9028-6DFD-DFD6C95F7B8A}"/>
              </a:ext>
            </a:extLst>
          </p:cNvPr>
          <p:cNvSpPr txBox="1"/>
          <p:nvPr/>
        </p:nvSpPr>
        <p:spPr>
          <a:xfrm>
            <a:off x="4877976" y="3974290"/>
            <a:ext cx="6783356" cy="780342"/>
          </a:xfrm>
          <a:prstGeom prst="rect">
            <a:avLst/>
          </a:prstGeom>
          <a:noFill/>
        </p:spPr>
        <p:txBody>
          <a:bodyPr wrap="square">
            <a:spAutoFit/>
          </a:bodyPr>
          <a:lstStyle/>
          <a:p>
            <a:pPr algn="just">
              <a:lnSpc>
                <a:spcPct val="107000"/>
              </a:lnSpc>
              <a:spcAft>
                <a:spcPts val="600"/>
              </a:spcAft>
            </a:pPr>
            <a:r>
              <a:rPr lang="es-ES"/>
              <a:t>= </a:t>
            </a:r>
            <a:r>
              <a:rPr lang="es-ES" err="1">
                <a:solidFill>
                  <a:schemeClr val="accent5"/>
                </a:solidFill>
                <a:cs typeface="Arial" panose="020B0604020202020204" pitchFamily="34" charset="0"/>
              </a:rPr>
              <a:t>RNAc</a:t>
            </a:r>
            <a:r>
              <a:rPr lang="es-ES">
                <a:solidFill>
                  <a:schemeClr val="accent5"/>
                </a:solidFill>
                <a:cs typeface="Arial" panose="020B0604020202020204" pitchFamily="34" charset="0"/>
              </a:rPr>
              <a:t> </a:t>
            </a:r>
          </a:p>
          <a:p>
            <a:pPr algn="just">
              <a:lnSpc>
                <a:spcPct val="107000"/>
              </a:lnSpc>
              <a:spcAft>
                <a:spcPts val="600"/>
              </a:spcAft>
            </a:pPr>
            <a:r>
              <a:rPr lang="es-ES" sz="2000" b="1">
                <a:solidFill>
                  <a:srgbClr val="C00000"/>
                </a:solidFill>
              </a:rPr>
              <a:t>–</a:t>
            </a:r>
            <a:r>
              <a:rPr lang="es-ES"/>
              <a:t> (% Deducción gastos genéricos * </a:t>
            </a:r>
            <a:r>
              <a:rPr lang="es-ES" err="1"/>
              <a:t>RNAc</a:t>
            </a:r>
            <a:r>
              <a:rPr lang="es-ES"/>
              <a:t>)  </a:t>
            </a:r>
          </a:p>
        </p:txBody>
      </p:sp>
      <p:sp>
        <p:nvSpPr>
          <p:cNvPr id="27" name="Rectángulo: esquinas redondeadas 26">
            <a:extLst>
              <a:ext uri="{FF2B5EF4-FFF2-40B4-BE49-F238E27FC236}">
                <a16:creationId xmlns:a16="http://schemas.microsoft.com/office/drawing/2014/main" id="{35D863DD-378B-02AA-1468-F5D145315425}"/>
              </a:ext>
            </a:extLst>
          </p:cNvPr>
          <p:cNvSpPr/>
          <p:nvPr/>
        </p:nvSpPr>
        <p:spPr>
          <a:xfrm>
            <a:off x="4458165" y="2319326"/>
            <a:ext cx="317080" cy="1152000"/>
          </a:xfrm>
          <a:prstGeom prst="roundRect">
            <a:avLst>
              <a:gd name="adj" fmla="val 31976"/>
            </a:avLst>
          </a:prstGeom>
          <a:gradFill>
            <a:gsLst>
              <a:gs pos="0">
                <a:schemeClr val="accent3">
                  <a:lumMod val="50000"/>
                </a:schemeClr>
              </a:gs>
              <a:gs pos="100000">
                <a:schemeClr val="accent3">
                  <a:lumMod val="7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s-ES">
              <a:solidFill>
                <a:prstClr val="white"/>
              </a:solidFill>
              <a:latin typeface="Segoe UI" panose="020B0502040204020203" pitchFamily="34" charset="0"/>
            </a:endParaRPr>
          </a:p>
        </p:txBody>
      </p:sp>
      <p:sp>
        <p:nvSpPr>
          <p:cNvPr id="31" name="CuadroTexto 30">
            <a:extLst>
              <a:ext uri="{FF2B5EF4-FFF2-40B4-BE49-F238E27FC236}">
                <a16:creationId xmlns:a16="http://schemas.microsoft.com/office/drawing/2014/main" id="{937F6482-C4D4-49F0-65AB-B767CF369101}"/>
              </a:ext>
            </a:extLst>
          </p:cNvPr>
          <p:cNvSpPr txBox="1"/>
          <p:nvPr/>
        </p:nvSpPr>
        <p:spPr>
          <a:xfrm>
            <a:off x="4908914" y="5729160"/>
            <a:ext cx="6783356" cy="375552"/>
          </a:xfrm>
          <a:prstGeom prst="rect">
            <a:avLst/>
          </a:prstGeom>
          <a:noFill/>
        </p:spPr>
        <p:txBody>
          <a:bodyPr wrap="square">
            <a:spAutoFit/>
          </a:bodyPr>
          <a:lstStyle/>
          <a:p>
            <a:pPr algn="just">
              <a:lnSpc>
                <a:spcPct val="107000"/>
              </a:lnSpc>
              <a:spcBef>
                <a:spcPts val="600"/>
              </a:spcBef>
              <a:spcAft>
                <a:spcPts val="600"/>
              </a:spcAft>
            </a:pPr>
            <a:r>
              <a:rPr lang="es-ES"/>
              <a:t>= (</a:t>
            </a:r>
            <a:r>
              <a:rPr lang="es-ES" err="1">
                <a:solidFill>
                  <a:srgbClr val="002060"/>
                </a:solidFill>
                <a:cs typeface="Arial" panose="020B0604020202020204" pitchFamily="34" charset="0"/>
              </a:rPr>
              <a:t>RNAcR</a:t>
            </a:r>
            <a:r>
              <a:rPr lang="es-ES">
                <a:solidFill>
                  <a:srgbClr val="002060"/>
                </a:solidFill>
                <a:cs typeface="Arial" panose="020B0604020202020204" pitchFamily="34" charset="0"/>
              </a:rPr>
              <a:t> </a:t>
            </a:r>
            <a:r>
              <a:rPr lang="es-ES">
                <a:cs typeface="Arial" panose="020B0604020202020204" pitchFamily="34" charset="0"/>
              </a:rPr>
              <a:t>/ días regularizables) * 30 días</a:t>
            </a:r>
            <a:endParaRPr lang="es-ES"/>
          </a:p>
        </p:txBody>
      </p:sp>
      <p:sp>
        <p:nvSpPr>
          <p:cNvPr id="11" name="Persegi Panjang: Sudut Lengkung 1">
            <a:extLst>
              <a:ext uri="{FF2B5EF4-FFF2-40B4-BE49-F238E27FC236}">
                <a16:creationId xmlns:a16="http://schemas.microsoft.com/office/drawing/2014/main" id="{901D86B3-09AC-1152-E8E9-B3EA6AF7E2CE}"/>
              </a:ext>
            </a:extLst>
          </p:cNvPr>
          <p:cNvSpPr/>
          <p:nvPr/>
        </p:nvSpPr>
        <p:spPr>
          <a:xfrm>
            <a:off x="721322" y="2300873"/>
            <a:ext cx="3856901"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4" name="Text Placeholder 9">
            <a:extLst>
              <a:ext uri="{FF2B5EF4-FFF2-40B4-BE49-F238E27FC236}">
                <a16:creationId xmlns:a16="http://schemas.microsoft.com/office/drawing/2014/main" id="{4D382F67-A6AC-2FF3-00CD-85ADA394862F}"/>
              </a:ext>
            </a:extLst>
          </p:cNvPr>
          <p:cNvSpPr txBox="1">
            <a:spLocks/>
          </p:cNvSpPr>
          <p:nvPr/>
        </p:nvSpPr>
        <p:spPr>
          <a:xfrm>
            <a:off x="1016295" y="2742853"/>
            <a:ext cx="2723315" cy="40531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1800" err="1">
                <a:solidFill>
                  <a:schemeClr val="accent5"/>
                </a:solidFill>
                <a:cs typeface="Arial" panose="020B0604020202020204" pitchFamily="34" charset="0"/>
              </a:rPr>
              <a:t>RNAc</a:t>
            </a:r>
            <a:endParaRPr lang="es-ES" sz="1800">
              <a:solidFill>
                <a:schemeClr val="accent5"/>
              </a:solidFill>
              <a:cs typeface="Arial" panose="020B0604020202020204" pitchFamily="34" charset="0"/>
            </a:endParaRPr>
          </a:p>
        </p:txBody>
      </p:sp>
      <p:sp>
        <p:nvSpPr>
          <p:cNvPr id="13" name="Persegi Panjang: Sudut Lengkung 1">
            <a:extLst>
              <a:ext uri="{FF2B5EF4-FFF2-40B4-BE49-F238E27FC236}">
                <a16:creationId xmlns:a16="http://schemas.microsoft.com/office/drawing/2014/main" id="{1C2BA939-F9A4-D9E6-358D-9ABCCC53DCE4}"/>
              </a:ext>
            </a:extLst>
          </p:cNvPr>
          <p:cNvSpPr/>
          <p:nvPr/>
        </p:nvSpPr>
        <p:spPr>
          <a:xfrm>
            <a:off x="721322" y="3777994"/>
            <a:ext cx="3856901"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6" name="Text Placeholder 9">
            <a:extLst>
              <a:ext uri="{FF2B5EF4-FFF2-40B4-BE49-F238E27FC236}">
                <a16:creationId xmlns:a16="http://schemas.microsoft.com/office/drawing/2014/main" id="{37F4BCEE-58E8-37F1-3497-440D382A4009}"/>
              </a:ext>
            </a:extLst>
          </p:cNvPr>
          <p:cNvSpPr txBox="1">
            <a:spLocks/>
          </p:cNvSpPr>
          <p:nvPr/>
        </p:nvSpPr>
        <p:spPr>
          <a:xfrm>
            <a:off x="1025225" y="4144046"/>
            <a:ext cx="2817608"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1800" err="1">
                <a:solidFill>
                  <a:srgbClr val="002060"/>
                </a:solidFill>
                <a:cs typeface="Arial" panose="020B0604020202020204" pitchFamily="34" charset="0"/>
              </a:rPr>
              <a:t>RNAcR</a:t>
            </a:r>
            <a:endParaRPr lang="es-ES" sz="1800">
              <a:solidFill>
                <a:srgbClr val="002060"/>
              </a:solidFill>
              <a:cs typeface="Arial" panose="020B0604020202020204" pitchFamily="34" charset="0"/>
            </a:endParaRPr>
          </a:p>
        </p:txBody>
      </p:sp>
      <p:sp>
        <p:nvSpPr>
          <p:cNvPr id="14" name="Persegi Panjang: Sudut Lengkung 1">
            <a:extLst>
              <a:ext uri="{FF2B5EF4-FFF2-40B4-BE49-F238E27FC236}">
                <a16:creationId xmlns:a16="http://schemas.microsoft.com/office/drawing/2014/main" id="{DEDEC1E3-FBCA-7DE7-1449-C5445CBCE629}"/>
              </a:ext>
            </a:extLst>
          </p:cNvPr>
          <p:cNvSpPr/>
          <p:nvPr/>
        </p:nvSpPr>
        <p:spPr>
          <a:xfrm>
            <a:off x="721322" y="5330469"/>
            <a:ext cx="3856901"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9" name="Text Placeholder 9">
            <a:extLst>
              <a:ext uri="{FF2B5EF4-FFF2-40B4-BE49-F238E27FC236}">
                <a16:creationId xmlns:a16="http://schemas.microsoft.com/office/drawing/2014/main" id="{800C8F1C-F4A8-6EE9-2E5A-43BCF8EB7ADE}"/>
              </a:ext>
            </a:extLst>
          </p:cNvPr>
          <p:cNvSpPr txBox="1">
            <a:spLocks/>
          </p:cNvSpPr>
          <p:nvPr/>
        </p:nvSpPr>
        <p:spPr>
          <a:xfrm>
            <a:off x="1034154" y="5722354"/>
            <a:ext cx="2781357" cy="45720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s-ES" sz="1800" b="1">
                <a:solidFill>
                  <a:srgbClr val="D73A2C"/>
                </a:solidFill>
                <a:latin typeface="+mj-lt"/>
                <a:ea typeface="Lato Light" panose="020F0502020204030203" pitchFamily="34" charset="0"/>
                <a:cs typeface="Segoe UI Semibold" panose="020B0702040204020203" pitchFamily="34" charset="0"/>
              </a:rPr>
              <a:t>RNM</a:t>
            </a:r>
          </a:p>
        </p:txBody>
      </p:sp>
      <p:grpSp>
        <p:nvGrpSpPr>
          <p:cNvPr id="33" name="Group 49">
            <a:extLst>
              <a:ext uri="{FF2B5EF4-FFF2-40B4-BE49-F238E27FC236}">
                <a16:creationId xmlns:a16="http://schemas.microsoft.com/office/drawing/2014/main" id="{3DFED3C8-EAC8-49C8-CD80-03E90F219265}"/>
              </a:ext>
            </a:extLst>
          </p:cNvPr>
          <p:cNvGrpSpPr/>
          <p:nvPr/>
        </p:nvGrpSpPr>
        <p:grpSpPr>
          <a:xfrm>
            <a:off x="3866051" y="2658740"/>
            <a:ext cx="457200" cy="457200"/>
            <a:chOff x="1173062" y="4423533"/>
            <a:chExt cx="457200" cy="457200"/>
          </a:xfrm>
          <a:solidFill>
            <a:srgbClr val="1C6294"/>
          </a:solidFill>
        </p:grpSpPr>
        <p:sp>
          <p:nvSpPr>
            <p:cNvPr id="34" name="Freeform: Shape 39">
              <a:extLst>
                <a:ext uri="{FF2B5EF4-FFF2-40B4-BE49-F238E27FC236}">
                  <a16:creationId xmlns:a16="http://schemas.microsoft.com/office/drawing/2014/main" id="{90E6184C-0F20-1B1F-ABA0-6000F269BDD6}"/>
                </a:ext>
              </a:extLst>
            </p:cNvPr>
            <p:cNvSpPr/>
            <p:nvPr/>
          </p:nvSpPr>
          <p:spPr>
            <a:xfrm>
              <a:off x="1387374" y="4566408"/>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5" name="Freeform: Shape 40">
              <a:extLst>
                <a:ext uri="{FF2B5EF4-FFF2-40B4-BE49-F238E27FC236}">
                  <a16:creationId xmlns:a16="http://schemas.microsoft.com/office/drawing/2014/main" id="{0A7DF5B9-3829-ACB1-4D80-E0C92415857D}"/>
                </a:ext>
              </a:extLst>
            </p:cNvPr>
            <p:cNvSpPr/>
            <p:nvPr/>
          </p:nvSpPr>
          <p:spPr>
            <a:xfrm>
              <a:off x="1387374" y="4602126"/>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6" name="Freeform: Shape 41">
              <a:extLst>
                <a:ext uri="{FF2B5EF4-FFF2-40B4-BE49-F238E27FC236}">
                  <a16:creationId xmlns:a16="http://schemas.microsoft.com/office/drawing/2014/main" id="{96D785CE-C25B-BB5F-5E32-6414EEC6E1F5}"/>
                </a:ext>
              </a:extLst>
            </p:cNvPr>
            <p:cNvSpPr/>
            <p:nvPr/>
          </p:nvSpPr>
          <p:spPr>
            <a:xfrm>
              <a:off x="1173062" y="4423533"/>
              <a:ext cx="457200" cy="457200"/>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7" name="Freeform: Shape 42">
              <a:extLst>
                <a:ext uri="{FF2B5EF4-FFF2-40B4-BE49-F238E27FC236}">
                  <a16:creationId xmlns:a16="http://schemas.microsoft.com/office/drawing/2014/main" id="{9C0655B3-C262-E11A-7F78-3573036F29AF}"/>
                </a:ext>
              </a:extLst>
            </p:cNvPr>
            <p:cNvSpPr/>
            <p:nvPr/>
          </p:nvSpPr>
          <p:spPr>
            <a:xfrm>
              <a:off x="1392732" y="4477111"/>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8" name="Freeform: Shape 43">
              <a:extLst>
                <a:ext uri="{FF2B5EF4-FFF2-40B4-BE49-F238E27FC236}">
                  <a16:creationId xmlns:a16="http://schemas.microsoft.com/office/drawing/2014/main" id="{6BF961B7-DA76-C231-F95C-8D94F9FD2359}"/>
                </a:ext>
              </a:extLst>
            </p:cNvPr>
            <p:cNvSpPr/>
            <p:nvPr/>
          </p:nvSpPr>
          <p:spPr>
            <a:xfrm>
              <a:off x="1392732" y="4512829"/>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9" name="Freeform: Shape 44">
              <a:extLst>
                <a:ext uri="{FF2B5EF4-FFF2-40B4-BE49-F238E27FC236}">
                  <a16:creationId xmlns:a16="http://schemas.microsoft.com/office/drawing/2014/main" id="{8B83DCC7-67CF-9080-2C7D-C096000885A9}"/>
                </a:ext>
              </a:extLst>
            </p:cNvPr>
            <p:cNvSpPr/>
            <p:nvPr/>
          </p:nvSpPr>
          <p:spPr>
            <a:xfrm>
              <a:off x="1208780" y="4566408"/>
              <a:ext cx="71437" cy="71437"/>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40" name="Freeform: Shape 45">
              <a:extLst>
                <a:ext uri="{FF2B5EF4-FFF2-40B4-BE49-F238E27FC236}">
                  <a16:creationId xmlns:a16="http://schemas.microsoft.com/office/drawing/2014/main" id="{ACACEB49-3EB0-2A36-C77E-A223F3A6894E}"/>
                </a:ext>
              </a:extLst>
            </p:cNvPr>
            <p:cNvSpPr/>
            <p:nvPr/>
          </p:nvSpPr>
          <p:spPr>
            <a:xfrm>
              <a:off x="1315937" y="4661062"/>
              <a:ext cx="275927" cy="160734"/>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41" name="Freeform: Shape 46">
              <a:extLst>
                <a:ext uri="{FF2B5EF4-FFF2-40B4-BE49-F238E27FC236}">
                  <a16:creationId xmlns:a16="http://schemas.microsoft.com/office/drawing/2014/main" id="{7BB2CA72-DF1D-4490-C81A-E138708B6EEE}"/>
                </a:ext>
              </a:extLst>
            </p:cNvPr>
            <p:cNvSpPr/>
            <p:nvPr/>
          </p:nvSpPr>
          <p:spPr>
            <a:xfrm>
              <a:off x="1423093" y="4566408"/>
              <a:ext cx="153590" cy="17859"/>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42" name="Freeform: Shape 47">
              <a:extLst>
                <a:ext uri="{FF2B5EF4-FFF2-40B4-BE49-F238E27FC236}">
                  <a16:creationId xmlns:a16="http://schemas.microsoft.com/office/drawing/2014/main" id="{BF229990-3795-9865-B356-A4B9EE210B95}"/>
                </a:ext>
              </a:extLst>
            </p:cNvPr>
            <p:cNvSpPr/>
            <p:nvPr/>
          </p:nvSpPr>
          <p:spPr>
            <a:xfrm>
              <a:off x="1423093" y="4602126"/>
              <a:ext cx="153590" cy="17859"/>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grpSp>
      <p:sp>
        <p:nvSpPr>
          <p:cNvPr id="45" name="Subtitle 2">
            <a:extLst>
              <a:ext uri="{FF2B5EF4-FFF2-40B4-BE49-F238E27FC236}">
                <a16:creationId xmlns:a16="http://schemas.microsoft.com/office/drawing/2014/main" id="{3E1DA34E-E962-2150-E6DB-49168DDE3C75}"/>
              </a:ext>
            </a:extLst>
          </p:cNvPr>
          <p:cNvSpPr txBox="1">
            <a:spLocks noChangeArrowheads="1"/>
          </p:cNvSpPr>
          <p:nvPr/>
        </p:nvSpPr>
        <p:spPr bwMode="auto">
          <a:xfrm>
            <a:off x="4854761" y="1911834"/>
            <a:ext cx="364515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0" i="0" u="none" strike="noStrike" kern="1200" cap="none" spc="0" normalizeH="0" baseline="0">
                <a:ln>
                  <a:noFill/>
                </a:ln>
                <a:effectLst/>
                <a:uLnTx/>
                <a:uFillTx/>
                <a:latin typeface="Segoe UI Semibold" panose="020B0702040204020203" pitchFamily="34" charset="0"/>
                <a:ea typeface="Lato Light" panose="020F0502020204030203" pitchFamily="34" charset="0"/>
                <a:cs typeface="Segoe UI Semibold" panose="020B0702040204020203" pitchFamily="34" charset="0"/>
              </a:rPr>
              <a:t>Fórmulas:</a:t>
            </a:r>
          </a:p>
        </p:txBody>
      </p:sp>
      <p:grpSp>
        <p:nvGrpSpPr>
          <p:cNvPr id="47" name="Group 49">
            <a:extLst>
              <a:ext uri="{FF2B5EF4-FFF2-40B4-BE49-F238E27FC236}">
                <a16:creationId xmlns:a16="http://schemas.microsoft.com/office/drawing/2014/main" id="{D863DAD7-F4D3-1DC3-080C-9ADDB9EF5A2A}"/>
              </a:ext>
            </a:extLst>
          </p:cNvPr>
          <p:cNvGrpSpPr/>
          <p:nvPr/>
        </p:nvGrpSpPr>
        <p:grpSpPr>
          <a:xfrm>
            <a:off x="3851763" y="4135117"/>
            <a:ext cx="457200" cy="457200"/>
            <a:chOff x="1173062" y="4423533"/>
            <a:chExt cx="457200" cy="457200"/>
          </a:xfrm>
          <a:solidFill>
            <a:srgbClr val="002060"/>
          </a:solidFill>
        </p:grpSpPr>
        <p:sp>
          <p:nvSpPr>
            <p:cNvPr id="48" name="Freeform: Shape 39">
              <a:extLst>
                <a:ext uri="{FF2B5EF4-FFF2-40B4-BE49-F238E27FC236}">
                  <a16:creationId xmlns:a16="http://schemas.microsoft.com/office/drawing/2014/main" id="{B04FC4BE-8385-47C3-DEDB-01A8BA73E533}"/>
                </a:ext>
              </a:extLst>
            </p:cNvPr>
            <p:cNvSpPr/>
            <p:nvPr/>
          </p:nvSpPr>
          <p:spPr>
            <a:xfrm>
              <a:off x="1387374" y="4566408"/>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49" name="Freeform: Shape 40">
              <a:extLst>
                <a:ext uri="{FF2B5EF4-FFF2-40B4-BE49-F238E27FC236}">
                  <a16:creationId xmlns:a16="http://schemas.microsoft.com/office/drawing/2014/main" id="{F7A0951D-9E6B-FD61-B624-57BE1447698A}"/>
                </a:ext>
              </a:extLst>
            </p:cNvPr>
            <p:cNvSpPr/>
            <p:nvPr/>
          </p:nvSpPr>
          <p:spPr>
            <a:xfrm>
              <a:off x="1387374" y="4602126"/>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0" name="Freeform: Shape 41">
              <a:extLst>
                <a:ext uri="{FF2B5EF4-FFF2-40B4-BE49-F238E27FC236}">
                  <a16:creationId xmlns:a16="http://schemas.microsoft.com/office/drawing/2014/main" id="{3F73F8F4-381C-6C37-408E-A80325890321}"/>
                </a:ext>
              </a:extLst>
            </p:cNvPr>
            <p:cNvSpPr/>
            <p:nvPr/>
          </p:nvSpPr>
          <p:spPr>
            <a:xfrm>
              <a:off x="1173062" y="4423533"/>
              <a:ext cx="457200" cy="457200"/>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1" name="Freeform: Shape 42">
              <a:extLst>
                <a:ext uri="{FF2B5EF4-FFF2-40B4-BE49-F238E27FC236}">
                  <a16:creationId xmlns:a16="http://schemas.microsoft.com/office/drawing/2014/main" id="{0B5B231C-4223-B49A-58F3-4F011E394796}"/>
                </a:ext>
              </a:extLst>
            </p:cNvPr>
            <p:cNvSpPr/>
            <p:nvPr/>
          </p:nvSpPr>
          <p:spPr>
            <a:xfrm>
              <a:off x="1392732" y="4477111"/>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2" name="Freeform: Shape 43">
              <a:extLst>
                <a:ext uri="{FF2B5EF4-FFF2-40B4-BE49-F238E27FC236}">
                  <a16:creationId xmlns:a16="http://schemas.microsoft.com/office/drawing/2014/main" id="{BD7154B7-012B-6B09-43FC-2C8EC33146C6}"/>
                </a:ext>
              </a:extLst>
            </p:cNvPr>
            <p:cNvSpPr/>
            <p:nvPr/>
          </p:nvSpPr>
          <p:spPr>
            <a:xfrm>
              <a:off x="1392732" y="4512829"/>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3" name="Freeform: Shape 44">
              <a:extLst>
                <a:ext uri="{FF2B5EF4-FFF2-40B4-BE49-F238E27FC236}">
                  <a16:creationId xmlns:a16="http://schemas.microsoft.com/office/drawing/2014/main" id="{4F063A2C-7311-E6E9-4614-3834A9F1A035}"/>
                </a:ext>
              </a:extLst>
            </p:cNvPr>
            <p:cNvSpPr/>
            <p:nvPr/>
          </p:nvSpPr>
          <p:spPr>
            <a:xfrm>
              <a:off x="1208780" y="4566408"/>
              <a:ext cx="71437" cy="71437"/>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4" name="Freeform: Shape 45">
              <a:extLst>
                <a:ext uri="{FF2B5EF4-FFF2-40B4-BE49-F238E27FC236}">
                  <a16:creationId xmlns:a16="http://schemas.microsoft.com/office/drawing/2014/main" id="{6CE41DDC-384E-93E0-4D23-09659ABAE0AB}"/>
                </a:ext>
              </a:extLst>
            </p:cNvPr>
            <p:cNvSpPr/>
            <p:nvPr/>
          </p:nvSpPr>
          <p:spPr>
            <a:xfrm>
              <a:off x="1315937" y="4661062"/>
              <a:ext cx="275927" cy="160734"/>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5" name="Freeform: Shape 46">
              <a:extLst>
                <a:ext uri="{FF2B5EF4-FFF2-40B4-BE49-F238E27FC236}">
                  <a16:creationId xmlns:a16="http://schemas.microsoft.com/office/drawing/2014/main" id="{F2AD6A8B-2646-638C-6C35-58E095A0283B}"/>
                </a:ext>
              </a:extLst>
            </p:cNvPr>
            <p:cNvSpPr/>
            <p:nvPr/>
          </p:nvSpPr>
          <p:spPr>
            <a:xfrm>
              <a:off x="1423093" y="4566408"/>
              <a:ext cx="153590" cy="17859"/>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6" name="Freeform: Shape 47">
              <a:extLst>
                <a:ext uri="{FF2B5EF4-FFF2-40B4-BE49-F238E27FC236}">
                  <a16:creationId xmlns:a16="http://schemas.microsoft.com/office/drawing/2014/main" id="{A2678378-B3D6-5560-1F0D-6DC36D5E1D9A}"/>
                </a:ext>
              </a:extLst>
            </p:cNvPr>
            <p:cNvSpPr/>
            <p:nvPr/>
          </p:nvSpPr>
          <p:spPr>
            <a:xfrm>
              <a:off x="1423093" y="4602126"/>
              <a:ext cx="153590" cy="17859"/>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grpSp>
      <p:grpSp>
        <p:nvGrpSpPr>
          <p:cNvPr id="57" name="Group 49">
            <a:extLst>
              <a:ext uri="{FF2B5EF4-FFF2-40B4-BE49-F238E27FC236}">
                <a16:creationId xmlns:a16="http://schemas.microsoft.com/office/drawing/2014/main" id="{80220793-F1F2-E371-F70B-1DBD1CE744C5}"/>
              </a:ext>
            </a:extLst>
          </p:cNvPr>
          <p:cNvGrpSpPr/>
          <p:nvPr/>
        </p:nvGrpSpPr>
        <p:grpSpPr>
          <a:xfrm>
            <a:off x="3855334" y="5714908"/>
            <a:ext cx="457200" cy="457200"/>
            <a:chOff x="1173062" y="4423533"/>
            <a:chExt cx="457200" cy="457200"/>
          </a:xfrm>
          <a:solidFill>
            <a:srgbClr val="D73A2C"/>
          </a:solidFill>
        </p:grpSpPr>
        <p:sp>
          <p:nvSpPr>
            <p:cNvPr id="58" name="Freeform: Shape 39">
              <a:extLst>
                <a:ext uri="{FF2B5EF4-FFF2-40B4-BE49-F238E27FC236}">
                  <a16:creationId xmlns:a16="http://schemas.microsoft.com/office/drawing/2014/main" id="{58FC16FC-0783-631C-CBAC-FD1C8ECD26DA}"/>
                </a:ext>
              </a:extLst>
            </p:cNvPr>
            <p:cNvSpPr/>
            <p:nvPr/>
          </p:nvSpPr>
          <p:spPr>
            <a:xfrm>
              <a:off x="1387374" y="4566408"/>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9" name="Freeform: Shape 40">
              <a:extLst>
                <a:ext uri="{FF2B5EF4-FFF2-40B4-BE49-F238E27FC236}">
                  <a16:creationId xmlns:a16="http://schemas.microsoft.com/office/drawing/2014/main" id="{03059F1D-B565-5477-59DA-32597298ED3F}"/>
                </a:ext>
              </a:extLst>
            </p:cNvPr>
            <p:cNvSpPr/>
            <p:nvPr/>
          </p:nvSpPr>
          <p:spPr>
            <a:xfrm>
              <a:off x="1387374" y="4602126"/>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0" name="Freeform: Shape 41">
              <a:extLst>
                <a:ext uri="{FF2B5EF4-FFF2-40B4-BE49-F238E27FC236}">
                  <a16:creationId xmlns:a16="http://schemas.microsoft.com/office/drawing/2014/main" id="{397EA8E5-C638-6459-C9BF-6528FF105AD5}"/>
                </a:ext>
              </a:extLst>
            </p:cNvPr>
            <p:cNvSpPr/>
            <p:nvPr/>
          </p:nvSpPr>
          <p:spPr>
            <a:xfrm>
              <a:off x="1173062" y="4423533"/>
              <a:ext cx="457200" cy="457200"/>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1" name="Freeform: Shape 42">
              <a:extLst>
                <a:ext uri="{FF2B5EF4-FFF2-40B4-BE49-F238E27FC236}">
                  <a16:creationId xmlns:a16="http://schemas.microsoft.com/office/drawing/2014/main" id="{A0D10091-AD6B-A9F1-0EEE-86DE89B6178C}"/>
                </a:ext>
              </a:extLst>
            </p:cNvPr>
            <p:cNvSpPr/>
            <p:nvPr/>
          </p:nvSpPr>
          <p:spPr>
            <a:xfrm>
              <a:off x="1392732" y="4477111"/>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2" name="Freeform: Shape 43">
              <a:extLst>
                <a:ext uri="{FF2B5EF4-FFF2-40B4-BE49-F238E27FC236}">
                  <a16:creationId xmlns:a16="http://schemas.microsoft.com/office/drawing/2014/main" id="{C831587B-6A3E-795F-3DC3-F6CDD17C5D1E}"/>
                </a:ext>
              </a:extLst>
            </p:cNvPr>
            <p:cNvSpPr/>
            <p:nvPr/>
          </p:nvSpPr>
          <p:spPr>
            <a:xfrm>
              <a:off x="1392732" y="4512829"/>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3" name="Freeform: Shape 44">
              <a:extLst>
                <a:ext uri="{FF2B5EF4-FFF2-40B4-BE49-F238E27FC236}">
                  <a16:creationId xmlns:a16="http://schemas.microsoft.com/office/drawing/2014/main" id="{37DBC849-4DD5-2D30-2862-72803CED8E1F}"/>
                </a:ext>
              </a:extLst>
            </p:cNvPr>
            <p:cNvSpPr/>
            <p:nvPr/>
          </p:nvSpPr>
          <p:spPr>
            <a:xfrm>
              <a:off x="1208780" y="4566408"/>
              <a:ext cx="71437" cy="71437"/>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4" name="Freeform: Shape 45">
              <a:extLst>
                <a:ext uri="{FF2B5EF4-FFF2-40B4-BE49-F238E27FC236}">
                  <a16:creationId xmlns:a16="http://schemas.microsoft.com/office/drawing/2014/main" id="{CEB290FF-0544-A0D5-ED5A-F80A03CAD072}"/>
                </a:ext>
              </a:extLst>
            </p:cNvPr>
            <p:cNvSpPr/>
            <p:nvPr/>
          </p:nvSpPr>
          <p:spPr>
            <a:xfrm>
              <a:off x="1315937" y="4661062"/>
              <a:ext cx="275927" cy="160734"/>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5" name="Freeform: Shape 46">
              <a:extLst>
                <a:ext uri="{FF2B5EF4-FFF2-40B4-BE49-F238E27FC236}">
                  <a16:creationId xmlns:a16="http://schemas.microsoft.com/office/drawing/2014/main" id="{29C925C7-1B91-E85C-55B7-A05849C774A8}"/>
                </a:ext>
              </a:extLst>
            </p:cNvPr>
            <p:cNvSpPr/>
            <p:nvPr/>
          </p:nvSpPr>
          <p:spPr>
            <a:xfrm>
              <a:off x="1423093" y="4566408"/>
              <a:ext cx="153590" cy="17859"/>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6" name="Freeform: Shape 47">
              <a:extLst>
                <a:ext uri="{FF2B5EF4-FFF2-40B4-BE49-F238E27FC236}">
                  <a16:creationId xmlns:a16="http://schemas.microsoft.com/office/drawing/2014/main" id="{E5ACF0BC-4055-8DBC-5DAD-3A9890A3B243}"/>
                </a:ext>
              </a:extLst>
            </p:cNvPr>
            <p:cNvSpPr/>
            <p:nvPr/>
          </p:nvSpPr>
          <p:spPr>
            <a:xfrm>
              <a:off x="1423093" y="4602126"/>
              <a:ext cx="153590" cy="17859"/>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grpSp>
      <p:sp>
        <p:nvSpPr>
          <p:cNvPr id="4" name="Title 1">
            <a:extLst>
              <a:ext uri="{FF2B5EF4-FFF2-40B4-BE49-F238E27FC236}">
                <a16:creationId xmlns:a16="http://schemas.microsoft.com/office/drawing/2014/main" id="{A76F40A4-C213-72D2-9D42-E9F4EEE73E3A}"/>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¿Cómo se calcula el RNM?</a:t>
            </a:r>
          </a:p>
        </p:txBody>
      </p:sp>
      <p:pic>
        <p:nvPicPr>
          <p:cNvPr id="3" name="Imagen 2">
            <a:extLst>
              <a:ext uri="{FF2B5EF4-FFF2-40B4-BE49-F238E27FC236}">
                <a16:creationId xmlns:a16="http://schemas.microsoft.com/office/drawing/2014/main" id="{B43F1CF7-FD2C-D11D-F16D-B59D5CDF1149}"/>
              </a:ext>
            </a:extLst>
          </p:cNvPr>
          <p:cNvPicPr>
            <a:picLocks noChangeAspect="1"/>
          </p:cNvPicPr>
          <p:nvPr/>
        </p:nvPicPr>
        <p:blipFill>
          <a:blip r:embed="rId3"/>
          <a:stretch>
            <a:fillRect/>
          </a:stretch>
        </p:blipFill>
        <p:spPr>
          <a:xfrm>
            <a:off x="5736647" y="159803"/>
            <a:ext cx="2196000" cy="573298"/>
          </a:xfrm>
          <a:prstGeom prst="rect">
            <a:avLst/>
          </a:prstGeom>
        </p:spPr>
      </p:pic>
      <p:grpSp>
        <p:nvGrpSpPr>
          <p:cNvPr id="2" name="Grupo 1">
            <a:extLst>
              <a:ext uri="{FF2B5EF4-FFF2-40B4-BE49-F238E27FC236}">
                <a16:creationId xmlns:a16="http://schemas.microsoft.com/office/drawing/2014/main" id="{0505CBA9-88E4-9D14-73F6-61245CC7574E}"/>
              </a:ext>
            </a:extLst>
          </p:cNvPr>
          <p:cNvGrpSpPr/>
          <p:nvPr/>
        </p:nvGrpSpPr>
        <p:grpSpPr>
          <a:xfrm>
            <a:off x="810704" y="1458628"/>
            <a:ext cx="1253278" cy="45720"/>
            <a:chOff x="810704" y="1458628"/>
            <a:chExt cx="1253278" cy="45720"/>
          </a:xfrm>
        </p:grpSpPr>
        <p:sp>
          <p:nvSpPr>
            <p:cNvPr id="6" name="!!CoverSlideFooterText">
              <a:extLst>
                <a:ext uri="{FF2B5EF4-FFF2-40B4-BE49-F238E27FC236}">
                  <a16:creationId xmlns:a16="http://schemas.microsoft.com/office/drawing/2014/main" id="{0E67F8FF-16A1-0D75-150D-90C84DD34BDB}"/>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2" name="!!CoverSlideFooterText">
              <a:extLst>
                <a:ext uri="{FF2B5EF4-FFF2-40B4-BE49-F238E27FC236}">
                  <a16:creationId xmlns:a16="http://schemas.microsoft.com/office/drawing/2014/main" id="{B3A37170-8C39-8676-D576-0C9AD17B9F8D}"/>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128871787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Rounded Corners 103">
            <a:extLst>
              <a:ext uri="{FF2B5EF4-FFF2-40B4-BE49-F238E27FC236}">
                <a16:creationId xmlns:a16="http://schemas.microsoft.com/office/drawing/2014/main" id="{A3A8F57D-31A7-EF5F-52AB-42773C2E35C4}"/>
              </a:ext>
            </a:extLst>
          </p:cNvPr>
          <p:cNvSpPr/>
          <p:nvPr/>
        </p:nvSpPr>
        <p:spPr>
          <a:xfrm flipH="1">
            <a:off x="739380" y="2675130"/>
            <a:ext cx="6663912" cy="3706437"/>
          </a:xfrm>
          <a:prstGeom prst="roundRect">
            <a:avLst>
              <a:gd name="adj" fmla="val 11796"/>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upo 3">
            <a:extLst>
              <a:ext uri="{FF2B5EF4-FFF2-40B4-BE49-F238E27FC236}">
                <a16:creationId xmlns:a16="http://schemas.microsoft.com/office/drawing/2014/main" id="{B0CA5F3A-1FA9-B8ED-F33D-AF3FD0599F2E}"/>
              </a:ext>
            </a:extLst>
          </p:cNvPr>
          <p:cNvGrpSpPr/>
          <p:nvPr/>
        </p:nvGrpSpPr>
        <p:grpSpPr>
          <a:xfrm>
            <a:off x="822442" y="2968130"/>
            <a:ext cx="2068697" cy="926535"/>
            <a:chOff x="5752405" y="2680171"/>
            <a:chExt cx="6439596" cy="4149761"/>
          </a:xfrm>
        </p:grpSpPr>
        <p:sp>
          <p:nvSpPr>
            <p:cNvPr id="6" name="!!CoverSlideFooterText1">
              <a:extLst>
                <a:ext uri="{FF2B5EF4-FFF2-40B4-BE49-F238E27FC236}">
                  <a16:creationId xmlns:a16="http://schemas.microsoft.com/office/drawing/2014/main" id="{F254BCCD-D08E-EFBA-F195-2DE7B07C885B}"/>
                </a:ext>
              </a:extLst>
            </p:cNvPr>
            <p:cNvSpPr/>
            <p:nvPr/>
          </p:nvSpPr>
          <p:spPr>
            <a:xfrm rot="16200000">
              <a:off x="7088264" y="1726195"/>
              <a:ext cx="4111473" cy="6096001"/>
            </a:xfrm>
            <a:prstGeom prst="rect">
              <a:avLst/>
            </a:prstGeom>
            <a:solidFill>
              <a:srgbClr val="D8EC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5" name="!!CoverSlideFooterText1">
              <a:extLst>
                <a:ext uri="{FF2B5EF4-FFF2-40B4-BE49-F238E27FC236}">
                  <a16:creationId xmlns:a16="http://schemas.microsoft.com/office/drawing/2014/main" id="{418C9648-29F1-C879-F0FB-AA9B1CA1E8AF}"/>
                </a:ext>
              </a:extLst>
            </p:cNvPr>
            <p:cNvSpPr/>
            <p:nvPr/>
          </p:nvSpPr>
          <p:spPr>
            <a:xfrm rot="16200000">
              <a:off x="4219943" y="4212633"/>
              <a:ext cx="4111473" cy="1046549"/>
            </a:xfrm>
            <a:prstGeom prst="triangle">
              <a:avLst/>
            </a:prstGeom>
            <a:solidFill>
              <a:srgbClr val="D8EC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grpSp>
        <p:nvGrpSpPr>
          <p:cNvPr id="28" name="Grupo 27">
            <a:extLst>
              <a:ext uri="{FF2B5EF4-FFF2-40B4-BE49-F238E27FC236}">
                <a16:creationId xmlns:a16="http://schemas.microsoft.com/office/drawing/2014/main" id="{D434E500-748E-2FF3-3C53-FD6BE923E73E}"/>
              </a:ext>
            </a:extLst>
          </p:cNvPr>
          <p:cNvGrpSpPr/>
          <p:nvPr/>
        </p:nvGrpSpPr>
        <p:grpSpPr>
          <a:xfrm>
            <a:off x="822442" y="3998611"/>
            <a:ext cx="2068697" cy="926535"/>
            <a:chOff x="5752405" y="2680171"/>
            <a:chExt cx="6439596" cy="4149761"/>
          </a:xfrm>
        </p:grpSpPr>
        <p:sp>
          <p:nvSpPr>
            <p:cNvPr id="29" name="!!CoverSlideFooterText1">
              <a:extLst>
                <a:ext uri="{FF2B5EF4-FFF2-40B4-BE49-F238E27FC236}">
                  <a16:creationId xmlns:a16="http://schemas.microsoft.com/office/drawing/2014/main" id="{328D93A7-9D6F-E0DE-FDCB-07362017A218}"/>
                </a:ext>
              </a:extLst>
            </p:cNvPr>
            <p:cNvSpPr/>
            <p:nvPr/>
          </p:nvSpPr>
          <p:spPr>
            <a:xfrm rot="16200000">
              <a:off x="7088264" y="1726195"/>
              <a:ext cx="4111473" cy="6096001"/>
            </a:xfrm>
            <a:prstGeom prst="rect">
              <a:avLst/>
            </a:prstGeom>
            <a:solidFill>
              <a:srgbClr val="D8EC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0" name="!!CoverSlideFooterText1">
              <a:extLst>
                <a:ext uri="{FF2B5EF4-FFF2-40B4-BE49-F238E27FC236}">
                  <a16:creationId xmlns:a16="http://schemas.microsoft.com/office/drawing/2014/main" id="{5BEF8156-44E1-6095-EAEE-D2BA08CD8A9D}"/>
                </a:ext>
              </a:extLst>
            </p:cNvPr>
            <p:cNvSpPr/>
            <p:nvPr/>
          </p:nvSpPr>
          <p:spPr>
            <a:xfrm rot="16200000">
              <a:off x="4219943" y="4212633"/>
              <a:ext cx="4111473" cy="1046549"/>
            </a:xfrm>
            <a:prstGeom prst="triangle">
              <a:avLst/>
            </a:prstGeom>
            <a:solidFill>
              <a:srgbClr val="D8EC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grpSp>
        <p:nvGrpSpPr>
          <p:cNvPr id="31" name="Grupo 30">
            <a:extLst>
              <a:ext uri="{FF2B5EF4-FFF2-40B4-BE49-F238E27FC236}">
                <a16:creationId xmlns:a16="http://schemas.microsoft.com/office/drawing/2014/main" id="{68202004-5AC6-7F66-33A9-3CA46AB82F8E}"/>
              </a:ext>
            </a:extLst>
          </p:cNvPr>
          <p:cNvGrpSpPr/>
          <p:nvPr/>
        </p:nvGrpSpPr>
        <p:grpSpPr>
          <a:xfrm>
            <a:off x="844473" y="5149466"/>
            <a:ext cx="2068697" cy="926535"/>
            <a:chOff x="5752405" y="2680171"/>
            <a:chExt cx="6439596" cy="4149761"/>
          </a:xfrm>
        </p:grpSpPr>
        <p:sp>
          <p:nvSpPr>
            <p:cNvPr id="32" name="!!CoverSlideFooterText1">
              <a:extLst>
                <a:ext uri="{FF2B5EF4-FFF2-40B4-BE49-F238E27FC236}">
                  <a16:creationId xmlns:a16="http://schemas.microsoft.com/office/drawing/2014/main" id="{74DE8293-5AF7-4796-0B2F-37020AF23A94}"/>
                </a:ext>
              </a:extLst>
            </p:cNvPr>
            <p:cNvSpPr/>
            <p:nvPr/>
          </p:nvSpPr>
          <p:spPr>
            <a:xfrm rot="16200000">
              <a:off x="7088264" y="1726195"/>
              <a:ext cx="4111473" cy="6096001"/>
            </a:xfrm>
            <a:prstGeom prst="rect">
              <a:avLst/>
            </a:prstGeom>
            <a:solidFill>
              <a:srgbClr val="D8EC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3" name="!!CoverSlideFooterText1">
              <a:extLst>
                <a:ext uri="{FF2B5EF4-FFF2-40B4-BE49-F238E27FC236}">
                  <a16:creationId xmlns:a16="http://schemas.microsoft.com/office/drawing/2014/main" id="{848ED006-63D0-BCF4-3590-0E0A54F37DCF}"/>
                </a:ext>
              </a:extLst>
            </p:cNvPr>
            <p:cNvSpPr/>
            <p:nvPr/>
          </p:nvSpPr>
          <p:spPr>
            <a:xfrm rot="16200000">
              <a:off x="4219943" y="4212633"/>
              <a:ext cx="4111473" cy="1046549"/>
            </a:xfrm>
            <a:prstGeom prst="triangle">
              <a:avLst/>
            </a:prstGeom>
            <a:solidFill>
              <a:srgbClr val="D8ECF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10" name="CuadroTexto 9">
            <a:extLst>
              <a:ext uri="{FF2B5EF4-FFF2-40B4-BE49-F238E27FC236}">
                <a16:creationId xmlns:a16="http://schemas.microsoft.com/office/drawing/2014/main" id="{56EDA556-0EB3-7FBE-7AFE-3433E9279806}"/>
              </a:ext>
            </a:extLst>
          </p:cNvPr>
          <p:cNvSpPr txBox="1"/>
          <p:nvPr/>
        </p:nvSpPr>
        <p:spPr>
          <a:xfrm>
            <a:off x="1015718" y="3246731"/>
            <a:ext cx="5092711" cy="369332"/>
          </a:xfrm>
          <a:prstGeom prst="rect">
            <a:avLst/>
          </a:prstGeom>
          <a:noFill/>
        </p:spPr>
        <p:txBody>
          <a:bodyPr wrap="square">
            <a:spAutoFit/>
          </a:bodyPr>
          <a:lstStyle/>
          <a:p>
            <a:pPr>
              <a:lnSpc>
                <a:spcPct val="100000"/>
              </a:lnSpc>
              <a:spcBef>
                <a:spcPts val="0"/>
              </a:spcBef>
              <a:spcAft>
                <a:spcPts val="800"/>
              </a:spcAft>
              <a:buClr>
                <a:schemeClr val="accent2"/>
              </a:buClr>
            </a:pPr>
            <a:r>
              <a:rPr lang="es-ES" altLang="en-US" b="1">
                <a:solidFill>
                  <a:srgbClr val="CC3300"/>
                </a:solidFill>
                <a:latin typeface="+mn-lt"/>
                <a:ea typeface="Lato Light" panose="020F0502020204030203" pitchFamily="34" charset="0"/>
                <a:cs typeface="Segoe UI" panose="020B0502040204020203" pitchFamily="34" charset="0"/>
              </a:rPr>
              <a:t>Autónomo/a</a:t>
            </a:r>
          </a:p>
        </p:txBody>
      </p:sp>
      <p:sp>
        <p:nvSpPr>
          <p:cNvPr id="11" name="Subtitle 2">
            <a:extLst>
              <a:ext uri="{FF2B5EF4-FFF2-40B4-BE49-F238E27FC236}">
                <a16:creationId xmlns:a16="http://schemas.microsoft.com/office/drawing/2014/main" id="{566C4DA4-39F2-F4A1-3689-B52B83C1332B}"/>
              </a:ext>
            </a:extLst>
          </p:cNvPr>
          <p:cNvSpPr txBox="1">
            <a:spLocks noChangeArrowheads="1"/>
          </p:cNvSpPr>
          <p:nvPr/>
        </p:nvSpPr>
        <p:spPr bwMode="auto">
          <a:xfrm flipH="1">
            <a:off x="3029308" y="3307367"/>
            <a:ext cx="416206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Rendimientos de </a:t>
            </a:r>
            <a:r>
              <a:rPr lang="es-ES" altLang="en-US" sz="1600" b="1">
                <a:solidFill>
                  <a:schemeClr val="accent3">
                    <a:lumMod val="50000"/>
                  </a:schemeClr>
                </a:solidFill>
                <a:latin typeface="+mn-lt"/>
                <a:ea typeface="Lato Light" panose="020F0502020204030203" pitchFamily="34" charset="0"/>
                <a:cs typeface="Segoe UI" panose="020B0502040204020203" pitchFamily="34" charset="0"/>
              </a:rPr>
              <a:t>actividades económicas</a:t>
            </a:r>
          </a:p>
        </p:txBody>
      </p:sp>
      <p:sp>
        <p:nvSpPr>
          <p:cNvPr id="13" name="Subtitle 2">
            <a:extLst>
              <a:ext uri="{FF2B5EF4-FFF2-40B4-BE49-F238E27FC236}">
                <a16:creationId xmlns:a16="http://schemas.microsoft.com/office/drawing/2014/main" id="{8152B684-2228-CDFD-23DB-FB3829EF5DB4}"/>
              </a:ext>
            </a:extLst>
          </p:cNvPr>
          <p:cNvSpPr txBox="1">
            <a:spLocks noChangeArrowheads="1"/>
          </p:cNvSpPr>
          <p:nvPr/>
        </p:nvSpPr>
        <p:spPr bwMode="auto">
          <a:xfrm flipH="1">
            <a:off x="3029308" y="4177622"/>
            <a:ext cx="4373984" cy="56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None/>
            </a:pPr>
            <a:r>
              <a:rPr lang="es-ES" altLang="en-US" sz="1600">
                <a:latin typeface="+mn-lt"/>
                <a:ea typeface="Lato Light" panose="020F0502020204030203" pitchFamily="34" charset="0"/>
                <a:cs typeface="Segoe UI" panose="020B0502040204020203" pitchFamily="34" charset="0"/>
              </a:rPr>
              <a:t>Rendimientos de </a:t>
            </a:r>
            <a:r>
              <a:rPr lang="es-ES" altLang="en-US" sz="1600" b="1">
                <a:solidFill>
                  <a:schemeClr val="accent3">
                    <a:lumMod val="50000"/>
                  </a:schemeClr>
                </a:solidFill>
                <a:latin typeface="+mn-lt"/>
                <a:ea typeface="Lato Light" panose="020F0502020204030203" pitchFamily="34" charset="0"/>
                <a:cs typeface="Segoe UI" panose="020B0502040204020203" pitchFamily="34" charset="0"/>
              </a:rPr>
              <a:t>actividades</a:t>
            </a:r>
            <a:r>
              <a:rPr lang="es-ES" altLang="en-US" sz="1600" b="1">
                <a:solidFill>
                  <a:schemeClr val="accent1"/>
                </a:solidFill>
                <a:latin typeface="+mn-lt"/>
                <a:ea typeface="Lato Light" panose="020F0502020204030203" pitchFamily="34" charset="0"/>
                <a:cs typeface="Segoe UI" panose="020B0502040204020203" pitchFamily="34" charset="0"/>
              </a:rPr>
              <a:t> </a:t>
            </a:r>
            <a:r>
              <a:rPr lang="es-ES" altLang="en-US" sz="1600" b="1">
                <a:solidFill>
                  <a:schemeClr val="accent3">
                    <a:lumMod val="50000"/>
                  </a:schemeClr>
                </a:solidFill>
                <a:latin typeface="+mn-lt"/>
                <a:ea typeface="Lato Light" panose="020F0502020204030203" pitchFamily="34" charset="0"/>
                <a:cs typeface="Segoe UI" panose="020B0502040204020203" pitchFamily="34" charset="0"/>
              </a:rPr>
              <a:t>económicas</a:t>
            </a:r>
            <a:r>
              <a:rPr lang="es-ES" altLang="en-US" sz="1600" b="1">
                <a:solidFill>
                  <a:schemeClr val="accent1"/>
                </a:solidFill>
                <a:latin typeface="+mn-lt"/>
                <a:ea typeface="Lato Light" panose="020F0502020204030203" pitchFamily="34" charset="0"/>
                <a:cs typeface="Segoe UI" panose="020B0502040204020203" pitchFamily="34" charset="0"/>
              </a:rPr>
              <a:t> +</a:t>
            </a:r>
          </a:p>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Rendimientos del </a:t>
            </a:r>
            <a:r>
              <a:rPr lang="es-ES" altLang="en-US" sz="1600" b="1">
                <a:solidFill>
                  <a:schemeClr val="accent3">
                    <a:lumMod val="50000"/>
                  </a:schemeClr>
                </a:solidFill>
                <a:latin typeface="+mn-lt"/>
                <a:ea typeface="Lato Light" panose="020F0502020204030203" pitchFamily="34" charset="0"/>
                <a:cs typeface="Segoe UI" panose="020B0502040204020203" pitchFamily="34" charset="0"/>
              </a:rPr>
              <a:t>trabajo</a:t>
            </a:r>
          </a:p>
        </p:txBody>
      </p:sp>
      <p:sp>
        <p:nvSpPr>
          <p:cNvPr id="14" name="Subtitle 2">
            <a:extLst>
              <a:ext uri="{FF2B5EF4-FFF2-40B4-BE49-F238E27FC236}">
                <a16:creationId xmlns:a16="http://schemas.microsoft.com/office/drawing/2014/main" id="{05FA887C-F2EC-6D15-CA6D-5661805B239B}"/>
              </a:ext>
            </a:extLst>
          </p:cNvPr>
          <p:cNvSpPr txBox="1">
            <a:spLocks noChangeArrowheads="1"/>
          </p:cNvSpPr>
          <p:nvPr/>
        </p:nvSpPr>
        <p:spPr bwMode="auto">
          <a:xfrm flipH="1">
            <a:off x="3038639" y="5168948"/>
            <a:ext cx="4703103" cy="8925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None/>
            </a:pPr>
            <a:r>
              <a:rPr lang="es-ES" altLang="en-US" sz="1600">
                <a:latin typeface="+mn-lt"/>
                <a:ea typeface="Lato Light" panose="020F0502020204030203" pitchFamily="34" charset="0"/>
                <a:cs typeface="Segoe UI" panose="020B0502040204020203" pitchFamily="34" charset="0"/>
              </a:rPr>
              <a:t>Rendimientos de </a:t>
            </a:r>
            <a:r>
              <a:rPr lang="es-ES" altLang="en-US" sz="1600" b="1">
                <a:solidFill>
                  <a:schemeClr val="accent1"/>
                </a:solidFill>
                <a:latin typeface="+mn-lt"/>
                <a:ea typeface="Lato Light" panose="020F0502020204030203" pitchFamily="34" charset="0"/>
                <a:cs typeface="Segoe UI" panose="020B0502040204020203" pitchFamily="34" charset="0"/>
              </a:rPr>
              <a:t>actividades económicas +</a:t>
            </a:r>
          </a:p>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Rendimientos del </a:t>
            </a:r>
            <a:r>
              <a:rPr lang="es-ES" altLang="en-US" sz="1600" b="1">
                <a:solidFill>
                  <a:schemeClr val="accent1"/>
                </a:solidFill>
                <a:latin typeface="+mn-lt"/>
                <a:ea typeface="Lato Light" panose="020F0502020204030203" pitchFamily="34" charset="0"/>
                <a:cs typeface="Segoe UI" panose="020B0502040204020203" pitchFamily="34" charset="0"/>
              </a:rPr>
              <a:t>trabajo +</a:t>
            </a:r>
          </a:p>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Rendimientos de </a:t>
            </a:r>
            <a:r>
              <a:rPr lang="es-ES" altLang="en-US" sz="1600" b="1">
                <a:solidFill>
                  <a:schemeClr val="accent1"/>
                </a:solidFill>
                <a:latin typeface="+mn-lt"/>
                <a:ea typeface="Lato Light" panose="020F0502020204030203" pitchFamily="34" charset="0"/>
                <a:cs typeface="Segoe UI" panose="020B0502040204020203" pitchFamily="34" charset="0"/>
              </a:rPr>
              <a:t>capital mobiliario</a:t>
            </a:r>
          </a:p>
        </p:txBody>
      </p:sp>
      <p:sp>
        <p:nvSpPr>
          <p:cNvPr id="25" name="CuadroTexto 24">
            <a:extLst>
              <a:ext uri="{FF2B5EF4-FFF2-40B4-BE49-F238E27FC236}">
                <a16:creationId xmlns:a16="http://schemas.microsoft.com/office/drawing/2014/main" id="{27C3AD1A-B9B9-252A-487D-8A45E4E9FCAC}"/>
              </a:ext>
            </a:extLst>
          </p:cNvPr>
          <p:cNvSpPr txBox="1"/>
          <p:nvPr/>
        </p:nvSpPr>
        <p:spPr>
          <a:xfrm>
            <a:off x="807867" y="2217000"/>
            <a:ext cx="10853090" cy="338554"/>
          </a:xfrm>
          <a:prstGeom prst="rect">
            <a:avLst/>
          </a:prstGeom>
          <a:noFill/>
        </p:spPr>
        <p:txBody>
          <a:bodyPr wrap="square">
            <a:spAutoFit/>
          </a:bodyPr>
          <a:lstStyle/>
          <a:p>
            <a:pPr>
              <a:lnSpc>
                <a:spcPct val="100000"/>
              </a:lnSpc>
              <a:spcBef>
                <a:spcPts val="0"/>
              </a:spcBef>
              <a:spcAft>
                <a:spcPts val="600"/>
              </a:spcAft>
              <a:buFont typeface="Arial" panose="020B0604020202020204" pitchFamily="34" charset="0"/>
              <a:buNone/>
            </a:pPr>
            <a:r>
              <a:rPr lang="es-ES" altLang="en-US" sz="1600">
                <a:ea typeface="Lato Light" panose="020F0502020204030203" pitchFamily="34" charset="0"/>
                <a:cs typeface="Segoe UI" panose="020B0502040204020203" pitchFamily="34" charset="0"/>
              </a:rPr>
              <a:t>Las AATT remiten de cada autónomo/a objeto de RC, la información de sus RN, que en función del</a:t>
            </a:r>
            <a:r>
              <a:rPr lang="es-ES" altLang="en-US" sz="1600" b="1">
                <a:ea typeface="Lato Light" panose="020F0502020204030203" pitchFamily="34" charset="0"/>
                <a:cs typeface="Segoe UI" panose="020B0502040204020203" pitchFamily="34" charset="0"/>
              </a:rPr>
              <a:t> </a:t>
            </a:r>
            <a:r>
              <a:rPr lang="es-ES" altLang="en-US" sz="1600" b="1">
                <a:solidFill>
                  <a:schemeClr val="accent3">
                    <a:lumMod val="50000"/>
                  </a:schemeClr>
                </a:solidFill>
                <a:ea typeface="Lato Light" panose="020F0502020204030203" pitchFamily="34" charset="0"/>
                <a:cs typeface="Segoe UI" panose="020B0502040204020203" pitchFamily="34" charset="0"/>
              </a:rPr>
              <a:t>colectivo</a:t>
            </a:r>
            <a:r>
              <a:rPr lang="es-ES" altLang="en-US" sz="1600" b="1">
                <a:ea typeface="Lato Light" panose="020F0502020204030203" pitchFamily="34" charset="0"/>
                <a:cs typeface="Segoe UI" panose="020B0502040204020203" pitchFamily="34" charset="0"/>
              </a:rPr>
              <a:t> </a:t>
            </a:r>
            <a:r>
              <a:rPr lang="es-ES" altLang="en-US" sz="1600">
                <a:ea typeface="Lato Light" panose="020F0502020204030203" pitchFamily="34" charset="0"/>
                <a:cs typeface="Segoe UI" panose="020B0502040204020203" pitchFamily="34" charset="0"/>
              </a:rPr>
              <a:t>del autónomo/a son:</a:t>
            </a:r>
          </a:p>
        </p:txBody>
      </p:sp>
      <p:grpSp>
        <p:nvGrpSpPr>
          <p:cNvPr id="50" name="Group 45">
            <a:extLst>
              <a:ext uri="{FF2B5EF4-FFF2-40B4-BE49-F238E27FC236}">
                <a16:creationId xmlns:a16="http://schemas.microsoft.com/office/drawing/2014/main" id="{8F5B277E-97E8-2B81-942E-19AC1F6F37C2}"/>
              </a:ext>
            </a:extLst>
          </p:cNvPr>
          <p:cNvGrpSpPr/>
          <p:nvPr/>
        </p:nvGrpSpPr>
        <p:grpSpPr>
          <a:xfrm>
            <a:off x="9175402" y="5881713"/>
            <a:ext cx="261451" cy="360219"/>
            <a:chOff x="943524" y="3635770"/>
            <a:chExt cx="321960" cy="443587"/>
          </a:xfrm>
          <a:solidFill>
            <a:schemeClr val="accent2"/>
          </a:solidFill>
        </p:grpSpPr>
        <p:sp>
          <p:nvSpPr>
            <p:cNvPr id="51" name="Freeform: Shape 46">
              <a:extLst>
                <a:ext uri="{FF2B5EF4-FFF2-40B4-BE49-F238E27FC236}">
                  <a16:creationId xmlns:a16="http://schemas.microsoft.com/office/drawing/2014/main" id="{F4C51019-EEC9-B5C6-7B44-BC6C8D697F54}"/>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2" name="Freeform: Shape 47">
              <a:extLst>
                <a:ext uri="{FF2B5EF4-FFF2-40B4-BE49-F238E27FC236}">
                  <a16:creationId xmlns:a16="http://schemas.microsoft.com/office/drawing/2014/main" id="{95308F69-9354-9974-76AA-B5BA5F48203D}"/>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3" name="Freeform: Shape 48">
              <a:extLst>
                <a:ext uri="{FF2B5EF4-FFF2-40B4-BE49-F238E27FC236}">
                  <a16:creationId xmlns:a16="http://schemas.microsoft.com/office/drawing/2014/main" id="{48440DA3-DCF9-264B-934B-C22488F207B6}"/>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4" name="Freeform: Shape 49">
              <a:extLst>
                <a:ext uri="{FF2B5EF4-FFF2-40B4-BE49-F238E27FC236}">
                  <a16:creationId xmlns:a16="http://schemas.microsoft.com/office/drawing/2014/main" id="{CDA9636B-3797-4667-F011-112AC8BA1AFD}"/>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5" name="Freeform: Shape 50">
              <a:extLst>
                <a:ext uri="{FF2B5EF4-FFF2-40B4-BE49-F238E27FC236}">
                  <a16:creationId xmlns:a16="http://schemas.microsoft.com/office/drawing/2014/main" id="{51A0E922-CBAA-417E-FF2C-1BA54337775D}"/>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6" name="Freeform: Shape 51">
              <a:extLst>
                <a:ext uri="{FF2B5EF4-FFF2-40B4-BE49-F238E27FC236}">
                  <a16:creationId xmlns:a16="http://schemas.microsoft.com/office/drawing/2014/main" id="{813FD838-632E-404D-759A-21D915EF6595}"/>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7" name="Freeform: Shape 52">
              <a:extLst>
                <a:ext uri="{FF2B5EF4-FFF2-40B4-BE49-F238E27FC236}">
                  <a16:creationId xmlns:a16="http://schemas.microsoft.com/office/drawing/2014/main" id="{057BBA46-EBBD-EF85-7507-26A8099DCDE6}"/>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8" name="Freeform: Shape 53">
              <a:extLst>
                <a:ext uri="{FF2B5EF4-FFF2-40B4-BE49-F238E27FC236}">
                  <a16:creationId xmlns:a16="http://schemas.microsoft.com/office/drawing/2014/main" id="{D0EB06D1-ADD0-3D67-075A-5430C948CB7B}"/>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9" name="Freeform: Shape 54">
              <a:extLst>
                <a:ext uri="{FF2B5EF4-FFF2-40B4-BE49-F238E27FC236}">
                  <a16:creationId xmlns:a16="http://schemas.microsoft.com/office/drawing/2014/main" id="{2CD3DDA3-0AEC-8CED-03D0-27BC088F03E3}"/>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0" name="Freeform: Shape 55">
              <a:extLst>
                <a:ext uri="{FF2B5EF4-FFF2-40B4-BE49-F238E27FC236}">
                  <a16:creationId xmlns:a16="http://schemas.microsoft.com/office/drawing/2014/main" id="{F392FCC9-F2B3-E051-8B92-AB5F7E30B475}"/>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1" name="Freeform: Shape 56">
              <a:extLst>
                <a:ext uri="{FF2B5EF4-FFF2-40B4-BE49-F238E27FC236}">
                  <a16:creationId xmlns:a16="http://schemas.microsoft.com/office/drawing/2014/main" id="{43C9A4D4-C871-45BF-2840-304F7A3CCF55}"/>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2" name="Freeform: Shape 57">
              <a:extLst>
                <a:ext uri="{FF2B5EF4-FFF2-40B4-BE49-F238E27FC236}">
                  <a16:creationId xmlns:a16="http://schemas.microsoft.com/office/drawing/2014/main" id="{AD8821BE-6264-58BE-308D-BC7508575B29}"/>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sp>
        <p:nvSpPr>
          <p:cNvPr id="63" name="CuadroTexto 62">
            <a:extLst>
              <a:ext uri="{FF2B5EF4-FFF2-40B4-BE49-F238E27FC236}">
                <a16:creationId xmlns:a16="http://schemas.microsoft.com/office/drawing/2014/main" id="{996F6DBA-6E16-45DC-E080-F4B99BC00886}"/>
              </a:ext>
            </a:extLst>
          </p:cNvPr>
          <p:cNvSpPr txBox="1"/>
          <p:nvPr/>
        </p:nvSpPr>
        <p:spPr>
          <a:xfrm>
            <a:off x="9610158" y="5923420"/>
            <a:ext cx="2380738" cy="646331"/>
          </a:xfrm>
          <a:prstGeom prst="rect">
            <a:avLst/>
          </a:prstGeom>
          <a:noFill/>
        </p:spPr>
        <p:txBody>
          <a:bodyPr wrap="square">
            <a:spAutoFit/>
          </a:bodyPr>
          <a:lstStyle/>
          <a:p>
            <a:pPr>
              <a:lnSpc>
                <a:spcPct val="100000"/>
              </a:lnSpc>
              <a:spcBef>
                <a:spcPts val="0"/>
              </a:spcBef>
              <a:spcAft>
                <a:spcPts val="600"/>
              </a:spcAft>
              <a:buFont typeface="Arial" panose="020B0604020202020204" pitchFamily="34" charset="0"/>
              <a:buNone/>
            </a:pPr>
            <a:r>
              <a:rPr lang="es-ES" altLang="en-US" sz="1200">
                <a:latin typeface="+mn-lt"/>
                <a:ea typeface="Lato Light" panose="020F0502020204030203" pitchFamily="34" charset="0"/>
                <a:cs typeface="Segoe UI" panose="020B0502040204020203" pitchFamily="34" charset="0"/>
              </a:rPr>
              <a:t>Dato informado en los servicios disponibles y en las notificaciones comunicadas</a:t>
            </a:r>
          </a:p>
        </p:txBody>
      </p:sp>
      <p:pic>
        <p:nvPicPr>
          <p:cNvPr id="64" name="Imagen 63" descr="Interfaz de usuario gráfica&#10;&#10;Descripción generada automáticamente">
            <a:extLst>
              <a:ext uri="{FF2B5EF4-FFF2-40B4-BE49-F238E27FC236}">
                <a16:creationId xmlns:a16="http://schemas.microsoft.com/office/drawing/2014/main" id="{B90373CF-F3EC-A89D-CA2E-B8A7B43FAD2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9843" y="6348000"/>
            <a:ext cx="423686" cy="342965"/>
          </a:xfrm>
          <a:prstGeom prst="rect">
            <a:avLst/>
          </a:prstGeom>
        </p:spPr>
      </p:pic>
      <p:sp>
        <p:nvSpPr>
          <p:cNvPr id="3" name="Title 6">
            <a:extLst>
              <a:ext uri="{FF2B5EF4-FFF2-40B4-BE49-F238E27FC236}">
                <a16:creationId xmlns:a16="http://schemas.microsoft.com/office/drawing/2014/main" id="{629F6303-E1F5-5E7D-0239-4BC2A39ED41A}"/>
              </a:ext>
            </a:extLst>
          </p:cNvPr>
          <p:cNvSpPr txBox="1">
            <a:spLocks/>
          </p:cNvSpPr>
          <p:nvPr/>
        </p:nvSpPr>
        <p:spPr>
          <a:xfrm>
            <a:off x="754875" y="1601811"/>
            <a:ext cx="8998725" cy="894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err="1">
                <a:solidFill>
                  <a:srgbClr val="D73A2C"/>
                </a:solidFill>
                <a:latin typeface="+mn-lt"/>
              </a:rPr>
              <a:t>RNAc</a:t>
            </a:r>
            <a:r>
              <a:rPr lang="es-ES" sz="2000">
                <a:solidFill>
                  <a:srgbClr val="D73A2C"/>
                </a:solidFill>
                <a:latin typeface="+mn-lt"/>
              </a:rPr>
              <a:t> comunicado por las AATT</a:t>
            </a:r>
          </a:p>
        </p:txBody>
      </p:sp>
      <p:sp>
        <p:nvSpPr>
          <p:cNvPr id="8" name="Title 1">
            <a:extLst>
              <a:ext uri="{FF2B5EF4-FFF2-40B4-BE49-F238E27FC236}">
                <a16:creationId xmlns:a16="http://schemas.microsoft.com/office/drawing/2014/main" id="{5DF5FEC9-2BED-6B68-B139-C627130C0728}"/>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¿Cómo se calcula el RNM?</a:t>
            </a:r>
          </a:p>
        </p:txBody>
      </p:sp>
      <p:sp>
        <p:nvSpPr>
          <p:cNvPr id="7" name="Subtitle 2">
            <a:extLst>
              <a:ext uri="{FF2B5EF4-FFF2-40B4-BE49-F238E27FC236}">
                <a16:creationId xmlns:a16="http://schemas.microsoft.com/office/drawing/2014/main" id="{7E5D4A1F-473D-182E-2F2F-362A4DC5498E}"/>
              </a:ext>
            </a:extLst>
          </p:cNvPr>
          <p:cNvSpPr txBox="1">
            <a:spLocks noChangeArrowheads="1"/>
          </p:cNvSpPr>
          <p:nvPr/>
        </p:nvSpPr>
        <p:spPr bwMode="auto">
          <a:xfrm>
            <a:off x="7477885" y="3276534"/>
            <a:ext cx="3244472" cy="7755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buNone/>
            </a:pPr>
            <a:r>
              <a:rPr lang="es-ES" altLang="en-US" sz="1400">
                <a:latin typeface="+mn-lt"/>
                <a:ea typeface="Lato Light" panose="020F0502020204030203" pitchFamily="34" charset="0"/>
                <a:cs typeface="Segoe UI" panose="020B0502040204020203" pitchFamily="34" charset="0"/>
              </a:rPr>
              <a:t>Al </a:t>
            </a:r>
            <a:r>
              <a:rPr lang="es-ES" altLang="en-US" sz="1400" b="1">
                <a:latin typeface="+mn-lt"/>
                <a:ea typeface="Lato Light" panose="020F0502020204030203" pitchFamily="34" charset="0"/>
                <a:cs typeface="Segoe UI" panose="020B0502040204020203" pitchFamily="34" charset="0"/>
              </a:rPr>
              <a:t>RNA determinado por las AATT se le suman </a:t>
            </a:r>
            <a:r>
              <a:rPr lang="es-ES" altLang="en-US" sz="1400">
                <a:latin typeface="+mn-lt"/>
                <a:ea typeface="Lato Light" panose="020F0502020204030203" pitchFamily="34" charset="0"/>
                <a:cs typeface="Segoe UI" panose="020B0502040204020203" pitchFamily="34" charset="0"/>
              </a:rPr>
              <a:t>las</a:t>
            </a:r>
            <a:r>
              <a:rPr lang="es-ES" altLang="en-US" sz="1400" b="1">
                <a:solidFill>
                  <a:schemeClr val="accent1"/>
                </a:solidFill>
                <a:latin typeface="+mn-lt"/>
                <a:ea typeface="Lato Light" panose="020F0502020204030203" pitchFamily="34" charset="0"/>
                <a:cs typeface="Segoe UI" panose="020B0502040204020203" pitchFamily="34" charset="0"/>
              </a:rPr>
              <a:t> </a:t>
            </a:r>
            <a:r>
              <a:rPr lang="es-ES" altLang="en-US" sz="1400" b="1">
                <a:solidFill>
                  <a:srgbClr val="D73A2C"/>
                </a:solidFill>
                <a:latin typeface="+mn-lt"/>
                <a:ea typeface="Lato Light" panose="020F0502020204030203" pitchFamily="34" charset="0"/>
                <a:cs typeface="Segoe UI" panose="020B0502040204020203" pitchFamily="34" charset="0"/>
              </a:rPr>
              <a:t>cuotas de Seguridad Social deducidas del IRPF</a:t>
            </a:r>
            <a:r>
              <a:rPr lang="es-ES" altLang="en-US" sz="1400">
                <a:latin typeface="+mn-lt"/>
                <a:ea typeface="Lato Light" panose="020F0502020204030203" pitchFamily="34" charset="0"/>
                <a:cs typeface="Segoe UI" panose="020B0502040204020203" pitchFamily="34" charset="0"/>
              </a:rPr>
              <a:t> informadas también por las AATT</a:t>
            </a:r>
          </a:p>
        </p:txBody>
      </p:sp>
      <p:sp>
        <p:nvSpPr>
          <p:cNvPr id="27" name="Persegi Panjang: Sudut Lengkung 2">
            <a:extLst>
              <a:ext uri="{FF2B5EF4-FFF2-40B4-BE49-F238E27FC236}">
                <a16:creationId xmlns:a16="http://schemas.microsoft.com/office/drawing/2014/main" id="{A71533B9-0732-99D3-4437-8CBF3570AF3C}"/>
              </a:ext>
            </a:extLst>
          </p:cNvPr>
          <p:cNvSpPr/>
          <p:nvPr/>
        </p:nvSpPr>
        <p:spPr>
          <a:xfrm>
            <a:off x="7479249" y="4078208"/>
            <a:ext cx="4441824"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grpSp>
        <p:nvGrpSpPr>
          <p:cNvPr id="39" name="Group 28">
            <a:extLst>
              <a:ext uri="{FF2B5EF4-FFF2-40B4-BE49-F238E27FC236}">
                <a16:creationId xmlns:a16="http://schemas.microsoft.com/office/drawing/2014/main" id="{71ECDDB7-3B68-6048-7C83-20353D0E00D4}"/>
              </a:ext>
            </a:extLst>
          </p:cNvPr>
          <p:cNvGrpSpPr/>
          <p:nvPr/>
        </p:nvGrpSpPr>
        <p:grpSpPr>
          <a:xfrm>
            <a:off x="7594810" y="4288707"/>
            <a:ext cx="3552108" cy="899372"/>
            <a:chOff x="7488503" y="1433397"/>
            <a:chExt cx="5532997" cy="848998"/>
          </a:xfrm>
        </p:grpSpPr>
        <p:sp>
          <p:nvSpPr>
            <p:cNvPr id="40" name="Subtitle 2">
              <a:extLst>
                <a:ext uri="{FF2B5EF4-FFF2-40B4-BE49-F238E27FC236}">
                  <a16:creationId xmlns:a16="http://schemas.microsoft.com/office/drawing/2014/main" id="{7F5C7D50-C992-926F-73AB-64FC3007323A}"/>
                </a:ext>
              </a:extLst>
            </p:cNvPr>
            <p:cNvSpPr txBox="1">
              <a:spLocks noChangeArrowheads="1"/>
            </p:cNvSpPr>
            <p:nvPr/>
          </p:nvSpPr>
          <p:spPr bwMode="auto">
            <a:xfrm>
              <a:off x="7488503" y="1759427"/>
              <a:ext cx="5532997" cy="522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RNA </a:t>
              </a:r>
              <a:r>
                <a:rPr lang="es-ES" altLang="en-US" sz="2000" b="1">
                  <a:solidFill>
                    <a:srgbClr val="FF0000"/>
                  </a:solidFill>
                  <a:latin typeface="+mn-lt"/>
                  <a:ea typeface="Lato Light" panose="020F0502020204030203" pitchFamily="34" charset="0"/>
                  <a:cs typeface="Segoe UI" panose="020B0502040204020203" pitchFamily="34" charset="0"/>
                </a:rPr>
                <a:t>+</a:t>
              </a:r>
              <a:r>
                <a:rPr lang="es-ES" altLang="en-US" sz="1600">
                  <a:latin typeface="+mn-lt"/>
                  <a:ea typeface="Lato Light" panose="020F0502020204030203" pitchFamily="34" charset="0"/>
                  <a:cs typeface="Segoe UI" panose="020B0502040204020203" pitchFamily="34" charset="0"/>
                </a:rPr>
                <a:t> Cuotas deducidas Seguridad Social </a:t>
              </a:r>
              <a:r>
                <a:rPr lang="es-ES" altLang="en-US" sz="1600" baseline="30000">
                  <a:latin typeface="+mn-lt"/>
                  <a:ea typeface="Lato Light" panose="020F0502020204030203" pitchFamily="34" charset="0"/>
                  <a:cs typeface="Segoe UI" panose="020B0502040204020203" pitchFamily="34" charset="0"/>
                </a:rPr>
                <a:t>1</a:t>
              </a:r>
              <a:r>
                <a:rPr lang="es-ES" altLang="en-US" sz="1600">
                  <a:latin typeface="+mn-lt"/>
                  <a:ea typeface="Lato Light" panose="020F0502020204030203" pitchFamily="34" charset="0"/>
                  <a:cs typeface="Segoe UI" panose="020B0502040204020203" pitchFamily="34" charset="0"/>
                </a:rPr>
                <a:t> = </a:t>
              </a:r>
              <a:r>
                <a:rPr lang="es-ES" altLang="en-US" sz="1600" err="1">
                  <a:latin typeface="+mn-lt"/>
                  <a:ea typeface="Lato Light" panose="020F0502020204030203" pitchFamily="34" charset="0"/>
                  <a:cs typeface="Segoe UI" panose="020B0502040204020203" pitchFamily="34" charset="0"/>
                </a:rPr>
                <a:t>RNAc</a:t>
              </a:r>
              <a:endParaRPr lang="es-ES" altLang="en-US" sz="1600">
                <a:latin typeface="+mn-lt"/>
                <a:ea typeface="Lato Light" panose="020F0502020204030203" pitchFamily="34" charset="0"/>
                <a:cs typeface="Segoe UI" panose="020B0502040204020203" pitchFamily="34" charset="0"/>
              </a:endParaRPr>
            </a:p>
          </p:txBody>
        </p:sp>
        <p:sp>
          <p:nvSpPr>
            <p:cNvPr id="41" name="Subtitle 2">
              <a:extLst>
                <a:ext uri="{FF2B5EF4-FFF2-40B4-BE49-F238E27FC236}">
                  <a16:creationId xmlns:a16="http://schemas.microsoft.com/office/drawing/2014/main" id="{E910AD84-9324-4C7C-A361-DFFE3CBA1FBD}"/>
                </a:ext>
              </a:extLst>
            </p:cNvPr>
            <p:cNvSpPr txBox="1">
              <a:spLocks noChangeArrowheads="1"/>
            </p:cNvSpPr>
            <p:nvPr/>
          </p:nvSpPr>
          <p:spPr bwMode="auto">
            <a:xfrm>
              <a:off x="7488504" y="1433397"/>
              <a:ext cx="23623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6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Fórmula:</a:t>
              </a:r>
            </a:p>
          </p:txBody>
        </p:sp>
      </p:grpSp>
      <p:cxnSp>
        <p:nvCxnSpPr>
          <p:cNvPr id="42" name="Straight Connector 11">
            <a:extLst>
              <a:ext uri="{FF2B5EF4-FFF2-40B4-BE49-F238E27FC236}">
                <a16:creationId xmlns:a16="http://schemas.microsoft.com/office/drawing/2014/main" id="{741A1ECD-CBDE-7ED6-3EE8-F093819CC7B0}"/>
              </a:ext>
            </a:extLst>
          </p:cNvPr>
          <p:cNvCxnSpPr>
            <a:cxnSpLocks/>
          </p:cNvCxnSpPr>
          <p:nvPr/>
        </p:nvCxnSpPr>
        <p:spPr>
          <a:xfrm>
            <a:off x="7500875" y="4360334"/>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16" name="CuadroTexto 15">
            <a:extLst>
              <a:ext uri="{FF2B5EF4-FFF2-40B4-BE49-F238E27FC236}">
                <a16:creationId xmlns:a16="http://schemas.microsoft.com/office/drawing/2014/main" id="{0CE4E109-B885-617A-723A-0ECC3B4E756B}"/>
              </a:ext>
            </a:extLst>
          </p:cNvPr>
          <p:cNvSpPr txBox="1"/>
          <p:nvPr/>
        </p:nvSpPr>
        <p:spPr>
          <a:xfrm>
            <a:off x="1015718" y="4138713"/>
            <a:ext cx="1731707" cy="646331"/>
          </a:xfrm>
          <a:prstGeom prst="rect">
            <a:avLst/>
          </a:prstGeom>
          <a:noFill/>
        </p:spPr>
        <p:txBody>
          <a:bodyPr wrap="square">
            <a:spAutoFit/>
          </a:bodyPr>
          <a:lstStyle/>
          <a:p>
            <a:pPr>
              <a:lnSpc>
                <a:spcPct val="100000"/>
              </a:lnSpc>
              <a:spcBef>
                <a:spcPts val="0"/>
              </a:spcBef>
              <a:buClr>
                <a:schemeClr val="accent2"/>
              </a:buClr>
            </a:pPr>
            <a:r>
              <a:rPr lang="es-ES" altLang="en-US" b="1">
                <a:solidFill>
                  <a:srgbClr val="CC3300"/>
                </a:solidFill>
                <a:latin typeface="+mn-lt"/>
                <a:ea typeface="Lato Light" panose="020F0502020204030203" pitchFamily="34" charset="0"/>
                <a:cs typeface="Segoe UI" panose="020B0502040204020203" pitchFamily="34" charset="0"/>
              </a:rPr>
              <a:t>Familiares </a:t>
            </a:r>
          </a:p>
          <a:p>
            <a:pPr>
              <a:lnSpc>
                <a:spcPct val="100000"/>
              </a:lnSpc>
              <a:spcBef>
                <a:spcPts val="0"/>
              </a:spcBef>
              <a:buClr>
                <a:schemeClr val="accent2"/>
              </a:buClr>
            </a:pPr>
            <a:r>
              <a:rPr lang="es-ES" altLang="en-US" b="1">
                <a:solidFill>
                  <a:srgbClr val="CC3300"/>
                </a:solidFill>
                <a:latin typeface="+mn-lt"/>
                <a:ea typeface="Lato Light" panose="020F0502020204030203" pitchFamily="34" charset="0"/>
                <a:cs typeface="Segoe UI" panose="020B0502040204020203" pitchFamily="34" charset="0"/>
              </a:rPr>
              <a:t>colaboradores</a:t>
            </a:r>
          </a:p>
        </p:txBody>
      </p:sp>
      <p:sp>
        <p:nvSpPr>
          <p:cNvPr id="17" name="CuadroTexto 16">
            <a:extLst>
              <a:ext uri="{FF2B5EF4-FFF2-40B4-BE49-F238E27FC236}">
                <a16:creationId xmlns:a16="http://schemas.microsoft.com/office/drawing/2014/main" id="{4BCF172E-CA1B-E098-48AA-9EA5A8A866C0}"/>
              </a:ext>
            </a:extLst>
          </p:cNvPr>
          <p:cNvSpPr txBox="1"/>
          <p:nvPr/>
        </p:nvSpPr>
        <p:spPr>
          <a:xfrm>
            <a:off x="1025049" y="5289568"/>
            <a:ext cx="1640547" cy="646331"/>
          </a:xfrm>
          <a:prstGeom prst="rect">
            <a:avLst/>
          </a:prstGeom>
          <a:noFill/>
        </p:spPr>
        <p:txBody>
          <a:bodyPr wrap="square">
            <a:spAutoFit/>
          </a:bodyPr>
          <a:lstStyle/>
          <a:p>
            <a:pPr>
              <a:lnSpc>
                <a:spcPct val="100000"/>
              </a:lnSpc>
              <a:spcBef>
                <a:spcPts val="0"/>
              </a:spcBef>
              <a:buClr>
                <a:schemeClr val="accent2"/>
              </a:buClr>
            </a:pPr>
            <a:r>
              <a:rPr lang="es-ES" altLang="en-US" b="1">
                <a:solidFill>
                  <a:srgbClr val="CC3300"/>
                </a:solidFill>
                <a:latin typeface="+mn-lt"/>
                <a:ea typeface="Lato Light" panose="020F0502020204030203" pitchFamily="34" charset="0"/>
                <a:cs typeface="Segoe UI" panose="020B0502040204020203" pitchFamily="34" charset="0"/>
              </a:rPr>
              <a:t>Socios y </a:t>
            </a:r>
          </a:p>
          <a:p>
            <a:pPr>
              <a:lnSpc>
                <a:spcPct val="100000"/>
              </a:lnSpc>
              <a:spcBef>
                <a:spcPts val="0"/>
              </a:spcBef>
              <a:buClr>
                <a:schemeClr val="accent2"/>
              </a:buClr>
            </a:pPr>
            <a:r>
              <a:rPr lang="es-ES" altLang="en-US" b="1">
                <a:solidFill>
                  <a:srgbClr val="CC3300"/>
                </a:solidFill>
                <a:latin typeface="+mn-lt"/>
                <a:ea typeface="Lato Light" panose="020F0502020204030203" pitchFamily="34" charset="0"/>
                <a:cs typeface="Segoe UI" panose="020B0502040204020203" pitchFamily="34" charset="0"/>
              </a:rPr>
              <a:t>comuneros</a:t>
            </a:r>
          </a:p>
        </p:txBody>
      </p:sp>
      <p:pic>
        <p:nvPicPr>
          <p:cNvPr id="34" name="Imagen 33">
            <a:extLst>
              <a:ext uri="{FF2B5EF4-FFF2-40B4-BE49-F238E27FC236}">
                <a16:creationId xmlns:a16="http://schemas.microsoft.com/office/drawing/2014/main" id="{7BE01866-9745-208F-298D-85F12DDFDCCA}"/>
              </a:ext>
            </a:extLst>
          </p:cNvPr>
          <p:cNvPicPr>
            <a:picLocks noChangeAspect="1"/>
          </p:cNvPicPr>
          <p:nvPr/>
        </p:nvPicPr>
        <p:blipFill>
          <a:blip r:embed="rId3"/>
          <a:stretch>
            <a:fillRect/>
          </a:stretch>
        </p:blipFill>
        <p:spPr>
          <a:xfrm>
            <a:off x="5736647" y="159803"/>
            <a:ext cx="2196000" cy="573298"/>
          </a:xfrm>
          <a:prstGeom prst="rect">
            <a:avLst/>
          </a:prstGeom>
        </p:spPr>
      </p:pic>
      <p:grpSp>
        <p:nvGrpSpPr>
          <p:cNvPr id="2" name="Grupo 1">
            <a:extLst>
              <a:ext uri="{FF2B5EF4-FFF2-40B4-BE49-F238E27FC236}">
                <a16:creationId xmlns:a16="http://schemas.microsoft.com/office/drawing/2014/main" id="{28F7E04F-9742-02E2-A66F-05F7CDCDBD5A}"/>
              </a:ext>
            </a:extLst>
          </p:cNvPr>
          <p:cNvGrpSpPr/>
          <p:nvPr/>
        </p:nvGrpSpPr>
        <p:grpSpPr>
          <a:xfrm>
            <a:off x="810704" y="1458628"/>
            <a:ext cx="1253278" cy="45720"/>
            <a:chOff x="810704" y="1458628"/>
            <a:chExt cx="1253278" cy="45720"/>
          </a:xfrm>
        </p:grpSpPr>
        <p:sp>
          <p:nvSpPr>
            <p:cNvPr id="12" name="!!CoverSlideFooterText">
              <a:extLst>
                <a:ext uri="{FF2B5EF4-FFF2-40B4-BE49-F238E27FC236}">
                  <a16:creationId xmlns:a16="http://schemas.microsoft.com/office/drawing/2014/main" id="{A728D74E-F4DF-8496-9040-3C66358FF1C2}"/>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8" name="!!CoverSlideFooterText">
              <a:extLst>
                <a:ext uri="{FF2B5EF4-FFF2-40B4-BE49-F238E27FC236}">
                  <a16:creationId xmlns:a16="http://schemas.microsoft.com/office/drawing/2014/main" id="{A666D603-91F5-C97C-7A05-846D8A8E10D0}"/>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
        <p:nvSpPr>
          <p:cNvPr id="24" name="CuadroTexto 23">
            <a:extLst>
              <a:ext uri="{FF2B5EF4-FFF2-40B4-BE49-F238E27FC236}">
                <a16:creationId xmlns:a16="http://schemas.microsoft.com/office/drawing/2014/main" id="{10AA0BAD-9EC9-4E38-1F2E-01C8268E2692}"/>
              </a:ext>
            </a:extLst>
          </p:cNvPr>
          <p:cNvSpPr txBox="1"/>
          <p:nvPr/>
        </p:nvSpPr>
        <p:spPr>
          <a:xfrm>
            <a:off x="622170" y="6430963"/>
            <a:ext cx="7616858" cy="430887"/>
          </a:xfrm>
          <a:prstGeom prst="rect">
            <a:avLst/>
          </a:prstGeom>
          <a:noFill/>
        </p:spPr>
        <p:txBody>
          <a:bodyPr wrap="square">
            <a:spAutoFit/>
          </a:bodyPr>
          <a:lstStyle/>
          <a:p>
            <a:r>
              <a:rPr lang="es-ES" altLang="en-US" sz="1100" baseline="30000">
                <a:latin typeface="+mn-lt"/>
                <a:ea typeface="Lato Light" panose="020F0502020204030203" pitchFamily="34" charset="0"/>
                <a:cs typeface="Segoe UI" panose="020B0502040204020203" pitchFamily="34" charset="0"/>
              </a:rPr>
              <a:t>1 </a:t>
            </a:r>
            <a:r>
              <a:rPr lang="es-ES" altLang="en-US" sz="1100">
                <a:ea typeface="Lato Light" panose="020F0502020204030203" pitchFamily="34" charset="0"/>
                <a:cs typeface="Segoe UI" panose="020B0502040204020203" pitchFamily="34" charset="0"/>
              </a:rPr>
              <a:t>Las cuotas deducidas de Seguridad Social se suman en el supuesto</a:t>
            </a:r>
            <a:r>
              <a:rPr lang="es-ES" sz="1100" i="0">
                <a:solidFill>
                  <a:srgbClr val="000000"/>
                </a:solidFill>
                <a:effectLst/>
              </a:rPr>
              <a:t> que las administraciones tributarias hayan detectado que el régimen aplicable para la determinación del rendimiento neto de la actividad es el </a:t>
            </a:r>
            <a:r>
              <a:rPr lang="es-ES" sz="1100" b="1" i="0">
                <a:solidFill>
                  <a:srgbClr val="000000"/>
                </a:solidFill>
                <a:effectLst/>
              </a:rPr>
              <a:t>método de estimación directa.</a:t>
            </a:r>
            <a:endParaRPr lang="es-ES" sz="1100" b="1"/>
          </a:p>
        </p:txBody>
      </p:sp>
    </p:spTree>
    <p:extLst>
      <p:ext uri="{BB962C8B-B14F-4D97-AF65-F5344CB8AC3E}">
        <p14:creationId xmlns:p14="http://schemas.microsoft.com/office/powerpoint/2010/main" val="215522954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6" name="CuadroTexto 5">
            <a:extLst>
              <a:ext uri="{FF2B5EF4-FFF2-40B4-BE49-F238E27FC236}">
                <a16:creationId xmlns:a16="http://schemas.microsoft.com/office/drawing/2014/main" id="{3295C80E-15A9-C21C-4C66-845FF4DE5BB9}"/>
              </a:ext>
            </a:extLst>
          </p:cNvPr>
          <p:cNvSpPr txBox="1"/>
          <p:nvPr/>
        </p:nvSpPr>
        <p:spPr>
          <a:xfrm>
            <a:off x="807867" y="1782197"/>
            <a:ext cx="9818516" cy="661720"/>
          </a:xfrm>
          <a:prstGeom prst="rect">
            <a:avLst/>
          </a:prstGeom>
          <a:noFill/>
        </p:spPr>
        <p:txBody>
          <a:bodyPr wrap="square">
            <a:spAutoFit/>
          </a:body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 AEAT en su página web detalla cómo se determina el RN en función del colectivo</a:t>
            </a:r>
          </a:p>
          <a:p>
            <a:pPr>
              <a:lnSpc>
                <a:spcPct val="100000"/>
              </a:lnSpc>
              <a:spcBef>
                <a:spcPts val="0"/>
              </a:spcBef>
              <a:spcAft>
                <a:spcPts val="600"/>
              </a:spcAft>
              <a:buFont typeface="Arial" panose="020B0604020202020204" pitchFamily="34" charset="0"/>
              <a:buNone/>
            </a:pPr>
            <a:r>
              <a:rPr lang="es-ES" sz="1600">
                <a:solidFill>
                  <a:schemeClr val="accent2"/>
                </a:solidFill>
                <a:hlinkClick r:id="rId2">
                  <a:extLst>
                    <a:ext uri="{A12FA001-AC4F-418D-AE19-62706E023703}">
                      <ahyp:hlinkClr xmlns:ahyp="http://schemas.microsoft.com/office/drawing/2018/hyperlinkcolor" val="tx"/>
                    </a:ext>
                  </a:extLst>
                </a:hlinkClick>
              </a:rPr>
              <a:t>Enlace: Agencia Tributaria: Información - Información para determinar el rendimiento neto</a:t>
            </a:r>
            <a:endParaRPr lang="es-ES" altLang="en-US" sz="1600">
              <a:solidFill>
                <a:schemeClr val="accent2"/>
              </a:solidFill>
              <a:latin typeface="+mn-lt"/>
              <a:ea typeface="Lato Light" panose="020F0502020204030203" pitchFamily="34" charset="0"/>
              <a:cs typeface="Segoe UI" panose="020B0502040204020203" pitchFamily="34" charset="0"/>
            </a:endParaRPr>
          </a:p>
        </p:txBody>
      </p:sp>
      <p:sp>
        <p:nvSpPr>
          <p:cNvPr id="45" name="Marcador de número de diapositiva 414">
            <a:extLst>
              <a:ext uri="{FF2B5EF4-FFF2-40B4-BE49-F238E27FC236}">
                <a16:creationId xmlns:a16="http://schemas.microsoft.com/office/drawing/2014/main" id="{49C07430-B888-477F-CF96-295F2EAD7D60}"/>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7" name="Grupo 6">
            <a:extLst>
              <a:ext uri="{FF2B5EF4-FFF2-40B4-BE49-F238E27FC236}">
                <a16:creationId xmlns:a16="http://schemas.microsoft.com/office/drawing/2014/main" id="{32725808-74BE-F461-84F0-F6BB36AAAF71}"/>
              </a:ext>
            </a:extLst>
          </p:cNvPr>
          <p:cNvGrpSpPr/>
          <p:nvPr/>
        </p:nvGrpSpPr>
        <p:grpSpPr>
          <a:xfrm>
            <a:off x="9260906" y="3523887"/>
            <a:ext cx="2730954" cy="2772613"/>
            <a:chOff x="8764747" y="2964554"/>
            <a:chExt cx="3124264" cy="3171923"/>
          </a:xfrm>
        </p:grpSpPr>
        <p:pic>
          <p:nvPicPr>
            <p:cNvPr id="44" name="Imagen 43">
              <a:extLst>
                <a:ext uri="{FF2B5EF4-FFF2-40B4-BE49-F238E27FC236}">
                  <a16:creationId xmlns:a16="http://schemas.microsoft.com/office/drawing/2014/main" id="{7F5E6A04-D804-2337-6D8C-463918B6A33E}"/>
                </a:ext>
              </a:extLst>
            </p:cNvPr>
            <p:cNvPicPr>
              <a:picLocks noChangeAspect="1"/>
            </p:cNvPicPr>
            <p:nvPr/>
          </p:nvPicPr>
          <p:blipFill>
            <a:blip r:embed="rId3"/>
            <a:stretch>
              <a:fillRect/>
            </a:stretch>
          </p:blipFill>
          <p:spPr>
            <a:xfrm>
              <a:off x="8764747" y="2964554"/>
              <a:ext cx="1685374" cy="1336676"/>
            </a:xfrm>
            <a:prstGeom prst="rect">
              <a:avLst/>
            </a:prstGeom>
          </p:spPr>
        </p:pic>
        <p:pic>
          <p:nvPicPr>
            <p:cNvPr id="5" name="Imagen 4">
              <a:extLst>
                <a:ext uri="{FF2B5EF4-FFF2-40B4-BE49-F238E27FC236}">
                  <a16:creationId xmlns:a16="http://schemas.microsoft.com/office/drawing/2014/main" id="{95C35A11-2C80-6A1B-9BA7-2727D4479D31}"/>
                </a:ext>
              </a:extLst>
            </p:cNvPr>
            <p:cNvPicPr>
              <a:picLocks noChangeAspect="1"/>
            </p:cNvPicPr>
            <p:nvPr/>
          </p:nvPicPr>
          <p:blipFill>
            <a:blip r:embed="rId4"/>
            <a:stretch>
              <a:fillRect/>
            </a:stretch>
          </p:blipFill>
          <p:spPr>
            <a:xfrm>
              <a:off x="8833070" y="4607496"/>
              <a:ext cx="1295975" cy="1528981"/>
            </a:xfrm>
            <a:prstGeom prst="rect">
              <a:avLst/>
            </a:prstGeom>
          </p:spPr>
        </p:pic>
        <p:pic>
          <p:nvPicPr>
            <p:cNvPr id="9" name="Imagen 8">
              <a:extLst>
                <a:ext uri="{FF2B5EF4-FFF2-40B4-BE49-F238E27FC236}">
                  <a16:creationId xmlns:a16="http://schemas.microsoft.com/office/drawing/2014/main" id="{14C4968A-B77C-65FB-6D8D-B40AA0558D85}"/>
                </a:ext>
              </a:extLst>
            </p:cNvPr>
            <p:cNvPicPr>
              <a:picLocks noChangeAspect="1"/>
            </p:cNvPicPr>
            <p:nvPr/>
          </p:nvPicPr>
          <p:blipFill>
            <a:blip r:embed="rId5"/>
            <a:stretch>
              <a:fillRect/>
            </a:stretch>
          </p:blipFill>
          <p:spPr>
            <a:xfrm>
              <a:off x="10529519" y="3449506"/>
              <a:ext cx="1359492" cy="1483262"/>
            </a:xfrm>
            <a:prstGeom prst="rect">
              <a:avLst/>
            </a:prstGeom>
          </p:spPr>
        </p:pic>
        <p:pic>
          <p:nvPicPr>
            <p:cNvPr id="4" name="Imagen 3">
              <a:extLst>
                <a:ext uri="{FF2B5EF4-FFF2-40B4-BE49-F238E27FC236}">
                  <a16:creationId xmlns:a16="http://schemas.microsoft.com/office/drawing/2014/main" id="{E07FAE09-9B6A-9487-63A6-CABAA1AF4040}"/>
                </a:ext>
              </a:extLst>
            </p:cNvPr>
            <p:cNvPicPr>
              <a:picLocks noChangeAspect="1"/>
            </p:cNvPicPr>
            <p:nvPr/>
          </p:nvPicPr>
          <p:blipFill>
            <a:blip r:embed="rId6"/>
            <a:stretch>
              <a:fillRect/>
            </a:stretch>
          </p:blipFill>
          <p:spPr>
            <a:xfrm>
              <a:off x="9709641" y="3985132"/>
              <a:ext cx="1295975" cy="1477832"/>
            </a:xfrm>
            <a:prstGeom prst="rect">
              <a:avLst/>
            </a:prstGeom>
          </p:spPr>
        </p:pic>
      </p:grpSp>
      <p:pic>
        <p:nvPicPr>
          <p:cNvPr id="11" name="Imagen 10">
            <a:extLst>
              <a:ext uri="{FF2B5EF4-FFF2-40B4-BE49-F238E27FC236}">
                <a16:creationId xmlns:a16="http://schemas.microsoft.com/office/drawing/2014/main" id="{5AB9DF24-07A2-A8E1-ADFF-0423F25D59E3}"/>
              </a:ext>
            </a:extLst>
          </p:cNvPr>
          <p:cNvPicPr>
            <a:picLocks noChangeAspect="1"/>
          </p:cNvPicPr>
          <p:nvPr/>
        </p:nvPicPr>
        <p:blipFill rotWithShape="1">
          <a:blip r:embed="rId7"/>
          <a:srcRect r="563"/>
          <a:stretch/>
        </p:blipFill>
        <p:spPr>
          <a:xfrm>
            <a:off x="1392389" y="3128394"/>
            <a:ext cx="7359694" cy="3168106"/>
          </a:xfrm>
          <a:prstGeom prst="rect">
            <a:avLst/>
          </a:prstGeom>
        </p:spPr>
      </p:pic>
      <p:grpSp>
        <p:nvGrpSpPr>
          <p:cNvPr id="14" name="Group 129">
            <a:extLst>
              <a:ext uri="{FF2B5EF4-FFF2-40B4-BE49-F238E27FC236}">
                <a16:creationId xmlns:a16="http://schemas.microsoft.com/office/drawing/2014/main" id="{3E6F9B0E-70D4-6E49-42B7-D57922E44E1C}"/>
              </a:ext>
            </a:extLst>
          </p:cNvPr>
          <p:cNvGrpSpPr/>
          <p:nvPr/>
        </p:nvGrpSpPr>
        <p:grpSpPr>
          <a:xfrm rot="14233635" flipH="1" flipV="1">
            <a:off x="974150" y="2750067"/>
            <a:ext cx="677681" cy="350582"/>
            <a:chOff x="-11789805" y="3384549"/>
            <a:chExt cx="3113072" cy="1160464"/>
          </a:xfrm>
          <a:solidFill>
            <a:srgbClr val="D73A2C"/>
          </a:solidFill>
        </p:grpSpPr>
        <p:sp>
          <p:nvSpPr>
            <p:cNvPr id="15" name="Freeform 73">
              <a:extLst>
                <a:ext uri="{FF2B5EF4-FFF2-40B4-BE49-F238E27FC236}">
                  <a16:creationId xmlns:a16="http://schemas.microsoft.com/office/drawing/2014/main" id="{05DF5DF4-7AF2-69AB-9243-A7C39FEEE896}"/>
                </a:ext>
              </a:extLst>
            </p:cNvPr>
            <p:cNvSpPr>
              <a:spLocks/>
            </p:cNvSpPr>
            <p:nvPr/>
          </p:nvSpPr>
          <p:spPr bwMode="auto">
            <a:xfrm>
              <a:off x="-11789805" y="3384549"/>
              <a:ext cx="2909901" cy="1160464"/>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74">
              <a:extLst>
                <a:ext uri="{FF2B5EF4-FFF2-40B4-BE49-F238E27FC236}">
                  <a16:creationId xmlns:a16="http://schemas.microsoft.com/office/drawing/2014/main" id="{BAEBAC82-7B0E-1D9E-C856-C42395E01F0F}"/>
                </a:ext>
              </a:extLst>
            </p:cNvPr>
            <p:cNvSpPr>
              <a:spLocks noEditPoints="1"/>
            </p:cNvSpPr>
            <p:nvPr/>
          </p:nvSpPr>
          <p:spPr bwMode="auto">
            <a:xfrm>
              <a:off x="-9499064" y="3692552"/>
              <a:ext cx="822331"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3" name="Title 1">
            <a:extLst>
              <a:ext uri="{FF2B5EF4-FFF2-40B4-BE49-F238E27FC236}">
                <a16:creationId xmlns:a16="http://schemas.microsoft.com/office/drawing/2014/main" id="{CA44CD54-5C21-9F45-25FD-276B880ABAAD}"/>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¿Cómo se calcula el RNM?</a:t>
            </a:r>
          </a:p>
        </p:txBody>
      </p:sp>
      <p:pic>
        <p:nvPicPr>
          <p:cNvPr id="8" name="Imagen 7">
            <a:extLst>
              <a:ext uri="{FF2B5EF4-FFF2-40B4-BE49-F238E27FC236}">
                <a16:creationId xmlns:a16="http://schemas.microsoft.com/office/drawing/2014/main" id="{0E8B4D16-043C-7905-7926-C0309B76E93C}"/>
              </a:ext>
            </a:extLst>
          </p:cNvPr>
          <p:cNvPicPr>
            <a:picLocks noChangeAspect="1"/>
          </p:cNvPicPr>
          <p:nvPr/>
        </p:nvPicPr>
        <p:blipFill>
          <a:blip r:embed="rId8"/>
          <a:stretch>
            <a:fillRect/>
          </a:stretch>
        </p:blipFill>
        <p:spPr>
          <a:xfrm>
            <a:off x="5736647" y="159803"/>
            <a:ext cx="2196000" cy="573298"/>
          </a:xfrm>
          <a:prstGeom prst="rect">
            <a:avLst/>
          </a:prstGeom>
        </p:spPr>
      </p:pic>
      <p:grpSp>
        <p:nvGrpSpPr>
          <p:cNvPr id="2" name="Grupo 1">
            <a:extLst>
              <a:ext uri="{FF2B5EF4-FFF2-40B4-BE49-F238E27FC236}">
                <a16:creationId xmlns:a16="http://schemas.microsoft.com/office/drawing/2014/main" id="{2DC664A3-770E-41DE-F679-C4703C40A714}"/>
              </a:ext>
            </a:extLst>
          </p:cNvPr>
          <p:cNvGrpSpPr/>
          <p:nvPr/>
        </p:nvGrpSpPr>
        <p:grpSpPr>
          <a:xfrm>
            <a:off x="810704" y="1458628"/>
            <a:ext cx="1253278" cy="45720"/>
            <a:chOff x="810704" y="1458628"/>
            <a:chExt cx="1253278" cy="45720"/>
          </a:xfrm>
        </p:grpSpPr>
        <p:sp>
          <p:nvSpPr>
            <p:cNvPr id="17" name="!!CoverSlideFooterText">
              <a:extLst>
                <a:ext uri="{FF2B5EF4-FFF2-40B4-BE49-F238E27FC236}">
                  <a16:creationId xmlns:a16="http://schemas.microsoft.com/office/drawing/2014/main" id="{12301DDD-1D19-CF31-F392-449442FD7E36}"/>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8" name="!!CoverSlideFooterText">
              <a:extLst>
                <a:ext uri="{FF2B5EF4-FFF2-40B4-BE49-F238E27FC236}">
                  <a16:creationId xmlns:a16="http://schemas.microsoft.com/office/drawing/2014/main" id="{91244BE9-8D9E-83D7-C78A-B24E6E89717E}"/>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40037333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61">
            <a:extLst>
              <a:ext uri="{FF2B5EF4-FFF2-40B4-BE49-F238E27FC236}">
                <a16:creationId xmlns:a16="http://schemas.microsoft.com/office/drawing/2014/main" id="{2AD7CE10-C45F-BA8F-7AF4-40B57312B179}"/>
              </a:ext>
            </a:extLst>
          </p:cNvPr>
          <p:cNvGrpSpPr/>
          <p:nvPr/>
        </p:nvGrpSpPr>
        <p:grpSpPr>
          <a:xfrm>
            <a:off x="101977" y="91047"/>
            <a:ext cx="11499276" cy="808838"/>
            <a:chOff x="101977" y="91047"/>
            <a:chExt cx="11499276" cy="808838"/>
          </a:xfrm>
        </p:grpSpPr>
        <p:sp>
          <p:nvSpPr>
            <p:cNvPr id="63" name="TextBox 12">
              <a:extLst>
                <a:ext uri="{FF2B5EF4-FFF2-40B4-BE49-F238E27FC236}">
                  <a16:creationId xmlns:a16="http://schemas.microsoft.com/office/drawing/2014/main" id="{232A2B9B-3750-4ED2-B835-40DEEFBBBA6B}"/>
                </a:ext>
              </a:extLst>
            </p:cNvPr>
            <p:cNvSpPr txBox="1"/>
            <p:nvPr/>
          </p:nvSpPr>
          <p:spPr>
            <a:xfrm>
              <a:off x="1012810" y="308151"/>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¿Qué vamos a ver en este apartado?</a:t>
              </a:r>
            </a:p>
          </p:txBody>
        </p:sp>
        <p:sp>
          <p:nvSpPr>
            <p:cNvPr id="66" name="Graphic 15">
              <a:extLst>
                <a:ext uri="{FF2B5EF4-FFF2-40B4-BE49-F238E27FC236}">
                  <a16:creationId xmlns:a16="http://schemas.microsoft.com/office/drawing/2014/main" id="{82A9A692-AA4B-F01F-D1C7-F4A91B22D022}"/>
                </a:ext>
              </a:extLst>
            </p:cNvPr>
            <p:cNvSpPr/>
            <p:nvPr/>
          </p:nvSpPr>
          <p:spPr>
            <a:xfrm>
              <a:off x="526291" y="705598"/>
              <a:ext cx="3131309" cy="145308"/>
            </a:xfrm>
            <a:custGeom>
              <a:avLst/>
              <a:gdLst>
                <a:gd name="connsiteX0" fmla="*/ 0 w 1969960"/>
                <a:gd name="connsiteY0" fmla="*/ 165259 h 165258"/>
                <a:gd name="connsiteX1" fmla="*/ 314039 w 1969960"/>
                <a:gd name="connsiteY1" fmla="*/ 165259 h 165258"/>
                <a:gd name="connsiteX2" fmla="*/ 408623 w 1969960"/>
                <a:gd name="connsiteY2" fmla="*/ 106870 h 165258"/>
                <a:gd name="connsiteX3" fmla="*/ 432911 w 1969960"/>
                <a:gd name="connsiteY3" fmla="*/ 58388 h 165258"/>
                <a:gd name="connsiteX4" fmla="*/ 527495 w 1969960"/>
                <a:gd name="connsiteY4" fmla="*/ 0 h 165258"/>
                <a:gd name="connsiteX5" fmla="*/ 1969961 w 1969960"/>
                <a:gd name="connsiteY5" fmla="*/ 0 h 165258"/>
                <a:gd name="connsiteX0" fmla="*/ 0 w 2823401"/>
                <a:gd name="connsiteY0" fmla="*/ 165259 h 165259"/>
                <a:gd name="connsiteX1" fmla="*/ 314039 w 2823401"/>
                <a:gd name="connsiteY1" fmla="*/ 165259 h 165259"/>
                <a:gd name="connsiteX2" fmla="*/ 408623 w 2823401"/>
                <a:gd name="connsiteY2" fmla="*/ 106870 h 165259"/>
                <a:gd name="connsiteX3" fmla="*/ 432911 w 2823401"/>
                <a:gd name="connsiteY3" fmla="*/ 58388 h 165259"/>
                <a:gd name="connsiteX4" fmla="*/ 527495 w 2823401"/>
                <a:gd name="connsiteY4" fmla="*/ 0 h 165259"/>
                <a:gd name="connsiteX5" fmla="*/ 2823401 w 2823401"/>
                <a:gd name="connsiteY5" fmla="*/ 0 h 16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401" h="165259">
                  <a:moveTo>
                    <a:pt x="0" y="165259"/>
                  </a:moveTo>
                  <a:lnTo>
                    <a:pt x="314039" y="165259"/>
                  </a:lnTo>
                  <a:cubicBezTo>
                    <a:pt x="354044" y="165259"/>
                    <a:pt x="390716" y="142685"/>
                    <a:pt x="408623" y="106870"/>
                  </a:cubicBezTo>
                  <a:lnTo>
                    <a:pt x="432911" y="58388"/>
                  </a:lnTo>
                  <a:cubicBezTo>
                    <a:pt x="450818" y="22574"/>
                    <a:pt x="487394" y="0"/>
                    <a:pt x="527495" y="0"/>
                  </a:cubicBezTo>
                  <a:lnTo>
                    <a:pt x="2823401" y="0"/>
                  </a:lnTo>
                </a:path>
              </a:pathLst>
            </a:custGeom>
            <a:solidFill>
              <a:schemeClr val="accent2"/>
            </a:solidFill>
            <a:ln w="12700" cap="flat">
              <a:solidFill>
                <a:schemeClr val="bg1">
                  <a:lumMod val="8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9" name="Graphic 10">
              <a:extLst>
                <a:ext uri="{FF2B5EF4-FFF2-40B4-BE49-F238E27FC236}">
                  <a16:creationId xmlns:a16="http://schemas.microsoft.com/office/drawing/2014/main" id="{FB93D86C-2E87-65E3-2C29-96458ABC40ED}"/>
                </a:ext>
              </a:extLst>
            </p:cNvPr>
            <p:cNvSpPr/>
            <p:nvPr/>
          </p:nvSpPr>
          <p:spPr>
            <a:xfrm>
              <a:off x="101977" y="91047"/>
              <a:ext cx="912986" cy="808838"/>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Marcador de texto 36">
            <a:extLst>
              <a:ext uri="{FF2B5EF4-FFF2-40B4-BE49-F238E27FC236}">
                <a16:creationId xmlns:a16="http://schemas.microsoft.com/office/drawing/2014/main" id="{5E71E98F-8861-9822-D645-900506479A24}"/>
              </a:ext>
            </a:extLst>
          </p:cNvPr>
          <p:cNvSpPr txBox="1">
            <a:spLocks/>
          </p:cNvSpPr>
          <p:nvPr/>
        </p:nvSpPr>
        <p:spPr>
          <a:xfrm>
            <a:off x="4326908" y="2600249"/>
            <a:ext cx="7833670"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l"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3600" b="0" i="0" u="none" strike="noStrike" kern="1200" cap="none" spc="0" normalizeH="0" baseline="0" noProof="0">
                <a:ln>
                  <a:noFill/>
                </a:ln>
                <a:solidFill>
                  <a:srgbClr val="D73A2C"/>
                </a:solidFill>
                <a:effectLst/>
                <a:uLnTx/>
                <a:uFillTx/>
                <a:latin typeface="Calibri Light" panose="020F0302020204030204"/>
                <a:ea typeface="+mn-ea"/>
                <a:cs typeface="Arial"/>
              </a:rPr>
              <a:t>Proceso de Regularización de Cuotas (RC)</a:t>
            </a:r>
            <a:endParaRPr kumimoji="0" lang="es-ES" sz="4800" b="0" i="0" u="none" strike="noStrike" kern="1200" cap="none" spc="0" normalizeH="0" baseline="0" noProof="0">
              <a:ln>
                <a:noFill/>
              </a:ln>
              <a:solidFill>
                <a:srgbClr val="D73A2C"/>
              </a:solidFill>
              <a:effectLst/>
              <a:uLnTx/>
              <a:uFillTx/>
              <a:latin typeface="Calibri Light" panose="020F0302020204030204"/>
              <a:ea typeface="+mn-ea"/>
              <a:cs typeface="Arial"/>
            </a:endParaRPr>
          </a:p>
        </p:txBody>
      </p:sp>
      <p:sp>
        <p:nvSpPr>
          <p:cNvPr id="3" name="Text Placeholder 5">
            <a:extLst>
              <a:ext uri="{FF2B5EF4-FFF2-40B4-BE49-F238E27FC236}">
                <a16:creationId xmlns:a16="http://schemas.microsoft.com/office/drawing/2014/main" id="{20508EBD-6D5C-9D95-6A8E-AC0F26CBC432}"/>
              </a:ext>
            </a:extLst>
          </p:cNvPr>
          <p:cNvSpPr txBox="1">
            <a:spLocks/>
          </p:cNvSpPr>
          <p:nvPr/>
        </p:nvSpPr>
        <p:spPr>
          <a:xfrm>
            <a:off x="5405047" y="3762375"/>
            <a:ext cx="6552000" cy="2194005"/>
          </a:xfrm>
          <a:prstGeom prst="rect">
            <a:avLst/>
          </a:prstGeom>
        </p:spPr>
        <p:txBody>
          <a:bodyPr vert="horz" lIns="91440" tIns="0" rIns="9144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just">
              <a:lnSpc>
                <a:spcPct val="120000"/>
              </a:lnSpc>
              <a:spcBef>
                <a:spcPts val="600"/>
              </a:spcBef>
              <a:spcAft>
                <a:spcPts val="600"/>
              </a:spcAft>
              <a:buClr>
                <a:srgbClr val="D73A2C"/>
              </a:buClr>
              <a:buFont typeface="Wingdings" panose="05000000000000000000" pitchFamily="2" charset="2"/>
              <a:buChar char="q"/>
              <a:defRPr/>
            </a:pPr>
            <a:r>
              <a:rPr lang="es-ES" sz="1800">
                <a:solidFill>
                  <a:prstClr val="black">
                    <a:lumMod val="50000"/>
                  </a:prstClr>
                </a:solidFill>
                <a:latin typeface="Calibri Light" panose="020F0302020204030204"/>
                <a:cs typeface="Arial" panose="020B0604020202020204" pitchFamily="34" charset="0"/>
              </a:rPr>
              <a:t>Aspectos generales del proceso de Regularización de Cuotas</a:t>
            </a:r>
          </a:p>
          <a:p>
            <a:pPr marL="342900" marR="0" lvl="0" indent="-342900" algn="just" defTabSz="914400" rtl="0" eaLnBrk="1" fontAlgn="auto" latinLnBrk="0" hangingPunct="1">
              <a:lnSpc>
                <a:spcPct val="120000"/>
              </a:lnSpc>
              <a:spcBef>
                <a:spcPts val="600"/>
              </a:spcBef>
              <a:spcAft>
                <a:spcPts val="600"/>
              </a:spcAft>
              <a:buClr>
                <a:srgbClr val="D73A2C"/>
              </a:buClr>
              <a:buSzTx/>
              <a:buFont typeface="Wingdings" panose="05000000000000000000" pitchFamily="2" charset="2"/>
              <a:buChar char="q"/>
              <a:tabLst/>
              <a:defRPr/>
            </a:pPr>
            <a:r>
              <a:rPr kumimoji="0" lang="es-ES" sz="1800" b="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Objetivo de la </a:t>
            </a:r>
            <a:r>
              <a:rPr lang="es-ES" sz="1800">
                <a:solidFill>
                  <a:prstClr val="black">
                    <a:lumMod val="50000"/>
                  </a:prstClr>
                </a:solidFill>
                <a:latin typeface="Calibri Light" panose="020F0302020204030204"/>
                <a:cs typeface="Arial" panose="020B0604020202020204" pitchFamily="34" charset="0"/>
              </a:rPr>
              <a:t>Regularización de Cuotas</a:t>
            </a:r>
            <a:endParaRPr kumimoji="0" lang="es-ES" sz="1800" b="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endParaRPr>
          </a:p>
          <a:p>
            <a:pPr marL="342900" marR="0" lvl="0" indent="-342900" algn="just" defTabSz="914400" rtl="0" eaLnBrk="1" fontAlgn="auto" latinLnBrk="0" hangingPunct="1">
              <a:lnSpc>
                <a:spcPct val="120000"/>
              </a:lnSpc>
              <a:spcBef>
                <a:spcPts val="600"/>
              </a:spcBef>
              <a:spcAft>
                <a:spcPts val="600"/>
              </a:spcAft>
              <a:buClr>
                <a:srgbClr val="D73A2C"/>
              </a:buClr>
              <a:buSzTx/>
              <a:buFont typeface="Wingdings" panose="05000000000000000000" pitchFamily="2" charset="2"/>
              <a:buChar char="q"/>
              <a:tabLst/>
              <a:defRPr/>
            </a:pPr>
            <a:r>
              <a:rPr lang="es-ES" sz="1800">
                <a:solidFill>
                  <a:prstClr val="black">
                    <a:lumMod val="50000"/>
                  </a:prstClr>
                </a:solidFill>
                <a:latin typeface="Calibri Light" panose="020F0302020204030204"/>
                <a:cs typeface="Arial" panose="020B0604020202020204" pitchFamily="34" charset="0"/>
              </a:rPr>
              <a:t>Aspectos fundamentales del proceso de Regularización de Cuotas</a:t>
            </a:r>
          </a:p>
          <a:p>
            <a:pPr marL="342900" marR="0" lvl="0" indent="-342900" algn="just" defTabSz="914400" rtl="0" eaLnBrk="1" fontAlgn="auto" latinLnBrk="0" hangingPunct="1">
              <a:lnSpc>
                <a:spcPct val="120000"/>
              </a:lnSpc>
              <a:spcBef>
                <a:spcPts val="600"/>
              </a:spcBef>
              <a:spcAft>
                <a:spcPts val="600"/>
              </a:spcAft>
              <a:buClr>
                <a:srgbClr val="D73A2C"/>
              </a:buClr>
              <a:buSzTx/>
              <a:buFont typeface="Wingdings" panose="05000000000000000000" pitchFamily="2" charset="2"/>
              <a:buChar char="q"/>
              <a:tabLst/>
              <a:defRPr/>
            </a:pPr>
            <a:r>
              <a:rPr kumimoji="0" lang="es-ES" sz="1800" b="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rPr>
              <a:t>Aspectos relevantes del proceso de RC para autónomos/as y Autorizados RED</a:t>
            </a:r>
          </a:p>
          <a:p>
            <a:pPr marL="342900" marR="0" lvl="0" indent="-342900" algn="just" defTabSz="914400" rtl="0" eaLnBrk="1" fontAlgn="auto" latinLnBrk="0" hangingPunct="1">
              <a:lnSpc>
                <a:spcPct val="120000"/>
              </a:lnSpc>
              <a:spcBef>
                <a:spcPts val="600"/>
              </a:spcBef>
              <a:spcAft>
                <a:spcPts val="600"/>
              </a:spcAft>
              <a:buClr>
                <a:srgbClr val="D73A2C"/>
              </a:buClr>
              <a:buSzTx/>
              <a:buFont typeface="Wingdings" panose="05000000000000000000" pitchFamily="2" charset="2"/>
              <a:buChar char="q"/>
              <a:tabLst/>
              <a:defRPr/>
            </a:pPr>
            <a:r>
              <a:rPr lang="es-ES" sz="1800">
                <a:solidFill>
                  <a:prstClr val="black">
                    <a:lumMod val="50000"/>
                  </a:prstClr>
                </a:solidFill>
                <a:latin typeface="Calibri Light" panose="020F0302020204030204"/>
                <a:cs typeface="Arial" panose="020B0604020202020204" pitchFamily="34" charset="0"/>
              </a:rPr>
              <a:t>Complejidad del proceso de Regularización de Cuotas</a:t>
            </a:r>
            <a:endParaRPr kumimoji="0" lang="es-ES" sz="1800" b="0" i="0" u="none" strike="noStrike" kern="1200" cap="none" spc="0" normalizeH="0" baseline="0" noProof="0">
              <a:ln>
                <a:noFill/>
              </a:ln>
              <a:solidFill>
                <a:prstClr val="black">
                  <a:lumMod val="50000"/>
                </a:prstClr>
              </a:solidFill>
              <a:effectLst/>
              <a:uLnTx/>
              <a:uFillTx/>
              <a:latin typeface="Calibri Light" panose="020F0302020204030204"/>
              <a:ea typeface="+mn-ea"/>
              <a:cs typeface="Arial" panose="020B0604020202020204" pitchFamily="34" charset="0"/>
            </a:endParaRPr>
          </a:p>
        </p:txBody>
      </p:sp>
      <p:sp>
        <p:nvSpPr>
          <p:cNvPr id="7" name="Freeform: Shape 22">
            <a:extLst>
              <a:ext uri="{FF2B5EF4-FFF2-40B4-BE49-F238E27FC236}">
                <a16:creationId xmlns:a16="http://schemas.microsoft.com/office/drawing/2014/main" id="{5C81E68E-65D8-2789-489C-EE2C41AB1388}"/>
              </a:ext>
            </a:extLst>
          </p:cNvPr>
          <p:cNvSpPr/>
          <p:nvPr/>
        </p:nvSpPr>
        <p:spPr>
          <a:xfrm rot="10800000">
            <a:off x="0" y="2119103"/>
            <a:ext cx="5081761" cy="4738897"/>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Marcador de texto 36">
            <a:extLst>
              <a:ext uri="{FF2B5EF4-FFF2-40B4-BE49-F238E27FC236}">
                <a16:creationId xmlns:a16="http://schemas.microsoft.com/office/drawing/2014/main" id="{57C7A9E0-275D-383F-ABFF-3381AD793DAE}"/>
              </a:ext>
            </a:extLst>
          </p:cNvPr>
          <p:cNvSpPr txBox="1">
            <a:spLocks/>
          </p:cNvSpPr>
          <p:nvPr/>
        </p:nvSpPr>
        <p:spPr>
          <a:xfrm>
            <a:off x="1053699" y="3708929"/>
            <a:ext cx="1983763" cy="197834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13800" b="0" i="0" u="none" strike="noStrike" kern="1200" cap="none" spc="0" normalizeH="0" baseline="0" noProof="0">
                <a:ln>
                  <a:noFill/>
                </a:ln>
                <a:solidFill>
                  <a:prstClr val="white"/>
                </a:solidFill>
                <a:effectLst/>
                <a:uLnTx/>
                <a:uFillTx/>
                <a:latin typeface="Calibri Light" panose="020F0302020204030204"/>
                <a:ea typeface="+mn-ea"/>
                <a:cs typeface="Arial"/>
              </a:rPr>
              <a:t>1</a:t>
            </a:r>
          </a:p>
        </p:txBody>
      </p:sp>
      <p:cxnSp>
        <p:nvCxnSpPr>
          <p:cNvPr id="4" name="Conector recto 3">
            <a:extLst>
              <a:ext uri="{FF2B5EF4-FFF2-40B4-BE49-F238E27FC236}">
                <a16:creationId xmlns:a16="http://schemas.microsoft.com/office/drawing/2014/main" id="{B469F04B-4081-05F9-E755-FBC9D8AB6C1E}"/>
              </a:ext>
            </a:extLst>
          </p:cNvPr>
          <p:cNvCxnSpPr>
            <a:cxnSpLocks/>
          </p:cNvCxnSpPr>
          <p:nvPr/>
        </p:nvCxnSpPr>
        <p:spPr>
          <a:xfrm>
            <a:off x="5309795" y="3743377"/>
            <a:ext cx="0" cy="2664000"/>
          </a:xfrm>
          <a:prstGeom prst="line">
            <a:avLst/>
          </a:prstGeom>
          <a:noFill/>
          <a:ln w="76200" cap="flat" cmpd="sng" algn="ctr">
            <a:solidFill>
              <a:srgbClr val="D73A2C"/>
            </a:solidFill>
            <a:prstDash val="solid"/>
            <a:miter lim="800000"/>
          </a:ln>
          <a:effectLst/>
        </p:spPr>
      </p:cxnSp>
    </p:spTree>
    <p:extLst>
      <p:ext uri="{BB962C8B-B14F-4D97-AF65-F5344CB8AC3E}">
        <p14:creationId xmlns:p14="http://schemas.microsoft.com/office/powerpoint/2010/main" val="32031194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4" name="Title 6">
            <a:extLst>
              <a:ext uri="{FF2B5EF4-FFF2-40B4-BE49-F238E27FC236}">
                <a16:creationId xmlns:a16="http://schemas.microsoft.com/office/drawing/2014/main" id="{0FE41EEE-51AD-F531-40B6-B7C2516B4A18}"/>
              </a:ext>
            </a:extLst>
          </p:cNvPr>
          <p:cNvSpPr txBox="1">
            <a:spLocks/>
          </p:cNvSpPr>
          <p:nvPr/>
        </p:nvSpPr>
        <p:spPr>
          <a:xfrm>
            <a:off x="822755" y="1353724"/>
            <a:ext cx="10834405" cy="894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err="1">
                <a:solidFill>
                  <a:srgbClr val="D73A2C"/>
                </a:solidFill>
                <a:latin typeface="+mn-lt"/>
              </a:rPr>
              <a:t>RNAcR</a:t>
            </a:r>
            <a:endParaRPr lang="es-ES" sz="2000">
              <a:solidFill>
                <a:srgbClr val="D73A2C"/>
              </a:solidFill>
              <a:latin typeface="+mn-lt"/>
            </a:endParaRPr>
          </a:p>
        </p:txBody>
      </p:sp>
      <p:sp>
        <p:nvSpPr>
          <p:cNvPr id="6" name="Marcador de número de diapositiva 414">
            <a:extLst>
              <a:ext uri="{FF2B5EF4-FFF2-40B4-BE49-F238E27FC236}">
                <a16:creationId xmlns:a16="http://schemas.microsoft.com/office/drawing/2014/main" id="{DEE409D4-FD24-8A2F-39FF-86CB4EF4A5F0}"/>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ubtitle 2">
            <a:extLst>
              <a:ext uri="{FF2B5EF4-FFF2-40B4-BE49-F238E27FC236}">
                <a16:creationId xmlns:a16="http://schemas.microsoft.com/office/drawing/2014/main" id="{AA8FEF6E-93B1-547A-EA24-4680001F9CAA}"/>
              </a:ext>
            </a:extLst>
          </p:cNvPr>
          <p:cNvSpPr txBox="1">
            <a:spLocks noChangeArrowheads="1"/>
          </p:cNvSpPr>
          <p:nvPr/>
        </p:nvSpPr>
        <p:spPr bwMode="auto">
          <a:xfrm>
            <a:off x="888620" y="2001232"/>
            <a:ext cx="642079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Es un </a:t>
            </a:r>
            <a:r>
              <a:rPr lang="es-ES" altLang="en-US" sz="1600" b="1">
                <a:solidFill>
                  <a:schemeClr val="accent1"/>
                </a:solidFill>
                <a:latin typeface="+mn-lt"/>
                <a:ea typeface="Lato Light" panose="020F0502020204030203" pitchFamily="34" charset="0"/>
                <a:cs typeface="Segoe UI" panose="020B0502040204020203" pitchFamily="34" charset="0"/>
              </a:rPr>
              <a:t>cálculo propio </a:t>
            </a:r>
            <a:r>
              <a:rPr lang="es-ES" altLang="en-US" sz="1600">
                <a:latin typeface="+mn-lt"/>
                <a:ea typeface="Lato Light" panose="020F0502020204030203" pitchFamily="34" charset="0"/>
                <a:cs typeface="Segoe UI" panose="020B0502040204020203" pitchFamily="34" charset="0"/>
              </a:rPr>
              <a:t>de la Tesorería General de la Seguridad Social.</a:t>
            </a:r>
          </a:p>
        </p:txBody>
      </p:sp>
      <p:sp>
        <p:nvSpPr>
          <p:cNvPr id="8" name="Persegi Panjang: Sudut Lengkung 2">
            <a:extLst>
              <a:ext uri="{FF2B5EF4-FFF2-40B4-BE49-F238E27FC236}">
                <a16:creationId xmlns:a16="http://schemas.microsoft.com/office/drawing/2014/main" id="{67E750FF-B213-2CB9-C44C-D3F3AE58368F}"/>
              </a:ext>
            </a:extLst>
          </p:cNvPr>
          <p:cNvSpPr/>
          <p:nvPr/>
        </p:nvSpPr>
        <p:spPr>
          <a:xfrm>
            <a:off x="888619" y="2357063"/>
            <a:ext cx="10898145"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grpSp>
        <p:nvGrpSpPr>
          <p:cNvPr id="45" name="Group 28">
            <a:extLst>
              <a:ext uri="{FF2B5EF4-FFF2-40B4-BE49-F238E27FC236}">
                <a16:creationId xmlns:a16="http://schemas.microsoft.com/office/drawing/2014/main" id="{20F5B7C4-3F8C-B8A2-FD58-541517834278}"/>
              </a:ext>
            </a:extLst>
          </p:cNvPr>
          <p:cNvGrpSpPr/>
          <p:nvPr/>
        </p:nvGrpSpPr>
        <p:grpSpPr>
          <a:xfrm>
            <a:off x="1766832" y="2596937"/>
            <a:ext cx="9615543" cy="634976"/>
            <a:chOff x="7569342" y="1434293"/>
            <a:chExt cx="5712919" cy="634976"/>
          </a:xfrm>
        </p:grpSpPr>
        <p:sp>
          <p:nvSpPr>
            <p:cNvPr id="46" name="Subtitle 2">
              <a:extLst>
                <a:ext uri="{FF2B5EF4-FFF2-40B4-BE49-F238E27FC236}">
                  <a16:creationId xmlns:a16="http://schemas.microsoft.com/office/drawing/2014/main" id="{CC66D03E-F378-6B11-77E1-0C6A1B879D75}"/>
                </a:ext>
              </a:extLst>
            </p:cNvPr>
            <p:cNvSpPr txBox="1">
              <a:spLocks noChangeArrowheads="1"/>
            </p:cNvSpPr>
            <p:nvPr/>
          </p:nvSpPr>
          <p:spPr bwMode="auto">
            <a:xfrm>
              <a:off x="7569342" y="1823048"/>
              <a:ext cx="5712919"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err="1">
                  <a:latin typeface="+mn-lt"/>
                  <a:ea typeface="Lato Light" panose="020F0502020204030203" pitchFamily="34" charset="0"/>
                  <a:cs typeface="Segoe UI" panose="020B0502040204020203" pitchFamily="34" charset="0"/>
                </a:rPr>
                <a:t>RNAc</a:t>
              </a:r>
              <a:r>
                <a:rPr lang="es-ES" altLang="en-US" sz="1600">
                  <a:latin typeface="+mn-lt"/>
                  <a:ea typeface="Lato Light" panose="020F0502020204030203" pitchFamily="34" charset="0"/>
                  <a:cs typeface="Segoe UI" panose="020B0502040204020203" pitchFamily="34" charset="0"/>
                </a:rPr>
                <a:t> </a:t>
              </a:r>
              <a:r>
                <a:rPr lang="es-ES" altLang="en-US" sz="1600" b="1">
                  <a:solidFill>
                    <a:srgbClr val="D73A2C"/>
                  </a:solidFill>
                  <a:latin typeface="+mn-lt"/>
                  <a:ea typeface="Lato Light" panose="020F0502020204030203" pitchFamily="34" charset="0"/>
                  <a:cs typeface="Segoe UI" panose="020B0502040204020203" pitchFamily="34" charset="0"/>
                </a:rPr>
                <a:t>–</a:t>
              </a:r>
              <a:r>
                <a:rPr lang="es-ES" altLang="en-US" sz="1600">
                  <a:latin typeface="+mn-lt"/>
                  <a:ea typeface="Lato Light" panose="020F0502020204030203" pitchFamily="34" charset="0"/>
                  <a:cs typeface="Segoe UI" panose="020B0502040204020203" pitchFamily="34" charset="0"/>
                </a:rPr>
                <a:t> (% de deducción por gastos genéricos * </a:t>
              </a:r>
              <a:r>
                <a:rPr lang="es-ES" altLang="en-US" sz="1600" err="1">
                  <a:latin typeface="+mn-lt"/>
                  <a:ea typeface="Lato Light" panose="020F0502020204030203" pitchFamily="34" charset="0"/>
                  <a:cs typeface="Segoe UI" panose="020B0502040204020203" pitchFamily="34" charset="0"/>
                </a:rPr>
                <a:t>RNAc</a:t>
              </a:r>
              <a:r>
                <a:rPr lang="es-ES" altLang="en-US" sz="1600">
                  <a:latin typeface="+mn-lt"/>
                  <a:ea typeface="Lato Light" panose="020F0502020204030203" pitchFamily="34" charset="0"/>
                  <a:cs typeface="Segoe UI" panose="020B0502040204020203" pitchFamily="34" charset="0"/>
                </a:rPr>
                <a:t>)</a:t>
              </a:r>
            </a:p>
          </p:txBody>
        </p:sp>
        <p:sp>
          <p:nvSpPr>
            <p:cNvPr id="47" name="Subtitle 2">
              <a:extLst>
                <a:ext uri="{FF2B5EF4-FFF2-40B4-BE49-F238E27FC236}">
                  <a16:creationId xmlns:a16="http://schemas.microsoft.com/office/drawing/2014/main" id="{5FBB5C93-21BA-72D0-116A-F1839FA0EECE}"/>
                </a:ext>
              </a:extLst>
            </p:cNvPr>
            <p:cNvSpPr txBox="1">
              <a:spLocks noChangeArrowheads="1"/>
            </p:cNvSpPr>
            <p:nvPr/>
          </p:nvSpPr>
          <p:spPr bwMode="auto">
            <a:xfrm>
              <a:off x="7569342" y="1434293"/>
              <a:ext cx="23623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Fórmula:</a:t>
              </a:r>
            </a:p>
          </p:txBody>
        </p:sp>
      </p:grpSp>
      <p:cxnSp>
        <p:nvCxnSpPr>
          <p:cNvPr id="48" name="Straight Connector 11">
            <a:extLst>
              <a:ext uri="{FF2B5EF4-FFF2-40B4-BE49-F238E27FC236}">
                <a16:creationId xmlns:a16="http://schemas.microsoft.com/office/drawing/2014/main" id="{4892D65D-C925-853F-3F26-1BA403559CB7}"/>
              </a:ext>
            </a:extLst>
          </p:cNvPr>
          <p:cNvCxnSpPr>
            <a:cxnSpLocks/>
          </p:cNvCxnSpPr>
          <p:nvPr/>
        </p:nvCxnSpPr>
        <p:spPr>
          <a:xfrm>
            <a:off x="1619887" y="2623231"/>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49" name="Subtitle 2">
            <a:extLst>
              <a:ext uri="{FF2B5EF4-FFF2-40B4-BE49-F238E27FC236}">
                <a16:creationId xmlns:a16="http://schemas.microsoft.com/office/drawing/2014/main" id="{2B1B205E-109A-B195-1D29-BE3D33D57B9F}"/>
              </a:ext>
            </a:extLst>
          </p:cNvPr>
          <p:cNvSpPr txBox="1">
            <a:spLocks noChangeArrowheads="1"/>
          </p:cNvSpPr>
          <p:nvPr/>
        </p:nvSpPr>
        <p:spPr bwMode="auto">
          <a:xfrm>
            <a:off x="822755" y="3762682"/>
            <a:ext cx="5846699" cy="11707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sz="1400" b="1">
                <a:latin typeface="+mn-lt"/>
              </a:rPr>
              <a:t>Importe de la deducción: </a:t>
            </a:r>
          </a:p>
          <a:p>
            <a:pPr>
              <a:lnSpc>
                <a:spcPct val="200000"/>
              </a:lnSpc>
              <a:spcBef>
                <a:spcPts val="0"/>
              </a:spcBef>
              <a:spcAft>
                <a:spcPts val="600"/>
              </a:spcAft>
              <a:buFont typeface="Arial" panose="020B0604020202020204" pitchFamily="34" charset="0"/>
              <a:buNone/>
            </a:pPr>
            <a:endParaRPr lang="es-ES" sz="1400">
              <a:latin typeface="+mn-lt"/>
            </a:endParaRPr>
          </a:p>
          <a:p>
            <a:pPr>
              <a:lnSpc>
                <a:spcPct val="200000"/>
              </a:lnSpc>
              <a:spcBef>
                <a:spcPts val="0"/>
              </a:spcBef>
              <a:spcAft>
                <a:spcPts val="600"/>
              </a:spcAft>
              <a:buFont typeface="Arial" panose="020B0604020202020204" pitchFamily="34" charset="0"/>
              <a:buNone/>
            </a:pPr>
            <a:r>
              <a:rPr lang="es-ES" sz="1400">
                <a:latin typeface="+mn-lt"/>
              </a:rPr>
              <a:t> </a:t>
            </a:r>
          </a:p>
        </p:txBody>
      </p:sp>
      <p:sp>
        <p:nvSpPr>
          <p:cNvPr id="51" name="CuadroTexto 50">
            <a:extLst>
              <a:ext uri="{FF2B5EF4-FFF2-40B4-BE49-F238E27FC236}">
                <a16:creationId xmlns:a16="http://schemas.microsoft.com/office/drawing/2014/main" id="{0A8BE7B2-43D2-8CC4-F870-5999B312CC1D}"/>
              </a:ext>
            </a:extLst>
          </p:cNvPr>
          <p:cNvSpPr txBox="1"/>
          <p:nvPr/>
        </p:nvSpPr>
        <p:spPr>
          <a:xfrm>
            <a:off x="2871641" y="4160992"/>
            <a:ext cx="8915123" cy="1400383"/>
          </a:xfrm>
          <a:prstGeom prst="rect">
            <a:avLst/>
          </a:prstGeom>
          <a:noFill/>
        </p:spPr>
        <p:txBody>
          <a:bodyPr wrap="square">
            <a:spAutoFit/>
          </a:bodyPr>
          <a:lstStyle/>
          <a:p>
            <a:pPr lvl="0" algn="just">
              <a:spcBef>
                <a:spcPts val="600"/>
              </a:spcBef>
              <a:defRPr/>
            </a:pPr>
            <a:r>
              <a:rPr lang="es-ES" sz="1400" kern="0">
                <a:solidFill>
                  <a:schemeClr val="tx1">
                    <a:lumMod val="50000"/>
                  </a:schemeClr>
                </a:solidFill>
                <a:cs typeface="Arial" pitchFamily="34" charset="0"/>
              </a:rPr>
              <a:t>A los/as autónomos/as que en el año han estado al menos 90 días en alta como societarios:</a:t>
            </a:r>
          </a:p>
          <a:p>
            <a:pPr marL="285750" lvl="0" indent="-285750" algn="just">
              <a:spcBef>
                <a:spcPts val="600"/>
              </a:spcBef>
              <a:buFont typeface="Arial" panose="020B0604020202020204" pitchFamily="34" charset="0"/>
              <a:buChar char="•"/>
              <a:defRPr/>
            </a:pPr>
            <a:r>
              <a:rPr lang="es-ES" sz="1400" kern="0">
                <a:solidFill>
                  <a:schemeClr val="tx1">
                    <a:lumMod val="50000"/>
                  </a:schemeClr>
                </a:solidFill>
                <a:cs typeface="Arial" pitchFamily="34" charset="0"/>
              </a:rPr>
              <a:t>de sociedades de capital </a:t>
            </a:r>
            <a:r>
              <a:rPr lang="es-ES" sz="1400" kern="0">
                <a:cs typeface="Arial" pitchFamily="34" charset="0"/>
              </a:rPr>
              <a:t>(con el 33% o más de capital social o el 25% o más de capital social y funciones de administrador/representante/apoderado)</a:t>
            </a:r>
          </a:p>
          <a:p>
            <a:pPr marL="285750" lvl="0" indent="-285750" algn="just">
              <a:spcBef>
                <a:spcPts val="600"/>
              </a:spcBef>
              <a:buFont typeface="Arial" panose="020B0604020202020204" pitchFamily="34" charset="0"/>
              <a:buChar char="•"/>
              <a:defRPr/>
            </a:pPr>
            <a:r>
              <a:rPr lang="es-ES" sz="1400" kern="0">
                <a:solidFill>
                  <a:schemeClr val="tx1">
                    <a:lumMod val="50000"/>
                  </a:schemeClr>
                </a:solidFill>
                <a:cs typeface="Arial" pitchFamily="34" charset="0"/>
              </a:rPr>
              <a:t>de sociedades laborales (con el 50% o más de participación en el capital social)</a:t>
            </a:r>
          </a:p>
          <a:p>
            <a:pPr lvl="0" algn="just">
              <a:spcBef>
                <a:spcPts val="600"/>
              </a:spcBef>
              <a:defRPr/>
            </a:pPr>
            <a:r>
              <a:rPr lang="es-ES" sz="1400" kern="0">
                <a:solidFill>
                  <a:schemeClr val="tx1">
                    <a:lumMod val="50000"/>
                  </a:schemeClr>
                </a:solidFill>
                <a:cs typeface="Arial" pitchFamily="34" charset="0"/>
              </a:rPr>
              <a:t>Para el cómputo de estos 90 días en alta como societarios, se suman los días en alta en cualquiera de los dos supuestos.</a:t>
            </a:r>
          </a:p>
        </p:txBody>
      </p:sp>
      <p:sp>
        <p:nvSpPr>
          <p:cNvPr id="53" name="Triángulo isósceles 52">
            <a:extLst>
              <a:ext uri="{FF2B5EF4-FFF2-40B4-BE49-F238E27FC236}">
                <a16:creationId xmlns:a16="http://schemas.microsoft.com/office/drawing/2014/main" id="{AEA5377B-6728-ECC0-F0BD-6EF95CD51A58}"/>
              </a:ext>
            </a:extLst>
          </p:cNvPr>
          <p:cNvSpPr/>
          <p:nvPr/>
        </p:nvSpPr>
        <p:spPr>
          <a:xfrm rot="5400000">
            <a:off x="2620866" y="4277905"/>
            <a:ext cx="232571" cy="113595"/>
          </a:xfrm>
          <a:prstGeom prst="triangle">
            <a:avLst/>
          </a:prstGeom>
          <a:solidFill>
            <a:schemeClr val="accent3">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55" name="Group 45">
            <a:extLst>
              <a:ext uri="{FF2B5EF4-FFF2-40B4-BE49-F238E27FC236}">
                <a16:creationId xmlns:a16="http://schemas.microsoft.com/office/drawing/2014/main" id="{4DC94B7C-1147-3C1C-F053-A4B81EB799B6}"/>
              </a:ext>
            </a:extLst>
          </p:cNvPr>
          <p:cNvGrpSpPr/>
          <p:nvPr/>
        </p:nvGrpSpPr>
        <p:grpSpPr>
          <a:xfrm>
            <a:off x="1016226" y="6220433"/>
            <a:ext cx="261451" cy="360219"/>
            <a:chOff x="943524" y="3635770"/>
            <a:chExt cx="321960" cy="443587"/>
          </a:xfrm>
          <a:solidFill>
            <a:schemeClr val="accent2"/>
          </a:solidFill>
        </p:grpSpPr>
        <p:sp>
          <p:nvSpPr>
            <p:cNvPr id="56" name="Freeform: Shape 46">
              <a:extLst>
                <a:ext uri="{FF2B5EF4-FFF2-40B4-BE49-F238E27FC236}">
                  <a16:creationId xmlns:a16="http://schemas.microsoft.com/office/drawing/2014/main" id="{1FF56549-8B87-5091-1288-F54E772717E0}"/>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7" name="Freeform: Shape 47">
              <a:extLst>
                <a:ext uri="{FF2B5EF4-FFF2-40B4-BE49-F238E27FC236}">
                  <a16:creationId xmlns:a16="http://schemas.microsoft.com/office/drawing/2014/main" id="{F432F6A4-B922-9EDF-E1DA-38B13DDCFD12}"/>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8" name="Freeform: Shape 48">
              <a:extLst>
                <a:ext uri="{FF2B5EF4-FFF2-40B4-BE49-F238E27FC236}">
                  <a16:creationId xmlns:a16="http://schemas.microsoft.com/office/drawing/2014/main" id="{0273CEF6-D252-B4D6-20F7-D4A151DAF3A7}"/>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9" name="Freeform: Shape 49">
              <a:extLst>
                <a:ext uri="{FF2B5EF4-FFF2-40B4-BE49-F238E27FC236}">
                  <a16:creationId xmlns:a16="http://schemas.microsoft.com/office/drawing/2014/main" id="{ABF8EAAD-8937-6441-94B7-3566419427EF}"/>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0" name="Freeform: Shape 50">
              <a:extLst>
                <a:ext uri="{FF2B5EF4-FFF2-40B4-BE49-F238E27FC236}">
                  <a16:creationId xmlns:a16="http://schemas.microsoft.com/office/drawing/2014/main" id="{CB91FE2C-702D-D5F5-70D7-A8EE6CE5F2B0}"/>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1" name="Freeform: Shape 51">
              <a:extLst>
                <a:ext uri="{FF2B5EF4-FFF2-40B4-BE49-F238E27FC236}">
                  <a16:creationId xmlns:a16="http://schemas.microsoft.com/office/drawing/2014/main" id="{465F88C0-7B1F-857E-6E8C-872C95478ADF}"/>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2" name="Freeform: Shape 52">
              <a:extLst>
                <a:ext uri="{FF2B5EF4-FFF2-40B4-BE49-F238E27FC236}">
                  <a16:creationId xmlns:a16="http://schemas.microsoft.com/office/drawing/2014/main" id="{BD9758FF-2F28-E657-A8A3-34682A755677}"/>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3" name="Freeform: Shape 53">
              <a:extLst>
                <a:ext uri="{FF2B5EF4-FFF2-40B4-BE49-F238E27FC236}">
                  <a16:creationId xmlns:a16="http://schemas.microsoft.com/office/drawing/2014/main" id="{EADD461E-958C-0693-C8D8-AA0A5568E50B}"/>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4" name="Freeform: Shape 54">
              <a:extLst>
                <a:ext uri="{FF2B5EF4-FFF2-40B4-BE49-F238E27FC236}">
                  <a16:creationId xmlns:a16="http://schemas.microsoft.com/office/drawing/2014/main" id="{9183D5D6-03B5-E302-D55A-B904AB6F0F49}"/>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5" name="Freeform: Shape 55">
              <a:extLst>
                <a:ext uri="{FF2B5EF4-FFF2-40B4-BE49-F238E27FC236}">
                  <a16:creationId xmlns:a16="http://schemas.microsoft.com/office/drawing/2014/main" id="{8846AAAE-5C3E-3227-7978-E0615609D853}"/>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6" name="Freeform: Shape 56">
              <a:extLst>
                <a:ext uri="{FF2B5EF4-FFF2-40B4-BE49-F238E27FC236}">
                  <a16:creationId xmlns:a16="http://schemas.microsoft.com/office/drawing/2014/main" id="{F24342C0-0DD1-E86C-BA07-7D2A9ABBD6D2}"/>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7" name="Freeform: Shape 57">
              <a:extLst>
                <a:ext uri="{FF2B5EF4-FFF2-40B4-BE49-F238E27FC236}">
                  <a16:creationId xmlns:a16="http://schemas.microsoft.com/office/drawing/2014/main" id="{2007A9BF-09B5-465D-6249-89BBD4D38880}"/>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sp>
        <p:nvSpPr>
          <p:cNvPr id="68" name="CuadroTexto 67">
            <a:extLst>
              <a:ext uri="{FF2B5EF4-FFF2-40B4-BE49-F238E27FC236}">
                <a16:creationId xmlns:a16="http://schemas.microsoft.com/office/drawing/2014/main" id="{83C9AEE5-CC88-2DDF-2861-47E4CEAADC7C}"/>
              </a:ext>
            </a:extLst>
          </p:cNvPr>
          <p:cNvSpPr txBox="1"/>
          <p:nvPr/>
        </p:nvSpPr>
        <p:spPr>
          <a:xfrm>
            <a:off x="3212744" y="6152384"/>
            <a:ext cx="8128345" cy="523220"/>
          </a:xfrm>
          <a:prstGeom prst="rect">
            <a:avLst/>
          </a:prstGeom>
          <a:noFill/>
        </p:spPr>
        <p:txBody>
          <a:bodyPr wrap="square">
            <a:spAutoFit/>
          </a:bodyPr>
          <a:lstStyle/>
          <a:p>
            <a:pPr>
              <a:lnSpc>
                <a:spcPct val="100000"/>
              </a:lnSpc>
              <a:spcBef>
                <a:spcPts val="0"/>
              </a:spcBef>
              <a:spcAft>
                <a:spcPts val="600"/>
              </a:spcAft>
              <a:buFont typeface="Arial" panose="020B0604020202020204" pitchFamily="34" charset="0"/>
              <a:buNone/>
            </a:pPr>
            <a:r>
              <a:rPr lang="es-ES" altLang="en-US" sz="1400">
                <a:latin typeface="+mn-lt"/>
                <a:ea typeface="Lato Light" panose="020F0502020204030203" pitchFamily="34" charset="0"/>
                <a:cs typeface="Segoe UI" panose="020B0502040204020203" pitchFamily="34" charset="0"/>
              </a:rPr>
              <a:t>Datos informados en los servicios web disponibles para el o la autónoma y el Autorizado RED  y en las notificaciones comunicadas</a:t>
            </a:r>
          </a:p>
        </p:txBody>
      </p:sp>
      <p:pic>
        <p:nvPicPr>
          <p:cNvPr id="69" name="Imagen 68" descr="Interfaz de usuario gráfica&#10;&#10;Descripción generada automáticamente">
            <a:extLst>
              <a:ext uri="{FF2B5EF4-FFF2-40B4-BE49-F238E27FC236}">
                <a16:creationId xmlns:a16="http://schemas.microsoft.com/office/drawing/2014/main" id="{C6BF478F-9D83-AC70-212D-E406C372E0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10255" y="6229060"/>
            <a:ext cx="423686" cy="342965"/>
          </a:xfrm>
          <a:prstGeom prst="rect">
            <a:avLst/>
          </a:prstGeom>
        </p:spPr>
      </p:pic>
      <p:pic>
        <p:nvPicPr>
          <p:cNvPr id="70" name="Picture 2" descr="Acceso al Sistema RED">
            <a:hlinkClick r:id="rId3"/>
            <a:extLst>
              <a:ext uri="{FF2B5EF4-FFF2-40B4-BE49-F238E27FC236}">
                <a16:creationId xmlns:a16="http://schemas.microsoft.com/office/drawing/2014/main" id="{2FBAD238-52D5-FC5A-175F-B794E0FE71E7}"/>
              </a:ext>
            </a:extLst>
          </p:cNvPr>
          <p:cNvPicPr>
            <a:picLocks noChangeAspect="1" noChangeArrowheads="1"/>
          </p:cNvPicPr>
          <p:nvPr/>
        </p:nvPicPr>
        <p:blipFill>
          <a:blip r:embed="rId4" cstate="print"/>
          <a:srcRect l="42780" t="6098" r="1444" b="4979"/>
          <a:stretch>
            <a:fillRect/>
          </a:stretch>
        </p:blipFill>
        <p:spPr bwMode="auto">
          <a:xfrm>
            <a:off x="1909957" y="6242420"/>
            <a:ext cx="990073" cy="316244"/>
          </a:xfrm>
          <a:prstGeom prst="rect">
            <a:avLst/>
          </a:prstGeom>
          <a:noFill/>
        </p:spPr>
      </p:pic>
      <p:sp>
        <p:nvSpPr>
          <p:cNvPr id="71" name="Rectángulo: esquinas redondeadas 70">
            <a:extLst>
              <a:ext uri="{FF2B5EF4-FFF2-40B4-BE49-F238E27FC236}">
                <a16:creationId xmlns:a16="http://schemas.microsoft.com/office/drawing/2014/main" id="{36FCD0F1-E029-A217-C30C-4D97A497699C}"/>
              </a:ext>
            </a:extLst>
          </p:cNvPr>
          <p:cNvSpPr/>
          <p:nvPr/>
        </p:nvSpPr>
        <p:spPr>
          <a:xfrm>
            <a:off x="888619" y="6128623"/>
            <a:ext cx="10507691" cy="552359"/>
          </a:xfrm>
          <a:prstGeom prst="roundRect">
            <a:avLst/>
          </a:prstGeom>
          <a:noFill/>
          <a:ln>
            <a:solidFill>
              <a:srgbClr val="92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Title 1">
            <a:extLst>
              <a:ext uri="{FF2B5EF4-FFF2-40B4-BE49-F238E27FC236}">
                <a16:creationId xmlns:a16="http://schemas.microsoft.com/office/drawing/2014/main" id="{D9C0E2C6-A71B-4248-37FE-09A10F51858C}"/>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¿Cómo se calcula el RNM?</a:t>
            </a:r>
          </a:p>
        </p:txBody>
      </p:sp>
      <p:sp>
        <p:nvSpPr>
          <p:cNvPr id="5" name="Subtitle 2">
            <a:extLst>
              <a:ext uri="{FF2B5EF4-FFF2-40B4-BE49-F238E27FC236}">
                <a16:creationId xmlns:a16="http://schemas.microsoft.com/office/drawing/2014/main" id="{2DE19452-D20A-4CE6-2B51-2F08B85AD2C8}"/>
              </a:ext>
            </a:extLst>
          </p:cNvPr>
          <p:cNvSpPr txBox="1">
            <a:spLocks noChangeArrowheads="1"/>
          </p:cNvSpPr>
          <p:nvPr/>
        </p:nvSpPr>
        <p:spPr bwMode="auto">
          <a:xfrm>
            <a:off x="1318055" y="4057957"/>
            <a:ext cx="5846699" cy="18940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200000"/>
              </a:lnSpc>
              <a:spcBef>
                <a:spcPts val="0"/>
              </a:spcBef>
              <a:spcAft>
                <a:spcPts val="600"/>
              </a:spcAft>
              <a:buFont typeface="Arial" panose="020B0604020202020204" pitchFamily="34" charset="0"/>
              <a:buNone/>
            </a:pPr>
            <a:r>
              <a:rPr lang="es-ES" sz="1400" b="1">
                <a:latin typeface="+mn-lt"/>
              </a:rPr>
              <a:t>3 %</a:t>
            </a:r>
            <a:r>
              <a:rPr lang="es-ES" sz="1400">
                <a:latin typeface="+mn-lt"/>
              </a:rPr>
              <a:t> para socios/as</a:t>
            </a:r>
          </a:p>
          <a:p>
            <a:pPr>
              <a:lnSpc>
                <a:spcPct val="200000"/>
              </a:lnSpc>
              <a:spcBef>
                <a:spcPts val="0"/>
              </a:spcBef>
              <a:spcAft>
                <a:spcPts val="600"/>
              </a:spcAft>
              <a:buFont typeface="Arial" panose="020B0604020202020204" pitchFamily="34" charset="0"/>
              <a:buNone/>
            </a:pPr>
            <a:endParaRPr lang="es-ES" sz="1400">
              <a:latin typeface="+mn-lt"/>
            </a:endParaRPr>
          </a:p>
          <a:p>
            <a:pPr>
              <a:lnSpc>
                <a:spcPct val="200000"/>
              </a:lnSpc>
              <a:spcBef>
                <a:spcPts val="0"/>
              </a:spcBef>
              <a:spcAft>
                <a:spcPts val="600"/>
              </a:spcAft>
              <a:buFont typeface="Arial" panose="020B0604020202020204" pitchFamily="34" charset="0"/>
              <a:buNone/>
            </a:pPr>
            <a:r>
              <a:rPr lang="es-ES" sz="1400">
                <a:latin typeface="+mn-lt"/>
              </a:rPr>
              <a:t> </a:t>
            </a:r>
          </a:p>
          <a:p>
            <a:pPr>
              <a:lnSpc>
                <a:spcPct val="200000"/>
              </a:lnSpc>
              <a:spcBef>
                <a:spcPts val="0"/>
              </a:spcBef>
              <a:spcAft>
                <a:spcPts val="600"/>
              </a:spcAft>
              <a:buFont typeface="Arial" panose="020B0604020202020204" pitchFamily="34" charset="0"/>
              <a:buNone/>
            </a:pPr>
            <a:r>
              <a:rPr lang="es-ES" sz="1400" b="1">
                <a:latin typeface="+mn-lt"/>
              </a:rPr>
              <a:t>7%</a:t>
            </a:r>
            <a:r>
              <a:rPr lang="es-ES" sz="1400">
                <a:latin typeface="+mn-lt"/>
              </a:rPr>
              <a:t> para el resto</a:t>
            </a:r>
            <a:r>
              <a:rPr lang="es-ES" altLang="en-US" sz="1400">
                <a:latin typeface="+mn-lt"/>
                <a:ea typeface="Lato Light" panose="020F0502020204030203" pitchFamily="34" charset="0"/>
                <a:cs typeface="Segoe UI" panose="020B0502040204020203" pitchFamily="34" charset="0"/>
              </a:rPr>
              <a:t> </a:t>
            </a:r>
          </a:p>
        </p:txBody>
      </p:sp>
      <p:sp>
        <p:nvSpPr>
          <p:cNvPr id="25" name="Triángulo isósceles 24">
            <a:extLst>
              <a:ext uri="{FF2B5EF4-FFF2-40B4-BE49-F238E27FC236}">
                <a16:creationId xmlns:a16="http://schemas.microsoft.com/office/drawing/2014/main" id="{F20AC65C-2EA8-0273-092D-1BD64673DD72}"/>
              </a:ext>
            </a:extLst>
          </p:cNvPr>
          <p:cNvSpPr/>
          <p:nvPr/>
        </p:nvSpPr>
        <p:spPr>
          <a:xfrm rot="5400000">
            <a:off x="1031627" y="4261567"/>
            <a:ext cx="288000" cy="144000"/>
          </a:xfrm>
          <a:prstGeom prs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Triángulo isósceles 27">
            <a:extLst>
              <a:ext uri="{FF2B5EF4-FFF2-40B4-BE49-F238E27FC236}">
                <a16:creationId xmlns:a16="http://schemas.microsoft.com/office/drawing/2014/main" id="{5F73C326-1D99-BB6B-03CD-09F946918A07}"/>
              </a:ext>
            </a:extLst>
          </p:cNvPr>
          <p:cNvSpPr/>
          <p:nvPr/>
        </p:nvSpPr>
        <p:spPr>
          <a:xfrm rot="5400000">
            <a:off x="1031627" y="5768215"/>
            <a:ext cx="288000" cy="144000"/>
          </a:xfrm>
          <a:prstGeom prst="triangle">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9" name="Group 49">
            <a:extLst>
              <a:ext uri="{FF2B5EF4-FFF2-40B4-BE49-F238E27FC236}">
                <a16:creationId xmlns:a16="http://schemas.microsoft.com/office/drawing/2014/main" id="{843B9C32-1335-6F0D-F476-03C0A314BD31}"/>
              </a:ext>
            </a:extLst>
          </p:cNvPr>
          <p:cNvGrpSpPr/>
          <p:nvPr/>
        </p:nvGrpSpPr>
        <p:grpSpPr>
          <a:xfrm>
            <a:off x="1005948" y="2703955"/>
            <a:ext cx="457200" cy="457200"/>
            <a:chOff x="1173062" y="4423533"/>
            <a:chExt cx="457200" cy="457200"/>
          </a:xfrm>
          <a:solidFill>
            <a:srgbClr val="002060"/>
          </a:solidFill>
        </p:grpSpPr>
        <p:sp>
          <p:nvSpPr>
            <p:cNvPr id="30" name="Freeform: Shape 39">
              <a:extLst>
                <a:ext uri="{FF2B5EF4-FFF2-40B4-BE49-F238E27FC236}">
                  <a16:creationId xmlns:a16="http://schemas.microsoft.com/office/drawing/2014/main" id="{CD529D45-A14A-1A93-9C37-6E8E74D05EC9}"/>
                </a:ext>
              </a:extLst>
            </p:cNvPr>
            <p:cNvSpPr/>
            <p:nvPr/>
          </p:nvSpPr>
          <p:spPr>
            <a:xfrm>
              <a:off x="1387374" y="4566408"/>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1" name="Freeform: Shape 40">
              <a:extLst>
                <a:ext uri="{FF2B5EF4-FFF2-40B4-BE49-F238E27FC236}">
                  <a16:creationId xmlns:a16="http://schemas.microsoft.com/office/drawing/2014/main" id="{D9ACD437-34E4-EDB4-267E-BC0B3D179967}"/>
                </a:ext>
              </a:extLst>
            </p:cNvPr>
            <p:cNvSpPr/>
            <p:nvPr/>
          </p:nvSpPr>
          <p:spPr>
            <a:xfrm>
              <a:off x="1387374" y="4602126"/>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2" name="Freeform: Shape 41">
              <a:extLst>
                <a:ext uri="{FF2B5EF4-FFF2-40B4-BE49-F238E27FC236}">
                  <a16:creationId xmlns:a16="http://schemas.microsoft.com/office/drawing/2014/main" id="{566344FC-2A12-C79B-1515-795B1DA79AEC}"/>
                </a:ext>
              </a:extLst>
            </p:cNvPr>
            <p:cNvSpPr/>
            <p:nvPr/>
          </p:nvSpPr>
          <p:spPr>
            <a:xfrm>
              <a:off x="1173062" y="4423533"/>
              <a:ext cx="457200" cy="457200"/>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3" name="Freeform: Shape 42">
              <a:extLst>
                <a:ext uri="{FF2B5EF4-FFF2-40B4-BE49-F238E27FC236}">
                  <a16:creationId xmlns:a16="http://schemas.microsoft.com/office/drawing/2014/main" id="{051EE733-92A4-33EF-7097-03003F1062D6}"/>
                </a:ext>
              </a:extLst>
            </p:cNvPr>
            <p:cNvSpPr/>
            <p:nvPr/>
          </p:nvSpPr>
          <p:spPr>
            <a:xfrm>
              <a:off x="1392732" y="4477111"/>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4" name="Freeform: Shape 43">
              <a:extLst>
                <a:ext uri="{FF2B5EF4-FFF2-40B4-BE49-F238E27FC236}">
                  <a16:creationId xmlns:a16="http://schemas.microsoft.com/office/drawing/2014/main" id="{4FBAA6BB-6870-5603-298C-E342CB8E18C3}"/>
                </a:ext>
              </a:extLst>
            </p:cNvPr>
            <p:cNvSpPr/>
            <p:nvPr/>
          </p:nvSpPr>
          <p:spPr>
            <a:xfrm>
              <a:off x="1392732" y="4512829"/>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5" name="Freeform: Shape 44">
              <a:extLst>
                <a:ext uri="{FF2B5EF4-FFF2-40B4-BE49-F238E27FC236}">
                  <a16:creationId xmlns:a16="http://schemas.microsoft.com/office/drawing/2014/main" id="{3BA0B950-6C16-363D-B5C6-279440475469}"/>
                </a:ext>
              </a:extLst>
            </p:cNvPr>
            <p:cNvSpPr/>
            <p:nvPr/>
          </p:nvSpPr>
          <p:spPr>
            <a:xfrm>
              <a:off x="1208780" y="4566408"/>
              <a:ext cx="71437" cy="71437"/>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6" name="Freeform: Shape 45">
              <a:extLst>
                <a:ext uri="{FF2B5EF4-FFF2-40B4-BE49-F238E27FC236}">
                  <a16:creationId xmlns:a16="http://schemas.microsoft.com/office/drawing/2014/main" id="{4C27BCD3-F3DF-2E05-0018-8CD75DE0CBE1}"/>
                </a:ext>
              </a:extLst>
            </p:cNvPr>
            <p:cNvSpPr/>
            <p:nvPr/>
          </p:nvSpPr>
          <p:spPr>
            <a:xfrm>
              <a:off x="1315937" y="4661062"/>
              <a:ext cx="275927" cy="160734"/>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7" name="Freeform: Shape 46">
              <a:extLst>
                <a:ext uri="{FF2B5EF4-FFF2-40B4-BE49-F238E27FC236}">
                  <a16:creationId xmlns:a16="http://schemas.microsoft.com/office/drawing/2014/main" id="{56D0C371-2FB0-2DA7-4620-B607DE27BD72}"/>
                </a:ext>
              </a:extLst>
            </p:cNvPr>
            <p:cNvSpPr/>
            <p:nvPr/>
          </p:nvSpPr>
          <p:spPr>
            <a:xfrm>
              <a:off x="1423093" y="4566408"/>
              <a:ext cx="153590" cy="17859"/>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38" name="Freeform: Shape 47">
              <a:extLst>
                <a:ext uri="{FF2B5EF4-FFF2-40B4-BE49-F238E27FC236}">
                  <a16:creationId xmlns:a16="http://schemas.microsoft.com/office/drawing/2014/main" id="{F4130DD7-4113-BC6E-3D43-81ACA3065EE0}"/>
                </a:ext>
              </a:extLst>
            </p:cNvPr>
            <p:cNvSpPr/>
            <p:nvPr/>
          </p:nvSpPr>
          <p:spPr>
            <a:xfrm>
              <a:off x="1423093" y="4602126"/>
              <a:ext cx="153590" cy="17859"/>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grpSp>
      <p:sp>
        <p:nvSpPr>
          <p:cNvPr id="50" name="Triángulo isósceles 49">
            <a:extLst>
              <a:ext uri="{FF2B5EF4-FFF2-40B4-BE49-F238E27FC236}">
                <a16:creationId xmlns:a16="http://schemas.microsoft.com/office/drawing/2014/main" id="{F5B7462C-4E53-E676-D327-78B6007571DF}"/>
              </a:ext>
            </a:extLst>
          </p:cNvPr>
          <p:cNvSpPr/>
          <p:nvPr/>
        </p:nvSpPr>
        <p:spPr>
          <a:xfrm rot="5400000">
            <a:off x="2677640" y="4277905"/>
            <a:ext cx="232571" cy="113595"/>
          </a:xfrm>
          <a:prstGeom prst="triangle">
            <a:avLst/>
          </a:prstGeom>
          <a:solidFill>
            <a:schemeClr val="accent3">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9" name="Imagen 8">
            <a:extLst>
              <a:ext uri="{FF2B5EF4-FFF2-40B4-BE49-F238E27FC236}">
                <a16:creationId xmlns:a16="http://schemas.microsoft.com/office/drawing/2014/main" id="{944C75DB-B221-79DE-E482-4953DF0CE543}"/>
              </a:ext>
            </a:extLst>
          </p:cNvPr>
          <p:cNvPicPr>
            <a:picLocks noChangeAspect="1"/>
          </p:cNvPicPr>
          <p:nvPr/>
        </p:nvPicPr>
        <p:blipFill>
          <a:blip r:embed="rId5"/>
          <a:stretch>
            <a:fillRect/>
          </a:stretch>
        </p:blipFill>
        <p:spPr>
          <a:xfrm>
            <a:off x="5736647" y="159803"/>
            <a:ext cx="2196000" cy="573298"/>
          </a:xfrm>
          <a:prstGeom prst="rect">
            <a:avLst/>
          </a:prstGeom>
        </p:spPr>
      </p:pic>
      <p:grpSp>
        <p:nvGrpSpPr>
          <p:cNvPr id="2" name="Grupo 1">
            <a:extLst>
              <a:ext uri="{FF2B5EF4-FFF2-40B4-BE49-F238E27FC236}">
                <a16:creationId xmlns:a16="http://schemas.microsoft.com/office/drawing/2014/main" id="{E6006C96-0BDF-7CD5-CC89-B96E7AA4BC9C}"/>
              </a:ext>
            </a:extLst>
          </p:cNvPr>
          <p:cNvGrpSpPr/>
          <p:nvPr/>
        </p:nvGrpSpPr>
        <p:grpSpPr>
          <a:xfrm>
            <a:off x="810704" y="1458628"/>
            <a:ext cx="1253278" cy="45720"/>
            <a:chOff x="810704" y="1458628"/>
            <a:chExt cx="1253278" cy="45720"/>
          </a:xfrm>
        </p:grpSpPr>
        <p:sp>
          <p:nvSpPr>
            <p:cNvPr id="10" name="!!CoverSlideFooterText">
              <a:extLst>
                <a:ext uri="{FF2B5EF4-FFF2-40B4-BE49-F238E27FC236}">
                  <a16:creationId xmlns:a16="http://schemas.microsoft.com/office/drawing/2014/main" id="{DFC38A6F-DB1B-4821-AB83-9047FF4C4D9A}"/>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4" name="!!CoverSlideFooterText">
              <a:extLst>
                <a:ext uri="{FF2B5EF4-FFF2-40B4-BE49-F238E27FC236}">
                  <a16:creationId xmlns:a16="http://schemas.microsoft.com/office/drawing/2014/main" id="{68A65196-1E6B-196B-B611-B5B898FF4F00}"/>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10228157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 name="Rectángulo: esquinas redondeadas 49">
            <a:extLst>
              <a:ext uri="{FF2B5EF4-FFF2-40B4-BE49-F238E27FC236}">
                <a16:creationId xmlns:a16="http://schemas.microsoft.com/office/drawing/2014/main" id="{B3D6638F-E236-126A-135C-0B5E967ECC45}"/>
              </a:ext>
            </a:extLst>
          </p:cNvPr>
          <p:cNvSpPr/>
          <p:nvPr/>
        </p:nvSpPr>
        <p:spPr>
          <a:xfrm>
            <a:off x="8685625" y="2022288"/>
            <a:ext cx="2861515" cy="861774"/>
          </a:xfrm>
          <a:prstGeom prst="roundRect">
            <a:avLst/>
          </a:prstGeom>
          <a:solidFill>
            <a:schemeClr val="tx2">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4" name="Title 6">
            <a:extLst>
              <a:ext uri="{FF2B5EF4-FFF2-40B4-BE49-F238E27FC236}">
                <a16:creationId xmlns:a16="http://schemas.microsoft.com/office/drawing/2014/main" id="{0FE41EEE-51AD-F531-40B6-B7C2516B4A18}"/>
              </a:ext>
            </a:extLst>
          </p:cNvPr>
          <p:cNvSpPr txBox="1">
            <a:spLocks/>
          </p:cNvSpPr>
          <p:nvPr/>
        </p:nvSpPr>
        <p:spPr>
          <a:xfrm>
            <a:off x="807867" y="1479648"/>
            <a:ext cx="11107782" cy="894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s-ES" sz="2000">
                <a:solidFill>
                  <a:srgbClr val="D73A2C"/>
                </a:solidFill>
                <a:latin typeface="+mn-lt"/>
              </a:rPr>
              <a:t>RNM computable a efecto de regularización</a:t>
            </a:r>
          </a:p>
        </p:txBody>
      </p:sp>
      <p:sp>
        <p:nvSpPr>
          <p:cNvPr id="6" name="Marcador de número de diapositiva 414">
            <a:extLst>
              <a:ext uri="{FF2B5EF4-FFF2-40B4-BE49-F238E27FC236}">
                <a16:creationId xmlns:a16="http://schemas.microsoft.com/office/drawing/2014/main" id="{DEE409D4-FD24-8A2F-39FF-86CB4EF4A5F0}"/>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ubtitle 2">
            <a:extLst>
              <a:ext uri="{FF2B5EF4-FFF2-40B4-BE49-F238E27FC236}">
                <a16:creationId xmlns:a16="http://schemas.microsoft.com/office/drawing/2014/main" id="{AA8FEF6E-93B1-547A-EA24-4680001F9CAA}"/>
              </a:ext>
            </a:extLst>
          </p:cNvPr>
          <p:cNvSpPr txBox="1">
            <a:spLocks noChangeArrowheads="1"/>
          </p:cNvSpPr>
          <p:nvPr/>
        </p:nvSpPr>
        <p:spPr bwMode="auto">
          <a:xfrm>
            <a:off x="918711" y="2168516"/>
            <a:ext cx="7780170" cy="8617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60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Es un </a:t>
            </a:r>
            <a:r>
              <a:rPr lang="es-ES" altLang="en-US" sz="1600" b="1">
                <a:solidFill>
                  <a:schemeClr val="accent1"/>
                </a:solidFill>
                <a:latin typeface="+mn-lt"/>
                <a:ea typeface="Lato Light" panose="020F0502020204030203" pitchFamily="34" charset="0"/>
                <a:cs typeface="Segoe UI" panose="020B0502040204020203" pitchFamily="34" charset="0"/>
              </a:rPr>
              <a:t>cálculo propio </a:t>
            </a:r>
            <a:r>
              <a:rPr lang="es-ES" altLang="en-US" sz="1600">
                <a:latin typeface="+mn-lt"/>
                <a:ea typeface="Lato Light" panose="020F0502020204030203" pitchFamily="34" charset="0"/>
                <a:cs typeface="Segoe UI" panose="020B0502040204020203" pitchFamily="34" charset="0"/>
              </a:rPr>
              <a:t>de la TGSS, por el que se transforman los </a:t>
            </a:r>
            <a:r>
              <a:rPr lang="es-ES" altLang="en-US" sz="1600" b="1" err="1">
                <a:solidFill>
                  <a:schemeClr val="accent1"/>
                </a:solidFill>
                <a:latin typeface="+mn-lt"/>
                <a:ea typeface="Lato Light" panose="020F0502020204030203" pitchFamily="34" charset="0"/>
                <a:cs typeface="Segoe UI" panose="020B0502040204020203" pitchFamily="34" charset="0"/>
              </a:rPr>
              <a:t>RNAcR</a:t>
            </a:r>
            <a:r>
              <a:rPr lang="es-ES" altLang="en-US" sz="1600" b="1">
                <a:solidFill>
                  <a:schemeClr val="accent2"/>
                </a:solidFill>
                <a:latin typeface="+mn-lt"/>
                <a:ea typeface="Lato Light" panose="020F0502020204030203" pitchFamily="34" charset="0"/>
                <a:cs typeface="Segoe UI" panose="020B0502040204020203" pitchFamily="34" charset="0"/>
              </a:rPr>
              <a:t> </a:t>
            </a:r>
            <a:r>
              <a:rPr lang="es-ES" altLang="en-US" sz="1600">
                <a:latin typeface="+mn-lt"/>
                <a:ea typeface="Lato Light" panose="020F0502020204030203" pitchFamily="34" charset="0"/>
                <a:cs typeface="Segoe UI" panose="020B0502040204020203" pitchFamily="34" charset="0"/>
              </a:rPr>
              <a:t>a </a:t>
            </a:r>
            <a:r>
              <a:rPr lang="es-ES" altLang="en-US" sz="1600" b="1">
                <a:solidFill>
                  <a:srgbClr val="CC3300"/>
                </a:solidFill>
                <a:latin typeface="+mn-lt"/>
                <a:ea typeface="Lato Light" panose="020F0502020204030203" pitchFamily="34" charset="0"/>
                <a:cs typeface="Segoe UI" panose="020B0502040204020203" pitchFamily="34" charset="0"/>
              </a:rPr>
              <a:t>mensuales, </a:t>
            </a:r>
            <a:r>
              <a:rPr lang="es-ES" altLang="en-US" sz="1600">
                <a:latin typeface="+mn-lt"/>
                <a:ea typeface="Lato Light" panose="020F0502020204030203" pitchFamily="34" charset="0"/>
                <a:cs typeface="Segoe UI" panose="020B0502040204020203" pitchFamily="34" charset="0"/>
              </a:rPr>
              <a:t>considerando en este cálculo</a:t>
            </a:r>
            <a:r>
              <a:rPr lang="es-ES" altLang="en-US" sz="1600" b="1">
                <a:solidFill>
                  <a:srgbClr val="CC3300"/>
                </a:solidFill>
                <a:latin typeface="+mn-lt"/>
                <a:ea typeface="Lato Light" panose="020F0502020204030203" pitchFamily="34" charset="0"/>
                <a:cs typeface="Segoe UI" panose="020B0502040204020203" pitchFamily="34" charset="0"/>
              </a:rPr>
              <a:t> exclusivamente </a:t>
            </a:r>
            <a:r>
              <a:rPr lang="es-ES" altLang="en-US" sz="1600">
                <a:latin typeface="+mn-lt"/>
                <a:ea typeface="Lato Light" panose="020F0502020204030203" pitchFamily="34" charset="0"/>
                <a:cs typeface="Segoe UI" panose="020B0502040204020203" pitchFamily="34" charset="0"/>
              </a:rPr>
              <a:t>los </a:t>
            </a:r>
            <a:r>
              <a:rPr lang="es-ES" altLang="en-US" sz="1600" b="1">
                <a:solidFill>
                  <a:srgbClr val="CC3300"/>
                </a:solidFill>
                <a:latin typeface="+mn-lt"/>
                <a:ea typeface="Lato Light" panose="020F0502020204030203" pitchFamily="34" charset="0"/>
                <a:cs typeface="Segoe UI" panose="020B0502040204020203" pitchFamily="34" charset="0"/>
              </a:rPr>
              <a:t>PR </a:t>
            </a:r>
            <a:r>
              <a:rPr lang="es-ES" altLang="en-US" sz="1600">
                <a:latin typeface="+mn-lt"/>
                <a:ea typeface="Lato Light" panose="020F0502020204030203" pitchFamily="34" charset="0"/>
                <a:cs typeface="Segoe UI" panose="020B0502040204020203" pitchFamily="34" charset="0"/>
              </a:rPr>
              <a:t>del autónomo/a durante el año de la RC. </a:t>
            </a:r>
          </a:p>
          <a:p>
            <a:pPr>
              <a:lnSpc>
                <a:spcPct val="100000"/>
              </a:lnSpc>
              <a:spcBef>
                <a:spcPts val="600"/>
              </a:spcBef>
              <a:spcAft>
                <a:spcPts val="600"/>
              </a:spcAft>
              <a:buFont typeface="Arial" panose="020B0604020202020204" pitchFamily="34" charset="0"/>
              <a:buNone/>
            </a:pPr>
            <a:endParaRPr lang="es-ES" altLang="en-US" sz="1400">
              <a:latin typeface="+mn-lt"/>
              <a:ea typeface="Lato Light" panose="020F0502020204030203" pitchFamily="34" charset="0"/>
              <a:cs typeface="Segoe UI" panose="020B0502040204020203" pitchFamily="34" charset="0"/>
            </a:endParaRPr>
          </a:p>
        </p:txBody>
      </p:sp>
      <p:sp>
        <p:nvSpPr>
          <p:cNvPr id="8" name="Persegi Panjang: Sudut Lengkung 2">
            <a:extLst>
              <a:ext uri="{FF2B5EF4-FFF2-40B4-BE49-F238E27FC236}">
                <a16:creationId xmlns:a16="http://schemas.microsoft.com/office/drawing/2014/main" id="{67E750FF-B213-2CB9-C44C-D3F3AE58368F}"/>
              </a:ext>
            </a:extLst>
          </p:cNvPr>
          <p:cNvSpPr/>
          <p:nvPr/>
        </p:nvSpPr>
        <p:spPr>
          <a:xfrm>
            <a:off x="893338" y="3179650"/>
            <a:ext cx="10814751"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45" name="Group 28">
            <a:extLst>
              <a:ext uri="{FF2B5EF4-FFF2-40B4-BE49-F238E27FC236}">
                <a16:creationId xmlns:a16="http://schemas.microsoft.com/office/drawing/2014/main" id="{20F5B7C4-3F8C-B8A2-FD58-541517834278}"/>
              </a:ext>
            </a:extLst>
          </p:cNvPr>
          <p:cNvGrpSpPr/>
          <p:nvPr/>
        </p:nvGrpSpPr>
        <p:grpSpPr>
          <a:xfrm>
            <a:off x="1783053" y="3390151"/>
            <a:ext cx="8537537" cy="635192"/>
            <a:chOff x="7488503" y="1433397"/>
            <a:chExt cx="5532997" cy="635192"/>
          </a:xfrm>
        </p:grpSpPr>
        <p:sp>
          <p:nvSpPr>
            <p:cNvPr id="46" name="Subtitle 2">
              <a:extLst>
                <a:ext uri="{FF2B5EF4-FFF2-40B4-BE49-F238E27FC236}">
                  <a16:creationId xmlns:a16="http://schemas.microsoft.com/office/drawing/2014/main" id="{CC66D03E-F378-6B11-77E1-0C6A1B879D75}"/>
                </a:ext>
              </a:extLst>
            </p:cNvPr>
            <p:cNvSpPr txBox="1">
              <a:spLocks noChangeArrowheads="1"/>
            </p:cNvSpPr>
            <p:nvPr/>
          </p:nvSpPr>
          <p:spPr bwMode="auto">
            <a:xfrm>
              <a:off x="7488503" y="1822368"/>
              <a:ext cx="553299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err="1">
                  <a:latin typeface="Segoe UI" panose="020B0502040204020203" pitchFamily="34" charset="0"/>
                  <a:ea typeface="Lato Light" panose="020F0502020204030203" pitchFamily="34" charset="0"/>
                  <a:cs typeface="Segoe UI" panose="020B0502040204020203" pitchFamily="34" charset="0"/>
                </a:rPr>
                <a:t>RNAcR</a:t>
              </a:r>
              <a:r>
                <a:rPr lang="es-ES" altLang="en-US" sz="1400">
                  <a:latin typeface="Segoe UI" panose="020B0502040204020203" pitchFamily="34" charset="0"/>
                  <a:ea typeface="Lato Light" panose="020F0502020204030203" pitchFamily="34" charset="0"/>
                  <a:cs typeface="Segoe UI" panose="020B0502040204020203" pitchFamily="34" charset="0"/>
                </a:rPr>
                <a:t> ÷ días PR en el año × 30 </a:t>
              </a:r>
            </a:p>
          </p:txBody>
        </p:sp>
        <p:sp>
          <p:nvSpPr>
            <p:cNvPr id="47" name="Subtitle 2">
              <a:extLst>
                <a:ext uri="{FF2B5EF4-FFF2-40B4-BE49-F238E27FC236}">
                  <a16:creationId xmlns:a16="http://schemas.microsoft.com/office/drawing/2014/main" id="{5FBB5C93-21BA-72D0-116A-F1839FA0EECE}"/>
                </a:ext>
              </a:extLst>
            </p:cNvPr>
            <p:cNvSpPr txBox="1">
              <a:spLocks noChangeArrowheads="1"/>
            </p:cNvSpPr>
            <p:nvPr/>
          </p:nvSpPr>
          <p:spPr bwMode="auto">
            <a:xfrm>
              <a:off x="7488504" y="1433397"/>
              <a:ext cx="236234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600" b="0" i="0" u="none" strike="noStrike" kern="1200" cap="none" spc="0" normalizeH="0" baseline="0">
                  <a:ln>
                    <a:noFill/>
                  </a:ln>
                  <a:effectLst/>
                  <a:uLnTx/>
                  <a:uFillTx/>
                  <a:latin typeface="Segoe UI Semibold" panose="020B0702040204020203" pitchFamily="34" charset="0"/>
                  <a:ea typeface="Lato Light" panose="020F0502020204030203" pitchFamily="34" charset="0"/>
                  <a:cs typeface="Segoe UI Semibold" panose="020B0702040204020203" pitchFamily="34" charset="0"/>
                </a:rPr>
                <a:t>Fórmula:</a:t>
              </a:r>
            </a:p>
          </p:txBody>
        </p:sp>
      </p:grpSp>
      <p:cxnSp>
        <p:nvCxnSpPr>
          <p:cNvPr id="48" name="Straight Connector 11">
            <a:extLst>
              <a:ext uri="{FF2B5EF4-FFF2-40B4-BE49-F238E27FC236}">
                <a16:creationId xmlns:a16="http://schemas.microsoft.com/office/drawing/2014/main" id="{4892D65D-C925-853F-3F26-1BA403559CB7}"/>
              </a:ext>
            </a:extLst>
          </p:cNvPr>
          <p:cNvCxnSpPr>
            <a:cxnSpLocks/>
          </p:cNvCxnSpPr>
          <p:nvPr/>
        </p:nvCxnSpPr>
        <p:spPr>
          <a:xfrm>
            <a:off x="1689119" y="3461776"/>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35" name="Subtitle 2">
            <a:extLst>
              <a:ext uri="{FF2B5EF4-FFF2-40B4-BE49-F238E27FC236}">
                <a16:creationId xmlns:a16="http://schemas.microsoft.com/office/drawing/2014/main" id="{A84D4B33-143A-567D-D018-B4462E4151B3}"/>
              </a:ext>
            </a:extLst>
          </p:cNvPr>
          <p:cNvSpPr txBox="1">
            <a:spLocks noChangeArrowheads="1"/>
          </p:cNvSpPr>
          <p:nvPr/>
        </p:nvSpPr>
        <p:spPr bwMode="auto">
          <a:xfrm>
            <a:off x="1749318" y="5494165"/>
            <a:ext cx="4751108"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sz="1300">
                <a:latin typeface="+mn-lt"/>
              </a:rPr>
              <a:t>Conocidos los PR, la TGSS calcula su número total de días regularizables con el siguiente ajuste:</a:t>
            </a:r>
          </a:p>
          <a:p>
            <a:pPr marL="179388" indent="-179388">
              <a:lnSpc>
                <a:spcPct val="100000"/>
              </a:lnSpc>
              <a:spcBef>
                <a:spcPts val="0"/>
              </a:spcBef>
              <a:spcAft>
                <a:spcPts val="600"/>
              </a:spcAft>
              <a:buClr>
                <a:schemeClr val="accent5"/>
              </a:buClr>
              <a:buSzPct val="150000"/>
            </a:pPr>
            <a:r>
              <a:rPr lang="es-ES" sz="1300">
                <a:latin typeface="+mn-lt"/>
              </a:rPr>
              <a:t>Los meses naturales completos computan como 30 días</a:t>
            </a:r>
          </a:p>
          <a:p>
            <a:pPr marL="179388" indent="-179388">
              <a:lnSpc>
                <a:spcPct val="100000"/>
              </a:lnSpc>
              <a:spcBef>
                <a:spcPts val="0"/>
              </a:spcBef>
              <a:spcAft>
                <a:spcPts val="600"/>
              </a:spcAft>
              <a:buClr>
                <a:schemeClr val="accent5"/>
              </a:buClr>
              <a:buSzPct val="150000"/>
            </a:pPr>
            <a:r>
              <a:rPr lang="es-ES" altLang="en-US" sz="1300">
                <a:latin typeface="+mn-lt"/>
                <a:ea typeface="Lato Light" panose="020F0502020204030203" pitchFamily="34" charset="0"/>
                <a:cs typeface="Segoe UI" panose="020B0502040204020203" pitchFamily="34" charset="0"/>
              </a:rPr>
              <a:t>Los meses naturales incompletos computan por días naturales</a:t>
            </a:r>
          </a:p>
        </p:txBody>
      </p:sp>
      <p:sp>
        <p:nvSpPr>
          <p:cNvPr id="36" name="CuadroTexto 35">
            <a:extLst>
              <a:ext uri="{FF2B5EF4-FFF2-40B4-BE49-F238E27FC236}">
                <a16:creationId xmlns:a16="http://schemas.microsoft.com/office/drawing/2014/main" id="{1C8285ED-5924-88D5-6F96-13997464EB3C}"/>
              </a:ext>
            </a:extLst>
          </p:cNvPr>
          <p:cNvSpPr txBox="1"/>
          <p:nvPr/>
        </p:nvSpPr>
        <p:spPr>
          <a:xfrm>
            <a:off x="1689119" y="5157738"/>
            <a:ext cx="3150429" cy="375552"/>
          </a:xfrm>
          <a:prstGeom prst="rect">
            <a:avLst/>
          </a:prstGeom>
          <a:noFill/>
        </p:spPr>
        <p:txBody>
          <a:bodyPr wrap="square">
            <a:spAutoFit/>
          </a:bodyPr>
          <a:lstStyle/>
          <a:p>
            <a:pPr>
              <a:lnSpc>
                <a:spcPct val="107000"/>
              </a:lnSpc>
              <a:spcBef>
                <a:spcPts val="600"/>
              </a:spcBef>
              <a:spcAft>
                <a:spcPts val="600"/>
              </a:spcAft>
              <a:buNone/>
            </a:pPr>
            <a:r>
              <a:rPr lang="es-ES" b="1">
                <a:solidFill>
                  <a:srgbClr val="D73A2C"/>
                </a:solidFill>
                <a:ea typeface="Lato Light" panose="020F0502020204030203" pitchFamily="34" charset="0"/>
                <a:cs typeface="Segoe UI" panose="020B0502040204020203" pitchFamily="34" charset="0"/>
              </a:rPr>
              <a:t>Días PR en el año</a:t>
            </a:r>
          </a:p>
        </p:txBody>
      </p:sp>
      <p:sp>
        <p:nvSpPr>
          <p:cNvPr id="38" name="CuadroTexto 37">
            <a:extLst>
              <a:ext uri="{FF2B5EF4-FFF2-40B4-BE49-F238E27FC236}">
                <a16:creationId xmlns:a16="http://schemas.microsoft.com/office/drawing/2014/main" id="{777EBF36-D200-0EB1-0CA2-38559738443E}"/>
              </a:ext>
            </a:extLst>
          </p:cNvPr>
          <p:cNvSpPr txBox="1"/>
          <p:nvPr/>
        </p:nvSpPr>
        <p:spPr>
          <a:xfrm>
            <a:off x="8935247" y="2103557"/>
            <a:ext cx="2697429" cy="724942"/>
          </a:xfrm>
          <a:prstGeom prst="rect">
            <a:avLst/>
          </a:prstGeom>
          <a:noFill/>
        </p:spPr>
        <p:txBody>
          <a:bodyPr wrap="square">
            <a:spAutoFit/>
          </a:bodyPr>
          <a:lstStyle/>
          <a:p>
            <a:pPr lvl="0">
              <a:lnSpc>
                <a:spcPct val="107000"/>
              </a:lnSpc>
              <a:buNone/>
            </a:pPr>
            <a:r>
              <a:rPr lang="es-ES" sz="1300">
                <a:ea typeface="Calibri Light" panose="020F0302020204030204" pitchFamily="34" charset="0"/>
              </a:rPr>
              <a:t>Este rendimiento mensual es el </a:t>
            </a:r>
            <a:r>
              <a:rPr lang="es-ES" sz="1300"/>
              <a:t>que determina </a:t>
            </a:r>
            <a:r>
              <a:rPr lang="es-ES" sz="1300">
                <a:effectLst/>
                <a:ea typeface="Calibri Light" panose="020F0302020204030204" pitchFamily="34" charset="0"/>
              </a:rPr>
              <a:t>en qué </a:t>
            </a:r>
            <a:r>
              <a:rPr lang="es-ES" sz="1300"/>
              <a:t>tramo de la tabla de rendimientos </a:t>
            </a:r>
            <a:r>
              <a:rPr lang="es-ES" sz="1300">
                <a:effectLst/>
                <a:ea typeface="Calibri Light" panose="020F0302020204030204" pitchFamily="34" charset="0"/>
              </a:rPr>
              <a:t>se encuentra</a:t>
            </a:r>
          </a:p>
        </p:txBody>
      </p:sp>
      <p:sp>
        <p:nvSpPr>
          <p:cNvPr id="49" name="Rectángulo 48">
            <a:extLst>
              <a:ext uri="{FF2B5EF4-FFF2-40B4-BE49-F238E27FC236}">
                <a16:creationId xmlns:a16="http://schemas.microsoft.com/office/drawing/2014/main" id="{DD498F21-AB2A-D7C3-E1EB-2444F7FBC16D}"/>
              </a:ext>
            </a:extLst>
          </p:cNvPr>
          <p:cNvSpPr/>
          <p:nvPr/>
        </p:nvSpPr>
        <p:spPr>
          <a:xfrm>
            <a:off x="8551336" y="1372415"/>
            <a:ext cx="63616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1" i="0" u="none" strike="noStrike" kern="1200" cap="none" spc="0" normalizeH="0" baseline="0" noProof="0">
                <a:ln w="22225">
                  <a:solidFill>
                    <a:schemeClr val="tx2">
                      <a:lumMod val="60000"/>
                      <a:lumOff val="40000"/>
                    </a:schemeClr>
                  </a:solidFill>
                  <a:prstDash val="solid"/>
                </a:ln>
                <a:solidFill>
                  <a:schemeClr val="tx2">
                    <a:lumMod val="40000"/>
                    <a:lumOff val="60000"/>
                  </a:schemeClr>
                </a:solidFill>
                <a:effectLst/>
                <a:uLnTx/>
                <a:uFillTx/>
                <a:latin typeface="Calibri" panose="020F0502020204030204"/>
                <a:ea typeface="+mn-ea"/>
                <a:cs typeface="+mn-cs"/>
              </a:rPr>
              <a:t>!</a:t>
            </a:r>
          </a:p>
        </p:txBody>
      </p:sp>
      <p:sp>
        <p:nvSpPr>
          <p:cNvPr id="58" name="Title 1">
            <a:extLst>
              <a:ext uri="{FF2B5EF4-FFF2-40B4-BE49-F238E27FC236}">
                <a16:creationId xmlns:a16="http://schemas.microsoft.com/office/drawing/2014/main" id="{721BBCEE-32E5-67C8-8EC7-F562F1DAFE50}"/>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¿Cómo se calcula el RNM?</a:t>
            </a:r>
          </a:p>
        </p:txBody>
      </p:sp>
      <p:grpSp>
        <p:nvGrpSpPr>
          <p:cNvPr id="3" name="Group 49">
            <a:extLst>
              <a:ext uri="{FF2B5EF4-FFF2-40B4-BE49-F238E27FC236}">
                <a16:creationId xmlns:a16="http://schemas.microsoft.com/office/drawing/2014/main" id="{C3F50895-42CF-3F6E-2287-C3F8983D5AC5}"/>
              </a:ext>
            </a:extLst>
          </p:cNvPr>
          <p:cNvGrpSpPr/>
          <p:nvPr/>
        </p:nvGrpSpPr>
        <p:grpSpPr>
          <a:xfrm>
            <a:off x="1054665" y="3505136"/>
            <a:ext cx="457200" cy="457200"/>
            <a:chOff x="1173062" y="4423533"/>
            <a:chExt cx="457200" cy="457200"/>
          </a:xfrm>
          <a:solidFill>
            <a:srgbClr val="D73A2C"/>
          </a:solidFill>
        </p:grpSpPr>
        <p:sp>
          <p:nvSpPr>
            <p:cNvPr id="37" name="Freeform: Shape 39">
              <a:extLst>
                <a:ext uri="{FF2B5EF4-FFF2-40B4-BE49-F238E27FC236}">
                  <a16:creationId xmlns:a16="http://schemas.microsoft.com/office/drawing/2014/main" id="{27ECE2D8-8991-5AC7-1CE4-6CD3F7156BC2}"/>
                </a:ext>
              </a:extLst>
            </p:cNvPr>
            <p:cNvSpPr/>
            <p:nvPr/>
          </p:nvSpPr>
          <p:spPr>
            <a:xfrm>
              <a:off x="1387374" y="4566408"/>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4" name="Freeform: Shape 40">
              <a:extLst>
                <a:ext uri="{FF2B5EF4-FFF2-40B4-BE49-F238E27FC236}">
                  <a16:creationId xmlns:a16="http://schemas.microsoft.com/office/drawing/2014/main" id="{5C023E98-425D-B885-916C-689F90CA3107}"/>
                </a:ext>
              </a:extLst>
            </p:cNvPr>
            <p:cNvSpPr/>
            <p:nvPr/>
          </p:nvSpPr>
          <p:spPr>
            <a:xfrm>
              <a:off x="1387374" y="4602126"/>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5" name="Freeform: Shape 41">
              <a:extLst>
                <a:ext uri="{FF2B5EF4-FFF2-40B4-BE49-F238E27FC236}">
                  <a16:creationId xmlns:a16="http://schemas.microsoft.com/office/drawing/2014/main" id="{6CFB9F08-406E-9556-C369-1995A7D92AD4}"/>
                </a:ext>
              </a:extLst>
            </p:cNvPr>
            <p:cNvSpPr/>
            <p:nvPr/>
          </p:nvSpPr>
          <p:spPr>
            <a:xfrm>
              <a:off x="1173062" y="4423533"/>
              <a:ext cx="457200" cy="457200"/>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6" name="Freeform: Shape 42">
              <a:extLst>
                <a:ext uri="{FF2B5EF4-FFF2-40B4-BE49-F238E27FC236}">
                  <a16:creationId xmlns:a16="http://schemas.microsoft.com/office/drawing/2014/main" id="{EC9C53E0-68FC-E0F1-67F5-913E1A26147F}"/>
                </a:ext>
              </a:extLst>
            </p:cNvPr>
            <p:cNvSpPr/>
            <p:nvPr/>
          </p:nvSpPr>
          <p:spPr>
            <a:xfrm>
              <a:off x="1392732" y="4477111"/>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57" name="Freeform: Shape 43">
              <a:extLst>
                <a:ext uri="{FF2B5EF4-FFF2-40B4-BE49-F238E27FC236}">
                  <a16:creationId xmlns:a16="http://schemas.microsoft.com/office/drawing/2014/main" id="{16B774A3-C1A4-1FD8-54CF-36C32B46C9E6}"/>
                </a:ext>
              </a:extLst>
            </p:cNvPr>
            <p:cNvSpPr/>
            <p:nvPr/>
          </p:nvSpPr>
          <p:spPr>
            <a:xfrm>
              <a:off x="1392732" y="4512829"/>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2" name="Freeform: Shape 44">
              <a:extLst>
                <a:ext uri="{FF2B5EF4-FFF2-40B4-BE49-F238E27FC236}">
                  <a16:creationId xmlns:a16="http://schemas.microsoft.com/office/drawing/2014/main" id="{075C2314-F683-EE29-C2B1-E5D4ADE52CE0}"/>
                </a:ext>
              </a:extLst>
            </p:cNvPr>
            <p:cNvSpPr/>
            <p:nvPr/>
          </p:nvSpPr>
          <p:spPr>
            <a:xfrm>
              <a:off x="1208780" y="4566408"/>
              <a:ext cx="71437" cy="71437"/>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3" name="Freeform: Shape 45">
              <a:extLst>
                <a:ext uri="{FF2B5EF4-FFF2-40B4-BE49-F238E27FC236}">
                  <a16:creationId xmlns:a16="http://schemas.microsoft.com/office/drawing/2014/main" id="{D242BF67-D699-941B-615D-26E945C0F39B}"/>
                </a:ext>
              </a:extLst>
            </p:cNvPr>
            <p:cNvSpPr/>
            <p:nvPr/>
          </p:nvSpPr>
          <p:spPr>
            <a:xfrm>
              <a:off x="1315937" y="4661062"/>
              <a:ext cx="275927" cy="160734"/>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4" name="Freeform: Shape 46">
              <a:extLst>
                <a:ext uri="{FF2B5EF4-FFF2-40B4-BE49-F238E27FC236}">
                  <a16:creationId xmlns:a16="http://schemas.microsoft.com/office/drawing/2014/main" id="{2AB0246E-EEDD-3F86-BF4A-6E6B2C52D734}"/>
                </a:ext>
              </a:extLst>
            </p:cNvPr>
            <p:cNvSpPr/>
            <p:nvPr/>
          </p:nvSpPr>
          <p:spPr>
            <a:xfrm>
              <a:off x="1423093" y="4566408"/>
              <a:ext cx="153590" cy="17859"/>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sp>
          <p:nvSpPr>
            <p:cNvPr id="65" name="Freeform: Shape 47">
              <a:extLst>
                <a:ext uri="{FF2B5EF4-FFF2-40B4-BE49-F238E27FC236}">
                  <a16:creationId xmlns:a16="http://schemas.microsoft.com/office/drawing/2014/main" id="{B9DCD942-6513-EEC0-F804-A5BAF92D039E}"/>
                </a:ext>
              </a:extLst>
            </p:cNvPr>
            <p:cNvSpPr/>
            <p:nvPr/>
          </p:nvSpPr>
          <p:spPr>
            <a:xfrm>
              <a:off x="1423093" y="4602126"/>
              <a:ext cx="153590" cy="17859"/>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endParaRPr lang="en-US">
                <a:latin typeface="Segoe UI" panose="020B0502040204020203" pitchFamily="34" charset="0"/>
              </a:endParaRPr>
            </a:p>
          </p:txBody>
        </p:sp>
      </p:grpSp>
      <p:grpSp>
        <p:nvGrpSpPr>
          <p:cNvPr id="66" name="Group 129">
            <a:extLst>
              <a:ext uri="{FF2B5EF4-FFF2-40B4-BE49-F238E27FC236}">
                <a16:creationId xmlns:a16="http://schemas.microsoft.com/office/drawing/2014/main" id="{9D758784-F3A4-71FB-A15B-4B823EE87CB9}"/>
              </a:ext>
            </a:extLst>
          </p:cNvPr>
          <p:cNvGrpSpPr/>
          <p:nvPr/>
        </p:nvGrpSpPr>
        <p:grpSpPr>
          <a:xfrm rot="6674701">
            <a:off x="2544375" y="4444610"/>
            <a:ext cx="677681" cy="250205"/>
            <a:chOff x="-11789805" y="3384549"/>
            <a:chExt cx="3113072" cy="1160464"/>
          </a:xfrm>
          <a:solidFill>
            <a:srgbClr val="D73A2C"/>
          </a:solidFill>
        </p:grpSpPr>
        <p:sp>
          <p:nvSpPr>
            <p:cNvPr id="67" name="Freeform 73">
              <a:extLst>
                <a:ext uri="{FF2B5EF4-FFF2-40B4-BE49-F238E27FC236}">
                  <a16:creationId xmlns:a16="http://schemas.microsoft.com/office/drawing/2014/main" id="{1A5336E0-273E-1C7C-3C27-CB2B2829B42D}"/>
                </a:ext>
              </a:extLst>
            </p:cNvPr>
            <p:cNvSpPr>
              <a:spLocks/>
            </p:cNvSpPr>
            <p:nvPr/>
          </p:nvSpPr>
          <p:spPr bwMode="auto">
            <a:xfrm>
              <a:off x="-11789805" y="3384549"/>
              <a:ext cx="2909901" cy="1160464"/>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68" name="Freeform 74">
              <a:extLst>
                <a:ext uri="{FF2B5EF4-FFF2-40B4-BE49-F238E27FC236}">
                  <a16:creationId xmlns:a16="http://schemas.microsoft.com/office/drawing/2014/main" id="{BEE72B9A-01C3-7474-6D3F-3A0E6F0346CB}"/>
                </a:ext>
              </a:extLst>
            </p:cNvPr>
            <p:cNvSpPr>
              <a:spLocks noEditPoints="1"/>
            </p:cNvSpPr>
            <p:nvPr/>
          </p:nvSpPr>
          <p:spPr bwMode="auto">
            <a:xfrm>
              <a:off x="-9499064" y="3692552"/>
              <a:ext cx="822331"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69" name="Group 45">
            <a:extLst>
              <a:ext uri="{FF2B5EF4-FFF2-40B4-BE49-F238E27FC236}">
                <a16:creationId xmlns:a16="http://schemas.microsoft.com/office/drawing/2014/main" id="{C2383FF5-D683-2CC2-8C1D-3C906929CE86}"/>
              </a:ext>
            </a:extLst>
          </p:cNvPr>
          <p:cNvGrpSpPr/>
          <p:nvPr/>
        </p:nvGrpSpPr>
        <p:grpSpPr>
          <a:xfrm>
            <a:off x="7000972" y="5097010"/>
            <a:ext cx="457493" cy="545718"/>
            <a:chOff x="943524" y="3635770"/>
            <a:chExt cx="321960" cy="443587"/>
          </a:xfrm>
          <a:solidFill>
            <a:schemeClr val="accent2"/>
          </a:solidFill>
        </p:grpSpPr>
        <p:sp>
          <p:nvSpPr>
            <p:cNvPr id="70" name="Freeform: Shape 46">
              <a:extLst>
                <a:ext uri="{FF2B5EF4-FFF2-40B4-BE49-F238E27FC236}">
                  <a16:creationId xmlns:a16="http://schemas.microsoft.com/office/drawing/2014/main" id="{FB519724-9BA6-8078-4C77-4B41C49D60BD}"/>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1" name="Freeform: Shape 47">
              <a:extLst>
                <a:ext uri="{FF2B5EF4-FFF2-40B4-BE49-F238E27FC236}">
                  <a16:creationId xmlns:a16="http://schemas.microsoft.com/office/drawing/2014/main" id="{E6C9B88E-00FF-BDF5-A497-9A82D03231D4}"/>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2" name="Freeform: Shape 48">
              <a:extLst>
                <a:ext uri="{FF2B5EF4-FFF2-40B4-BE49-F238E27FC236}">
                  <a16:creationId xmlns:a16="http://schemas.microsoft.com/office/drawing/2014/main" id="{0D85535F-7A7D-6670-3FC0-7045FA2E8A0C}"/>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3" name="Freeform: Shape 49">
              <a:extLst>
                <a:ext uri="{FF2B5EF4-FFF2-40B4-BE49-F238E27FC236}">
                  <a16:creationId xmlns:a16="http://schemas.microsoft.com/office/drawing/2014/main" id="{C20689FA-040A-22DA-5978-A6D70E6FE54C}"/>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4" name="Freeform: Shape 50">
              <a:extLst>
                <a:ext uri="{FF2B5EF4-FFF2-40B4-BE49-F238E27FC236}">
                  <a16:creationId xmlns:a16="http://schemas.microsoft.com/office/drawing/2014/main" id="{14BD1F97-A2E7-87BD-B59B-F336CA355D37}"/>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5" name="Freeform: Shape 51">
              <a:extLst>
                <a:ext uri="{FF2B5EF4-FFF2-40B4-BE49-F238E27FC236}">
                  <a16:creationId xmlns:a16="http://schemas.microsoft.com/office/drawing/2014/main" id="{89A48236-85F2-08BA-9CB3-6D938106602D}"/>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6" name="Freeform: Shape 52">
              <a:extLst>
                <a:ext uri="{FF2B5EF4-FFF2-40B4-BE49-F238E27FC236}">
                  <a16:creationId xmlns:a16="http://schemas.microsoft.com/office/drawing/2014/main" id="{F876FFCD-A053-6AC8-2BAE-173E74444666}"/>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7" name="Freeform: Shape 53">
              <a:extLst>
                <a:ext uri="{FF2B5EF4-FFF2-40B4-BE49-F238E27FC236}">
                  <a16:creationId xmlns:a16="http://schemas.microsoft.com/office/drawing/2014/main" id="{241B78A8-5002-CD3D-9F3F-0078D7087DA1}"/>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8" name="Freeform: Shape 54">
              <a:extLst>
                <a:ext uri="{FF2B5EF4-FFF2-40B4-BE49-F238E27FC236}">
                  <a16:creationId xmlns:a16="http://schemas.microsoft.com/office/drawing/2014/main" id="{0699BBA9-28D2-8CDA-7B6C-43658F9014A8}"/>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79" name="Freeform: Shape 55">
              <a:extLst>
                <a:ext uri="{FF2B5EF4-FFF2-40B4-BE49-F238E27FC236}">
                  <a16:creationId xmlns:a16="http://schemas.microsoft.com/office/drawing/2014/main" id="{0555FFD3-38C4-0383-B84B-5A6297C5C55B}"/>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0" name="Freeform: Shape 56">
              <a:extLst>
                <a:ext uri="{FF2B5EF4-FFF2-40B4-BE49-F238E27FC236}">
                  <a16:creationId xmlns:a16="http://schemas.microsoft.com/office/drawing/2014/main" id="{040517E9-4A07-F454-F6D5-AECE0830AB7D}"/>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1" name="Freeform: Shape 57">
              <a:extLst>
                <a:ext uri="{FF2B5EF4-FFF2-40B4-BE49-F238E27FC236}">
                  <a16:creationId xmlns:a16="http://schemas.microsoft.com/office/drawing/2014/main" id="{5ED93956-19F3-BD32-F114-EF6C3BD8CC95}"/>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sp>
        <p:nvSpPr>
          <p:cNvPr id="82" name="CuadroTexto 81">
            <a:extLst>
              <a:ext uri="{FF2B5EF4-FFF2-40B4-BE49-F238E27FC236}">
                <a16:creationId xmlns:a16="http://schemas.microsoft.com/office/drawing/2014/main" id="{E2482475-DED3-9B8E-BEA4-0573B4E38EB0}"/>
              </a:ext>
            </a:extLst>
          </p:cNvPr>
          <p:cNvSpPr txBox="1"/>
          <p:nvPr/>
        </p:nvSpPr>
        <p:spPr>
          <a:xfrm>
            <a:off x="7966095" y="5545280"/>
            <a:ext cx="3512985" cy="692497"/>
          </a:xfrm>
          <a:prstGeom prst="rect">
            <a:avLst/>
          </a:prstGeom>
          <a:noFill/>
        </p:spPr>
        <p:txBody>
          <a:bodyPr wrap="square">
            <a:spAutoFit/>
          </a:bodyPr>
          <a:lstStyle/>
          <a:p>
            <a:pPr>
              <a:lnSpc>
                <a:spcPct val="100000"/>
              </a:lnSpc>
              <a:spcBef>
                <a:spcPts val="0"/>
              </a:spcBef>
              <a:spcAft>
                <a:spcPts val="600"/>
              </a:spcAft>
              <a:buFont typeface="Arial" panose="020B0604020202020204" pitchFamily="34" charset="0"/>
              <a:buNone/>
            </a:pPr>
            <a:r>
              <a:rPr lang="es-ES" altLang="en-US" sz="1300">
                <a:latin typeface="+mn-lt"/>
                <a:ea typeface="Lato Light" panose="020F0502020204030203" pitchFamily="34" charset="0"/>
                <a:cs typeface="Segoe UI" panose="020B0502040204020203" pitchFamily="34" charset="0"/>
              </a:rPr>
              <a:t>Rendimiento informado en los servicios web disponibles par</a:t>
            </a:r>
            <a:r>
              <a:rPr lang="es-ES" altLang="en-US" sz="1300">
                <a:ea typeface="Lato Light" panose="020F0502020204030203" pitchFamily="34" charset="0"/>
                <a:cs typeface="Segoe UI" panose="020B0502040204020203" pitchFamily="34" charset="0"/>
              </a:rPr>
              <a:t>a </a:t>
            </a:r>
            <a:r>
              <a:rPr lang="es-ES" altLang="en-US" sz="1300">
                <a:latin typeface="+mn-lt"/>
                <a:ea typeface="Lato Light" panose="020F0502020204030203" pitchFamily="34" charset="0"/>
                <a:cs typeface="Segoe UI" panose="020B0502040204020203" pitchFamily="34" charset="0"/>
              </a:rPr>
              <a:t>el o la autónoma y el Autorizado RED  y en las notificaciones comunicadas</a:t>
            </a:r>
          </a:p>
        </p:txBody>
      </p:sp>
      <p:pic>
        <p:nvPicPr>
          <p:cNvPr id="83" name="Imagen 82" descr="Interfaz de usuario gráfica&#10;&#10;Descripción generada automáticamente">
            <a:extLst>
              <a:ext uri="{FF2B5EF4-FFF2-40B4-BE49-F238E27FC236}">
                <a16:creationId xmlns:a16="http://schemas.microsoft.com/office/drawing/2014/main" id="{C2638C4D-E0A2-EF99-AA2C-088FD6DABE3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03466" y="5717172"/>
            <a:ext cx="517692" cy="419061"/>
          </a:xfrm>
          <a:prstGeom prst="rect">
            <a:avLst/>
          </a:prstGeom>
        </p:spPr>
      </p:pic>
      <p:pic>
        <p:nvPicPr>
          <p:cNvPr id="84" name="Picture 2" descr="Acceso al Sistema RED">
            <a:hlinkClick r:id="rId3"/>
            <a:extLst>
              <a:ext uri="{FF2B5EF4-FFF2-40B4-BE49-F238E27FC236}">
                <a16:creationId xmlns:a16="http://schemas.microsoft.com/office/drawing/2014/main" id="{CB180F05-AB84-CA04-E419-64518450EB32}"/>
              </a:ext>
            </a:extLst>
          </p:cNvPr>
          <p:cNvPicPr>
            <a:picLocks noChangeAspect="1" noChangeArrowheads="1"/>
          </p:cNvPicPr>
          <p:nvPr/>
        </p:nvPicPr>
        <p:blipFill>
          <a:blip r:embed="rId4" cstate="print"/>
          <a:srcRect l="42780" t="6098" r="1444" b="4979"/>
          <a:stretch>
            <a:fillRect/>
          </a:stretch>
        </p:blipFill>
        <p:spPr bwMode="auto">
          <a:xfrm>
            <a:off x="6747013" y="6173254"/>
            <a:ext cx="990073" cy="316244"/>
          </a:xfrm>
          <a:prstGeom prst="rect">
            <a:avLst/>
          </a:prstGeom>
          <a:noFill/>
        </p:spPr>
      </p:pic>
      <p:sp>
        <p:nvSpPr>
          <p:cNvPr id="85" name="Rectángulo: esquinas redondeadas 84">
            <a:extLst>
              <a:ext uri="{FF2B5EF4-FFF2-40B4-BE49-F238E27FC236}">
                <a16:creationId xmlns:a16="http://schemas.microsoft.com/office/drawing/2014/main" id="{19F8CB9C-D2A7-CB31-AC80-15164EA4162F}"/>
              </a:ext>
            </a:extLst>
          </p:cNvPr>
          <p:cNvSpPr/>
          <p:nvPr/>
        </p:nvSpPr>
        <p:spPr>
          <a:xfrm>
            <a:off x="6659634" y="5022394"/>
            <a:ext cx="5048455" cy="1658588"/>
          </a:xfrm>
          <a:prstGeom prst="roundRect">
            <a:avLst/>
          </a:prstGeom>
          <a:noFill/>
          <a:ln>
            <a:solidFill>
              <a:srgbClr val="92000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5" name="Imagen 4">
            <a:extLst>
              <a:ext uri="{FF2B5EF4-FFF2-40B4-BE49-F238E27FC236}">
                <a16:creationId xmlns:a16="http://schemas.microsoft.com/office/drawing/2014/main" id="{4DCAE61E-05CC-C131-1BC3-1979A98A5DBE}"/>
              </a:ext>
            </a:extLst>
          </p:cNvPr>
          <p:cNvPicPr>
            <a:picLocks noChangeAspect="1"/>
          </p:cNvPicPr>
          <p:nvPr/>
        </p:nvPicPr>
        <p:blipFill>
          <a:blip r:embed="rId5"/>
          <a:stretch>
            <a:fillRect/>
          </a:stretch>
        </p:blipFill>
        <p:spPr>
          <a:xfrm>
            <a:off x="5736647" y="159803"/>
            <a:ext cx="2196000" cy="573298"/>
          </a:xfrm>
          <a:prstGeom prst="rect">
            <a:avLst/>
          </a:prstGeom>
        </p:spPr>
      </p:pic>
      <p:grpSp>
        <p:nvGrpSpPr>
          <p:cNvPr id="2" name="Grupo 1">
            <a:extLst>
              <a:ext uri="{FF2B5EF4-FFF2-40B4-BE49-F238E27FC236}">
                <a16:creationId xmlns:a16="http://schemas.microsoft.com/office/drawing/2014/main" id="{DE1698A8-E45D-7057-1917-A1054BE53F37}"/>
              </a:ext>
            </a:extLst>
          </p:cNvPr>
          <p:cNvGrpSpPr/>
          <p:nvPr/>
        </p:nvGrpSpPr>
        <p:grpSpPr>
          <a:xfrm>
            <a:off x="810704" y="1458628"/>
            <a:ext cx="1253278" cy="45720"/>
            <a:chOff x="810704" y="1458628"/>
            <a:chExt cx="1253278" cy="45720"/>
          </a:xfrm>
        </p:grpSpPr>
        <p:sp>
          <p:nvSpPr>
            <p:cNvPr id="9" name="!!CoverSlideFooterText">
              <a:extLst>
                <a:ext uri="{FF2B5EF4-FFF2-40B4-BE49-F238E27FC236}">
                  <a16:creationId xmlns:a16="http://schemas.microsoft.com/office/drawing/2014/main" id="{E4E117C2-5F18-D8C3-1822-E9D03A73F4D5}"/>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0" name="!!CoverSlideFooterText">
              <a:extLst>
                <a:ext uri="{FF2B5EF4-FFF2-40B4-BE49-F238E27FC236}">
                  <a16:creationId xmlns:a16="http://schemas.microsoft.com/office/drawing/2014/main" id="{7F79069B-5782-F097-059B-A3684D744A6E}"/>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1601184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1">
            <a:extLst>
              <a:ext uri="{FF2B5EF4-FFF2-40B4-BE49-F238E27FC236}">
                <a16:creationId xmlns:a16="http://schemas.microsoft.com/office/drawing/2014/main" id="{E1BBD1B2-2193-2BB9-CB59-C3AE4D65E3C8}"/>
              </a:ext>
            </a:extLst>
          </p:cNvPr>
          <p:cNvSpPr/>
          <p:nvPr/>
        </p:nvSpPr>
        <p:spPr>
          <a:xfrm>
            <a:off x="4372" y="1352550"/>
            <a:ext cx="5524076" cy="5505449"/>
          </a:xfrm>
          <a:prstGeom prst="rect">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6" name="CuadroTexto 5">
            <a:extLst>
              <a:ext uri="{FF2B5EF4-FFF2-40B4-BE49-F238E27FC236}">
                <a16:creationId xmlns:a16="http://schemas.microsoft.com/office/drawing/2014/main" id="{9B5B9FB8-0524-0B09-0903-B4ABE67FEEAB}"/>
              </a:ext>
            </a:extLst>
          </p:cNvPr>
          <p:cNvSpPr txBox="1"/>
          <p:nvPr/>
        </p:nvSpPr>
        <p:spPr>
          <a:xfrm>
            <a:off x="566639" y="3247446"/>
            <a:ext cx="4062511" cy="3108543"/>
          </a:xfrm>
          <a:prstGeom prst="rect">
            <a:avLst/>
          </a:prstGeom>
          <a:noFill/>
        </p:spPr>
        <p:txBody>
          <a:bodyPr wrap="square" rtlCol="0">
            <a:spAutoFit/>
          </a:bodyPr>
          <a:lstStyle/>
          <a:p>
            <a:pPr algn="just">
              <a:spcBef>
                <a:spcPts val="1200"/>
              </a:spcBef>
            </a:pPr>
            <a:r>
              <a:rPr lang="es-ES" sz="1600"/>
              <a:t>Si un/a autónomo/a está vinculado, por ejemplo, a dos sociedades, las AATT suministrarán información respecto de cada sociedad (rendimientos del trabajo y rendimiento de capital mobiliario).</a:t>
            </a:r>
          </a:p>
          <a:p>
            <a:pPr algn="just">
              <a:spcBef>
                <a:spcPts val="1200"/>
              </a:spcBef>
            </a:pPr>
            <a:r>
              <a:rPr lang="es-ES" sz="1600"/>
              <a:t>Si la persona autónoma está vinculada a varios titulares de la explotación, se recibirá información respecto de cada titular (rendimientos del trabajo).</a:t>
            </a:r>
          </a:p>
          <a:p>
            <a:pPr algn="just">
              <a:spcBef>
                <a:spcPts val="1200"/>
              </a:spcBef>
            </a:pPr>
            <a:r>
              <a:rPr lang="es-ES" sz="1600"/>
              <a:t>La </a:t>
            </a:r>
            <a:r>
              <a:rPr lang="es-ES" sz="1600" b="1"/>
              <a:t>TGSS suma todos los importes </a:t>
            </a:r>
            <a:r>
              <a:rPr lang="es-ES" sz="1600"/>
              <a:t>para obtener el dato total. </a:t>
            </a:r>
          </a:p>
        </p:txBody>
      </p:sp>
      <p:sp>
        <p:nvSpPr>
          <p:cNvPr id="7" name="Subtitle 2">
            <a:extLst>
              <a:ext uri="{FF2B5EF4-FFF2-40B4-BE49-F238E27FC236}">
                <a16:creationId xmlns:a16="http://schemas.microsoft.com/office/drawing/2014/main" id="{97AB29CE-99CE-EDC8-2F25-D13B27457CE9}"/>
              </a:ext>
            </a:extLst>
          </p:cNvPr>
          <p:cNvSpPr txBox="1">
            <a:spLocks noChangeArrowheads="1"/>
          </p:cNvSpPr>
          <p:nvPr/>
        </p:nvSpPr>
        <p:spPr bwMode="auto">
          <a:xfrm>
            <a:off x="573853" y="1580706"/>
            <a:ext cx="3538345" cy="1218795"/>
          </a:xfrm>
          <a:prstGeom prst="rect">
            <a:avLst/>
          </a:prstGeom>
        </p:spPr>
        <p:txBody>
          <a:bodyPr vert="horz" lIns="91440" tIns="45720" rIns="91440" bIns="45720" rtlCol="0" anchor="ctr">
            <a:normAutofit fontScale="97500"/>
          </a:bodyPr>
          <a:lstStyle>
            <a:defPPr>
              <a:defRPr lang="en-US"/>
            </a:defPPr>
            <a:lvl1pPr>
              <a:lnSpc>
                <a:spcPct val="90000"/>
              </a:lnSpc>
              <a:spcBef>
                <a:spcPct val="0"/>
              </a:spcBef>
              <a:buNone/>
              <a:defRPr sz="4400">
                <a:solidFill>
                  <a:srgbClr val="D73A2C"/>
                </a:solidFill>
                <a:ea typeface="+mj-ea"/>
                <a:cs typeface="+mj-cs"/>
              </a:defRPr>
            </a:lvl1pPr>
          </a:lstStyle>
          <a:p>
            <a:pPr algn="just"/>
            <a:r>
              <a:rPr lang="es-ES" altLang="en-US" sz="2000" b="1"/>
              <a:t>¿Y si un/a autónomo/a tiene más de una sociedad o está vinculada a varios titulares de explotación?</a:t>
            </a:r>
          </a:p>
        </p:txBody>
      </p:sp>
      <p:sp>
        <p:nvSpPr>
          <p:cNvPr id="8" name="Subtitle 2">
            <a:extLst>
              <a:ext uri="{FF2B5EF4-FFF2-40B4-BE49-F238E27FC236}">
                <a16:creationId xmlns:a16="http://schemas.microsoft.com/office/drawing/2014/main" id="{9330438D-C1AA-D3B5-CE03-963399D78DBB}"/>
              </a:ext>
            </a:extLst>
          </p:cNvPr>
          <p:cNvSpPr txBox="1">
            <a:spLocks noChangeArrowheads="1"/>
          </p:cNvSpPr>
          <p:nvPr/>
        </p:nvSpPr>
        <p:spPr bwMode="auto">
          <a:xfrm>
            <a:off x="6677339" y="1728438"/>
            <a:ext cx="5024787"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2000" b="1">
                <a:solidFill>
                  <a:srgbClr val="D73A2C"/>
                </a:solidFill>
                <a:latin typeface="+mn-lt"/>
                <a:ea typeface="Lato Light" panose="020F0502020204030203" pitchFamily="34" charset="0"/>
                <a:cs typeface="Segoe UI" panose="020B0502040204020203" pitchFamily="34" charset="0"/>
              </a:rPr>
              <a:t>¿Y si la TGSS recibe información de un/a autónomo/a de más de una AATT?</a:t>
            </a:r>
          </a:p>
        </p:txBody>
      </p:sp>
      <p:sp>
        <p:nvSpPr>
          <p:cNvPr id="9" name="Subtitle 2">
            <a:extLst>
              <a:ext uri="{FF2B5EF4-FFF2-40B4-BE49-F238E27FC236}">
                <a16:creationId xmlns:a16="http://schemas.microsoft.com/office/drawing/2014/main" id="{8751761D-67C9-4934-2971-A3D2941DE932}"/>
              </a:ext>
            </a:extLst>
          </p:cNvPr>
          <p:cNvSpPr txBox="1">
            <a:spLocks noChangeArrowheads="1"/>
          </p:cNvSpPr>
          <p:nvPr/>
        </p:nvSpPr>
        <p:spPr bwMode="auto">
          <a:xfrm>
            <a:off x="6628118" y="3247446"/>
            <a:ext cx="5011003" cy="7848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None/>
            </a:pPr>
            <a:r>
              <a:rPr lang="es-ES" altLang="en-US" sz="1600">
                <a:latin typeface="+mn-lt"/>
                <a:ea typeface="Lato Light" panose="020F0502020204030203" pitchFamily="34" charset="0"/>
                <a:cs typeface="Segoe UI" panose="020B0502040204020203" pitchFamily="34" charset="0"/>
              </a:rPr>
              <a:t>La TGSS para obtener el </a:t>
            </a:r>
            <a:r>
              <a:rPr lang="es-ES" altLang="en-US" sz="1600" err="1">
                <a:latin typeface="+mn-lt"/>
                <a:ea typeface="Lato Light" panose="020F0502020204030203" pitchFamily="34" charset="0"/>
                <a:cs typeface="Segoe UI" panose="020B0502040204020203" pitchFamily="34" charset="0"/>
              </a:rPr>
              <a:t>RNAcR</a:t>
            </a:r>
            <a:r>
              <a:rPr lang="es-ES" altLang="en-US" sz="1600">
                <a:latin typeface="+mn-lt"/>
                <a:ea typeface="Lato Light" panose="020F0502020204030203" pitchFamily="34" charset="0"/>
                <a:cs typeface="Segoe UI" panose="020B0502040204020203" pitchFamily="34" charset="0"/>
              </a:rPr>
              <a:t> considera todos los importes comunicados por las AATT:</a:t>
            </a:r>
          </a:p>
          <a:p>
            <a:pPr algn="just">
              <a:lnSpc>
                <a:spcPct val="100000"/>
              </a:lnSpc>
              <a:spcBef>
                <a:spcPts val="0"/>
              </a:spcBef>
              <a:spcAft>
                <a:spcPts val="600"/>
              </a:spcAft>
              <a:buFont typeface="Arial" panose="020B0604020202020204" pitchFamily="34" charset="0"/>
              <a:buNone/>
            </a:pPr>
            <a:endParaRPr lang="es-ES" altLang="en-US" sz="1400">
              <a:latin typeface="+mn-lt"/>
              <a:ea typeface="Lato Light" panose="020F0502020204030203" pitchFamily="34" charset="0"/>
              <a:cs typeface="Segoe UI" panose="020B0502040204020203" pitchFamily="34" charset="0"/>
            </a:endParaRPr>
          </a:p>
        </p:txBody>
      </p:sp>
      <p:grpSp>
        <p:nvGrpSpPr>
          <p:cNvPr id="26" name="Group 15">
            <a:extLst>
              <a:ext uri="{FF2B5EF4-FFF2-40B4-BE49-F238E27FC236}">
                <a16:creationId xmlns:a16="http://schemas.microsoft.com/office/drawing/2014/main" id="{D7A243D3-0138-3341-ED29-7E09275B3197}"/>
              </a:ext>
            </a:extLst>
          </p:cNvPr>
          <p:cNvGrpSpPr>
            <a:grpSpLocks noChangeAspect="1"/>
          </p:cNvGrpSpPr>
          <p:nvPr/>
        </p:nvGrpSpPr>
        <p:grpSpPr>
          <a:xfrm>
            <a:off x="4423274" y="1030785"/>
            <a:ext cx="2033617" cy="1931392"/>
            <a:chOff x="2593976" y="1049338"/>
            <a:chExt cx="5653087" cy="5368925"/>
          </a:xfrm>
        </p:grpSpPr>
        <p:sp>
          <p:nvSpPr>
            <p:cNvPr id="27" name="Freeform 5">
              <a:extLst>
                <a:ext uri="{FF2B5EF4-FFF2-40B4-BE49-F238E27FC236}">
                  <a16:creationId xmlns:a16="http://schemas.microsoft.com/office/drawing/2014/main" id="{724F68E9-0610-7BDF-1501-CE185D252920}"/>
                </a:ext>
              </a:extLst>
            </p:cNvPr>
            <p:cNvSpPr>
              <a:spLocks/>
            </p:cNvSpPr>
            <p:nvPr/>
          </p:nvSpPr>
          <p:spPr bwMode="auto">
            <a:xfrm>
              <a:off x="2593976" y="1049338"/>
              <a:ext cx="3760788" cy="3754437"/>
            </a:xfrm>
            <a:custGeom>
              <a:avLst/>
              <a:gdLst>
                <a:gd name="T0" fmla="*/ 236 w 1747"/>
                <a:gd name="T1" fmla="*/ 1357 h 1749"/>
                <a:gd name="T2" fmla="*/ 503 w 1747"/>
                <a:gd name="T3" fmla="*/ 236 h 1749"/>
                <a:gd name="T4" fmla="*/ 1624 w 1747"/>
                <a:gd name="T5" fmla="*/ 503 h 1749"/>
                <a:gd name="T6" fmla="*/ 1745 w 1747"/>
                <a:gd name="T7" fmla="*/ 941 h 1749"/>
                <a:gd name="T8" fmla="*/ 908 w 1747"/>
                <a:gd name="T9" fmla="*/ 1744 h 1749"/>
                <a:gd name="T10" fmla="*/ 156 w 1747"/>
                <a:gd name="T11" fmla="*/ 1744 h 1749"/>
                <a:gd name="T12" fmla="*/ 235 w 1747"/>
                <a:gd name="T13" fmla="*/ 1610 h 1749"/>
                <a:gd name="T14" fmla="*/ 236 w 1747"/>
                <a:gd name="T15" fmla="*/ 1357 h 1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1749">
                  <a:moveTo>
                    <a:pt x="236" y="1357"/>
                  </a:moveTo>
                  <a:cubicBezTo>
                    <a:pt x="0" y="974"/>
                    <a:pt x="119" y="472"/>
                    <a:pt x="503" y="236"/>
                  </a:cubicBezTo>
                  <a:cubicBezTo>
                    <a:pt x="886" y="0"/>
                    <a:pt x="1388" y="119"/>
                    <a:pt x="1624" y="503"/>
                  </a:cubicBezTo>
                  <a:cubicBezTo>
                    <a:pt x="1705" y="634"/>
                    <a:pt x="1747" y="787"/>
                    <a:pt x="1745" y="941"/>
                  </a:cubicBezTo>
                  <a:cubicBezTo>
                    <a:pt x="1730" y="1392"/>
                    <a:pt x="1359" y="1749"/>
                    <a:pt x="908" y="1744"/>
                  </a:cubicBezTo>
                  <a:cubicBezTo>
                    <a:pt x="156" y="1744"/>
                    <a:pt x="156" y="1744"/>
                    <a:pt x="156" y="1744"/>
                  </a:cubicBezTo>
                  <a:cubicBezTo>
                    <a:pt x="235" y="1610"/>
                    <a:pt x="235" y="1610"/>
                    <a:pt x="235" y="1610"/>
                  </a:cubicBezTo>
                  <a:cubicBezTo>
                    <a:pt x="282" y="1532"/>
                    <a:pt x="282" y="1435"/>
                    <a:pt x="236" y="135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6">
              <a:extLst>
                <a:ext uri="{FF2B5EF4-FFF2-40B4-BE49-F238E27FC236}">
                  <a16:creationId xmlns:a16="http://schemas.microsoft.com/office/drawing/2014/main" id="{55A1CCC7-1A67-17B9-F7BC-1A1F65E6072D}"/>
                </a:ext>
              </a:extLst>
            </p:cNvPr>
            <p:cNvSpPr>
              <a:spLocks/>
            </p:cNvSpPr>
            <p:nvPr/>
          </p:nvSpPr>
          <p:spPr bwMode="auto">
            <a:xfrm>
              <a:off x="4365626" y="2811463"/>
              <a:ext cx="3735388" cy="3487737"/>
            </a:xfrm>
            <a:custGeom>
              <a:avLst/>
              <a:gdLst>
                <a:gd name="T0" fmla="*/ 1499 w 1735"/>
                <a:gd name="T1" fmla="*/ 1235 h 1624"/>
                <a:gd name="T2" fmla="*/ 1232 w 1735"/>
                <a:gd name="T3" fmla="*/ 114 h 1624"/>
                <a:gd name="T4" fmla="*/ 914 w 1735"/>
                <a:gd name="T5" fmla="*/ 0 h 1624"/>
                <a:gd name="T6" fmla="*/ 922 w 1735"/>
                <a:gd name="T7" fmla="*/ 120 h 1624"/>
                <a:gd name="T8" fmla="*/ 85 w 1735"/>
                <a:gd name="T9" fmla="*/ 923 h 1624"/>
                <a:gd name="T10" fmla="*/ 0 w 1735"/>
                <a:gd name="T11" fmla="*/ 923 h 1624"/>
                <a:gd name="T12" fmla="*/ 827 w 1735"/>
                <a:gd name="T13" fmla="*/ 1622 h 1624"/>
                <a:gd name="T14" fmla="*/ 1580 w 1735"/>
                <a:gd name="T15" fmla="*/ 1622 h 1624"/>
                <a:gd name="T16" fmla="*/ 1500 w 1735"/>
                <a:gd name="T17" fmla="*/ 1487 h 1624"/>
                <a:gd name="T18" fmla="*/ 1499 w 1735"/>
                <a:gd name="T19" fmla="*/ 1235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 h="1624">
                  <a:moveTo>
                    <a:pt x="1499" y="1235"/>
                  </a:moveTo>
                  <a:cubicBezTo>
                    <a:pt x="1735" y="851"/>
                    <a:pt x="1615" y="349"/>
                    <a:pt x="1232" y="114"/>
                  </a:cubicBezTo>
                  <a:cubicBezTo>
                    <a:pt x="1135" y="54"/>
                    <a:pt x="1027" y="15"/>
                    <a:pt x="914" y="0"/>
                  </a:cubicBezTo>
                  <a:cubicBezTo>
                    <a:pt x="919" y="40"/>
                    <a:pt x="922" y="80"/>
                    <a:pt x="922" y="120"/>
                  </a:cubicBezTo>
                  <a:cubicBezTo>
                    <a:pt x="907" y="571"/>
                    <a:pt x="535" y="928"/>
                    <a:pt x="85" y="923"/>
                  </a:cubicBezTo>
                  <a:cubicBezTo>
                    <a:pt x="0" y="923"/>
                    <a:pt x="0" y="923"/>
                    <a:pt x="0" y="923"/>
                  </a:cubicBezTo>
                  <a:cubicBezTo>
                    <a:pt x="66" y="1328"/>
                    <a:pt x="417" y="1624"/>
                    <a:pt x="827" y="1622"/>
                  </a:cubicBezTo>
                  <a:cubicBezTo>
                    <a:pt x="1580" y="1622"/>
                    <a:pt x="1580" y="1622"/>
                    <a:pt x="1580" y="1622"/>
                  </a:cubicBezTo>
                  <a:cubicBezTo>
                    <a:pt x="1500" y="1487"/>
                    <a:pt x="1500" y="1487"/>
                    <a:pt x="1500" y="1487"/>
                  </a:cubicBezTo>
                  <a:cubicBezTo>
                    <a:pt x="1453" y="1410"/>
                    <a:pt x="1453" y="1313"/>
                    <a:pt x="1499" y="12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7">
              <a:extLst>
                <a:ext uri="{FF2B5EF4-FFF2-40B4-BE49-F238E27FC236}">
                  <a16:creationId xmlns:a16="http://schemas.microsoft.com/office/drawing/2014/main" id="{6CD05ACF-EC14-44F2-C41E-121BFCFFFE23}"/>
                </a:ext>
              </a:extLst>
            </p:cNvPr>
            <p:cNvSpPr>
              <a:spLocks noEditPoints="1"/>
            </p:cNvSpPr>
            <p:nvPr/>
          </p:nvSpPr>
          <p:spPr bwMode="auto">
            <a:xfrm>
              <a:off x="2636838" y="1123951"/>
              <a:ext cx="5610225" cy="5294312"/>
            </a:xfrm>
            <a:custGeom>
              <a:avLst/>
              <a:gdLst>
                <a:gd name="T0" fmla="*/ 2353 w 2606"/>
                <a:gd name="T1" fmla="*/ 2244 h 2466"/>
                <a:gd name="T2" fmla="*/ 2353 w 2606"/>
                <a:gd name="T3" fmla="*/ 2051 h 2466"/>
                <a:gd name="T4" fmla="*/ 2067 w 2606"/>
                <a:gd name="T5" fmla="*/ 850 h 2466"/>
                <a:gd name="T6" fmla="*/ 1771 w 2606"/>
                <a:gd name="T7" fmla="*/ 736 h 2466"/>
                <a:gd name="T8" fmla="*/ 1511 w 2606"/>
                <a:gd name="T9" fmla="*/ 258 h 2466"/>
                <a:gd name="T10" fmla="*/ 840 w 2606"/>
                <a:gd name="T11" fmla="*/ 21 h 2466"/>
                <a:gd name="T12" fmla="*/ 38 w 2606"/>
                <a:gd name="T13" fmla="*/ 960 h 2466"/>
                <a:gd name="T14" fmla="*/ 167 w 2606"/>
                <a:gd name="T15" fmla="*/ 1352 h 2466"/>
                <a:gd name="T16" fmla="*/ 167 w 2606"/>
                <a:gd name="T17" fmla="*/ 1544 h 2466"/>
                <a:gd name="T18" fmla="*/ 86 w 2606"/>
                <a:gd name="T19" fmla="*/ 1680 h 2466"/>
                <a:gd name="T20" fmla="*/ 106 w 2606"/>
                <a:gd name="T21" fmla="*/ 1759 h 2466"/>
                <a:gd name="T22" fmla="*/ 136 w 2606"/>
                <a:gd name="T23" fmla="*/ 1767 h 2466"/>
                <a:gd name="T24" fmla="*/ 755 w 2606"/>
                <a:gd name="T25" fmla="*/ 1767 h 2466"/>
                <a:gd name="T26" fmla="*/ 1628 w 2606"/>
                <a:gd name="T27" fmla="*/ 2466 h 2466"/>
                <a:gd name="T28" fmla="*/ 2383 w 2606"/>
                <a:gd name="T29" fmla="*/ 2466 h 2466"/>
                <a:gd name="T30" fmla="*/ 2441 w 2606"/>
                <a:gd name="T31" fmla="*/ 2408 h 2466"/>
                <a:gd name="T32" fmla="*/ 2433 w 2606"/>
                <a:gd name="T33" fmla="*/ 2378 h 2466"/>
                <a:gd name="T34" fmla="*/ 2353 w 2606"/>
                <a:gd name="T35" fmla="*/ 2244 h 2466"/>
                <a:gd name="T36" fmla="*/ 237 w 2606"/>
                <a:gd name="T37" fmla="*/ 1651 h 2466"/>
                <a:gd name="T38" fmla="*/ 265 w 2606"/>
                <a:gd name="T39" fmla="*/ 1604 h 2466"/>
                <a:gd name="T40" fmla="*/ 265 w 2606"/>
                <a:gd name="T41" fmla="*/ 1291 h 2466"/>
                <a:gd name="T42" fmla="*/ 513 w 2606"/>
                <a:gd name="T43" fmla="*/ 250 h 2466"/>
                <a:gd name="T44" fmla="*/ 1554 w 2606"/>
                <a:gd name="T45" fmla="*/ 498 h 2466"/>
                <a:gd name="T46" fmla="*/ 1667 w 2606"/>
                <a:gd name="T47" fmla="*/ 905 h 2466"/>
                <a:gd name="T48" fmla="*/ 888 w 2606"/>
                <a:gd name="T49" fmla="*/ 1651 h 2466"/>
                <a:gd name="T50" fmla="*/ 237 w 2606"/>
                <a:gd name="T51" fmla="*/ 1651 h 2466"/>
                <a:gd name="T52" fmla="*/ 1630 w 2606"/>
                <a:gd name="T53" fmla="*/ 2350 h 2466"/>
                <a:gd name="T54" fmla="*/ 874 w 2606"/>
                <a:gd name="T55" fmla="*/ 1767 h 2466"/>
                <a:gd name="T56" fmla="*/ 888 w 2606"/>
                <a:gd name="T57" fmla="*/ 1767 h 2466"/>
                <a:gd name="T58" fmla="*/ 1783 w 2606"/>
                <a:gd name="T59" fmla="*/ 907 h 2466"/>
                <a:gd name="T60" fmla="*/ 1783 w 2606"/>
                <a:gd name="T61" fmla="*/ 856 h 2466"/>
                <a:gd name="T62" fmla="*/ 2347 w 2606"/>
                <a:gd name="T63" fmla="*/ 1766 h 2466"/>
                <a:gd name="T64" fmla="*/ 2254 w 2606"/>
                <a:gd name="T65" fmla="*/ 1990 h 2466"/>
                <a:gd name="T66" fmla="*/ 2254 w 2606"/>
                <a:gd name="T67" fmla="*/ 2302 h 2466"/>
                <a:gd name="T68" fmla="*/ 2282 w 2606"/>
                <a:gd name="T69" fmla="*/ 2350 h 2466"/>
                <a:gd name="T70" fmla="*/ 1630 w 2606"/>
                <a:gd name="T71" fmla="*/ 2350 h 2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6" h="2466">
                  <a:moveTo>
                    <a:pt x="2353" y="2244"/>
                  </a:moveTo>
                  <a:cubicBezTo>
                    <a:pt x="2318" y="2185"/>
                    <a:pt x="2318" y="2111"/>
                    <a:pt x="2353" y="2051"/>
                  </a:cubicBezTo>
                  <a:cubicBezTo>
                    <a:pt x="2606" y="1641"/>
                    <a:pt x="2478" y="1103"/>
                    <a:pt x="2067" y="850"/>
                  </a:cubicBezTo>
                  <a:cubicBezTo>
                    <a:pt x="1976" y="794"/>
                    <a:pt x="1876" y="756"/>
                    <a:pt x="1771" y="736"/>
                  </a:cubicBezTo>
                  <a:cubicBezTo>
                    <a:pt x="1738" y="553"/>
                    <a:pt x="1646" y="385"/>
                    <a:pt x="1511" y="258"/>
                  </a:cubicBezTo>
                  <a:cubicBezTo>
                    <a:pt x="1331" y="87"/>
                    <a:pt x="1087" y="0"/>
                    <a:pt x="840" y="21"/>
                  </a:cubicBezTo>
                  <a:cubicBezTo>
                    <a:pt x="359" y="59"/>
                    <a:pt x="0" y="479"/>
                    <a:pt x="38" y="960"/>
                  </a:cubicBezTo>
                  <a:cubicBezTo>
                    <a:pt x="49" y="1099"/>
                    <a:pt x="93" y="1234"/>
                    <a:pt x="167" y="1352"/>
                  </a:cubicBezTo>
                  <a:cubicBezTo>
                    <a:pt x="202" y="1411"/>
                    <a:pt x="202" y="1485"/>
                    <a:pt x="167" y="1544"/>
                  </a:cubicBezTo>
                  <a:cubicBezTo>
                    <a:pt x="86" y="1680"/>
                    <a:pt x="86" y="1680"/>
                    <a:pt x="86" y="1680"/>
                  </a:cubicBezTo>
                  <a:cubicBezTo>
                    <a:pt x="69" y="1707"/>
                    <a:pt x="78" y="1743"/>
                    <a:pt x="106" y="1759"/>
                  </a:cubicBezTo>
                  <a:cubicBezTo>
                    <a:pt x="115" y="1765"/>
                    <a:pt x="125" y="1767"/>
                    <a:pt x="136" y="1767"/>
                  </a:cubicBezTo>
                  <a:cubicBezTo>
                    <a:pt x="755" y="1767"/>
                    <a:pt x="755" y="1767"/>
                    <a:pt x="755" y="1767"/>
                  </a:cubicBezTo>
                  <a:cubicBezTo>
                    <a:pt x="846" y="2176"/>
                    <a:pt x="1209" y="2466"/>
                    <a:pt x="1628" y="2466"/>
                  </a:cubicBezTo>
                  <a:cubicBezTo>
                    <a:pt x="2383" y="2466"/>
                    <a:pt x="2383" y="2466"/>
                    <a:pt x="2383" y="2466"/>
                  </a:cubicBezTo>
                  <a:cubicBezTo>
                    <a:pt x="2415" y="2466"/>
                    <a:pt x="2441" y="2440"/>
                    <a:pt x="2441" y="2408"/>
                  </a:cubicBezTo>
                  <a:cubicBezTo>
                    <a:pt x="2441" y="2397"/>
                    <a:pt x="2438" y="2387"/>
                    <a:pt x="2433" y="2378"/>
                  </a:cubicBezTo>
                  <a:lnTo>
                    <a:pt x="2353" y="2244"/>
                  </a:lnTo>
                  <a:close/>
                  <a:moveTo>
                    <a:pt x="237" y="1651"/>
                  </a:moveTo>
                  <a:cubicBezTo>
                    <a:pt x="265" y="1604"/>
                    <a:pt x="265" y="1604"/>
                    <a:pt x="265" y="1604"/>
                  </a:cubicBezTo>
                  <a:cubicBezTo>
                    <a:pt x="324" y="1508"/>
                    <a:pt x="324" y="1387"/>
                    <a:pt x="265" y="1291"/>
                  </a:cubicBezTo>
                  <a:cubicBezTo>
                    <a:pt x="46" y="935"/>
                    <a:pt x="157" y="469"/>
                    <a:pt x="513" y="250"/>
                  </a:cubicBezTo>
                  <a:cubicBezTo>
                    <a:pt x="869" y="31"/>
                    <a:pt x="1335" y="142"/>
                    <a:pt x="1554" y="498"/>
                  </a:cubicBezTo>
                  <a:cubicBezTo>
                    <a:pt x="1630" y="620"/>
                    <a:pt x="1669" y="762"/>
                    <a:pt x="1667" y="905"/>
                  </a:cubicBezTo>
                  <a:cubicBezTo>
                    <a:pt x="1653" y="1324"/>
                    <a:pt x="1307" y="1655"/>
                    <a:pt x="888" y="1651"/>
                  </a:cubicBezTo>
                  <a:lnTo>
                    <a:pt x="237" y="1651"/>
                  </a:lnTo>
                  <a:close/>
                  <a:moveTo>
                    <a:pt x="1630" y="2350"/>
                  </a:moveTo>
                  <a:cubicBezTo>
                    <a:pt x="1275" y="2352"/>
                    <a:pt x="963" y="2112"/>
                    <a:pt x="874" y="1767"/>
                  </a:cubicBezTo>
                  <a:cubicBezTo>
                    <a:pt x="888" y="1767"/>
                    <a:pt x="888" y="1767"/>
                    <a:pt x="888" y="1767"/>
                  </a:cubicBezTo>
                  <a:cubicBezTo>
                    <a:pt x="1370" y="1771"/>
                    <a:pt x="1768" y="1389"/>
                    <a:pt x="1783" y="907"/>
                  </a:cubicBezTo>
                  <a:cubicBezTo>
                    <a:pt x="1783" y="890"/>
                    <a:pt x="1783" y="873"/>
                    <a:pt x="1783" y="856"/>
                  </a:cubicBezTo>
                  <a:cubicBezTo>
                    <a:pt x="2190" y="952"/>
                    <a:pt x="2442" y="1359"/>
                    <a:pt x="2347" y="1766"/>
                  </a:cubicBezTo>
                  <a:cubicBezTo>
                    <a:pt x="2328" y="1845"/>
                    <a:pt x="2297" y="1921"/>
                    <a:pt x="2254" y="1990"/>
                  </a:cubicBezTo>
                  <a:cubicBezTo>
                    <a:pt x="2196" y="2086"/>
                    <a:pt x="2196" y="2206"/>
                    <a:pt x="2254" y="2302"/>
                  </a:cubicBezTo>
                  <a:cubicBezTo>
                    <a:pt x="2282" y="2350"/>
                    <a:pt x="2282" y="2350"/>
                    <a:pt x="2282" y="2350"/>
                  </a:cubicBezTo>
                  <a:cubicBezTo>
                    <a:pt x="1630" y="2350"/>
                    <a:pt x="1630" y="2350"/>
                    <a:pt x="1630" y="2350"/>
                  </a:cubicBezTo>
                  <a:close/>
                </a:path>
              </a:pathLst>
            </a:custGeom>
            <a:solidFill>
              <a:schemeClr val="bg1">
                <a:lumMod val="85000"/>
                <a:alpha val="6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8">
              <a:extLst>
                <a:ext uri="{FF2B5EF4-FFF2-40B4-BE49-F238E27FC236}">
                  <a16:creationId xmlns:a16="http://schemas.microsoft.com/office/drawing/2014/main" id="{E01E0136-2A1C-70A2-0259-57E7CC7779CB}"/>
                </a:ext>
              </a:extLst>
            </p:cNvPr>
            <p:cNvSpPr>
              <a:spLocks/>
            </p:cNvSpPr>
            <p:nvPr/>
          </p:nvSpPr>
          <p:spPr bwMode="auto">
            <a:xfrm>
              <a:off x="3930651" y="2232025"/>
              <a:ext cx="1166813" cy="1128712"/>
            </a:xfrm>
            <a:custGeom>
              <a:avLst/>
              <a:gdLst>
                <a:gd name="T0" fmla="*/ 373 w 542"/>
                <a:gd name="T1" fmla="*/ 238 h 526"/>
                <a:gd name="T2" fmla="*/ 373 w 542"/>
                <a:gd name="T3" fmla="*/ 238 h 526"/>
                <a:gd name="T4" fmla="*/ 178 w 542"/>
                <a:gd name="T5" fmla="*/ 339 h 526"/>
                <a:gd name="T6" fmla="*/ 173 w 542"/>
                <a:gd name="T7" fmla="*/ 345 h 526"/>
                <a:gd name="T8" fmla="*/ 198 w 542"/>
                <a:gd name="T9" fmla="*/ 526 h 526"/>
                <a:gd name="T10" fmla="*/ 315 w 542"/>
                <a:gd name="T11" fmla="*/ 526 h 526"/>
                <a:gd name="T12" fmla="*/ 327 w 542"/>
                <a:gd name="T13" fmla="*/ 457 h 526"/>
                <a:gd name="T14" fmla="*/ 542 w 542"/>
                <a:gd name="T15" fmla="*/ 236 h 526"/>
                <a:gd name="T16" fmla="*/ 542 w 542"/>
                <a:gd name="T17" fmla="*/ 236 h 526"/>
                <a:gd name="T18" fmla="*/ 272 w 542"/>
                <a:gd name="T19" fmla="*/ 3 h 526"/>
                <a:gd name="T20" fmla="*/ 0 w 542"/>
                <a:gd name="T21" fmla="*/ 123 h 526"/>
                <a:gd name="T22" fmla="*/ 102 w 542"/>
                <a:gd name="T23" fmla="*/ 236 h 526"/>
                <a:gd name="T24" fmla="*/ 269 w 542"/>
                <a:gd name="T25" fmla="*/ 159 h 526"/>
                <a:gd name="T26" fmla="*/ 373 w 542"/>
                <a:gd name="T27" fmla="*/ 23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526">
                  <a:moveTo>
                    <a:pt x="373" y="238"/>
                  </a:moveTo>
                  <a:cubicBezTo>
                    <a:pt x="373" y="238"/>
                    <a:pt x="373" y="238"/>
                    <a:pt x="373" y="238"/>
                  </a:cubicBezTo>
                  <a:cubicBezTo>
                    <a:pt x="373" y="296"/>
                    <a:pt x="319" y="333"/>
                    <a:pt x="178" y="339"/>
                  </a:cubicBezTo>
                  <a:cubicBezTo>
                    <a:pt x="173" y="345"/>
                    <a:pt x="173" y="345"/>
                    <a:pt x="173" y="345"/>
                  </a:cubicBezTo>
                  <a:cubicBezTo>
                    <a:pt x="198" y="526"/>
                    <a:pt x="198" y="526"/>
                    <a:pt x="198" y="526"/>
                  </a:cubicBezTo>
                  <a:cubicBezTo>
                    <a:pt x="315" y="526"/>
                    <a:pt x="315" y="526"/>
                    <a:pt x="315" y="526"/>
                  </a:cubicBezTo>
                  <a:cubicBezTo>
                    <a:pt x="327" y="457"/>
                    <a:pt x="327" y="457"/>
                    <a:pt x="327" y="457"/>
                  </a:cubicBezTo>
                  <a:cubicBezTo>
                    <a:pt x="446" y="436"/>
                    <a:pt x="542" y="378"/>
                    <a:pt x="542" y="236"/>
                  </a:cubicBezTo>
                  <a:cubicBezTo>
                    <a:pt x="542" y="236"/>
                    <a:pt x="542" y="236"/>
                    <a:pt x="542" y="236"/>
                  </a:cubicBezTo>
                  <a:cubicBezTo>
                    <a:pt x="542" y="88"/>
                    <a:pt x="433" y="3"/>
                    <a:pt x="272" y="3"/>
                  </a:cubicBezTo>
                  <a:cubicBezTo>
                    <a:pt x="168" y="0"/>
                    <a:pt x="68" y="44"/>
                    <a:pt x="0" y="123"/>
                  </a:cubicBezTo>
                  <a:cubicBezTo>
                    <a:pt x="102" y="236"/>
                    <a:pt x="102" y="236"/>
                    <a:pt x="102" y="236"/>
                  </a:cubicBezTo>
                  <a:cubicBezTo>
                    <a:pt x="145" y="188"/>
                    <a:pt x="205" y="160"/>
                    <a:pt x="269" y="159"/>
                  </a:cubicBezTo>
                  <a:cubicBezTo>
                    <a:pt x="336" y="159"/>
                    <a:pt x="373" y="188"/>
                    <a:pt x="373" y="2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Rectangle 9">
              <a:extLst>
                <a:ext uri="{FF2B5EF4-FFF2-40B4-BE49-F238E27FC236}">
                  <a16:creationId xmlns:a16="http://schemas.microsoft.com/office/drawing/2014/main" id="{23D9D536-7771-6DCE-3D17-E9569E11F6B7}"/>
                </a:ext>
              </a:extLst>
            </p:cNvPr>
            <p:cNvSpPr>
              <a:spLocks noChangeArrowheads="1"/>
            </p:cNvSpPr>
            <p:nvPr/>
          </p:nvSpPr>
          <p:spPr bwMode="auto">
            <a:xfrm>
              <a:off x="4279901" y="3549650"/>
              <a:ext cx="387350" cy="382587"/>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5" name="Subtitle 2">
            <a:extLst>
              <a:ext uri="{FF2B5EF4-FFF2-40B4-BE49-F238E27FC236}">
                <a16:creationId xmlns:a16="http://schemas.microsoft.com/office/drawing/2014/main" id="{94BCA4E7-AAB4-5BF1-2B90-5EB566EDDF9C}"/>
              </a:ext>
            </a:extLst>
          </p:cNvPr>
          <p:cNvSpPr txBox="1">
            <a:spLocks noChangeArrowheads="1"/>
          </p:cNvSpPr>
          <p:nvPr/>
        </p:nvSpPr>
        <p:spPr bwMode="auto">
          <a:xfrm>
            <a:off x="6628117" y="4582867"/>
            <a:ext cx="2385679"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just">
              <a:lnSpc>
                <a:spcPct val="100000"/>
              </a:lnSpc>
              <a:spcBef>
                <a:spcPts val="0"/>
              </a:spcBef>
              <a:spcAft>
                <a:spcPts val="600"/>
              </a:spcAft>
              <a:buFont typeface="Arial" panose="020B0604020202020204" pitchFamily="34" charset="0"/>
              <a:buNone/>
              <a:defRPr sz="160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s-ES" altLang="en-US" sz="1400"/>
              <a:t>Suma de </a:t>
            </a:r>
            <a:r>
              <a:rPr lang="es-ES" altLang="en-US" sz="1400" b="1"/>
              <a:t>todos los importes </a:t>
            </a:r>
            <a:r>
              <a:rPr lang="es-ES" altLang="en-US" sz="1400"/>
              <a:t>de los </a:t>
            </a:r>
            <a:r>
              <a:rPr lang="es-ES" altLang="en-US" sz="1400" err="1"/>
              <a:t>RNAc</a:t>
            </a:r>
            <a:r>
              <a:rPr lang="es-ES" altLang="en-US" sz="1400"/>
              <a:t> </a:t>
            </a:r>
            <a:r>
              <a:rPr lang="es-ES" altLang="en-US" sz="1400" b="1"/>
              <a:t>comunicados por cada organismo</a:t>
            </a:r>
            <a:endParaRPr lang="es-ES" sz="1400" b="1"/>
          </a:p>
        </p:txBody>
      </p:sp>
      <p:sp>
        <p:nvSpPr>
          <p:cNvPr id="10" name="CuadroTexto 9">
            <a:extLst>
              <a:ext uri="{FF2B5EF4-FFF2-40B4-BE49-F238E27FC236}">
                <a16:creationId xmlns:a16="http://schemas.microsoft.com/office/drawing/2014/main" id="{991D7416-0D67-9252-45E2-C72F798FECD8}"/>
              </a:ext>
            </a:extLst>
          </p:cNvPr>
          <p:cNvSpPr txBox="1"/>
          <p:nvPr/>
        </p:nvSpPr>
        <p:spPr>
          <a:xfrm>
            <a:off x="8844827" y="4752144"/>
            <a:ext cx="683467" cy="523220"/>
          </a:xfrm>
          <a:prstGeom prst="rect">
            <a:avLst/>
          </a:prstGeom>
          <a:noFill/>
        </p:spPr>
        <p:txBody>
          <a:bodyPr wrap="square">
            <a:spAutoFit/>
          </a:bodyPr>
          <a:lstStyle>
            <a:defPPr>
              <a:defRPr lang="en-US"/>
            </a:defPPr>
            <a:lvl1pPr algn="ctr">
              <a:spcAft>
                <a:spcPts val="200"/>
              </a:spcAft>
              <a:defRPr sz="2800" b="1">
                <a:solidFill>
                  <a:srgbClr val="D73A2C"/>
                </a:solidFill>
              </a:defRPr>
            </a:lvl1pPr>
          </a:lstStyle>
          <a:p>
            <a:r>
              <a:rPr lang="es-ES"/>
              <a:t>+</a:t>
            </a:r>
          </a:p>
        </p:txBody>
      </p:sp>
      <p:sp>
        <p:nvSpPr>
          <p:cNvPr id="11" name="Subtitle 2">
            <a:extLst>
              <a:ext uri="{FF2B5EF4-FFF2-40B4-BE49-F238E27FC236}">
                <a16:creationId xmlns:a16="http://schemas.microsoft.com/office/drawing/2014/main" id="{D978BFAE-BADC-64A5-812C-F2C73C43834B}"/>
              </a:ext>
            </a:extLst>
          </p:cNvPr>
          <p:cNvSpPr txBox="1">
            <a:spLocks noChangeArrowheads="1"/>
          </p:cNvSpPr>
          <p:nvPr/>
        </p:nvSpPr>
        <p:spPr bwMode="auto">
          <a:xfrm>
            <a:off x="9528294" y="4475145"/>
            <a:ext cx="2173832"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just">
              <a:lnSpc>
                <a:spcPct val="100000"/>
              </a:lnSpc>
              <a:spcBef>
                <a:spcPts val="0"/>
              </a:spcBef>
              <a:spcAft>
                <a:spcPts val="600"/>
              </a:spcAft>
              <a:buFont typeface="Arial" panose="020B0604020202020204" pitchFamily="34" charset="0"/>
              <a:buNone/>
              <a:defRPr sz="160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l"/>
            <a:r>
              <a:rPr lang="es-ES" altLang="en-US" sz="1400" b="1"/>
              <a:t>Suma de las cuotas de Seguridad Social deducidas </a:t>
            </a:r>
            <a:r>
              <a:rPr lang="es-ES" altLang="en-US" sz="1400"/>
              <a:t>por el ejercicio de la actividad comunicadas por </a:t>
            </a:r>
            <a:r>
              <a:rPr lang="es-ES" altLang="en-US" sz="1400" b="1"/>
              <a:t>cada organismo</a:t>
            </a:r>
            <a:endParaRPr lang="es-ES" sz="1400" b="1"/>
          </a:p>
        </p:txBody>
      </p:sp>
      <p:sp>
        <p:nvSpPr>
          <p:cNvPr id="3" name="Marcador de número de diapositiva 414">
            <a:extLst>
              <a:ext uri="{FF2B5EF4-FFF2-40B4-BE49-F238E27FC236}">
                <a16:creationId xmlns:a16="http://schemas.microsoft.com/office/drawing/2014/main" id="{8FCC35FB-018B-953B-D3D4-95ADC76D2C3D}"/>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Imagen 3">
            <a:extLst>
              <a:ext uri="{FF2B5EF4-FFF2-40B4-BE49-F238E27FC236}">
                <a16:creationId xmlns:a16="http://schemas.microsoft.com/office/drawing/2014/main" id="{2863EAC1-0C00-FD22-1286-C13707589B15}"/>
              </a:ext>
            </a:extLst>
          </p:cNvPr>
          <p:cNvPicPr>
            <a:picLocks noChangeAspect="1"/>
          </p:cNvPicPr>
          <p:nvPr/>
        </p:nvPicPr>
        <p:blipFill>
          <a:blip r:embed="rId2"/>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72301399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21">
            <a:extLst>
              <a:ext uri="{FF2B5EF4-FFF2-40B4-BE49-F238E27FC236}">
                <a16:creationId xmlns:a16="http://schemas.microsoft.com/office/drawing/2014/main" id="{E7E15194-8B18-FCF3-7DE5-AEA9F1D2BDDF}"/>
              </a:ext>
            </a:extLst>
          </p:cNvPr>
          <p:cNvSpPr/>
          <p:nvPr/>
        </p:nvSpPr>
        <p:spPr>
          <a:xfrm rot="5400000">
            <a:off x="1722593" y="696105"/>
            <a:ext cx="4438664" cy="7883859"/>
          </a:xfrm>
          <a:prstGeom prst="rect">
            <a:avLst/>
          </a:prstGeom>
          <a:solidFill>
            <a:srgbClr val="335B74">
              <a:lumMod val="20000"/>
              <a:lumOff val="80000"/>
              <a:alpha val="8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upo 18">
            <a:extLst>
              <a:ext uri="{FF2B5EF4-FFF2-40B4-BE49-F238E27FC236}">
                <a16:creationId xmlns:a16="http://schemas.microsoft.com/office/drawing/2014/main" id="{CE834819-6F99-E6E9-F180-24748D745903}"/>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7C14A923-DC4D-7222-8B14-9DA42B8D500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1" name="Grupo 20">
              <a:extLst>
                <a:ext uri="{FF2B5EF4-FFF2-40B4-BE49-F238E27FC236}">
                  <a16:creationId xmlns:a16="http://schemas.microsoft.com/office/drawing/2014/main" id="{16413EC4-1084-CECE-DD47-C58F47FEDC78}"/>
                </a:ext>
              </a:extLst>
            </p:cNvPr>
            <p:cNvGrpSpPr/>
            <p:nvPr/>
          </p:nvGrpSpPr>
          <p:grpSpPr>
            <a:xfrm>
              <a:off x="101977" y="91047"/>
              <a:ext cx="712074" cy="630845"/>
              <a:chOff x="101977" y="91047"/>
              <a:chExt cx="712074" cy="630845"/>
            </a:xfrm>
          </p:grpSpPr>
          <p:sp>
            <p:nvSpPr>
              <p:cNvPr id="22" name="Graphic 10">
                <a:extLst>
                  <a:ext uri="{FF2B5EF4-FFF2-40B4-BE49-F238E27FC236}">
                    <a16:creationId xmlns:a16="http://schemas.microsoft.com/office/drawing/2014/main" id="{1B90DCAE-AC1A-5D64-FD69-F898A3A2852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3" name="TextBox 38">
                <a:extLst>
                  <a:ext uri="{FF2B5EF4-FFF2-40B4-BE49-F238E27FC236}">
                    <a16:creationId xmlns:a16="http://schemas.microsoft.com/office/drawing/2014/main" id="{52659D15-F26E-C953-F9D9-653425CC0EC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12" name="Marcador de número de diapositiva 414">
            <a:extLst>
              <a:ext uri="{FF2B5EF4-FFF2-40B4-BE49-F238E27FC236}">
                <a16:creationId xmlns:a16="http://schemas.microsoft.com/office/drawing/2014/main" id="{CDA8FCEB-C02B-8ABD-A031-0EAADF6A2716}"/>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26" name="Grupo 25">
            <a:extLst>
              <a:ext uri="{FF2B5EF4-FFF2-40B4-BE49-F238E27FC236}">
                <a16:creationId xmlns:a16="http://schemas.microsoft.com/office/drawing/2014/main" id="{917EC93E-67E8-D3FA-73E6-6880517912C7}"/>
              </a:ext>
            </a:extLst>
          </p:cNvPr>
          <p:cNvGrpSpPr/>
          <p:nvPr/>
        </p:nvGrpSpPr>
        <p:grpSpPr>
          <a:xfrm flipH="1">
            <a:off x="8335618" y="2700222"/>
            <a:ext cx="3496002" cy="3099213"/>
            <a:chOff x="351150" y="1444151"/>
            <a:chExt cx="4814664" cy="4238600"/>
          </a:xfrm>
        </p:grpSpPr>
        <p:pic>
          <p:nvPicPr>
            <p:cNvPr id="27" name="Picture Placeholder 5">
              <a:extLst>
                <a:ext uri="{FF2B5EF4-FFF2-40B4-BE49-F238E27FC236}">
                  <a16:creationId xmlns:a16="http://schemas.microsoft.com/office/drawing/2014/main" id="{11438179-500A-526F-221F-10E70FC30B0A}"/>
                </a:ext>
              </a:extLst>
            </p:cNvPr>
            <p:cNvPicPr>
              <a:picLocks noChangeAspect="1"/>
            </p:cNvPicPr>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28" name="Oval 41">
              <a:extLst>
                <a:ext uri="{FF2B5EF4-FFF2-40B4-BE49-F238E27FC236}">
                  <a16:creationId xmlns:a16="http://schemas.microsoft.com/office/drawing/2014/main" id="{1B6FC688-7371-1A46-ABB9-4B12AEB6543E}"/>
                </a:ext>
              </a:extLst>
            </p:cNvPr>
            <p:cNvSpPr/>
            <p:nvPr/>
          </p:nvSpPr>
          <p:spPr>
            <a:xfrm>
              <a:off x="2435177" y="2952114"/>
              <a:ext cx="2730637" cy="2730637"/>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Resoluciones </a:t>
              </a:r>
            </a:p>
            <a:p>
              <a:pPr algn="ctr">
                <a:lnSpc>
                  <a:spcPct val="90000"/>
                </a:lnSpc>
              </a:pPr>
              <a:r>
                <a:rPr lang="es-ES" sz="2000" b="1" kern="0">
                  <a:solidFill>
                    <a:schemeClr val="bg1"/>
                  </a:solidFill>
                  <a:cs typeface="Arial" panose="020B0604020202020204" pitchFamily="34" charset="0"/>
                </a:rPr>
                <a:t>TA R 23 060</a:t>
              </a:r>
            </a:p>
            <a:p>
              <a:pPr algn="ctr">
                <a:lnSpc>
                  <a:spcPct val="90000"/>
                </a:lnSpc>
              </a:pPr>
              <a:r>
                <a:rPr lang="es-ES" sz="2000" b="1" kern="0">
                  <a:solidFill>
                    <a:schemeClr val="bg1"/>
                  </a:solidFill>
                  <a:cs typeface="Arial" panose="020B0604020202020204" pitchFamily="34" charset="0"/>
                </a:rPr>
                <a:t>TA R 23 061</a:t>
              </a:r>
            </a:p>
            <a:p>
              <a:pPr algn="ctr">
                <a:lnSpc>
                  <a:spcPct val="90000"/>
                </a:lnSpc>
              </a:pPr>
              <a:r>
                <a:rPr lang="es-ES" sz="2000" b="1" kern="0">
                  <a:solidFill>
                    <a:schemeClr val="bg1"/>
                  </a:solidFill>
                  <a:cs typeface="Arial" panose="020B0604020202020204" pitchFamily="34" charset="0"/>
                </a:rPr>
                <a:t>TA R 23 062</a:t>
              </a:r>
              <a:endParaRPr lang="es-ES" sz="2000" b="1" kern="0" baseline="30000">
                <a:solidFill>
                  <a:schemeClr val="bg1"/>
                </a:solidFill>
                <a:cs typeface="Arial" panose="020B0604020202020204" pitchFamily="34" charset="0"/>
              </a:endParaRPr>
            </a:p>
          </p:txBody>
        </p:sp>
      </p:grpSp>
      <p:grpSp>
        <p:nvGrpSpPr>
          <p:cNvPr id="30" name="Grupo 29">
            <a:extLst>
              <a:ext uri="{FF2B5EF4-FFF2-40B4-BE49-F238E27FC236}">
                <a16:creationId xmlns:a16="http://schemas.microsoft.com/office/drawing/2014/main" id="{701505D7-814D-18D9-07CB-9024F114A810}"/>
              </a:ext>
            </a:extLst>
          </p:cNvPr>
          <p:cNvGrpSpPr/>
          <p:nvPr/>
        </p:nvGrpSpPr>
        <p:grpSpPr>
          <a:xfrm>
            <a:off x="7135956" y="4418432"/>
            <a:ext cx="508874" cy="506019"/>
            <a:chOff x="6222168" y="1007759"/>
            <a:chExt cx="508874" cy="506019"/>
          </a:xfrm>
        </p:grpSpPr>
        <p:sp>
          <p:nvSpPr>
            <p:cNvPr id="31" name="Freeform: Shape 97">
              <a:extLst>
                <a:ext uri="{FF2B5EF4-FFF2-40B4-BE49-F238E27FC236}">
                  <a16:creationId xmlns:a16="http://schemas.microsoft.com/office/drawing/2014/main" id="{861BDA20-A492-418B-0BA9-16BE6E5695BA}"/>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32" name="Group 45">
              <a:extLst>
                <a:ext uri="{FF2B5EF4-FFF2-40B4-BE49-F238E27FC236}">
                  <a16:creationId xmlns:a16="http://schemas.microsoft.com/office/drawing/2014/main" id="{FA9F3198-4F25-8598-1826-53BF7BE0C4EA}"/>
                </a:ext>
              </a:extLst>
            </p:cNvPr>
            <p:cNvGrpSpPr/>
            <p:nvPr/>
          </p:nvGrpSpPr>
          <p:grpSpPr>
            <a:xfrm>
              <a:off x="6345880" y="1080659"/>
              <a:ext cx="261451" cy="360219"/>
              <a:chOff x="943524" y="3635770"/>
              <a:chExt cx="321960" cy="443587"/>
            </a:xfrm>
            <a:noFill/>
          </p:grpSpPr>
          <p:sp>
            <p:nvSpPr>
              <p:cNvPr id="33" name="Freeform: Shape 46">
                <a:extLst>
                  <a:ext uri="{FF2B5EF4-FFF2-40B4-BE49-F238E27FC236}">
                    <a16:creationId xmlns:a16="http://schemas.microsoft.com/office/drawing/2014/main" id="{BCB491CB-608A-0337-5488-7C1EC8173190}"/>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4" name="Freeform: Shape 47">
                <a:extLst>
                  <a:ext uri="{FF2B5EF4-FFF2-40B4-BE49-F238E27FC236}">
                    <a16:creationId xmlns:a16="http://schemas.microsoft.com/office/drawing/2014/main" id="{24CB9081-6E91-5694-6D4D-5B1917422FAB}"/>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5" name="Freeform: Shape 48">
                <a:extLst>
                  <a:ext uri="{FF2B5EF4-FFF2-40B4-BE49-F238E27FC236}">
                    <a16:creationId xmlns:a16="http://schemas.microsoft.com/office/drawing/2014/main" id="{A0FBA22D-B1F7-6C2B-A2BF-A0D041692D15}"/>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6" name="Freeform: Shape 49">
                <a:extLst>
                  <a:ext uri="{FF2B5EF4-FFF2-40B4-BE49-F238E27FC236}">
                    <a16:creationId xmlns:a16="http://schemas.microsoft.com/office/drawing/2014/main" id="{CB928969-9118-73AB-319A-A061C03AA927}"/>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7" name="Freeform: Shape 50">
                <a:extLst>
                  <a:ext uri="{FF2B5EF4-FFF2-40B4-BE49-F238E27FC236}">
                    <a16:creationId xmlns:a16="http://schemas.microsoft.com/office/drawing/2014/main" id="{5408C043-1507-BA87-698E-FD4439A18420}"/>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8" name="Freeform: Shape 51">
                <a:extLst>
                  <a:ext uri="{FF2B5EF4-FFF2-40B4-BE49-F238E27FC236}">
                    <a16:creationId xmlns:a16="http://schemas.microsoft.com/office/drawing/2014/main" id="{583A4079-CE05-B3DD-6ABD-06C69D7F30C3}"/>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9" name="Freeform: Shape 52">
                <a:extLst>
                  <a:ext uri="{FF2B5EF4-FFF2-40B4-BE49-F238E27FC236}">
                    <a16:creationId xmlns:a16="http://schemas.microsoft.com/office/drawing/2014/main" id="{DA600423-AC30-B91C-DDB3-1F2D0556B7A7}"/>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0" name="Freeform: Shape 53">
                <a:extLst>
                  <a:ext uri="{FF2B5EF4-FFF2-40B4-BE49-F238E27FC236}">
                    <a16:creationId xmlns:a16="http://schemas.microsoft.com/office/drawing/2014/main" id="{410FEC14-51F6-4195-94E4-808EFCE17079}"/>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1" name="Freeform: Shape 54">
                <a:extLst>
                  <a:ext uri="{FF2B5EF4-FFF2-40B4-BE49-F238E27FC236}">
                    <a16:creationId xmlns:a16="http://schemas.microsoft.com/office/drawing/2014/main" id="{E33BF565-61C6-3E01-FB2D-D03F6481E725}"/>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2" name="Freeform: Shape 55">
                <a:extLst>
                  <a:ext uri="{FF2B5EF4-FFF2-40B4-BE49-F238E27FC236}">
                    <a16:creationId xmlns:a16="http://schemas.microsoft.com/office/drawing/2014/main" id="{3C38E034-53AD-1467-8F01-04438CCEDD2F}"/>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3" name="Freeform: Shape 56">
                <a:extLst>
                  <a:ext uri="{FF2B5EF4-FFF2-40B4-BE49-F238E27FC236}">
                    <a16:creationId xmlns:a16="http://schemas.microsoft.com/office/drawing/2014/main" id="{557C1E13-A44B-7B5C-B625-EA85688128D9}"/>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4" name="Freeform: Shape 57">
                <a:extLst>
                  <a:ext uri="{FF2B5EF4-FFF2-40B4-BE49-F238E27FC236}">
                    <a16:creationId xmlns:a16="http://schemas.microsoft.com/office/drawing/2014/main" id="{F2FEEB86-D6B9-8128-F380-A50E3A21EC54}"/>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45" name="CuadroTexto 44">
            <a:extLst>
              <a:ext uri="{FF2B5EF4-FFF2-40B4-BE49-F238E27FC236}">
                <a16:creationId xmlns:a16="http://schemas.microsoft.com/office/drawing/2014/main" id="{053586DD-1B57-81D4-940E-4991E3A0775C}"/>
              </a:ext>
            </a:extLst>
          </p:cNvPr>
          <p:cNvSpPr txBox="1"/>
          <p:nvPr/>
        </p:nvSpPr>
        <p:spPr>
          <a:xfrm>
            <a:off x="1533524" y="3573550"/>
            <a:ext cx="5405105" cy="2176732"/>
          </a:xfrm>
          <a:prstGeom prst="rect">
            <a:avLst/>
          </a:prstGeom>
          <a:noFill/>
        </p:spPr>
        <p:txBody>
          <a:bodyPr wrap="square" lIns="108000" tIns="72000" rIns="108000" bIns="72000" rtlCol="0">
            <a:spAutoFit/>
          </a:bodyPr>
          <a:lstStyle/>
          <a:p>
            <a:pPr algn="just">
              <a:spcBef>
                <a:spcPts val="1200"/>
              </a:spcBef>
            </a:pPr>
            <a:r>
              <a:rPr lang="es-ES" sz="1600"/>
              <a:t>A los/as autónomos/as que no han declarado ingresos o han incumplido la obligación de presentación de la declaración del IRPF se les establece una </a:t>
            </a:r>
            <a:r>
              <a:rPr lang="es-ES" sz="1600" b="1"/>
              <a:t>BCD de 1.000 euros </a:t>
            </a:r>
            <a:r>
              <a:rPr lang="es-ES" sz="1600"/>
              <a:t>para el año objeto de RC.</a:t>
            </a:r>
          </a:p>
          <a:p>
            <a:pPr>
              <a:spcBef>
                <a:spcPts val="1200"/>
              </a:spcBef>
            </a:pPr>
            <a:endParaRPr lang="es-ES" sz="1600"/>
          </a:p>
          <a:p>
            <a:pPr>
              <a:spcBef>
                <a:spcPts val="1200"/>
              </a:spcBef>
            </a:pPr>
            <a:r>
              <a:rPr lang="es-ES" sz="1600"/>
              <a:t>Se recalculan las cuotas con las nuevas BCD y se informa del resultado del cálculo.</a:t>
            </a:r>
          </a:p>
        </p:txBody>
      </p:sp>
      <p:grpSp>
        <p:nvGrpSpPr>
          <p:cNvPr id="49" name="Group 15">
            <a:extLst>
              <a:ext uri="{FF2B5EF4-FFF2-40B4-BE49-F238E27FC236}">
                <a16:creationId xmlns:a16="http://schemas.microsoft.com/office/drawing/2014/main" id="{FFD8D571-6E32-145C-78CA-845FDA5CA026}"/>
              </a:ext>
            </a:extLst>
          </p:cNvPr>
          <p:cNvGrpSpPr>
            <a:grpSpLocks noChangeAspect="1"/>
          </p:cNvGrpSpPr>
          <p:nvPr/>
        </p:nvGrpSpPr>
        <p:grpSpPr>
          <a:xfrm>
            <a:off x="26165" y="1612767"/>
            <a:ext cx="1697181" cy="1611869"/>
            <a:chOff x="2593976" y="1049338"/>
            <a:chExt cx="5653087" cy="5368925"/>
          </a:xfrm>
        </p:grpSpPr>
        <p:sp>
          <p:nvSpPr>
            <p:cNvPr id="50" name="Freeform 5">
              <a:extLst>
                <a:ext uri="{FF2B5EF4-FFF2-40B4-BE49-F238E27FC236}">
                  <a16:creationId xmlns:a16="http://schemas.microsoft.com/office/drawing/2014/main" id="{DD9A09C3-300A-5494-3DBD-41E22B040981}"/>
                </a:ext>
              </a:extLst>
            </p:cNvPr>
            <p:cNvSpPr>
              <a:spLocks/>
            </p:cNvSpPr>
            <p:nvPr/>
          </p:nvSpPr>
          <p:spPr bwMode="auto">
            <a:xfrm>
              <a:off x="2593976" y="1049338"/>
              <a:ext cx="3760788" cy="3754437"/>
            </a:xfrm>
            <a:custGeom>
              <a:avLst/>
              <a:gdLst>
                <a:gd name="T0" fmla="*/ 236 w 1747"/>
                <a:gd name="T1" fmla="*/ 1357 h 1749"/>
                <a:gd name="T2" fmla="*/ 503 w 1747"/>
                <a:gd name="T3" fmla="*/ 236 h 1749"/>
                <a:gd name="T4" fmla="*/ 1624 w 1747"/>
                <a:gd name="T5" fmla="*/ 503 h 1749"/>
                <a:gd name="T6" fmla="*/ 1745 w 1747"/>
                <a:gd name="T7" fmla="*/ 941 h 1749"/>
                <a:gd name="T8" fmla="*/ 908 w 1747"/>
                <a:gd name="T9" fmla="*/ 1744 h 1749"/>
                <a:gd name="T10" fmla="*/ 156 w 1747"/>
                <a:gd name="T11" fmla="*/ 1744 h 1749"/>
                <a:gd name="T12" fmla="*/ 235 w 1747"/>
                <a:gd name="T13" fmla="*/ 1610 h 1749"/>
                <a:gd name="T14" fmla="*/ 236 w 1747"/>
                <a:gd name="T15" fmla="*/ 1357 h 1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1749">
                  <a:moveTo>
                    <a:pt x="236" y="1357"/>
                  </a:moveTo>
                  <a:cubicBezTo>
                    <a:pt x="0" y="974"/>
                    <a:pt x="119" y="472"/>
                    <a:pt x="503" y="236"/>
                  </a:cubicBezTo>
                  <a:cubicBezTo>
                    <a:pt x="886" y="0"/>
                    <a:pt x="1388" y="119"/>
                    <a:pt x="1624" y="503"/>
                  </a:cubicBezTo>
                  <a:cubicBezTo>
                    <a:pt x="1705" y="634"/>
                    <a:pt x="1747" y="787"/>
                    <a:pt x="1745" y="941"/>
                  </a:cubicBezTo>
                  <a:cubicBezTo>
                    <a:pt x="1730" y="1392"/>
                    <a:pt x="1359" y="1749"/>
                    <a:pt x="908" y="1744"/>
                  </a:cubicBezTo>
                  <a:cubicBezTo>
                    <a:pt x="156" y="1744"/>
                    <a:pt x="156" y="1744"/>
                    <a:pt x="156" y="1744"/>
                  </a:cubicBezTo>
                  <a:cubicBezTo>
                    <a:pt x="235" y="1610"/>
                    <a:pt x="235" y="1610"/>
                    <a:pt x="235" y="1610"/>
                  </a:cubicBezTo>
                  <a:cubicBezTo>
                    <a:pt x="282" y="1532"/>
                    <a:pt x="282" y="1435"/>
                    <a:pt x="236" y="135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1" name="Freeform 6">
              <a:extLst>
                <a:ext uri="{FF2B5EF4-FFF2-40B4-BE49-F238E27FC236}">
                  <a16:creationId xmlns:a16="http://schemas.microsoft.com/office/drawing/2014/main" id="{A0591D1A-E10B-09B7-A359-9C2F240E9333}"/>
                </a:ext>
              </a:extLst>
            </p:cNvPr>
            <p:cNvSpPr>
              <a:spLocks/>
            </p:cNvSpPr>
            <p:nvPr/>
          </p:nvSpPr>
          <p:spPr bwMode="auto">
            <a:xfrm>
              <a:off x="4365626" y="2811463"/>
              <a:ext cx="3735388" cy="3487737"/>
            </a:xfrm>
            <a:custGeom>
              <a:avLst/>
              <a:gdLst>
                <a:gd name="T0" fmla="*/ 1499 w 1735"/>
                <a:gd name="T1" fmla="*/ 1235 h 1624"/>
                <a:gd name="T2" fmla="*/ 1232 w 1735"/>
                <a:gd name="T3" fmla="*/ 114 h 1624"/>
                <a:gd name="T4" fmla="*/ 914 w 1735"/>
                <a:gd name="T5" fmla="*/ 0 h 1624"/>
                <a:gd name="T6" fmla="*/ 922 w 1735"/>
                <a:gd name="T7" fmla="*/ 120 h 1624"/>
                <a:gd name="T8" fmla="*/ 85 w 1735"/>
                <a:gd name="T9" fmla="*/ 923 h 1624"/>
                <a:gd name="T10" fmla="*/ 0 w 1735"/>
                <a:gd name="T11" fmla="*/ 923 h 1624"/>
                <a:gd name="T12" fmla="*/ 827 w 1735"/>
                <a:gd name="T13" fmla="*/ 1622 h 1624"/>
                <a:gd name="T14" fmla="*/ 1580 w 1735"/>
                <a:gd name="T15" fmla="*/ 1622 h 1624"/>
                <a:gd name="T16" fmla="*/ 1500 w 1735"/>
                <a:gd name="T17" fmla="*/ 1487 h 1624"/>
                <a:gd name="T18" fmla="*/ 1499 w 1735"/>
                <a:gd name="T19" fmla="*/ 1235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 h="1624">
                  <a:moveTo>
                    <a:pt x="1499" y="1235"/>
                  </a:moveTo>
                  <a:cubicBezTo>
                    <a:pt x="1735" y="851"/>
                    <a:pt x="1615" y="349"/>
                    <a:pt x="1232" y="114"/>
                  </a:cubicBezTo>
                  <a:cubicBezTo>
                    <a:pt x="1135" y="54"/>
                    <a:pt x="1027" y="15"/>
                    <a:pt x="914" y="0"/>
                  </a:cubicBezTo>
                  <a:cubicBezTo>
                    <a:pt x="919" y="40"/>
                    <a:pt x="922" y="80"/>
                    <a:pt x="922" y="120"/>
                  </a:cubicBezTo>
                  <a:cubicBezTo>
                    <a:pt x="907" y="571"/>
                    <a:pt x="535" y="928"/>
                    <a:pt x="85" y="923"/>
                  </a:cubicBezTo>
                  <a:cubicBezTo>
                    <a:pt x="0" y="923"/>
                    <a:pt x="0" y="923"/>
                    <a:pt x="0" y="923"/>
                  </a:cubicBezTo>
                  <a:cubicBezTo>
                    <a:pt x="66" y="1328"/>
                    <a:pt x="417" y="1624"/>
                    <a:pt x="827" y="1622"/>
                  </a:cubicBezTo>
                  <a:cubicBezTo>
                    <a:pt x="1580" y="1622"/>
                    <a:pt x="1580" y="1622"/>
                    <a:pt x="1580" y="1622"/>
                  </a:cubicBezTo>
                  <a:cubicBezTo>
                    <a:pt x="1500" y="1487"/>
                    <a:pt x="1500" y="1487"/>
                    <a:pt x="1500" y="1487"/>
                  </a:cubicBezTo>
                  <a:cubicBezTo>
                    <a:pt x="1453" y="1410"/>
                    <a:pt x="1453" y="1313"/>
                    <a:pt x="1499" y="12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2" name="Freeform 7">
              <a:extLst>
                <a:ext uri="{FF2B5EF4-FFF2-40B4-BE49-F238E27FC236}">
                  <a16:creationId xmlns:a16="http://schemas.microsoft.com/office/drawing/2014/main" id="{EEE6F45D-1AB4-12C0-C60F-BF6E588892EF}"/>
                </a:ext>
              </a:extLst>
            </p:cNvPr>
            <p:cNvSpPr>
              <a:spLocks noEditPoints="1"/>
            </p:cNvSpPr>
            <p:nvPr/>
          </p:nvSpPr>
          <p:spPr bwMode="auto">
            <a:xfrm>
              <a:off x="2636838" y="1123951"/>
              <a:ext cx="5610225" cy="5294312"/>
            </a:xfrm>
            <a:custGeom>
              <a:avLst/>
              <a:gdLst>
                <a:gd name="T0" fmla="*/ 2353 w 2606"/>
                <a:gd name="T1" fmla="*/ 2244 h 2466"/>
                <a:gd name="T2" fmla="*/ 2353 w 2606"/>
                <a:gd name="T3" fmla="*/ 2051 h 2466"/>
                <a:gd name="T4" fmla="*/ 2067 w 2606"/>
                <a:gd name="T5" fmla="*/ 850 h 2466"/>
                <a:gd name="T6" fmla="*/ 1771 w 2606"/>
                <a:gd name="T7" fmla="*/ 736 h 2466"/>
                <a:gd name="T8" fmla="*/ 1511 w 2606"/>
                <a:gd name="T9" fmla="*/ 258 h 2466"/>
                <a:gd name="T10" fmla="*/ 840 w 2606"/>
                <a:gd name="T11" fmla="*/ 21 h 2466"/>
                <a:gd name="T12" fmla="*/ 38 w 2606"/>
                <a:gd name="T13" fmla="*/ 960 h 2466"/>
                <a:gd name="T14" fmla="*/ 167 w 2606"/>
                <a:gd name="T15" fmla="*/ 1352 h 2466"/>
                <a:gd name="T16" fmla="*/ 167 w 2606"/>
                <a:gd name="T17" fmla="*/ 1544 h 2466"/>
                <a:gd name="T18" fmla="*/ 86 w 2606"/>
                <a:gd name="T19" fmla="*/ 1680 h 2466"/>
                <a:gd name="T20" fmla="*/ 106 w 2606"/>
                <a:gd name="T21" fmla="*/ 1759 h 2466"/>
                <a:gd name="T22" fmla="*/ 136 w 2606"/>
                <a:gd name="T23" fmla="*/ 1767 h 2466"/>
                <a:gd name="T24" fmla="*/ 755 w 2606"/>
                <a:gd name="T25" fmla="*/ 1767 h 2466"/>
                <a:gd name="T26" fmla="*/ 1628 w 2606"/>
                <a:gd name="T27" fmla="*/ 2466 h 2466"/>
                <a:gd name="T28" fmla="*/ 2383 w 2606"/>
                <a:gd name="T29" fmla="*/ 2466 h 2466"/>
                <a:gd name="T30" fmla="*/ 2441 w 2606"/>
                <a:gd name="T31" fmla="*/ 2408 h 2466"/>
                <a:gd name="T32" fmla="*/ 2433 w 2606"/>
                <a:gd name="T33" fmla="*/ 2378 h 2466"/>
                <a:gd name="T34" fmla="*/ 2353 w 2606"/>
                <a:gd name="T35" fmla="*/ 2244 h 2466"/>
                <a:gd name="T36" fmla="*/ 237 w 2606"/>
                <a:gd name="T37" fmla="*/ 1651 h 2466"/>
                <a:gd name="T38" fmla="*/ 265 w 2606"/>
                <a:gd name="T39" fmla="*/ 1604 h 2466"/>
                <a:gd name="T40" fmla="*/ 265 w 2606"/>
                <a:gd name="T41" fmla="*/ 1291 h 2466"/>
                <a:gd name="T42" fmla="*/ 513 w 2606"/>
                <a:gd name="T43" fmla="*/ 250 h 2466"/>
                <a:gd name="T44" fmla="*/ 1554 w 2606"/>
                <a:gd name="T45" fmla="*/ 498 h 2466"/>
                <a:gd name="T46" fmla="*/ 1667 w 2606"/>
                <a:gd name="T47" fmla="*/ 905 h 2466"/>
                <a:gd name="T48" fmla="*/ 888 w 2606"/>
                <a:gd name="T49" fmla="*/ 1651 h 2466"/>
                <a:gd name="T50" fmla="*/ 237 w 2606"/>
                <a:gd name="T51" fmla="*/ 1651 h 2466"/>
                <a:gd name="T52" fmla="*/ 1630 w 2606"/>
                <a:gd name="T53" fmla="*/ 2350 h 2466"/>
                <a:gd name="T54" fmla="*/ 874 w 2606"/>
                <a:gd name="T55" fmla="*/ 1767 h 2466"/>
                <a:gd name="T56" fmla="*/ 888 w 2606"/>
                <a:gd name="T57" fmla="*/ 1767 h 2466"/>
                <a:gd name="T58" fmla="*/ 1783 w 2606"/>
                <a:gd name="T59" fmla="*/ 907 h 2466"/>
                <a:gd name="T60" fmla="*/ 1783 w 2606"/>
                <a:gd name="T61" fmla="*/ 856 h 2466"/>
                <a:gd name="T62" fmla="*/ 2347 w 2606"/>
                <a:gd name="T63" fmla="*/ 1766 h 2466"/>
                <a:gd name="T64" fmla="*/ 2254 w 2606"/>
                <a:gd name="T65" fmla="*/ 1990 h 2466"/>
                <a:gd name="T66" fmla="*/ 2254 w 2606"/>
                <a:gd name="T67" fmla="*/ 2302 h 2466"/>
                <a:gd name="T68" fmla="*/ 2282 w 2606"/>
                <a:gd name="T69" fmla="*/ 2350 h 2466"/>
                <a:gd name="T70" fmla="*/ 1630 w 2606"/>
                <a:gd name="T71" fmla="*/ 2350 h 2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6" h="2466">
                  <a:moveTo>
                    <a:pt x="2353" y="2244"/>
                  </a:moveTo>
                  <a:cubicBezTo>
                    <a:pt x="2318" y="2185"/>
                    <a:pt x="2318" y="2111"/>
                    <a:pt x="2353" y="2051"/>
                  </a:cubicBezTo>
                  <a:cubicBezTo>
                    <a:pt x="2606" y="1641"/>
                    <a:pt x="2478" y="1103"/>
                    <a:pt x="2067" y="850"/>
                  </a:cubicBezTo>
                  <a:cubicBezTo>
                    <a:pt x="1976" y="794"/>
                    <a:pt x="1876" y="756"/>
                    <a:pt x="1771" y="736"/>
                  </a:cubicBezTo>
                  <a:cubicBezTo>
                    <a:pt x="1738" y="553"/>
                    <a:pt x="1646" y="385"/>
                    <a:pt x="1511" y="258"/>
                  </a:cubicBezTo>
                  <a:cubicBezTo>
                    <a:pt x="1331" y="87"/>
                    <a:pt x="1087" y="0"/>
                    <a:pt x="840" y="21"/>
                  </a:cubicBezTo>
                  <a:cubicBezTo>
                    <a:pt x="359" y="59"/>
                    <a:pt x="0" y="479"/>
                    <a:pt x="38" y="960"/>
                  </a:cubicBezTo>
                  <a:cubicBezTo>
                    <a:pt x="49" y="1099"/>
                    <a:pt x="93" y="1234"/>
                    <a:pt x="167" y="1352"/>
                  </a:cubicBezTo>
                  <a:cubicBezTo>
                    <a:pt x="202" y="1411"/>
                    <a:pt x="202" y="1485"/>
                    <a:pt x="167" y="1544"/>
                  </a:cubicBezTo>
                  <a:cubicBezTo>
                    <a:pt x="86" y="1680"/>
                    <a:pt x="86" y="1680"/>
                    <a:pt x="86" y="1680"/>
                  </a:cubicBezTo>
                  <a:cubicBezTo>
                    <a:pt x="69" y="1707"/>
                    <a:pt x="78" y="1743"/>
                    <a:pt x="106" y="1759"/>
                  </a:cubicBezTo>
                  <a:cubicBezTo>
                    <a:pt x="115" y="1765"/>
                    <a:pt x="125" y="1767"/>
                    <a:pt x="136" y="1767"/>
                  </a:cubicBezTo>
                  <a:cubicBezTo>
                    <a:pt x="755" y="1767"/>
                    <a:pt x="755" y="1767"/>
                    <a:pt x="755" y="1767"/>
                  </a:cubicBezTo>
                  <a:cubicBezTo>
                    <a:pt x="846" y="2176"/>
                    <a:pt x="1209" y="2466"/>
                    <a:pt x="1628" y="2466"/>
                  </a:cubicBezTo>
                  <a:cubicBezTo>
                    <a:pt x="2383" y="2466"/>
                    <a:pt x="2383" y="2466"/>
                    <a:pt x="2383" y="2466"/>
                  </a:cubicBezTo>
                  <a:cubicBezTo>
                    <a:pt x="2415" y="2466"/>
                    <a:pt x="2441" y="2440"/>
                    <a:pt x="2441" y="2408"/>
                  </a:cubicBezTo>
                  <a:cubicBezTo>
                    <a:pt x="2441" y="2397"/>
                    <a:pt x="2438" y="2387"/>
                    <a:pt x="2433" y="2378"/>
                  </a:cubicBezTo>
                  <a:lnTo>
                    <a:pt x="2353" y="2244"/>
                  </a:lnTo>
                  <a:close/>
                  <a:moveTo>
                    <a:pt x="237" y="1651"/>
                  </a:moveTo>
                  <a:cubicBezTo>
                    <a:pt x="265" y="1604"/>
                    <a:pt x="265" y="1604"/>
                    <a:pt x="265" y="1604"/>
                  </a:cubicBezTo>
                  <a:cubicBezTo>
                    <a:pt x="324" y="1508"/>
                    <a:pt x="324" y="1387"/>
                    <a:pt x="265" y="1291"/>
                  </a:cubicBezTo>
                  <a:cubicBezTo>
                    <a:pt x="46" y="935"/>
                    <a:pt x="157" y="469"/>
                    <a:pt x="513" y="250"/>
                  </a:cubicBezTo>
                  <a:cubicBezTo>
                    <a:pt x="869" y="31"/>
                    <a:pt x="1335" y="142"/>
                    <a:pt x="1554" y="498"/>
                  </a:cubicBezTo>
                  <a:cubicBezTo>
                    <a:pt x="1630" y="620"/>
                    <a:pt x="1669" y="762"/>
                    <a:pt x="1667" y="905"/>
                  </a:cubicBezTo>
                  <a:cubicBezTo>
                    <a:pt x="1653" y="1324"/>
                    <a:pt x="1307" y="1655"/>
                    <a:pt x="888" y="1651"/>
                  </a:cubicBezTo>
                  <a:lnTo>
                    <a:pt x="237" y="1651"/>
                  </a:lnTo>
                  <a:close/>
                  <a:moveTo>
                    <a:pt x="1630" y="2350"/>
                  </a:moveTo>
                  <a:cubicBezTo>
                    <a:pt x="1275" y="2352"/>
                    <a:pt x="963" y="2112"/>
                    <a:pt x="874" y="1767"/>
                  </a:cubicBezTo>
                  <a:cubicBezTo>
                    <a:pt x="888" y="1767"/>
                    <a:pt x="888" y="1767"/>
                    <a:pt x="888" y="1767"/>
                  </a:cubicBezTo>
                  <a:cubicBezTo>
                    <a:pt x="1370" y="1771"/>
                    <a:pt x="1768" y="1389"/>
                    <a:pt x="1783" y="907"/>
                  </a:cubicBezTo>
                  <a:cubicBezTo>
                    <a:pt x="1783" y="890"/>
                    <a:pt x="1783" y="873"/>
                    <a:pt x="1783" y="856"/>
                  </a:cubicBezTo>
                  <a:cubicBezTo>
                    <a:pt x="2190" y="952"/>
                    <a:pt x="2442" y="1359"/>
                    <a:pt x="2347" y="1766"/>
                  </a:cubicBezTo>
                  <a:cubicBezTo>
                    <a:pt x="2328" y="1845"/>
                    <a:pt x="2297" y="1921"/>
                    <a:pt x="2254" y="1990"/>
                  </a:cubicBezTo>
                  <a:cubicBezTo>
                    <a:pt x="2196" y="2086"/>
                    <a:pt x="2196" y="2206"/>
                    <a:pt x="2254" y="2302"/>
                  </a:cubicBezTo>
                  <a:cubicBezTo>
                    <a:pt x="2282" y="2350"/>
                    <a:pt x="2282" y="2350"/>
                    <a:pt x="2282" y="2350"/>
                  </a:cubicBezTo>
                  <a:cubicBezTo>
                    <a:pt x="1630" y="2350"/>
                    <a:pt x="1630" y="2350"/>
                    <a:pt x="1630" y="2350"/>
                  </a:cubicBezTo>
                  <a:close/>
                </a:path>
              </a:pathLst>
            </a:custGeom>
            <a:solidFill>
              <a:schemeClr val="bg1">
                <a:lumMod val="85000"/>
                <a:alpha val="6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3" name="Freeform 8">
              <a:extLst>
                <a:ext uri="{FF2B5EF4-FFF2-40B4-BE49-F238E27FC236}">
                  <a16:creationId xmlns:a16="http://schemas.microsoft.com/office/drawing/2014/main" id="{83A69B11-50EC-2333-0532-BF97EF8F9C74}"/>
                </a:ext>
              </a:extLst>
            </p:cNvPr>
            <p:cNvSpPr>
              <a:spLocks/>
            </p:cNvSpPr>
            <p:nvPr/>
          </p:nvSpPr>
          <p:spPr bwMode="auto">
            <a:xfrm>
              <a:off x="3930651" y="2232025"/>
              <a:ext cx="1166813" cy="1128712"/>
            </a:xfrm>
            <a:custGeom>
              <a:avLst/>
              <a:gdLst>
                <a:gd name="T0" fmla="*/ 373 w 542"/>
                <a:gd name="T1" fmla="*/ 238 h 526"/>
                <a:gd name="T2" fmla="*/ 373 w 542"/>
                <a:gd name="T3" fmla="*/ 238 h 526"/>
                <a:gd name="T4" fmla="*/ 178 w 542"/>
                <a:gd name="T5" fmla="*/ 339 h 526"/>
                <a:gd name="T6" fmla="*/ 173 w 542"/>
                <a:gd name="T7" fmla="*/ 345 h 526"/>
                <a:gd name="T8" fmla="*/ 198 w 542"/>
                <a:gd name="T9" fmla="*/ 526 h 526"/>
                <a:gd name="T10" fmla="*/ 315 w 542"/>
                <a:gd name="T11" fmla="*/ 526 h 526"/>
                <a:gd name="T12" fmla="*/ 327 w 542"/>
                <a:gd name="T13" fmla="*/ 457 h 526"/>
                <a:gd name="T14" fmla="*/ 542 w 542"/>
                <a:gd name="T15" fmla="*/ 236 h 526"/>
                <a:gd name="T16" fmla="*/ 542 w 542"/>
                <a:gd name="T17" fmla="*/ 236 h 526"/>
                <a:gd name="T18" fmla="*/ 272 w 542"/>
                <a:gd name="T19" fmla="*/ 3 h 526"/>
                <a:gd name="T20" fmla="*/ 0 w 542"/>
                <a:gd name="T21" fmla="*/ 123 h 526"/>
                <a:gd name="T22" fmla="*/ 102 w 542"/>
                <a:gd name="T23" fmla="*/ 236 h 526"/>
                <a:gd name="T24" fmla="*/ 269 w 542"/>
                <a:gd name="T25" fmla="*/ 159 h 526"/>
                <a:gd name="T26" fmla="*/ 373 w 542"/>
                <a:gd name="T27" fmla="*/ 23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526">
                  <a:moveTo>
                    <a:pt x="373" y="238"/>
                  </a:moveTo>
                  <a:cubicBezTo>
                    <a:pt x="373" y="238"/>
                    <a:pt x="373" y="238"/>
                    <a:pt x="373" y="238"/>
                  </a:cubicBezTo>
                  <a:cubicBezTo>
                    <a:pt x="373" y="296"/>
                    <a:pt x="319" y="333"/>
                    <a:pt x="178" y="339"/>
                  </a:cubicBezTo>
                  <a:cubicBezTo>
                    <a:pt x="173" y="345"/>
                    <a:pt x="173" y="345"/>
                    <a:pt x="173" y="345"/>
                  </a:cubicBezTo>
                  <a:cubicBezTo>
                    <a:pt x="198" y="526"/>
                    <a:pt x="198" y="526"/>
                    <a:pt x="198" y="526"/>
                  </a:cubicBezTo>
                  <a:cubicBezTo>
                    <a:pt x="315" y="526"/>
                    <a:pt x="315" y="526"/>
                    <a:pt x="315" y="526"/>
                  </a:cubicBezTo>
                  <a:cubicBezTo>
                    <a:pt x="327" y="457"/>
                    <a:pt x="327" y="457"/>
                    <a:pt x="327" y="457"/>
                  </a:cubicBezTo>
                  <a:cubicBezTo>
                    <a:pt x="446" y="436"/>
                    <a:pt x="542" y="378"/>
                    <a:pt x="542" y="236"/>
                  </a:cubicBezTo>
                  <a:cubicBezTo>
                    <a:pt x="542" y="236"/>
                    <a:pt x="542" y="236"/>
                    <a:pt x="542" y="236"/>
                  </a:cubicBezTo>
                  <a:cubicBezTo>
                    <a:pt x="542" y="88"/>
                    <a:pt x="433" y="3"/>
                    <a:pt x="272" y="3"/>
                  </a:cubicBezTo>
                  <a:cubicBezTo>
                    <a:pt x="168" y="0"/>
                    <a:pt x="68" y="44"/>
                    <a:pt x="0" y="123"/>
                  </a:cubicBezTo>
                  <a:cubicBezTo>
                    <a:pt x="102" y="236"/>
                    <a:pt x="102" y="236"/>
                    <a:pt x="102" y="236"/>
                  </a:cubicBezTo>
                  <a:cubicBezTo>
                    <a:pt x="145" y="188"/>
                    <a:pt x="205" y="160"/>
                    <a:pt x="269" y="159"/>
                  </a:cubicBezTo>
                  <a:cubicBezTo>
                    <a:pt x="336" y="159"/>
                    <a:pt x="373" y="188"/>
                    <a:pt x="373" y="2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54" name="Rectangle 9">
              <a:extLst>
                <a:ext uri="{FF2B5EF4-FFF2-40B4-BE49-F238E27FC236}">
                  <a16:creationId xmlns:a16="http://schemas.microsoft.com/office/drawing/2014/main" id="{02CCC960-DDC4-3166-5ED9-0112E5C75807}"/>
                </a:ext>
              </a:extLst>
            </p:cNvPr>
            <p:cNvSpPr>
              <a:spLocks noChangeArrowheads="1"/>
            </p:cNvSpPr>
            <p:nvPr/>
          </p:nvSpPr>
          <p:spPr bwMode="auto">
            <a:xfrm>
              <a:off x="4279901" y="3549650"/>
              <a:ext cx="387350" cy="382587"/>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3" name="CuadroTexto 2">
            <a:extLst>
              <a:ext uri="{FF2B5EF4-FFF2-40B4-BE49-F238E27FC236}">
                <a16:creationId xmlns:a16="http://schemas.microsoft.com/office/drawing/2014/main" id="{98D9E4CF-E105-5ED2-8FB5-1C1134D2AE8B}"/>
              </a:ext>
            </a:extLst>
          </p:cNvPr>
          <p:cNvSpPr txBox="1"/>
          <p:nvPr/>
        </p:nvSpPr>
        <p:spPr>
          <a:xfrm>
            <a:off x="8335618" y="5987789"/>
            <a:ext cx="3856383" cy="646331"/>
          </a:xfrm>
          <a:prstGeom prst="rect">
            <a:avLst/>
          </a:prstGeom>
          <a:noFill/>
        </p:spPr>
        <p:txBody>
          <a:bodyPr wrap="square" lIns="91440" tIns="45720" rIns="91440" bIns="45720" rtlCol="0" anchor="t">
            <a:spAutoFit/>
          </a:bodyPr>
          <a:lstStyle/>
          <a:p>
            <a:pPr algn="just"/>
            <a:r>
              <a:rPr lang="es-ES" sz="1200"/>
              <a:t>TA R 23 060: Sin diferencias</a:t>
            </a:r>
          </a:p>
          <a:p>
            <a:pPr algn="just"/>
            <a:r>
              <a:rPr lang="es-ES" sz="1200"/>
              <a:t>TA R 23 061: Diferencias a ingresar por el interesado</a:t>
            </a:r>
          </a:p>
          <a:p>
            <a:pPr algn="just"/>
            <a:r>
              <a:rPr lang="es-ES" sz="1200"/>
              <a:t>TA R 23 062: Diferencia a devolver de oficio por la TGSS</a:t>
            </a:r>
          </a:p>
        </p:txBody>
      </p:sp>
      <p:sp>
        <p:nvSpPr>
          <p:cNvPr id="6" name="Title 6">
            <a:extLst>
              <a:ext uri="{FF2B5EF4-FFF2-40B4-BE49-F238E27FC236}">
                <a16:creationId xmlns:a16="http://schemas.microsoft.com/office/drawing/2014/main" id="{B915CF2E-A9B9-6927-457C-C0A760F2502B}"/>
              </a:ext>
            </a:extLst>
          </p:cNvPr>
          <p:cNvSpPr txBox="1">
            <a:spLocks/>
          </p:cNvSpPr>
          <p:nvPr/>
        </p:nvSpPr>
        <p:spPr>
          <a:xfrm>
            <a:off x="1679513" y="1463110"/>
            <a:ext cx="6204342" cy="894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just"/>
            <a:r>
              <a:rPr lang="es-ES" altLang="en-US" sz="2400">
                <a:solidFill>
                  <a:srgbClr val="D73A2C"/>
                </a:solidFill>
                <a:latin typeface="+mn-lt"/>
              </a:rPr>
              <a:t>¿Qué sucede si un/a autónomo/a no ha presentado la declaración del IRPF o no ha declarado RN? </a:t>
            </a:r>
          </a:p>
        </p:txBody>
      </p:sp>
      <p:pic>
        <p:nvPicPr>
          <p:cNvPr id="2" name="Imagen 1">
            <a:extLst>
              <a:ext uri="{FF2B5EF4-FFF2-40B4-BE49-F238E27FC236}">
                <a16:creationId xmlns:a16="http://schemas.microsoft.com/office/drawing/2014/main" id="{F53D7A35-E676-DA6F-3E8F-D7C09CB58D79}"/>
              </a:ext>
            </a:extLst>
          </p:cNvPr>
          <p:cNvPicPr>
            <a:picLocks noChangeAspect="1"/>
          </p:cNvPicPr>
          <p:nvPr/>
        </p:nvPicPr>
        <p:blipFill>
          <a:blip r:embed="rId3"/>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291861745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5">
            <a:extLst>
              <a:ext uri="{FF2B5EF4-FFF2-40B4-BE49-F238E27FC236}">
                <a16:creationId xmlns:a16="http://schemas.microsoft.com/office/drawing/2014/main" id="{B2AE8D21-DCBE-B8B2-41F3-7CEFE9A55D53}"/>
              </a:ext>
            </a:extLst>
          </p:cNvPr>
          <p:cNvSpPr/>
          <p:nvPr/>
        </p:nvSpPr>
        <p:spPr>
          <a:xfrm flipH="1">
            <a:off x="584707" y="3053466"/>
            <a:ext cx="4049116" cy="3589928"/>
          </a:xfrm>
          <a:prstGeom prst="rect">
            <a:avLst/>
          </a:prstGeom>
          <a:gradFill flip="none" rotWithShape="1">
            <a:gsLst>
              <a:gs pos="0">
                <a:sysClr val="window" lastClr="FFFFFF"/>
              </a:gs>
              <a:gs pos="56000">
                <a:sysClr val="window" lastClr="FFFFFF"/>
              </a:gs>
              <a:gs pos="100000">
                <a:sysClr val="window" lastClr="FFFFFF">
                  <a:alpha val="0"/>
                </a:sysClr>
              </a:gs>
            </a:gsLst>
            <a:lin ang="0" scaled="0"/>
            <a:tileRect/>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24" name="Rectángulo 23">
            <a:extLst>
              <a:ext uri="{FF2B5EF4-FFF2-40B4-BE49-F238E27FC236}">
                <a16:creationId xmlns:a16="http://schemas.microsoft.com/office/drawing/2014/main" id="{0E91CF50-ABA1-9F80-7334-47F0E4595CA6}"/>
              </a:ext>
            </a:extLst>
          </p:cNvPr>
          <p:cNvSpPr/>
          <p:nvPr/>
        </p:nvSpPr>
        <p:spPr>
          <a:xfrm>
            <a:off x="0" y="1675495"/>
            <a:ext cx="12192000" cy="1224000"/>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CuadroTexto 15">
            <a:extLst>
              <a:ext uri="{FF2B5EF4-FFF2-40B4-BE49-F238E27FC236}">
                <a16:creationId xmlns:a16="http://schemas.microsoft.com/office/drawing/2014/main" id="{693F75F8-5C75-4C08-A2AE-1C0FA9419BAC}"/>
              </a:ext>
            </a:extLst>
          </p:cNvPr>
          <p:cNvSpPr txBox="1"/>
          <p:nvPr/>
        </p:nvSpPr>
        <p:spPr>
          <a:xfrm>
            <a:off x="746570" y="2114664"/>
            <a:ext cx="4311412" cy="369332"/>
          </a:xfrm>
          <a:prstGeom prst="rect">
            <a:avLst/>
          </a:prstGeom>
          <a:noFill/>
        </p:spPr>
        <p:txBody>
          <a:bodyPr wrap="square">
            <a:spAutoFit/>
          </a:bodyPr>
          <a:lstStyle>
            <a:defPPr>
              <a:defRPr lang="en-US"/>
            </a:defPPr>
            <a:lvl1pPr marR="0" lvl="0" indent="0" fontAlgn="auto">
              <a:lnSpc>
                <a:spcPct val="90000"/>
              </a:lnSpc>
              <a:spcBef>
                <a:spcPts val="0"/>
              </a:spcBef>
              <a:spcAft>
                <a:spcPts val="0"/>
              </a:spcAft>
              <a:buClrTx/>
              <a:buSzTx/>
              <a:buFontTx/>
              <a:buNone/>
              <a:tabLst/>
              <a:defRPr kumimoji="0" sz="2000" b="1" i="0" u="none" strike="noStrike" kern="0" cap="none" spc="0" normalizeH="0" baseline="0">
                <a:ln>
                  <a:noFill/>
                </a:ln>
                <a:solidFill>
                  <a:srgbClr val="D73A2C"/>
                </a:solidFill>
                <a:effectLst/>
                <a:uLnTx/>
                <a:uFillTx/>
                <a:latin typeface="+mj-lt"/>
                <a:cs typeface="Arial" panose="020B0604020202020204" pitchFamily="34" charset="0"/>
              </a:defRPr>
            </a:lvl1pPr>
          </a:lstStyle>
          <a:p>
            <a:r>
              <a:rPr lang="es-ES"/>
              <a:t>Resoluciones TA R 23 060, 061 y 062</a:t>
            </a:r>
          </a:p>
        </p:txBody>
      </p:sp>
      <p:sp>
        <p:nvSpPr>
          <p:cNvPr id="3" name="CuadroTexto 2">
            <a:extLst>
              <a:ext uri="{FF2B5EF4-FFF2-40B4-BE49-F238E27FC236}">
                <a16:creationId xmlns:a16="http://schemas.microsoft.com/office/drawing/2014/main" id="{91A51ED1-0ED3-8EBF-EAA0-0CDED9290413}"/>
              </a:ext>
            </a:extLst>
          </p:cNvPr>
          <p:cNvSpPr txBox="1"/>
          <p:nvPr/>
        </p:nvSpPr>
        <p:spPr>
          <a:xfrm>
            <a:off x="4724400" y="1883832"/>
            <a:ext cx="7086600" cy="907941"/>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gn="just">
              <a:spcAft>
                <a:spcPts val="600"/>
              </a:spcAft>
            </a:pPr>
            <a:r>
              <a:rPr lang="es-ES" sz="1600">
                <a:ea typeface="Open Sans" panose="020B0606030504020204" pitchFamily="34" charset="0"/>
                <a:cs typeface="Open Sans" panose="020B0606030504020204" pitchFamily="34" charset="0"/>
              </a:rPr>
              <a:t>Se ha presentado la declaración de IRPF y no ha declarado ingresos o no se ha presentado la declaración de IRPF. </a:t>
            </a:r>
          </a:p>
          <a:p>
            <a:pPr algn="just">
              <a:spcAft>
                <a:spcPts val="600"/>
              </a:spcAft>
            </a:pPr>
            <a:r>
              <a:rPr lang="es-ES" sz="1600">
                <a:ea typeface="Open Sans" panose="020B0606030504020204" pitchFamily="34" charset="0"/>
                <a:cs typeface="Open Sans" panose="020B0606030504020204" pitchFamily="34" charset="0"/>
              </a:rPr>
              <a:t>En estos supuestos se aplica una BCD de 1.000 €.</a:t>
            </a:r>
          </a:p>
        </p:txBody>
      </p:sp>
      <p:sp>
        <p:nvSpPr>
          <p:cNvPr id="4" name="CuadroTexto 3">
            <a:extLst>
              <a:ext uri="{FF2B5EF4-FFF2-40B4-BE49-F238E27FC236}">
                <a16:creationId xmlns:a16="http://schemas.microsoft.com/office/drawing/2014/main" id="{2338F4D6-BC7E-7916-C9C8-50C64EF73486}"/>
              </a:ext>
            </a:extLst>
          </p:cNvPr>
          <p:cNvSpPr txBox="1"/>
          <p:nvPr/>
        </p:nvSpPr>
        <p:spPr>
          <a:xfrm>
            <a:off x="3696662" y="3260040"/>
            <a:ext cx="8267824" cy="646331"/>
          </a:xfrm>
          <a:prstGeom prst="rect">
            <a:avLst/>
          </a:prstGeom>
          <a:noFill/>
          <a:ln>
            <a:noFill/>
          </a:ln>
        </p:spPr>
        <p:txBody>
          <a:bodyPr wrap="square">
            <a:spAutoFit/>
          </a:bodyPr>
          <a:lstStyle>
            <a:defPPr>
              <a:defRPr lang="en-US"/>
            </a:defPPr>
            <a:lvl1pPr>
              <a:defRPr sz="1200">
                <a:effectLst/>
                <a:latin typeface="Arial" panose="020B0604020202020204" pitchFamily="34" charset="0"/>
                <a:ea typeface="Times New Roman" panose="02020603050405020304" pitchFamily="18" charset="0"/>
              </a:defRPr>
            </a:lvl1pPr>
          </a:lstStyle>
          <a:p>
            <a:pPr marL="85725" marR="179070" algn="just">
              <a:spcBef>
                <a:spcPts val="1200"/>
              </a:spcBef>
              <a:spcAft>
                <a:spcPts val="1200"/>
              </a:spcAft>
            </a:pPr>
            <a:r>
              <a:rPr lang="es-ES">
                <a:effectLst/>
                <a:latin typeface="+mn-lt"/>
                <a:ea typeface="Times New Roman" panose="02020603050405020304" pitchFamily="18" charset="0"/>
                <a:cs typeface="Times New Roman" panose="02020603050405020304" pitchFamily="18" charset="0"/>
              </a:rPr>
              <a:t>En la resolución se indica que las AATT han informado que no ha declarado ingresos a efectos del cálculo de los RN obtenidos por su actividad autónoma cuando aplica el método de estimación directa o bien que ha incumplido la obligación de presentación de la declaración del IRPF. </a:t>
            </a:r>
          </a:p>
        </p:txBody>
      </p:sp>
      <p:sp>
        <p:nvSpPr>
          <p:cNvPr id="6" name="CuadroTexto 5">
            <a:extLst>
              <a:ext uri="{FF2B5EF4-FFF2-40B4-BE49-F238E27FC236}">
                <a16:creationId xmlns:a16="http://schemas.microsoft.com/office/drawing/2014/main" id="{E691D946-C542-DFFF-4BC8-CB4CE700EDD3}"/>
              </a:ext>
            </a:extLst>
          </p:cNvPr>
          <p:cNvSpPr txBox="1"/>
          <p:nvPr/>
        </p:nvSpPr>
        <p:spPr>
          <a:xfrm>
            <a:off x="3991689" y="4080287"/>
            <a:ext cx="6920492" cy="341632"/>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nSpc>
                <a:spcPct val="90000"/>
              </a:lnSpc>
              <a:defRPr/>
            </a:pPr>
            <a:r>
              <a:rPr lang="es-ES" b="1" kern="0">
                <a:solidFill>
                  <a:srgbClr val="1D5253"/>
                </a:solidFill>
                <a:latin typeface="+mj-lt"/>
                <a:cs typeface="Arial" panose="020B0604020202020204" pitchFamily="34" charset="0"/>
              </a:rPr>
              <a:t>Importe de la BBCC definitiva</a:t>
            </a:r>
          </a:p>
        </p:txBody>
      </p:sp>
      <p:sp>
        <p:nvSpPr>
          <p:cNvPr id="7" name="CuadroTexto 6">
            <a:extLst>
              <a:ext uri="{FF2B5EF4-FFF2-40B4-BE49-F238E27FC236}">
                <a16:creationId xmlns:a16="http://schemas.microsoft.com/office/drawing/2014/main" id="{51648156-F605-CCB7-D438-2CCBDBF0D37F}"/>
              </a:ext>
            </a:extLst>
          </p:cNvPr>
          <p:cNvSpPr txBox="1"/>
          <p:nvPr/>
        </p:nvSpPr>
        <p:spPr>
          <a:xfrm>
            <a:off x="3991688" y="4410137"/>
            <a:ext cx="7819312" cy="276999"/>
          </a:xfrm>
          <a:prstGeom prst="rect">
            <a:avLst/>
          </a:prstGeom>
          <a:noFill/>
          <a:ln>
            <a:noFill/>
          </a:ln>
        </p:spPr>
        <p:txBody>
          <a:bodyPr wrap="square">
            <a:spAutoFit/>
          </a:bodyPr>
          <a:lstStyle>
            <a:defPPr>
              <a:defRPr lang="en-US"/>
            </a:defPPr>
            <a:lvl1pPr marL="85725" marR="179070" algn="just">
              <a:spcBef>
                <a:spcPts val="1200"/>
              </a:spcBef>
              <a:spcAft>
                <a:spcPts val="1200"/>
              </a:spcAft>
              <a:defRPr sz="1200">
                <a:effectLst/>
                <a:ea typeface="Times New Roman" panose="02020603050405020304" pitchFamily="18" charset="0"/>
                <a:cs typeface="Times New Roman" panose="02020603050405020304" pitchFamily="18" charset="0"/>
              </a:defRPr>
            </a:lvl1pPr>
          </a:lstStyle>
          <a:p>
            <a:pPr>
              <a:spcBef>
                <a:spcPts val="0"/>
              </a:spcBef>
              <a:spcAft>
                <a:spcPts val="0"/>
              </a:spcAft>
            </a:pPr>
            <a:r>
              <a:rPr lang="es-ES"/>
              <a:t>La TGSS establece las BCD con un importe de 1.000 €.</a:t>
            </a:r>
            <a:endParaRPr lang="es-ES">
              <a:solidFill>
                <a:srgbClr val="0070C0"/>
              </a:solidFill>
            </a:endParaRPr>
          </a:p>
        </p:txBody>
      </p:sp>
      <p:sp>
        <p:nvSpPr>
          <p:cNvPr id="8" name="CuadroTexto 7">
            <a:extLst>
              <a:ext uri="{FF2B5EF4-FFF2-40B4-BE49-F238E27FC236}">
                <a16:creationId xmlns:a16="http://schemas.microsoft.com/office/drawing/2014/main" id="{1D1D86E1-7FF5-81D9-B958-2256A2344DEB}"/>
              </a:ext>
            </a:extLst>
          </p:cNvPr>
          <p:cNvSpPr txBox="1"/>
          <p:nvPr/>
        </p:nvSpPr>
        <p:spPr>
          <a:xfrm>
            <a:off x="3815210" y="4892786"/>
            <a:ext cx="6920492" cy="341632"/>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nSpc>
                <a:spcPct val="90000"/>
              </a:lnSpc>
              <a:defRPr/>
            </a:pPr>
            <a:r>
              <a:rPr lang="es-ES" b="1" kern="0">
                <a:solidFill>
                  <a:srgbClr val="1D5253"/>
                </a:solidFill>
                <a:latin typeface="+mj-lt"/>
                <a:cs typeface="Arial" panose="020B0604020202020204" pitchFamily="34" charset="0"/>
              </a:rPr>
              <a:t>Resultado de la cotización</a:t>
            </a:r>
          </a:p>
        </p:txBody>
      </p:sp>
      <p:sp>
        <p:nvSpPr>
          <p:cNvPr id="9" name="CuadroTexto 8">
            <a:extLst>
              <a:ext uri="{FF2B5EF4-FFF2-40B4-BE49-F238E27FC236}">
                <a16:creationId xmlns:a16="http://schemas.microsoft.com/office/drawing/2014/main" id="{BAA05B31-284A-CEC0-732F-81F2ACCB8110}"/>
              </a:ext>
            </a:extLst>
          </p:cNvPr>
          <p:cNvSpPr txBox="1"/>
          <p:nvPr/>
        </p:nvSpPr>
        <p:spPr>
          <a:xfrm>
            <a:off x="3696662" y="2951613"/>
            <a:ext cx="8143956" cy="341632"/>
          </a:xfrm>
          <a:prstGeom prst="rect">
            <a:avLst/>
          </a:prstGeom>
          <a:noFill/>
        </p:spPr>
        <p:txBody>
          <a:bodyPr wrap="square">
            <a:spAutoFit/>
          </a:bodyPr>
          <a:lstStyle>
            <a:defPPr>
              <a:defRPr lang="es-ES"/>
            </a:defPPr>
            <a:lvl3pPr marL="84138" lvl="2">
              <a:spcBef>
                <a:spcPts val="600"/>
              </a:spcBef>
              <a:spcAft>
                <a:spcPts val="600"/>
              </a:spcAft>
              <a:defRPr sz="1400">
                <a:solidFill>
                  <a:srgbClr val="000000"/>
                </a:solidFill>
                <a:latin typeface="Open Sans" panose="020B0606030504020204" pitchFamily="34" charset="0"/>
                <a:ea typeface="Open Sans" panose="020B0606030504020204" pitchFamily="34" charset="0"/>
                <a:cs typeface="Open Sans" panose="020B0606030504020204" pitchFamily="34" charset="0"/>
              </a:defRPr>
            </a:lvl3pPr>
          </a:lstStyle>
          <a:p>
            <a:pPr>
              <a:lnSpc>
                <a:spcPct val="90000"/>
              </a:lnSpc>
              <a:defRPr/>
            </a:pPr>
            <a:r>
              <a:rPr lang="es-ES" b="1" kern="0">
                <a:solidFill>
                  <a:srgbClr val="1D5253"/>
                </a:solidFill>
                <a:latin typeface="+mj-lt"/>
                <a:cs typeface="Arial" panose="020B0604020202020204" pitchFamily="34" charset="0"/>
              </a:rPr>
              <a:t>Motivo</a:t>
            </a:r>
          </a:p>
        </p:txBody>
      </p:sp>
      <p:sp>
        <p:nvSpPr>
          <p:cNvPr id="14" name="CuadroTexto 13">
            <a:extLst>
              <a:ext uri="{FF2B5EF4-FFF2-40B4-BE49-F238E27FC236}">
                <a16:creationId xmlns:a16="http://schemas.microsoft.com/office/drawing/2014/main" id="{548DAD4A-5F8D-B0FE-D4D0-F35BCFD8E9A4}"/>
              </a:ext>
            </a:extLst>
          </p:cNvPr>
          <p:cNvSpPr txBox="1"/>
          <p:nvPr/>
        </p:nvSpPr>
        <p:spPr>
          <a:xfrm>
            <a:off x="3758059" y="5225462"/>
            <a:ext cx="7934769" cy="1469633"/>
          </a:xfrm>
          <a:prstGeom prst="rect">
            <a:avLst/>
          </a:prstGeom>
          <a:noFill/>
          <a:ln>
            <a:noFill/>
          </a:ln>
        </p:spPr>
        <p:txBody>
          <a:bodyPr wrap="square">
            <a:spAutoFit/>
          </a:bodyPr>
          <a:lstStyle>
            <a:defPPr>
              <a:defRPr lang="en-US"/>
            </a:defPPr>
            <a:lvl1pPr marL="85725" marR="179070" algn="just">
              <a:spcBef>
                <a:spcPts val="1200"/>
              </a:spcBef>
              <a:spcAft>
                <a:spcPts val="1200"/>
              </a:spcAft>
              <a:defRPr sz="1200">
                <a:effectLst/>
                <a:ea typeface="Times New Roman" panose="02020603050405020304" pitchFamily="18" charset="0"/>
                <a:cs typeface="Times New Roman" panose="02020603050405020304" pitchFamily="18" charset="0"/>
              </a:defRPr>
            </a:lvl1pPr>
          </a:lstStyle>
          <a:p>
            <a:pPr>
              <a:spcBef>
                <a:spcPts val="0"/>
              </a:spcBef>
              <a:spcAft>
                <a:spcPts val="600"/>
              </a:spcAft>
            </a:pPr>
            <a:r>
              <a:rPr lang="es-ES"/>
              <a:t>Con la BCD, la TGSS recalcula la cotización del año que se regulariza (2023) e informa del resultado, que puede ser:</a:t>
            </a:r>
          </a:p>
          <a:p>
            <a:pPr marL="371475" indent="-285750">
              <a:spcBef>
                <a:spcPts val="300"/>
              </a:spcBef>
              <a:spcAft>
                <a:spcPts val="300"/>
              </a:spcAft>
              <a:buFont typeface="Arial" panose="020B0604020202020204" pitchFamily="34" charset="0"/>
              <a:buChar char="•"/>
            </a:pPr>
            <a:r>
              <a:rPr lang="es-ES"/>
              <a:t>(060) Sin diferencias y el o la autónoma no tiene que realizar ninguna actuación.</a:t>
            </a:r>
          </a:p>
          <a:p>
            <a:pPr marL="371475" indent="-285750">
              <a:spcBef>
                <a:spcPts val="300"/>
              </a:spcBef>
              <a:spcAft>
                <a:spcPts val="300"/>
              </a:spcAft>
              <a:buFont typeface="Arial" panose="020B0604020202020204" pitchFamily="34" charset="0"/>
              <a:buChar char="•"/>
            </a:pPr>
            <a:r>
              <a:rPr lang="es-ES"/>
              <a:t>(061) A ingresar por parte del trabajador, mediante el correspondiente documento de ingreso que se adjunta junto con la resolución y que deberá ingresarse en la entidad financiera colaboradora BBVA, sin recargo, hasta el último día del mes siguiente al que se notifica la resolución. </a:t>
            </a:r>
          </a:p>
          <a:p>
            <a:pPr marL="371475" indent="-285750">
              <a:spcBef>
                <a:spcPts val="300"/>
              </a:spcBef>
              <a:spcAft>
                <a:spcPts val="300"/>
              </a:spcAft>
              <a:buFont typeface="Arial" panose="020B0604020202020204" pitchFamily="34" charset="0"/>
              <a:buChar char="•"/>
            </a:pPr>
            <a:r>
              <a:rPr lang="es-ES"/>
              <a:t>(062) A devolver por parte de la TGSS, que se realizará de oficio y antes del 30 de abril de 2025.</a:t>
            </a:r>
          </a:p>
        </p:txBody>
      </p:sp>
      <p:sp>
        <p:nvSpPr>
          <p:cNvPr id="61" name="Arc 31">
            <a:extLst>
              <a:ext uri="{FF2B5EF4-FFF2-40B4-BE49-F238E27FC236}">
                <a16:creationId xmlns:a16="http://schemas.microsoft.com/office/drawing/2014/main" id="{E047D437-4C98-5B46-5814-5AB8FCFA3633}"/>
              </a:ext>
            </a:extLst>
          </p:cNvPr>
          <p:cNvSpPr/>
          <p:nvPr/>
        </p:nvSpPr>
        <p:spPr>
          <a:xfrm rot="20413993" flipH="1">
            <a:off x="-90829" y="2986937"/>
            <a:ext cx="3832382" cy="3627163"/>
          </a:xfrm>
          <a:prstGeom prst="arc">
            <a:avLst>
              <a:gd name="adj1" fmla="val 6242770"/>
              <a:gd name="adj2" fmla="val 13390259"/>
            </a:avLst>
          </a:prstGeom>
          <a:noFill/>
          <a:ln w="25400" cap="flat" cmpd="sng" algn="ctr">
            <a:solidFill>
              <a:sysClr val="window" lastClr="FFFFFF">
                <a:lumMod val="85000"/>
              </a:sysClr>
            </a:solidFill>
            <a:prstDash val="sysDot"/>
            <a:miter lim="800000"/>
            <a:headEnd type="oval"/>
            <a:tailEnd type="oval"/>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grpSp>
        <p:nvGrpSpPr>
          <p:cNvPr id="62" name="Grupo 61">
            <a:extLst>
              <a:ext uri="{FF2B5EF4-FFF2-40B4-BE49-F238E27FC236}">
                <a16:creationId xmlns:a16="http://schemas.microsoft.com/office/drawing/2014/main" id="{5A55A5EB-9732-B35E-052A-B7C51F8A0CFD}"/>
              </a:ext>
            </a:extLst>
          </p:cNvPr>
          <p:cNvGrpSpPr/>
          <p:nvPr/>
        </p:nvGrpSpPr>
        <p:grpSpPr>
          <a:xfrm>
            <a:off x="2848009" y="3130327"/>
            <a:ext cx="397873" cy="397873"/>
            <a:chOff x="7242377" y="4206578"/>
            <a:chExt cx="397873" cy="397873"/>
          </a:xfrm>
        </p:grpSpPr>
        <p:sp>
          <p:nvSpPr>
            <p:cNvPr id="72" name="Oval 32">
              <a:extLst>
                <a:ext uri="{FF2B5EF4-FFF2-40B4-BE49-F238E27FC236}">
                  <a16:creationId xmlns:a16="http://schemas.microsoft.com/office/drawing/2014/main" id="{09467F6B-DA3B-86E2-6170-D2D189592B76}"/>
                </a:ext>
              </a:extLst>
            </p:cNvPr>
            <p:cNvSpPr/>
            <p:nvPr/>
          </p:nvSpPr>
          <p:spPr>
            <a:xfrm>
              <a:off x="7242377" y="4206578"/>
              <a:ext cx="397873" cy="39787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73" name="Oval 43">
              <a:extLst>
                <a:ext uri="{FF2B5EF4-FFF2-40B4-BE49-F238E27FC236}">
                  <a16:creationId xmlns:a16="http://schemas.microsoft.com/office/drawing/2014/main" id="{FB4348D8-E968-5429-8BF0-578B577D1393}"/>
                </a:ext>
              </a:extLst>
            </p:cNvPr>
            <p:cNvSpPr/>
            <p:nvPr/>
          </p:nvSpPr>
          <p:spPr>
            <a:xfrm>
              <a:off x="7322574" y="4290978"/>
              <a:ext cx="229071" cy="229071"/>
            </a:xfrm>
            <a:prstGeom prst="ellipse">
              <a:avLst/>
            </a:prstGeom>
            <a:solidFill>
              <a:srgbClr val="1CADE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4" name="Grupo 63">
            <a:extLst>
              <a:ext uri="{FF2B5EF4-FFF2-40B4-BE49-F238E27FC236}">
                <a16:creationId xmlns:a16="http://schemas.microsoft.com/office/drawing/2014/main" id="{949D7BB8-B638-B55B-C937-91E345D91CF2}"/>
              </a:ext>
            </a:extLst>
          </p:cNvPr>
          <p:cNvGrpSpPr/>
          <p:nvPr/>
        </p:nvGrpSpPr>
        <p:grpSpPr>
          <a:xfrm>
            <a:off x="3450690" y="4065939"/>
            <a:ext cx="397873" cy="397873"/>
            <a:chOff x="7242377" y="4206578"/>
            <a:chExt cx="397873" cy="397873"/>
          </a:xfrm>
        </p:grpSpPr>
        <p:sp>
          <p:nvSpPr>
            <p:cNvPr id="68" name="Oval 32">
              <a:extLst>
                <a:ext uri="{FF2B5EF4-FFF2-40B4-BE49-F238E27FC236}">
                  <a16:creationId xmlns:a16="http://schemas.microsoft.com/office/drawing/2014/main" id="{A36AABC3-13F0-9882-2417-4A4718934E94}"/>
                </a:ext>
              </a:extLst>
            </p:cNvPr>
            <p:cNvSpPr/>
            <p:nvPr/>
          </p:nvSpPr>
          <p:spPr>
            <a:xfrm>
              <a:off x="7242377" y="4206578"/>
              <a:ext cx="397873" cy="39787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9" name="Oval 43">
              <a:extLst>
                <a:ext uri="{FF2B5EF4-FFF2-40B4-BE49-F238E27FC236}">
                  <a16:creationId xmlns:a16="http://schemas.microsoft.com/office/drawing/2014/main" id="{A7C831A6-5D59-CFDF-E53E-2B22BF8EC6E1}"/>
                </a:ext>
              </a:extLst>
            </p:cNvPr>
            <p:cNvSpPr/>
            <p:nvPr/>
          </p:nvSpPr>
          <p:spPr>
            <a:xfrm>
              <a:off x="7322574" y="4290978"/>
              <a:ext cx="229071" cy="229071"/>
            </a:xfrm>
            <a:prstGeom prst="ellipse">
              <a:avLst/>
            </a:prstGeom>
            <a:solidFill>
              <a:srgbClr val="1CADE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65" name="Grupo 64">
            <a:extLst>
              <a:ext uri="{FF2B5EF4-FFF2-40B4-BE49-F238E27FC236}">
                <a16:creationId xmlns:a16="http://schemas.microsoft.com/office/drawing/2014/main" id="{833CD674-7D1E-51DC-476F-BE5185DFB2AF}"/>
              </a:ext>
            </a:extLst>
          </p:cNvPr>
          <p:cNvGrpSpPr/>
          <p:nvPr/>
        </p:nvGrpSpPr>
        <p:grpSpPr>
          <a:xfrm>
            <a:off x="3454400" y="4897231"/>
            <a:ext cx="397873" cy="397873"/>
            <a:chOff x="7242377" y="4206578"/>
            <a:chExt cx="397873" cy="397873"/>
          </a:xfrm>
        </p:grpSpPr>
        <p:sp>
          <p:nvSpPr>
            <p:cNvPr id="66" name="Oval 32">
              <a:extLst>
                <a:ext uri="{FF2B5EF4-FFF2-40B4-BE49-F238E27FC236}">
                  <a16:creationId xmlns:a16="http://schemas.microsoft.com/office/drawing/2014/main" id="{38EF3F41-C2F3-2E4F-B1BC-E41FECE82A2C}"/>
                </a:ext>
              </a:extLst>
            </p:cNvPr>
            <p:cNvSpPr/>
            <p:nvPr/>
          </p:nvSpPr>
          <p:spPr>
            <a:xfrm>
              <a:off x="7242377" y="4206578"/>
              <a:ext cx="397873" cy="397873"/>
            </a:xfrm>
            <a:prstGeom prst="ellipse">
              <a:avLst/>
            </a:prstGeom>
            <a:solidFill>
              <a:sysClr val="window" lastClr="FFFFFF">
                <a:lumMod val="95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sp>
          <p:nvSpPr>
            <p:cNvPr id="67" name="Oval 43">
              <a:extLst>
                <a:ext uri="{FF2B5EF4-FFF2-40B4-BE49-F238E27FC236}">
                  <a16:creationId xmlns:a16="http://schemas.microsoft.com/office/drawing/2014/main" id="{CC0FA7C8-4B0B-7FF7-B408-A231E59CE18B}"/>
                </a:ext>
              </a:extLst>
            </p:cNvPr>
            <p:cNvSpPr/>
            <p:nvPr/>
          </p:nvSpPr>
          <p:spPr>
            <a:xfrm>
              <a:off x="7322574" y="4290978"/>
              <a:ext cx="229071" cy="229071"/>
            </a:xfrm>
            <a:prstGeom prst="ellipse">
              <a:avLst/>
            </a:prstGeom>
            <a:solidFill>
              <a:srgbClr val="1CADE4">
                <a:lumMod val="5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PH" sz="1800" b="0" i="0" u="none" strike="noStrike" kern="0" cap="none" spc="0" normalizeH="0" baseline="0" noProof="0">
                <a:ln>
                  <a:noFill/>
                </a:ln>
                <a:solidFill>
                  <a:prstClr val="white"/>
                </a:solidFill>
                <a:effectLst/>
                <a:uLnTx/>
                <a:uFillTx/>
                <a:latin typeface="Calibri" panose="020F0502020204030204"/>
                <a:ea typeface="+mn-ea"/>
                <a:cs typeface="+mn-cs"/>
              </a:endParaRPr>
            </a:p>
          </p:txBody>
        </p:sp>
      </p:grpSp>
      <p:grpSp>
        <p:nvGrpSpPr>
          <p:cNvPr id="10" name="Grupo 9">
            <a:extLst>
              <a:ext uri="{FF2B5EF4-FFF2-40B4-BE49-F238E27FC236}">
                <a16:creationId xmlns:a16="http://schemas.microsoft.com/office/drawing/2014/main" id="{39E86B1C-BFAF-A7AC-3090-FF445B9D7771}"/>
              </a:ext>
            </a:extLst>
          </p:cNvPr>
          <p:cNvGrpSpPr/>
          <p:nvPr/>
        </p:nvGrpSpPr>
        <p:grpSpPr>
          <a:xfrm>
            <a:off x="83315" y="100378"/>
            <a:ext cx="11312995" cy="630845"/>
            <a:chOff x="101977" y="91047"/>
            <a:chExt cx="11312995" cy="630845"/>
          </a:xfrm>
        </p:grpSpPr>
        <p:sp>
          <p:nvSpPr>
            <p:cNvPr id="13" name="TextBox 12">
              <a:extLst>
                <a:ext uri="{FF2B5EF4-FFF2-40B4-BE49-F238E27FC236}">
                  <a16:creationId xmlns:a16="http://schemas.microsoft.com/office/drawing/2014/main" id="{B48481DF-58B1-D6B9-D6E8-2D7BDF25EF1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25" name="Grupo 24">
              <a:extLst>
                <a:ext uri="{FF2B5EF4-FFF2-40B4-BE49-F238E27FC236}">
                  <a16:creationId xmlns:a16="http://schemas.microsoft.com/office/drawing/2014/main" id="{D963BB0B-2318-BB6A-B4D7-4746E51C8AF4}"/>
                </a:ext>
              </a:extLst>
            </p:cNvPr>
            <p:cNvGrpSpPr/>
            <p:nvPr/>
          </p:nvGrpSpPr>
          <p:grpSpPr>
            <a:xfrm>
              <a:off x="101977" y="91047"/>
              <a:ext cx="712074" cy="630845"/>
              <a:chOff x="101977" y="91047"/>
              <a:chExt cx="712074" cy="630845"/>
            </a:xfrm>
          </p:grpSpPr>
          <p:sp>
            <p:nvSpPr>
              <p:cNvPr id="26" name="Graphic 10">
                <a:extLst>
                  <a:ext uri="{FF2B5EF4-FFF2-40B4-BE49-F238E27FC236}">
                    <a16:creationId xmlns:a16="http://schemas.microsoft.com/office/drawing/2014/main" id="{ECFB8261-6004-8F5A-F1F0-7564751C5354}"/>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7" name="TextBox 38">
                <a:extLst>
                  <a:ext uri="{FF2B5EF4-FFF2-40B4-BE49-F238E27FC236}">
                    <a16:creationId xmlns:a16="http://schemas.microsoft.com/office/drawing/2014/main" id="{1E9DCACE-5B50-C073-222A-60F7A0B0D471}"/>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grpSp>
        <p:nvGrpSpPr>
          <p:cNvPr id="2" name="Grupo 1">
            <a:extLst>
              <a:ext uri="{FF2B5EF4-FFF2-40B4-BE49-F238E27FC236}">
                <a16:creationId xmlns:a16="http://schemas.microsoft.com/office/drawing/2014/main" id="{46372AD8-DA1F-1D63-0A4B-94CAD4B28B72}"/>
              </a:ext>
            </a:extLst>
          </p:cNvPr>
          <p:cNvGrpSpPr/>
          <p:nvPr/>
        </p:nvGrpSpPr>
        <p:grpSpPr>
          <a:xfrm>
            <a:off x="310548" y="3268681"/>
            <a:ext cx="2519482" cy="2761695"/>
            <a:chOff x="1275911" y="712378"/>
            <a:chExt cx="4551395" cy="5433247"/>
          </a:xfrm>
        </p:grpSpPr>
        <p:grpSp>
          <p:nvGrpSpPr>
            <p:cNvPr id="18" name="Grupo 17">
              <a:extLst>
                <a:ext uri="{FF2B5EF4-FFF2-40B4-BE49-F238E27FC236}">
                  <a16:creationId xmlns:a16="http://schemas.microsoft.com/office/drawing/2014/main" id="{4ADC0A10-4555-A885-B26B-6BFC2ECED93D}"/>
                </a:ext>
              </a:extLst>
            </p:cNvPr>
            <p:cNvGrpSpPr/>
            <p:nvPr/>
          </p:nvGrpSpPr>
          <p:grpSpPr>
            <a:xfrm>
              <a:off x="1275911" y="4344993"/>
              <a:ext cx="4551395" cy="1800632"/>
              <a:chOff x="1212116" y="4540095"/>
              <a:chExt cx="5688410" cy="2250460"/>
            </a:xfrm>
          </p:grpSpPr>
          <p:pic>
            <p:nvPicPr>
              <p:cNvPr id="20" name="Imagen 19">
                <a:extLst>
                  <a:ext uri="{FF2B5EF4-FFF2-40B4-BE49-F238E27FC236}">
                    <a16:creationId xmlns:a16="http://schemas.microsoft.com/office/drawing/2014/main" id="{E35AEAA4-365E-C322-33B3-5905D54C82BB}"/>
                  </a:ext>
                </a:extLst>
              </p:cNvPr>
              <p:cNvPicPr>
                <a:picLocks noChangeAspect="1"/>
              </p:cNvPicPr>
              <p:nvPr/>
            </p:nvPicPr>
            <p:blipFill rotWithShape="1">
              <a:blip r:embed="rId2"/>
              <a:srcRect l="29913" t="23017" r="25348" b="54985"/>
              <a:stretch/>
            </p:blipFill>
            <p:spPr>
              <a:xfrm>
                <a:off x="1679943" y="4540095"/>
                <a:ext cx="5220583" cy="1414544"/>
              </a:xfrm>
              <a:prstGeom prst="rect">
                <a:avLst/>
              </a:prstGeom>
            </p:spPr>
          </p:pic>
          <p:pic>
            <p:nvPicPr>
              <p:cNvPr id="21" name="Imagen 20">
                <a:extLst>
                  <a:ext uri="{FF2B5EF4-FFF2-40B4-BE49-F238E27FC236}">
                    <a16:creationId xmlns:a16="http://schemas.microsoft.com/office/drawing/2014/main" id="{0E58D700-52E4-F129-D3E6-5409B8BA2D43}"/>
                  </a:ext>
                </a:extLst>
              </p:cNvPr>
              <p:cNvPicPr>
                <a:picLocks noChangeAspect="1"/>
              </p:cNvPicPr>
              <p:nvPr/>
            </p:nvPicPr>
            <p:blipFill rotWithShape="1">
              <a:blip r:embed="rId3"/>
              <a:srcRect l="30087" t="81732" r="30146" b="6398"/>
              <a:stretch/>
            </p:blipFill>
            <p:spPr>
              <a:xfrm>
                <a:off x="1669310" y="5954639"/>
                <a:ext cx="5082364" cy="835916"/>
              </a:xfrm>
              <a:prstGeom prst="rect">
                <a:avLst/>
              </a:prstGeom>
            </p:spPr>
          </p:pic>
          <p:pic>
            <p:nvPicPr>
              <p:cNvPr id="22" name="Imagen 21">
                <a:extLst>
                  <a:ext uri="{FF2B5EF4-FFF2-40B4-BE49-F238E27FC236}">
                    <a16:creationId xmlns:a16="http://schemas.microsoft.com/office/drawing/2014/main" id="{0DA55F5A-0778-5BD8-9641-F76FA13A743B}"/>
                  </a:ext>
                </a:extLst>
              </p:cNvPr>
              <p:cNvPicPr>
                <a:picLocks noChangeAspect="1"/>
              </p:cNvPicPr>
              <p:nvPr/>
            </p:nvPicPr>
            <p:blipFill rotWithShape="1">
              <a:blip r:embed="rId3"/>
              <a:srcRect l="26250" t="59100" r="70785" b="16211"/>
              <a:stretch/>
            </p:blipFill>
            <p:spPr>
              <a:xfrm>
                <a:off x="1212116" y="4988692"/>
                <a:ext cx="361507" cy="1658679"/>
              </a:xfrm>
              <a:prstGeom prst="rect">
                <a:avLst/>
              </a:prstGeom>
            </p:spPr>
          </p:pic>
        </p:grpSp>
        <p:pic>
          <p:nvPicPr>
            <p:cNvPr id="19" name="Imagen 18">
              <a:extLst>
                <a:ext uri="{FF2B5EF4-FFF2-40B4-BE49-F238E27FC236}">
                  <a16:creationId xmlns:a16="http://schemas.microsoft.com/office/drawing/2014/main" id="{46BFF7F1-BBA4-AC30-E171-31F4F9AE55CC}"/>
                </a:ext>
              </a:extLst>
            </p:cNvPr>
            <p:cNvPicPr>
              <a:picLocks noChangeAspect="1"/>
            </p:cNvPicPr>
            <p:nvPr/>
          </p:nvPicPr>
          <p:blipFill rotWithShape="1">
            <a:blip r:embed="rId4"/>
            <a:srcRect l="27209" t="19519" r="27180" b="13324"/>
            <a:stretch/>
          </p:blipFill>
          <p:spPr>
            <a:xfrm>
              <a:off x="1335460" y="712378"/>
              <a:ext cx="4372747" cy="3547835"/>
            </a:xfrm>
            <a:prstGeom prst="rect">
              <a:avLst/>
            </a:prstGeom>
          </p:spPr>
        </p:pic>
      </p:grpSp>
      <p:sp>
        <p:nvSpPr>
          <p:cNvPr id="15" name="Title 1">
            <a:extLst>
              <a:ext uri="{FF2B5EF4-FFF2-40B4-BE49-F238E27FC236}">
                <a16:creationId xmlns:a16="http://schemas.microsoft.com/office/drawing/2014/main" id="{6D8ABB59-CD38-D6CF-6F8B-222FE186308C}"/>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400">
                <a:solidFill>
                  <a:schemeClr val="accent3"/>
                </a:solidFill>
                <a:latin typeface="Calibri" panose="020F0502020204030204"/>
              </a:rPr>
              <a:t>Periodos sin rendimientos</a:t>
            </a:r>
          </a:p>
        </p:txBody>
      </p:sp>
      <p:pic>
        <p:nvPicPr>
          <p:cNvPr id="11" name="Imagen 10">
            <a:extLst>
              <a:ext uri="{FF2B5EF4-FFF2-40B4-BE49-F238E27FC236}">
                <a16:creationId xmlns:a16="http://schemas.microsoft.com/office/drawing/2014/main" id="{5F9DF3DF-D2BA-DAAA-FB87-295749C278DE}"/>
              </a:ext>
            </a:extLst>
          </p:cNvPr>
          <p:cNvPicPr>
            <a:picLocks noChangeAspect="1"/>
          </p:cNvPicPr>
          <p:nvPr/>
        </p:nvPicPr>
        <p:blipFill>
          <a:blip r:embed="rId5"/>
          <a:stretch>
            <a:fillRect/>
          </a:stretch>
        </p:blipFill>
        <p:spPr>
          <a:xfrm>
            <a:off x="5736647" y="159803"/>
            <a:ext cx="2196000" cy="573298"/>
          </a:xfrm>
          <a:prstGeom prst="rect">
            <a:avLst/>
          </a:prstGeom>
        </p:spPr>
      </p:pic>
      <p:grpSp>
        <p:nvGrpSpPr>
          <p:cNvPr id="12" name="Grupo 11">
            <a:extLst>
              <a:ext uri="{FF2B5EF4-FFF2-40B4-BE49-F238E27FC236}">
                <a16:creationId xmlns:a16="http://schemas.microsoft.com/office/drawing/2014/main" id="{426FE94E-08AD-017F-1787-D8127EF67976}"/>
              </a:ext>
            </a:extLst>
          </p:cNvPr>
          <p:cNvGrpSpPr/>
          <p:nvPr/>
        </p:nvGrpSpPr>
        <p:grpSpPr>
          <a:xfrm>
            <a:off x="810704" y="1458628"/>
            <a:ext cx="1253278" cy="45720"/>
            <a:chOff x="810704" y="1458628"/>
            <a:chExt cx="1253278" cy="45720"/>
          </a:xfrm>
        </p:grpSpPr>
        <p:sp>
          <p:nvSpPr>
            <p:cNvPr id="28" name="!!CoverSlideFooterText">
              <a:extLst>
                <a:ext uri="{FF2B5EF4-FFF2-40B4-BE49-F238E27FC236}">
                  <a16:creationId xmlns:a16="http://schemas.microsoft.com/office/drawing/2014/main" id="{4C04FBA8-14F8-6BA1-BEDA-9EF528CFE06B}"/>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9" name="!!CoverSlideFooterText">
              <a:extLst>
                <a:ext uri="{FF2B5EF4-FFF2-40B4-BE49-F238E27FC236}">
                  <a16:creationId xmlns:a16="http://schemas.microsoft.com/office/drawing/2014/main" id="{28845470-553E-8AEA-1669-81DE0100E41C}"/>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4959970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35</a:t>
            </a:fld>
            <a:endParaRPr lang="es-ES"/>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53361" y="1089977"/>
            <a:ext cx="10008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400" b="1">
                <a:solidFill>
                  <a:schemeClr val="accent1"/>
                </a:solidFill>
                <a:latin typeface="+mn-lt"/>
                <a:ea typeface="Lato Light" panose="020F0502020204030203" pitchFamily="34" charset="0"/>
                <a:cs typeface="Segoe UI" panose="020B0502040204020203" pitchFamily="34" charset="0"/>
              </a:rPr>
              <a:t>Información procedente de un solo organismo  </a:t>
            </a:r>
            <a:endParaRPr lang="es-ES" altLang="en-US" sz="2400">
              <a:latin typeface="+mn-lt"/>
              <a:ea typeface="Lato Light" panose="020F0502020204030203" pitchFamily="34" charset="0"/>
              <a:cs typeface="Segoe UI" panose="020B0502040204020203" pitchFamily="34" charset="0"/>
            </a:endParaRPr>
          </a:p>
        </p:txBody>
      </p:sp>
      <p:grpSp>
        <p:nvGrpSpPr>
          <p:cNvPr id="7" name="Group 10">
            <a:extLst>
              <a:ext uri="{FF2B5EF4-FFF2-40B4-BE49-F238E27FC236}">
                <a16:creationId xmlns:a16="http://schemas.microsoft.com/office/drawing/2014/main" id="{4144F046-2B9C-C7C0-64CB-801DC75B80F8}"/>
              </a:ext>
            </a:extLst>
          </p:cNvPr>
          <p:cNvGrpSpPr/>
          <p:nvPr/>
        </p:nvGrpSpPr>
        <p:grpSpPr>
          <a:xfrm>
            <a:off x="673326" y="1546843"/>
            <a:ext cx="1660734" cy="45719"/>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4" name="Subtitle 2">
            <a:extLst>
              <a:ext uri="{FF2B5EF4-FFF2-40B4-BE49-F238E27FC236}">
                <a16:creationId xmlns:a16="http://schemas.microsoft.com/office/drawing/2014/main" id="{5BBD61A7-FE69-F196-4112-4F275BCFEBB7}"/>
              </a:ext>
            </a:extLst>
          </p:cNvPr>
          <p:cNvSpPr txBox="1">
            <a:spLocks noChangeArrowheads="1"/>
          </p:cNvSpPr>
          <p:nvPr/>
        </p:nvSpPr>
        <p:spPr bwMode="auto">
          <a:xfrm>
            <a:off x="1206746" y="2655123"/>
            <a:ext cx="55458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b="1"/>
              <a:t>RNA </a:t>
            </a:r>
            <a:r>
              <a:rPr lang="es-ES" altLang="en-US"/>
              <a:t>comunicado por la AEAT: 65.000 €</a:t>
            </a:r>
            <a:endParaRPr lang="es-ES" altLang="en-US">
              <a:solidFill>
                <a:srgbClr val="FF0000"/>
              </a:solidFill>
            </a:endParaRPr>
          </a:p>
        </p:txBody>
      </p:sp>
      <p:sp>
        <p:nvSpPr>
          <p:cNvPr id="22" name="Subtitle 2">
            <a:extLst>
              <a:ext uri="{FF2B5EF4-FFF2-40B4-BE49-F238E27FC236}">
                <a16:creationId xmlns:a16="http://schemas.microsoft.com/office/drawing/2014/main" id="{89965B04-2638-A85F-81A5-150C37980EA3}"/>
              </a:ext>
            </a:extLst>
          </p:cNvPr>
          <p:cNvSpPr txBox="1">
            <a:spLocks noChangeArrowheads="1"/>
          </p:cNvSpPr>
          <p:nvPr/>
        </p:nvSpPr>
        <p:spPr bwMode="auto">
          <a:xfrm>
            <a:off x="1206747" y="3024923"/>
            <a:ext cx="11259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Cuotas de Seguridad Social deducidas</a:t>
            </a:r>
            <a:r>
              <a:rPr lang="es-ES" altLang="en-US"/>
              <a:t>: 5.000 €</a:t>
            </a:r>
            <a:endParaRPr lang="es-ES" altLang="en-US">
              <a:solidFill>
                <a:srgbClr val="FF0000"/>
              </a:solidFill>
            </a:endParaRPr>
          </a:p>
        </p:txBody>
      </p:sp>
      <p:sp>
        <p:nvSpPr>
          <p:cNvPr id="32" name="Cerrar llave 31">
            <a:extLst>
              <a:ext uri="{FF2B5EF4-FFF2-40B4-BE49-F238E27FC236}">
                <a16:creationId xmlns:a16="http://schemas.microsoft.com/office/drawing/2014/main" id="{5AAA32E7-1B19-4704-A5B1-94E3B0CD55EE}"/>
              </a:ext>
            </a:extLst>
          </p:cNvPr>
          <p:cNvSpPr/>
          <p:nvPr/>
        </p:nvSpPr>
        <p:spPr>
          <a:xfrm>
            <a:off x="6669253" y="2438267"/>
            <a:ext cx="180000" cy="10840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3" name="Subtitle 2">
            <a:extLst>
              <a:ext uri="{FF2B5EF4-FFF2-40B4-BE49-F238E27FC236}">
                <a16:creationId xmlns:a16="http://schemas.microsoft.com/office/drawing/2014/main" id="{E6862AB0-0402-08AF-C6B6-F8A2F6DAE163}"/>
              </a:ext>
            </a:extLst>
          </p:cNvPr>
          <p:cNvSpPr txBox="1">
            <a:spLocks noChangeArrowheads="1"/>
          </p:cNvSpPr>
          <p:nvPr/>
        </p:nvSpPr>
        <p:spPr bwMode="auto">
          <a:xfrm>
            <a:off x="7286040" y="2738468"/>
            <a:ext cx="394128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RNAc</a:t>
            </a:r>
            <a:endParaRPr lang="es-ES" altLang="en-US"/>
          </a:p>
          <a:p>
            <a:r>
              <a:rPr lang="es-ES" altLang="en-US"/>
              <a:t>65.000 + 5.000 = 70.000 €</a:t>
            </a:r>
          </a:p>
        </p:txBody>
      </p:sp>
      <p:sp>
        <p:nvSpPr>
          <p:cNvPr id="35" name="Subtitle 2">
            <a:extLst>
              <a:ext uri="{FF2B5EF4-FFF2-40B4-BE49-F238E27FC236}">
                <a16:creationId xmlns:a16="http://schemas.microsoft.com/office/drawing/2014/main" id="{85C19348-0C20-D282-96DA-60971148749B}"/>
              </a:ext>
            </a:extLst>
          </p:cNvPr>
          <p:cNvSpPr txBox="1">
            <a:spLocks noChangeArrowheads="1"/>
          </p:cNvSpPr>
          <p:nvPr/>
        </p:nvSpPr>
        <p:spPr bwMode="auto">
          <a:xfrm>
            <a:off x="1206747" y="3866044"/>
            <a:ext cx="112592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a:t>Porcentaje de </a:t>
            </a:r>
            <a:r>
              <a:rPr lang="es-ES" altLang="en-US" b="1"/>
              <a:t>deducción gastos genéricos </a:t>
            </a:r>
            <a:r>
              <a:rPr lang="es-ES" altLang="en-US"/>
              <a:t>a aplicar: </a:t>
            </a:r>
            <a:r>
              <a:rPr lang="es-ES" altLang="en-US" b="1"/>
              <a:t>7%</a:t>
            </a:r>
          </a:p>
          <a:p>
            <a:pPr>
              <a:spcAft>
                <a:spcPts val="0"/>
              </a:spcAft>
            </a:pPr>
            <a:r>
              <a:rPr lang="es-ES" altLang="en-US"/>
              <a:t>= 70.000 x 0,07 = 4.900 €</a:t>
            </a:r>
          </a:p>
        </p:txBody>
      </p:sp>
      <p:sp>
        <p:nvSpPr>
          <p:cNvPr id="37" name="Cerrar llave 36">
            <a:extLst>
              <a:ext uri="{FF2B5EF4-FFF2-40B4-BE49-F238E27FC236}">
                <a16:creationId xmlns:a16="http://schemas.microsoft.com/office/drawing/2014/main" id="{E13C222D-5FF4-C377-81B9-1F770DF89106}"/>
              </a:ext>
            </a:extLst>
          </p:cNvPr>
          <p:cNvSpPr/>
          <p:nvPr/>
        </p:nvSpPr>
        <p:spPr>
          <a:xfrm>
            <a:off x="6669253" y="3846561"/>
            <a:ext cx="180000" cy="9744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8" name="Subtitle 2">
            <a:extLst>
              <a:ext uri="{FF2B5EF4-FFF2-40B4-BE49-F238E27FC236}">
                <a16:creationId xmlns:a16="http://schemas.microsoft.com/office/drawing/2014/main" id="{602E2BCC-1A04-B94D-892A-E96AC878246F}"/>
              </a:ext>
            </a:extLst>
          </p:cNvPr>
          <p:cNvSpPr txBox="1">
            <a:spLocks noChangeArrowheads="1"/>
          </p:cNvSpPr>
          <p:nvPr/>
        </p:nvSpPr>
        <p:spPr bwMode="auto">
          <a:xfrm>
            <a:off x="7346060" y="4003324"/>
            <a:ext cx="388126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err="1"/>
              <a:t>RNAcR</a:t>
            </a:r>
            <a:endParaRPr lang="es-ES" altLang="en-US" b="1"/>
          </a:p>
          <a:p>
            <a:r>
              <a:rPr lang="es-ES" altLang="en-US"/>
              <a:t>70.000 € - 4.900 € = 65.100 €</a:t>
            </a:r>
          </a:p>
        </p:txBody>
      </p:sp>
      <p:sp>
        <p:nvSpPr>
          <p:cNvPr id="39" name="Subtitle 2">
            <a:extLst>
              <a:ext uri="{FF2B5EF4-FFF2-40B4-BE49-F238E27FC236}">
                <a16:creationId xmlns:a16="http://schemas.microsoft.com/office/drawing/2014/main" id="{31CC710D-6F55-4F1D-3276-585847ED0799}"/>
              </a:ext>
            </a:extLst>
          </p:cNvPr>
          <p:cNvSpPr txBox="1">
            <a:spLocks noChangeArrowheads="1"/>
          </p:cNvSpPr>
          <p:nvPr/>
        </p:nvSpPr>
        <p:spPr bwMode="auto">
          <a:xfrm>
            <a:off x="1206747" y="5154316"/>
            <a:ext cx="5050353"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Días regularizables</a:t>
            </a:r>
            <a:r>
              <a:rPr lang="es-ES" altLang="en-US"/>
              <a:t>: como se ha estado de alta todo el año 2023 y no ha tenido ninguna situación que implique </a:t>
            </a:r>
            <a:r>
              <a:rPr lang="es-ES" altLang="en-US" err="1"/>
              <a:t>PnoR</a:t>
            </a:r>
            <a:r>
              <a:rPr lang="es-ES" altLang="en-US"/>
              <a:t> el total de días regularizables es de </a:t>
            </a:r>
            <a:r>
              <a:rPr lang="es-ES" altLang="en-US" b="1"/>
              <a:t>360</a:t>
            </a:r>
            <a:endParaRPr lang="es-ES" altLang="en-US" b="1">
              <a:solidFill>
                <a:srgbClr val="FF0000"/>
              </a:solidFill>
            </a:endParaRPr>
          </a:p>
        </p:txBody>
      </p:sp>
      <p:sp>
        <p:nvSpPr>
          <p:cNvPr id="43" name="Cerrar llave 42">
            <a:extLst>
              <a:ext uri="{FF2B5EF4-FFF2-40B4-BE49-F238E27FC236}">
                <a16:creationId xmlns:a16="http://schemas.microsoft.com/office/drawing/2014/main" id="{9AA75B06-B504-C2A1-9352-49933FC13089}"/>
              </a:ext>
            </a:extLst>
          </p:cNvPr>
          <p:cNvSpPr/>
          <p:nvPr/>
        </p:nvSpPr>
        <p:spPr>
          <a:xfrm>
            <a:off x="6669253" y="5147507"/>
            <a:ext cx="180000" cy="12690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Subtitle 2">
            <a:extLst>
              <a:ext uri="{FF2B5EF4-FFF2-40B4-BE49-F238E27FC236}">
                <a16:creationId xmlns:a16="http://schemas.microsoft.com/office/drawing/2014/main" id="{B4DEA188-923D-45D4-06D7-DB1EB3C2B337}"/>
              </a:ext>
            </a:extLst>
          </p:cNvPr>
          <p:cNvSpPr txBox="1">
            <a:spLocks noChangeArrowheads="1"/>
          </p:cNvSpPr>
          <p:nvPr/>
        </p:nvSpPr>
        <p:spPr bwMode="auto">
          <a:xfrm>
            <a:off x="7346059" y="5422056"/>
            <a:ext cx="396610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RNM </a:t>
            </a:r>
          </a:p>
          <a:p>
            <a:r>
              <a:rPr lang="es-ES" altLang="en-US"/>
              <a:t>(65.100 € / 360) x 30 = </a:t>
            </a:r>
            <a:r>
              <a:rPr lang="es-ES" altLang="en-US" sz="2200" b="1">
                <a:solidFill>
                  <a:srgbClr val="D73A2C"/>
                </a:solidFill>
              </a:rPr>
              <a:t>5.425 €</a:t>
            </a:r>
          </a:p>
        </p:txBody>
      </p:sp>
      <p:sp>
        <p:nvSpPr>
          <p:cNvPr id="124" name="Rectángulo 123">
            <a:extLst>
              <a:ext uri="{FF2B5EF4-FFF2-40B4-BE49-F238E27FC236}">
                <a16:creationId xmlns:a16="http://schemas.microsoft.com/office/drawing/2014/main" id="{0C89A183-9D40-D43B-DB9F-ACAC8C121915}"/>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grpSp>
        <p:nvGrpSpPr>
          <p:cNvPr id="125" name="Group 11">
            <a:extLst>
              <a:ext uri="{FF2B5EF4-FFF2-40B4-BE49-F238E27FC236}">
                <a16:creationId xmlns:a16="http://schemas.microsoft.com/office/drawing/2014/main" id="{4B3C0FFA-300C-BBAC-FD3F-F2E8ABCC198B}"/>
              </a:ext>
            </a:extLst>
          </p:cNvPr>
          <p:cNvGrpSpPr/>
          <p:nvPr/>
        </p:nvGrpSpPr>
        <p:grpSpPr>
          <a:xfrm rot="10800000" flipH="1" flipV="1">
            <a:off x="64481" y="5528324"/>
            <a:ext cx="743414" cy="1254130"/>
            <a:chOff x="1589649" y="1659305"/>
            <a:chExt cx="655320" cy="1019651"/>
          </a:xfrm>
          <a:gradFill flip="none" rotWithShape="1">
            <a:gsLst>
              <a:gs pos="21692">
                <a:srgbClr val="3F8789">
                  <a:alpha val="49000"/>
                </a:srgbClr>
              </a:gs>
              <a:gs pos="0">
                <a:schemeClr val="accent2"/>
              </a:gs>
              <a:gs pos="58000">
                <a:srgbClr val="639FA1">
                  <a:alpha val="17000"/>
                </a:srgbClr>
              </a:gs>
              <a:gs pos="100000">
                <a:schemeClr val="accent5">
                  <a:alpha val="0"/>
                </a:schemeClr>
              </a:gs>
            </a:gsLst>
            <a:lin ang="5400000" scaled="1"/>
            <a:tileRect/>
          </a:gradFill>
        </p:grpSpPr>
        <p:sp>
          <p:nvSpPr>
            <p:cNvPr id="126" name="Oval 13">
              <a:extLst>
                <a:ext uri="{FF2B5EF4-FFF2-40B4-BE49-F238E27FC236}">
                  <a16:creationId xmlns:a16="http://schemas.microsoft.com/office/drawing/2014/main" id="{91329CDD-2A35-9AD6-31A6-D0D82789CA6E}"/>
                </a:ext>
              </a:extLst>
            </p:cNvPr>
            <p:cNvSpPr/>
            <p:nvPr/>
          </p:nvSpPr>
          <p:spPr>
            <a:xfrm>
              <a:off x="15896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7" name="Oval 14">
              <a:extLst>
                <a:ext uri="{FF2B5EF4-FFF2-40B4-BE49-F238E27FC236}">
                  <a16:creationId xmlns:a16="http://schemas.microsoft.com/office/drawing/2014/main" id="{335DEF2D-D4A5-567B-D161-B735AC44AD6A}"/>
                </a:ext>
              </a:extLst>
            </p:cNvPr>
            <p:cNvSpPr/>
            <p:nvPr/>
          </p:nvSpPr>
          <p:spPr>
            <a:xfrm>
              <a:off x="17420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8" name="Oval 15">
              <a:extLst>
                <a:ext uri="{FF2B5EF4-FFF2-40B4-BE49-F238E27FC236}">
                  <a16:creationId xmlns:a16="http://schemas.microsoft.com/office/drawing/2014/main" id="{CADDF096-556B-0716-B01D-E2DAE0FB987B}"/>
                </a:ext>
              </a:extLst>
            </p:cNvPr>
            <p:cNvSpPr/>
            <p:nvPr/>
          </p:nvSpPr>
          <p:spPr>
            <a:xfrm>
              <a:off x="18944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9" name="Oval 16">
              <a:extLst>
                <a:ext uri="{FF2B5EF4-FFF2-40B4-BE49-F238E27FC236}">
                  <a16:creationId xmlns:a16="http://schemas.microsoft.com/office/drawing/2014/main" id="{C2B184FE-8954-687A-5FB8-D1A71F0D5CDF}"/>
                </a:ext>
              </a:extLst>
            </p:cNvPr>
            <p:cNvSpPr/>
            <p:nvPr/>
          </p:nvSpPr>
          <p:spPr>
            <a:xfrm>
              <a:off x="2046849" y="1659307"/>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0" name="Oval 17">
              <a:extLst>
                <a:ext uri="{FF2B5EF4-FFF2-40B4-BE49-F238E27FC236}">
                  <a16:creationId xmlns:a16="http://schemas.microsoft.com/office/drawing/2014/main" id="{183E477A-1197-0A29-ED5E-34D2509383FB}"/>
                </a:ext>
              </a:extLst>
            </p:cNvPr>
            <p:cNvSpPr/>
            <p:nvPr/>
          </p:nvSpPr>
          <p:spPr>
            <a:xfrm>
              <a:off x="15896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1" name="Oval 18">
              <a:extLst>
                <a:ext uri="{FF2B5EF4-FFF2-40B4-BE49-F238E27FC236}">
                  <a16:creationId xmlns:a16="http://schemas.microsoft.com/office/drawing/2014/main" id="{DF9EFEAD-2C7C-09DF-635B-0871652E0BCA}"/>
                </a:ext>
              </a:extLst>
            </p:cNvPr>
            <p:cNvSpPr/>
            <p:nvPr/>
          </p:nvSpPr>
          <p:spPr>
            <a:xfrm>
              <a:off x="17420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2" name="Oval 19">
              <a:extLst>
                <a:ext uri="{FF2B5EF4-FFF2-40B4-BE49-F238E27FC236}">
                  <a16:creationId xmlns:a16="http://schemas.microsoft.com/office/drawing/2014/main" id="{A076D408-CB15-7D0B-BD95-527178118632}"/>
                </a:ext>
              </a:extLst>
            </p:cNvPr>
            <p:cNvSpPr/>
            <p:nvPr/>
          </p:nvSpPr>
          <p:spPr>
            <a:xfrm>
              <a:off x="18944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3" name="Oval 20">
              <a:extLst>
                <a:ext uri="{FF2B5EF4-FFF2-40B4-BE49-F238E27FC236}">
                  <a16:creationId xmlns:a16="http://schemas.microsoft.com/office/drawing/2014/main" id="{F72C1F68-882D-E215-3CC5-95FE6E2F5C80}"/>
                </a:ext>
              </a:extLst>
            </p:cNvPr>
            <p:cNvSpPr/>
            <p:nvPr/>
          </p:nvSpPr>
          <p:spPr>
            <a:xfrm>
              <a:off x="2046849" y="179907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4" name="Oval 21">
              <a:extLst>
                <a:ext uri="{FF2B5EF4-FFF2-40B4-BE49-F238E27FC236}">
                  <a16:creationId xmlns:a16="http://schemas.microsoft.com/office/drawing/2014/main" id="{77C0A8EE-322C-D9DB-67C9-845E2F883E33}"/>
                </a:ext>
              </a:extLst>
            </p:cNvPr>
            <p:cNvSpPr/>
            <p:nvPr/>
          </p:nvSpPr>
          <p:spPr>
            <a:xfrm>
              <a:off x="15896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5" name="Oval 22">
              <a:extLst>
                <a:ext uri="{FF2B5EF4-FFF2-40B4-BE49-F238E27FC236}">
                  <a16:creationId xmlns:a16="http://schemas.microsoft.com/office/drawing/2014/main" id="{6872DDCF-6D14-65C3-3639-2C04454F23AA}"/>
                </a:ext>
              </a:extLst>
            </p:cNvPr>
            <p:cNvSpPr/>
            <p:nvPr/>
          </p:nvSpPr>
          <p:spPr>
            <a:xfrm>
              <a:off x="17420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6" name="Oval 23">
              <a:extLst>
                <a:ext uri="{FF2B5EF4-FFF2-40B4-BE49-F238E27FC236}">
                  <a16:creationId xmlns:a16="http://schemas.microsoft.com/office/drawing/2014/main" id="{3999E346-EE8F-5606-63AD-0B1459D35625}"/>
                </a:ext>
              </a:extLst>
            </p:cNvPr>
            <p:cNvSpPr/>
            <p:nvPr/>
          </p:nvSpPr>
          <p:spPr>
            <a:xfrm>
              <a:off x="18944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7" name="Oval 24">
              <a:extLst>
                <a:ext uri="{FF2B5EF4-FFF2-40B4-BE49-F238E27FC236}">
                  <a16:creationId xmlns:a16="http://schemas.microsoft.com/office/drawing/2014/main" id="{DF95CCD2-8E28-CD36-BAF6-3F8996420B41}"/>
                </a:ext>
              </a:extLst>
            </p:cNvPr>
            <p:cNvSpPr/>
            <p:nvPr/>
          </p:nvSpPr>
          <p:spPr>
            <a:xfrm>
              <a:off x="2046849" y="193386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8" name="Oval 25">
              <a:extLst>
                <a:ext uri="{FF2B5EF4-FFF2-40B4-BE49-F238E27FC236}">
                  <a16:creationId xmlns:a16="http://schemas.microsoft.com/office/drawing/2014/main" id="{E4D6DE4C-0B76-2D1C-B6AE-203AF4A7F17F}"/>
                </a:ext>
              </a:extLst>
            </p:cNvPr>
            <p:cNvSpPr/>
            <p:nvPr/>
          </p:nvSpPr>
          <p:spPr>
            <a:xfrm>
              <a:off x="15896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9" name="Oval 26">
              <a:extLst>
                <a:ext uri="{FF2B5EF4-FFF2-40B4-BE49-F238E27FC236}">
                  <a16:creationId xmlns:a16="http://schemas.microsoft.com/office/drawing/2014/main" id="{7250FA06-AEA6-CDF0-D035-17A1D734A84C}"/>
                </a:ext>
              </a:extLst>
            </p:cNvPr>
            <p:cNvSpPr/>
            <p:nvPr/>
          </p:nvSpPr>
          <p:spPr>
            <a:xfrm>
              <a:off x="17420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0" name="Oval 27">
              <a:extLst>
                <a:ext uri="{FF2B5EF4-FFF2-40B4-BE49-F238E27FC236}">
                  <a16:creationId xmlns:a16="http://schemas.microsoft.com/office/drawing/2014/main" id="{41D32B27-562C-1A37-53FD-E6555D0FF9DA}"/>
                </a:ext>
              </a:extLst>
            </p:cNvPr>
            <p:cNvSpPr/>
            <p:nvPr/>
          </p:nvSpPr>
          <p:spPr>
            <a:xfrm>
              <a:off x="18944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1" name="Oval 28">
              <a:extLst>
                <a:ext uri="{FF2B5EF4-FFF2-40B4-BE49-F238E27FC236}">
                  <a16:creationId xmlns:a16="http://schemas.microsoft.com/office/drawing/2014/main" id="{936F0619-6A0F-4D9D-01E8-FEE5381531BC}"/>
                </a:ext>
              </a:extLst>
            </p:cNvPr>
            <p:cNvSpPr/>
            <p:nvPr/>
          </p:nvSpPr>
          <p:spPr>
            <a:xfrm>
              <a:off x="2046849" y="207363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2" name="Oval 29">
              <a:extLst>
                <a:ext uri="{FF2B5EF4-FFF2-40B4-BE49-F238E27FC236}">
                  <a16:creationId xmlns:a16="http://schemas.microsoft.com/office/drawing/2014/main" id="{E995DBD4-BB6B-0CF7-91C9-08AE48E46F09}"/>
                </a:ext>
              </a:extLst>
            </p:cNvPr>
            <p:cNvSpPr/>
            <p:nvPr/>
          </p:nvSpPr>
          <p:spPr>
            <a:xfrm>
              <a:off x="15896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3" name="Oval 30">
              <a:extLst>
                <a:ext uri="{FF2B5EF4-FFF2-40B4-BE49-F238E27FC236}">
                  <a16:creationId xmlns:a16="http://schemas.microsoft.com/office/drawing/2014/main" id="{20990EDB-2035-854C-852C-9EE97170A50F}"/>
                </a:ext>
              </a:extLst>
            </p:cNvPr>
            <p:cNvSpPr/>
            <p:nvPr/>
          </p:nvSpPr>
          <p:spPr>
            <a:xfrm>
              <a:off x="17420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4" name="Oval 31">
              <a:extLst>
                <a:ext uri="{FF2B5EF4-FFF2-40B4-BE49-F238E27FC236}">
                  <a16:creationId xmlns:a16="http://schemas.microsoft.com/office/drawing/2014/main" id="{D70E87C7-8B26-DB63-0B08-50F217C98C4D}"/>
                </a:ext>
              </a:extLst>
            </p:cNvPr>
            <p:cNvSpPr/>
            <p:nvPr/>
          </p:nvSpPr>
          <p:spPr>
            <a:xfrm>
              <a:off x="18944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5" name="Oval 32">
              <a:extLst>
                <a:ext uri="{FF2B5EF4-FFF2-40B4-BE49-F238E27FC236}">
                  <a16:creationId xmlns:a16="http://schemas.microsoft.com/office/drawing/2014/main" id="{FE232CE0-1FD2-836B-0977-3A41C1AFE234}"/>
                </a:ext>
              </a:extLst>
            </p:cNvPr>
            <p:cNvSpPr/>
            <p:nvPr/>
          </p:nvSpPr>
          <p:spPr>
            <a:xfrm>
              <a:off x="2046849" y="22182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6" name="Oval 33">
              <a:extLst>
                <a:ext uri="{FF2B5EF4-FFF2-40B4-BE49-F238E27FC236}">
                  <a16:creationId xmlns:a16="http://schemas.microsoft.com/office/drawing/2014/main" id="{CD8817DA-D045-E279-7EC1-E5F8AC960A50}"/>
                </a:ext>
              </a:extLst>
            </p:cNvPr>
            <p:cNvSpPr/>
            <p:nvPr/>
          </p:nvSpPr>
          <p:spPr>
            <a:xfrm>
              <a:off x="15896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7" name="Oval 34">
              <a:extLst>
                <a:ext uri="{FF2B5EF4-FFF2-40B4-BE49-F238E27FC236}">
                  <a16:creationId xmlns:a16="http://schemas.microsoft.com/office/drawing/2014/main" id="{0781FB7B-C364-5DED-F803-C122B8C26EED}"/>
                </a:ext>
              </a:extLst>
            </p:cNvPr>
            <p:cNvSpPr/>
            <p:nvPr/>
          </p:nvSpPr>
          <p:spPr>
            <a:xfrm>
              <a:off x="17420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8" name="Oval 35">
              <a:extLst>
                <a:ext uri="{FF2B5EF4-FFF2-40B4-BE49-F238E27FC236}">
                  <a16:creationId xmlns:a16="http://schemas.microsoft.com/office/drawing/2014/main" id="{AF95B308-5FFE-F90E-BFA9-9F5BEF267189}"/>
                </a:ext>
              </a:extLst>
            </p:cNvPr>
            <p:cNvSpPr/>
            <p:nvPr/>
          </p:nvSpPr>
          <p:spPr>
            <a:xfrm>
              <a:off x="18944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9" name="Oval 36">
              <a:extLst>
                <a:ext uri="{FF2B5EF4-FFF2-40B4-BE49-F238E27FC236}">
                  <a16:creationId xmlns:a16="http://schemas.microsoft.com/office/drawing/2014/main" id="{DC8E2637-6A69-1232-AE97-C74CF208B777}"/>
                </a:ext>
              </a:extLst>
            </p:cNvPr>
            <p:cNvSpPr/>
            <p:nvPr/>
          </p:nvSpPr>
          <p:spPr>
            <a:xfrm>
              <a:off x="2046849" y="235799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0" name="Oval 37">
              <a:extLst>
                <a:ext uri="{FF2B5EF4-FFF2-40B4-BE49-F238E27FC236}">
                  <a16:creationId xmlns:a16="http://schemas.microsoft.com/office/drawing/2014/main" id="{CB86BB04-8785-4761-EE71-41F4CDEEC620}"/>
                </a:ext>
              </a:extLst>
            </p:cNvPr>
            <p:cNvSpPr/>
            <p:nvPr/>
          </p:nvSpPr>
          <p:spPr>
            <a:xfrm>
              <a:off x="15896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1" name="Oval 38">
              <a:extLst>
                <a:ext uri="{FF2B5EF4-FFF2-40B4-BE49-F238E27FC236}">
                  <a16:creationId xmlns:a16="http://schemas.microsoft.com/office/drawing/2014/main" id="{043B935C-43B3-3017-F8C6-000815403DEE}"/>
                </a:ext>
              </a:extLst>
            </p:cNvPr>
            <p:cNvSpPr/>
            <p:nvPr/>
          </p:nvSpPr>
          <p:spPr>
            <a:xfrm>
              <a:off x="17420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2" name="Oval 39">
              <a:extLst>
                <a:ext uri="{FF2B5EF4-FFF2-40B4-BE49-F238E27FC236}">
                  <a16:creationId xmlns:a16="http://schemas.microsoft.com/office/drawing/2014/main" id="{4F1E37FD-5387-28E4-A6A7-31D92CBBAB1B}"/>
                </a:ext>
              </a:extLst>
            </p:cNvPr>
            <p:cNvSpPr/>
            <p:nvPr/>
          </p:nvSpPr>
          <p:spPr>
            <a:xfrm>
              <a:off x="18944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3" name="Oval 40">
              <a:extLst>
                <a:ext uri="{FF2B5EF4-FFF2-40B4-BE49-F238E27FC236}">
                  <a16:creationId xmlns:a16="http://schemas.microsoft.com/office/drawing/2014/main" id="{5BD9E3A5-FB26-8DF7-32E1-AF2780683737}"/>
                </a:ext>
              </a:extLst>
            </p:cNvPr>
            <p:cNvSpPr/>
            <p:nvPr/>
          </p:nvSpPr>
          <p:spPr>
            <a:xfrm>
              <a:off x="2046849" y="249278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4" name="Oval 41">
              <a:extLst>
                <a:ext uri="{FF2B5EF4-FFF2-40B4-BE49-F238E27FC236}">
                  <a16:creationId xmlns:a16="http://schemas.microsoft.com/office/drawing/2014/main" id="{F8DC63C8-1686-21C2-9D90-5BD5840187B9}"/>
                </a:ext>
              </a:extLst>
            </p:cNvPr>
            <p:cNvSpPr/>
            <p:nvPr/>
          </p:nvSpPr>
          <p:spPr>
            <a:xfrm>
              <a:off x="1589649" y="263323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5" name="Oval 42">
              <a:extLst>
                <a:ext uri="{FF2B5EF4-FFF2-40B4-BE49-F238E27FC236}">
                  <a16:creationId xmlns:a16="http://schemas.microsoft.com/office/drawing/2014/main" id="{8FE3F98C-0865-7788-8663-7C1A901CCF25}"/>
                </a:ext>
              </a:extLst>
            </p:cNvPr>
            <p:cNvSpPr/>
            <p:nvPr/>
          </p:nvSpPr>
          <p:spPr>
            <a:xfrm>
              <a:off x="1742049" y="263323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6" name="Oval 43">
              <a:extLst>
                <a:ext uri="{FF2B5EF4-FFF2-40B4-BE49-F238E27FC236}">
                  <a16:creationId xmlns:a16="http://schemas.microsoft.com/office/drawing/2014/main" id="{0DF7AF3E-DD03-3468-FDDB-7D9D54201B0F}"/>
                </a:ext>
              </a:extLst>
            </p:cNvPr>
            <p:cNvSpPr/>
            <p:nvPr/>
          </p:nvSpPr>
          <p:spPr>
            <a:xfrm>
              <a:off x="1894449" y="263323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7" name="Oval 44">
              <a:extLst>
                <a:ext uri="{FF2B5EF4-FFF2-40B4-BE49-F238E27FC236}">
                  <a16:creationId xmlns:a16="http://schemas.microsoft.com/office/drawing/2014/main" id="{C7E040CE-DAA7-E8C8-4ED1-AA71B0751A34}"/>
                </a:ext>
              </a:extLst>
            </p:cNvPr>
            <p:cNvSpPr/>
            <p:nvPr/>
          </p:nvSpPr>
          <p:spPr>
            <a:xfrm>
              <a:off x="2046849" y="263255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8" name="Oval 45">
              <a:extLst>
                <a:ext uri="{FF2B5EF4-FFF2-40B4-BE49-F238E27FC236}">
                  <a16:creationId xmlns:a16="http://schemas.microsoft.com/office/drawing/2014/main" id="{53081698-BE4D-2DAA-21E3-38026090A200}"/>
                </a:ext>
              </a:extLst>
            </p:cNvPr>
            <p:cNvSpPr/>
            <p:nvPr/>
          </p:nvSpPr>
          <p:spPr>
            <a:xfrm>
              <a:off x="2199249" y="165930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9" name="Oval 46">
              <a:extLst>
                <a:ext uri="{FF2B5EF4-FFF2-40B4-BE49-F238E27FC236}">
                  <a16:creationId xmlns:a16="http://schemas.microsoft.com/office/drawing/2014/main" id="{B0A1CB9D-0E87-CF11-E525-E17D019A1E81}"/>
                </a:ext>
              </a:extLst>
            </p:cNvPr>
            <p:cNvSpPr/>
            <p:nvPr/>
          </p:nvSpPr>
          <p:spPr>
            <a:xfrm>
              <a:off x="2199249" y="179907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0" name="Oval 47">
              <a:extLst>
                <a:ext uri="{FF2B5EF4-FFF2-40B4-BE49-F238E27FC236}">
                  <a16:creationId xmlns:a16="http://schemas.microsoft.com/office/drawing/2014/main" id="{049E97A5-70DE-8009-DD30-BBAA8617E668}"/>
                </a:ext>
              </a:extLst>
            </p:cNvPr>
            <p:cNvSpPr/>
            <p:nvPr/>
          </p:nvSpPr>
          <p:spPr>
            <a:xfrm>
              <a:off x="2199249" y="193386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1" name="Oval 48">
              <a:extLst>
                <a:ext uri="{FF2B5EF4-FFF2-40B4-BE49-F238E27FC236}">
                  <a16:creationId xmlns:a16="http://schemas.microsoft.com/office/drawing/2014/main" id="{F399FB2B-9947-0810-E107-D7E8C65DE1F1}"/>
                </a:ext>
              </a:extLst>
            </p:cNvPr>
            <p:cNvSpPr/>
            <p:nvPr/>
          </p:nvSpPr>
          <p:spPr>
            <a:xfrm>
              <a:off x="2199249" y="20736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2" name="Oval 49">
              <a:extLst>
                <a:ext uri="{FF2B5EF4-FFF2-40B4-BE49-F238E27FC236}">
                  <a16:creationId xmlns:a16="http://schemas.microsoft.com/office/drawing/2014/main" id="{E19D32A7-F769-AC73-9D82-1FEB1A497159}"/>
                </a:ext>
              </a:extLst>
            </p:cNvPr>
            <p:cNvSpPr/>
            <p:nvPr/>
          </p:nvSpPr>
          <p:spPr>
            <a:xfrm>
              <a:off x="2199249" y="221822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3" name="Oval 50">
              <a:extLst>
                <a:ext uri="{FF2B5EF4-FFF2-40B4-BE49-F238E27FC236}">
                  <a16:creationId xmlns:a16="http://schemas.microsoft.com/office/drawing/2014/main" id="{D15DCE08-8F91-C266-0DE1-1DA3E815BE4A}"/>
                </a:ext>
              </a:extLst>
            </p:cNvPr>
            <p:cNvSpPr/>
            <p:nvPr/>
          </p:nvSpPr>
          <p:spPr>
            <a:xfrm>
              <a:off x="2199249" y="235799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4" name="Oval 51">
              <a:extLst>
                <a:ext uri="{FF2B5EF4-FFF2-40B4-BE49-F238E27FC236}">
                  <a16:creationId xmlns:a16="http://schemas.microsoft.com/office/drawing/2014/main" id="{8B7F5A74-2088-30B1-49A9-F34C944D1B19}"/>
                </a:ext>
              </a:extLst>
            </p:cNvPr>
            <p:cNvSpPr/>
            <p:nvPr/>
          </p:nvSpPr>
          <p:spPr>
            <a:xfrm>
              <a:off x="2199249" y="249278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5" name="Oval 52">
              <a:extLst>
                <a:ext uri="{FF2B5EF4-FFF2-40B4-BE49-F238E27FC236}">
                  <a16:creationId xmlns:a16="http://schemas.microsoft.com/office/drawing/2014/main" id="{28717703-7FC5-D912-4A71-85FBCD886148}"/>
                </a:ext>
              </a:extLst>
            </p:cNvPr>
            <p:cNvSpPr/>
            <p:nvPr/>
          </p:nvSpPr>
          <p:spPr>
            <a:xfrm>
              <a:off x="2199249" y="2632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grpSp>
        <p:nvGrpSpPr>
          <p:cNvPr id="166" name="Grupo 165">
            <a:extLst>
              <a:ext uri="{FF2B5EF4-FFF2-40B4-BE49-F238E27FC236}">
                <a16:creationId xmlns:a16="http://schemas.microsoft.com/office/drawing/2014/main" id="{B9BB599A-FC71-1AD7-F744-B1980FABA876}"/>
              </a:ext>
            </a:extLst>
          </p:cNvPr>
          <p:cNvGrpSpPr/>
          <p:nvPr/>
        </p:nvGrpSpPr>
        <p:grpSpPr>
          <a:xfrm>
            <a:off x="6922480" y="2554659"/>
            <a:ext cx="509659" cy="349303"/>
            <a:chOff x="9648317" y="2471938"/>
            <a:chExt cx="968482" cy="645655"/>
          </a:xfrm>
          <a:solidFill>
            <a:srgbClr val="C00000"/>
          </a:solidFill>
        </p:grpSpPr>
        <p:sp>
          <p:nvSpPr>
            <p:cNvPr id="167" name="Right Triangle 22">
              <a:extLst>
                <a:ext uri="{FF2B5EF4-FFF2-40B4-BE49-F238E27FC236}">
                  <a16:creationId xmlns:a16="http://schemas.microsoft.com/office/drawing/2014/main" id="{ED99B2CE-F1C9-F5C4-E5AE-08BB036867B2}"/>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8" name="Rectangle 6">
              <a:extLst>
                <a:ext uri="{FF2B5EF4-FFF2-40B4-BE49-F238E27FC236}">
                  <a16:creationId xmlns:a16="http://schemas.microsoft.com/office/drawing/2014/main" id="{0E9DE76D-D491-AE6B-3E4B-EBEF3CCDDF1F}"/>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01</a:t>
              </a:r>
            </a:p>
          </p:txBody>
        </p:sp>
      </p:grpSp>
      <p:grpSp>
        <p:nvGrpSpPr>
          <p:cNvPr id="169" name="Grupo 168">
            <a:extLst>
              <a:ext uri="{FF2B5EF4-FFF2-40B4-BE49-F238E27FC236}">
                <a16:creationId xmlns:a16="http://schemas.microsoft.com/office/drawing/2014/main" id="{DDC8702B-A804-6F0B-4EA4-AE086C88888A}"/>
              </a:ext>
            </a:extLst>
          </p:cNvPr>
          <p:cNvGrpSpPr/>
          <p:nvPr/>
        </p:nvGrpSpPr>
        <p:grpSpPr>
          <a:xfrm>
            <a:off x="6922480" y="3841360"/>
            <a:ext cx="509659" cy="349303"/>
            <a:chOff x="9648317" y="2471938"/>
            <a:chExt cx="968482" cy="645655"/>
          </a:xfrm>
          <a:solidFill>
            <a:srgbClr val="C00000"/>
          </a:solidFill>
        </p:grpSpPr>
        <p:sp>
          <p:nvSpPr>
            <p:cNvPr id="170" name="Right Triangle 22">
              <a:extLst>
                <a:ext uri="{FF2B5EF4-FFF2-40B4-BE49-F238E27FC236}">
                  <a16:creationId xmlns:a16="http://schemas.microsoft.com/office/drawing/2014/main" id="{F99DB6A5-8268-1F4B-65BD-57AE051E3318}"/>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1" name="Rectangle 6">
              <a:extLst>
                <a:ext uri="{FF2B5EF4-FFF2-40B4-BE49-F238E27FC236}">
                  <a16:creationId xmlns:a16="http://schemas.microsoft.com/office/drawing/2014/main" id="{98954A95-88D0-E73D-572D-A2330F5592ED}"/>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02</a:t>
              </a:r>
            </a:p>
          </p:txBody>
        </p:sp>
      </p:grpSp>
      <p:grpSp>
        <p:nvGrpSpPr>
          <p:cNvPr id="172" name="Grupo 171">
            <a:extLst>
              <a:ext uri="{FF2B5EF4-FFF2-40B4-BE49-F238E27FC236}">
                <a16:creationId xmlns:a16="http://schemas.microsoft.com/office/drawing/2014/main" id="{51797027-125F-1F7A-47DD-DB1D60E69B5C}"/>
              </a:ext>
            </a:extLst>
          </p:cNvPr>
          <p:cNvGrpSpPr/>
          <p:nvPr/>
        </p:nvGrpSpPr>
        <p:grpSpPr>
          <a:xfrm>
            <a:off x="6922480" y="5236676"/>
            <a:ext cx="509659" cy="349303"/>
            <a:chOff x="9648317" y="2471938"/>
            <a:chExt cx="968482" cy="645655"/>
          </a:xfrm>
          <a:solidFill>
            <a:srgbClr val="C00000"/>
          </a:solidFill>
        </p:grpSpPr>
        <p:sp>
          <p:nvSpPr>
            <p:cNvPr id="173" name="Right Triangle 22">
              <a:extLst>
                <a:ext uri="{FF2B5EF4-FFF2-40B4-BE49-F238E27FC236}">
                  <a16:creationId xmlns:a16="http://schemas.microsoft.com/office/drawing/2014/main" id="{89BE12ED-7D71-B2BF-E128-A7A7CACF347A}"/>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4" name="Rectangle 6">
              <a:extLst>
                <a:ext uri="{FF2B5EF4-FFF2-40B4-BE49-F238E27FC236}">
                  <a16:creationId xmlns:a16="http://schemas.microsoft.com/office/drawing/2014/main" id="{7FE43567-17B1-7A93-F64A-5489175CD2EB}"/>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03</a:t>
              </a:r>
            </a:p>
          </p:txBody>
        </p:sp>
      </p:grpSp>
      <p:grpSp>
        <p:nvGrpSpPr>
          <p:cNvPr id="2" name="Grupo 1">
            <a:extLst>
              <a:ext uri="{FF2B5EF4-FFF2-40B4-BE49-F238E27FC236}">
                <a16:creationId xmlns:a16="http://schemas.microsoft.com/office/drawing/2014/main" id="{A456939C-99E7-98FA-5EF9-7510B395DA1F}"/>
              </a:ext>
            </a:extLst>
          </p:cNvPr>
          <p:cNvGrpSpPr/>
          <p:nvPr/>
        </p:nvGrpSpPr>
        <p:grpSpPr>
          <a:xfrm>
            <a:off x="83315" y="100378"/>
            <a:ext cx="11312995" cy="630845"/>
            <a:chOff x="101977" y="91047"/>
            <a:chExt cx="11312995" cy="630845"/>
          </a:xfrm>
        </p:grpSpPr>
        <p:sp>
          <p:nvSpPr>
            <p:cNvPr id="10" name="TextBox 12">
              <a:extLst>
                <a:ext uri="{FF2B5EF4-FFF2-40B4-BE49-F238E27FC236}">
                  <a16:creationId xmlns:a16="http://schemas.microsoft.com/office/drawing/2014/main" id="{94F7FF22-623B-66A0-7B0B-71738FFEEE2D}"/>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1" name="Grupo 10">
              <a:extLst>
                <a:ext uri="{FF2B5EF4-FFF2-40B4-BE49-F238E27FC236}">
                  <a16:creationId xmlns:a16="http://schemas.microsoft.com/office/drawing/2014/main" id="{07825628-7852-8DAB-7093-4B59E30EAE97}"/>
                </a:ext>
              </a:extLst>
            </p:cNvPr>
            <p:cNvGrpSpPr/>
            <p:nvPr/>
          </p:nvGrpSpPr>
          <p:grpSpPr>
            <a:xfrm>
              <a:off x="101977" y="91047"/>
              <a:ext cx="712074" cy="630845"/>
              <a:chOff x="101977" y="91047"/>
              <a:chExt cx="712074" cy="630845"/>
            </a:xfrm>
          </p:grpSpPr>
          <p:sp>
            <p:nvSpPr>
              <p:cNvPr id="12" name="Graphic 10">
                <a:extLst>
                  <a:ext uri="{FF2B5EF4-FFF2-40B4-BE49-F238E27FC236}">
                    <a16:creationId xmlns:a16="http://schemas.microsoft.com/office/drawing/2014/main" id="{7ADC644E-F933-DC7B-D9A7-C219C30F2C6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38">
                <a:extLst>
                  <a:ext uri="{FF2B5EF4-FFF2-40B4-BE49-F238E27FC236}">
                    <a16:creationId xmlns:a16="http://schemas.microsoft.com/office/drawing/2014/main" id="{32F69A3C-DA2D-1B63-59CF-CE52EDE541D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3" name="Rectángulo 2">
            <a:extLst>
              <a:ext uri="{FF2B5EF4-FFF2-40B4-BE49-F238E27FC236}">
                <a16:creationId xmlns:a16="http://schemas.microsoft.com/office/drawing/2014/main" id="{8A8CC5C2-8D93-4167-6010-FBF493ACB823}"/>
              </a:ext>
            </a:extLst>
          </p:cNvPr>
          <p:cNvSpPr/>
          <p:nvPr/>
        </p:nvSpPr>
        <p:spPr>
          <a:xfrm>
            <a:off x="1170741" y="1765783"/>
            <a:ext cx="11021259" cy="3738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ubtitle 2">
            <a:extLst>
              <a:ext uri="{FF2B5EF4-FFF2-40B4-BE49-F238E27FC236}">
                <a16:creationId xmlns:a16="http://schemas.microsoft.com/office/drawing/2014/main" id="{29D9E915-7059-429E-75E0-A370014B5D70}"/>
              </a:ext>
            </a:extLst>
          </p:cNvPr>
          <p:cNvSpPr txBox="1">
            <a:spLocks noChangeArrowheads="1"/>
          </p:cNvSpPr>
          <p:nvPr/>
        </p:nvSpPr>
        <p:spPr bwMode="auto">
          <a:xfrm>
            <a:off x="1309757" y="1814662"/>
            <a:ext cx="102704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700"/>
              <a:t>Alta anterior al 1 de enero de 2023 con información proporcionada por la AEAT (1)</a:t>
            </a:r>
          </a:p>
        </p:txBody>
      </p:sp>
      <p:pic>
        <p:nvPicPr>
          <p:cNvPr id="13" name="Imagen 12">
            <a:extLst>
              <a:ext uri="{FF2B5EF4-FFF2-40B4-BE49-F238E27FC236}">
                <a16:creationId xmlns:a16="http://schemas.microsoft.com/office/drawing/2014/main" id="{04DE1F81-1738-35B8-D4A5-0879AAC7DFC4}"/>
              </a:ext>
            </a:extLst>
          </p:cNvPr>
          <p:cNvPicPr>
            <a:picLocks noChangeAspect="1"/>
          </p:cNvPicPr>
          <p:nvPr/>
        </p:nvPicPr>
        <p:blipFill>
          <a:blip r:embed="rId3"/>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3780116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9209DA-17A4-08B2-C6B7-94C188ECF9F5}"/>
              </a:ext>
            </a:extLst>
          </p:cNvPr>
          <p:cNvPicPr>
            <a:picLocks noChangeAspect="1"/>
          </p:cNvPicPr>
          <p:nvPr/>
        </p:nvPicPr>
        <p:blipFill>
          <a:blip r:embed="rId3"/>
          <a:stretch>
            <a:fillRect/>
          </a:stretch>
        </p:blipFill>
        <p:spPr>
          <a:xfrm>
            <a:off x="5704210" y="2982023"/>
            <a:ext cx="6261202" cy="3140016"/>
          </a:xfrm>
          <a:prstGeom prst="rect">
            <a:avLst/>
          </a:prstGeom>
        </p:spPr>
      </p:pic>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36</a:t>
            </a:fld>
            <a:endParaRPr lang="es-ES"/>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53361" y="1089977"/>
            <a:ext cx="10008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400" b="1">
                <a:solidFill>
                  <a:schemeClr val="accent1"/>
                </a:solidFill>
                <a:latin typeface="+mn-lt"/>
                <a:ea typeface="Lato Light" panose="020F0502020204030203" pitchFamily="34" charset="0"/>
                <a:cs typeface="Segoe UI" panose="020B0502040204020203" pitchFamily="34" charset="0"/>
              </a:rPr>
              <a:t>Información procedente de un solo organismo  </a:t>
            </a:r>
            <a:endParaRPr lang="es-ES" altLang="en-US" sz="2400">
              <a:latin typeface="+mn-lt"/>
              <a:ea typeface="Lato Light" panose="020F0502020204030203" pitchFamily="34" charset="0"/>
              <a:cs typeface="Segoe UI" panose="020B0502040204020203" pitchFamily="34" charset="0"/>
            </a:endParaRPr>
          </a:p>
        </p:txBody>
      </p:sp>
      <p:grpSp>
        <p:nvGrpSpPr>
          <p:cNvPr id="7" name="Group 10">
            <a:extLst>
              <a:ext uri="{FF2B5EF4-FFF2-40B4-BE49-F238E27FC236}">
                <a16:creationId xmlns:a16="http://schemas.microsoft.com/office/drawing/2014/main" id="{4144F046-2B9C-C7C0-64CB-801DC75B80F8}"/>
              </a:ext>
            </a:extLst>
          </p:cNvPr>
          <p:cNvGrpSpPr/>
          <p:nvPr/>
        </p:nvGrpSpPr>
        <p:grpSpPr>
          <a:xfrm>
            <a:off x="673326" y="1546843"/>
            <a:ext cx="1660734" cy="45719"/>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45" name="Subtitle 2">
            <a:extLst>
              <a:ext uri="{FF2B5EF4-FFF2-40B4-BE49-F238E27FC236}">
                <a16:creationId xmlns:a16="http://schemas.microsoft.com/office/drawing/2014/main" id="{B4DEA188-923D-45D4-06D7-DB1EB3C2B337}"/>
              </a:ext>
            </a:extLst>
          </p:cNvPr>
          <p:cNvSpPr txBox="1">
            <a:spLocks noChangeArrowheads="1"/>
          </p:cNvSpPr>
          <p:nvPr/>
        </p:nvSpPr>
        <p:spPr bwMode="auto">
          <a:xfrm>
            <a:off x="1539795" y="2621095"/>
            <a:ext cx="45105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RNM = </a:t>
            </a:r>
            <a:r>
              <a:rPr lang="es-ES" altLang="en-US" sz="2200" b="1">
                <a:solidFill>
                  <a:srgbClr val="D73A2C"/>
                </a:solidFill>
              </a:rPr>
              <a:t>5.425 €</a:t>
            </a:r>
          </a:p>
        </p:txBody>
      </p:sp>
      <p:sp>
        <p:nvSpPr>
          <p:cNvPr id="57" name="Rectángulo: esquinas redondeadas 56">
            <a:extLst>
              <a:ext uri="{FF2B5EF4-FFF2-40B4-BE49-F238E27FC236}">
                <a16:creationId xmlns:a16="http://schemas.microsoft.com/office/drawing/2014/main" id="{EB836A3E-76D0-0008-9F65-0B1D32F8BF66}"/>
              </a:ext>
            </a:extLst>
          </p:cNvPr>
          <p:cNvSpPr/>
          <p:nvPr/>
        </p:nvSpPr>
        <p:spPr>
          <a:xfrm>
            <a:off x="6377374" y="5685410"/>
            <a:ext cx="5719271" cy="189596"/>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5" name="Grupo 74">
            <a:extLst>
              <a:ext uri="{FF2B5EF4-FFF2-40B4-BE49-F238E27FC236}">
                <a16:creationId xmlns:a16="http://schemas.microsoft.com/office/drawing/2014/main" id="{FEC90499-7E62-AE92-FBC5-BDC8A84C57CA}"/>
              </a:ext>
            </a:extLst>
          </p:cNvPr>
          <p:cNvGrpSpPr/>
          <p:nvPr/>
        </p:nvGrpSpPr>
        <p:grpSpPr>
          <a:xfrm>
            <a:off x="1139871" y="2418272"/>
            <a:ext cx="509659" cy="349303"/>
            <a:chOff x="9648317" y="2471938"/>
            <a:chExt cx="968482" cy="645655"/>
          </a:xfrm>
          <a:solidFill>
            <a:srgbClr val="C00000"/>
          </a:solidFill>
        </p:grpSpPr>
        <p:sp>
          <p:nvSpPr>
            <p:cNvPr id="76" name="Right Triangle 22">
              <a:extLst>
                <a:ext uri="{FF2B5EF4-FFF2-40B4-BE49-F238E27FC236}">
                  <a16:creationId xmlns:a16="http://schemas.microsoft.com/office/drawing/2014/main" id="{BCE450B2-A095-B404-10BC-2BA19DE04650}"/>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Rectangle 6">
              <a:extLst>
                <a:ext uri="{FF2B5EF4-FFF2-40B4-BE49-F238E27FC236}">
                  <a16:creationId xmlns:a16="http://schemas.microsoft.com/office/drawing/2014/main" id="{B87B7A87-EA47-4CE0-BC75-ED62B483DE5C}"/>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03</a:t>
              </a:r>
            </a:p>
          </p:txBody>
        </p:sp>
      </p:grpSp>
      <p:sp>
        <p:nvSpPr>
          <p:cNvPr id="80" name="Subtitle 2">
            <a:extLst>
              <a:ext uri="{FF2B5EF4-FFF2-40B4-BE49-F238E27FC236}">
                <a16:creationId xmlns:a16="http://schemas.microsoft.com/office/drawing/2014/main" id="{CD42BE6A-4015-8EAE-499A-56D119846830}"/>
              </a:ext>
            </a:extLst>
          </p:cNvPr>
          <p:cNvSpPr txBox="1">
            <a:spLocks noChangeArrowheads="1"/>
          </p:cNvSpPr>
          <p:nvPr/>
        </p:nvSpPr>
        <p:spPr bwMode="auto">
          <a:xfrm>
            <a:off x="1595489" y="4223483"/>
            <a:ext cx="3927247"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solidFill>
                  <a:schemeClr val="accent2"/>
                </a:solidFill>
              </a:rPr>
              <a:t>Tramo 11 de la tabla general:</a:t>
            </a:r>
          </a:p>
          <a:p>
            <a:r>
              <a:rPr lang="es-ES" altLang="en-US"/>
              <a:t>Implica que la BCD debe estar entre:</a:t>
            </a:r>
          </a:p>
          <a:p>
            <a:pPr marL="285750" indent="-285750">
              <a:buClr>
                <a:schemeClr val="accent2"/>
              </a:buClr>
              <a:buFont typeface="Arial" panose="020B0604020202020204" pitchFamily="34" charset="0"/>
              <a:buChar char="•"/>
            </a:pPr>
            <a:r>
              <a:rPr lang="es-ES" altLang="en-US"/>
              <a:t>BBCC mínima mensual: 1.372,55 €</a:t>
            </a:r>
          </a:p>
          <a:p>
            <a:pPr marL="285750" indent="-285750">
              <a:buClr>
                <a:schemeClr val="accent2"/>
              </a:buClr>
              <a:buFont typeface="Arial" panose="020B0604020202020204" pitchFamily="34" charset="0"/>
              <a:buChar char="•"/>
            </a:pPr>
            <a:r>
              <a:rPr lang="es-ES" altLang="en-US"/>
              <a:t>BBCC máxima mensual: 4.495,50 €</a:t>
            </a:r>
          </a:p>
        </p:txBody>
      </p:sp>
      <p:sp>
        <p:nvSpPr>
          <p:cNvPr id="2" name="Rectangle: Rounded Corners 19">
            <a:extLst>
              <a:ext uri="{FF2B5EF4-FFF2-40B4-BE49-F238E27FC236}">
                <a16:creationId xmlns:a16="http://schemas.microsoft.com/office/drawing/2014/main" id="{0D746369-9BF1-F2C4-3EA0-E31545195E8B}"/>
              </a:ext>
            </a:extLst>
          </p:cNvPr>
          <p:cNvSpPr/>
          <p:nvPr/>
        </p:nvSpPr>
        <p:spPr>
          <a:xfrm>
            <a:off x="1453066" y="4030028"/>
            <a:ext cx="4320191" cy="1771624"/>
          </a:xfrm>
          <a:prstGeom prst="roundRect">
            <a:avLst>
              <a:gd name="adj" fmla="val 6667"/>
            </a:avLst>
          </a:prstGeom>
          <a:noFill/>
          <a:ln w="19050" cap="flat" cmpd="sng" algn="ctr">
            <a:gradFill flip="none" rotWithShape="1">
              <a:gsLst>
                <a:gs pos="0">
                  <a:schemeClr val="bg1">
                    <a:lumMod val="95000"/>
                  </a:schemeClr>
                </a:gs>
                <a:gs pos="100000">
                  <a:schemeClr val="bg1">
                    <a:lumMod val="75000"/>
                  </a:schemeClr>
                </a:gs>
              </a:gsLst>
              <a:lin ang="8100000" scaled="1"/>
              <a:tileRect/>
            </a:gradFill>
            <a:prstDash val="solid"/>
            <a:miter lim="800000"/>
          </a:ln>
          <a:effectLst/>
        </p:spPr>
        <p:txBody>
          <a:bodyPr rtlCol="0" anchor="ctr"/>
          <a:lstStyle/>
          <a:p>
            <a:pPr algn="ctr"/>
            <a:endParaRPr lang="en-US" kern="0">
              <a:solidFill>
                <a:prstClr val="white"/>
              </a:solidFill>
              <a:latin typeface="Segoe UI" panose="020B0502040204020203" pitchFamily="34" charset="0"/>
            </a:endParaRPr>
          </a:p>
        </p:txBody>
      </p:sp>
      <p:sp>
        <p:nvSpPr>
          <p:cNvPr id="194" name="Rectángulo 193">
            <a:extLst>
              <a:ext uri="{FF2B5EF4-FFF2-40B4-BE49-F238E27FC236}">
                <a16:creationId xmlns:a16="http://schemas.microsoft.com/office/drawing/2014/main" id="{078D0E17-E467-C5C6-BFE1-C6EBF06A1A01}"/>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grpSp>
        <p:nvGrpSpPr>
          <p:cNvPr id="195" name="Group 11">
            <a:extLst>
              <a:ext uri="{FF2B5EF4-FFF2-40B4-BE49-F238E27FC236}">
                <a16:creationId xmlns:a16="http://schemas.microsoft.com/office/drawing/2014/main" id="{0E3D1293-D608-91A2-B3CD-33F3179AF900}"/>
              </a:ext>
            </a:extLst>
          </p:cNvPr>
          <p:cNvGrpSpPr/>
          <p:nvPr/>
        </p:nvGrpSpPr>
        <p:grpSpPr>
          <a:xfrm rot="10800000" flipH="1" flipV="1">
            <a:off x="64481" y="5528324"/>
            <a:ext cx="743414" cy="1254130"/>
            <a:chOff x="1589649" y="1659305"/>
            <a:chExt cx="655320" cy="1019651"/>
          </a:xfrm>
          <a:gradFill flip="none" rotWithShape="1">
            <a:gsLst>
              <a:gs pos="21692">
                <a:srgbClr val="3F8789">
                  <a:alpha val="49000"/>
                </a:srgbClr>
              </a:gs>
              <a:gs pos="0">
                <a:schemeClr val="accent2"/>
              </a:gs>
              <a:gs pos="58000">
                <a:srgbClr val="639FA1">
                  <a:alpha val="17000"/>
                </a:srgbClr>
              </a:gs>
              <a:gs pos="100000">
                <a:schemeClr val="accent5">
                  <a:alpha val="0"/>
                </a:schemeClr>
              </a:gs>
            </a:gsLst>
            <a:lin ang="5400000" scaled="1"/>
            <a:tileRect/>
          </a:gradFill>
        </p:grpSpPr>
        <p:sp>
          <p:nvSpPr>
            <p:cNvPr id="196" name="Oval 13">
              <a:extLst>
                <a:ext uri="{FF2B5EF4-FFF2-40B4-BE49-F238E27FC236}">
                  <a16:creationId xmlns:a16="http://schemas.microsoft.com/office/drawing/2014/main" id="{8659649D-BFDB-87E2-BE66-0961753830EA}"/>
                </a:ext>
              </a:extLst>
            </p:cNvPr>
            <p:cNvSpPr/>
            <p:nvPr/>
          </p:nvSpPr>
          <p:spPr>
            <a:xfrm>
              <a:off x="15896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7" name="Oval 14">
              <a:extLst>
                <a:ext uri="{FF2B5EF4-FFF2-40B4-BE49-F238E27FC236}">
                  <a16:creationId xmlns:a16="http://schemas.microsoft.com/office/drawing/2014/main" id="{25703FC2-D806-B7D7-54D2-350C7833B32A}"/>
                </a:ext>
              </a:extLst>
            </p:cNvPr>
            <p:cNvSpPr/>
            <p:nvPr/>
          </p:nvSpPr>
          <p:spPr>
            <a:xfrm>
              <a:off x="17420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8" name="Oval 15">
              <a:extLst>
                <a:ext uri="{FF2B5EF4-FFF2-40B4-BE49-F238E27FC236}">
                  <a16:creationId xmlns:a16="http://schemas.microsoft.com/office/drawing/2014/main" id="{5EBBC380-9F2B-580F-A44E-91FAB2DCD252}"/>
                </a:ext>
              </a:extLst>
            </p:cNvPr>
            <p:cNvSpPr/>
            <p:nvPr/>
          </p:nvSpPr>
          <p:spPr>
            <a:xfrm>
              <a:off x="18944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9" name="Oval 16">
              <a:extLst>
                <a:ext uri="{FF2B5EF4-FFF2-40B4-BE49-F238E27FC236}">
                  <a16:creationId xmlns:a16="http://schemas.microsoft.com/office/drawing/2014/main" id="{E5F70BCF-2BB6-5745-7A72-AB90FB5BAA83}"/>
                </a:ext>
              </a:extLst>
            </p:cNvPr>
            <p:cNvSpPr/>
            <p:nvPr/>
          </p:nvSpPr>
          <p:spPr>
            <a:xfrm>
              <a:off x="2046849" y="1659307"/>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0" name="Oval 17">
              <a:extLst>
                <a:ext uri="{FF2B5EF4-FFF2-40B4-BE49-F238E27FC236}">
                  <a16:creationId xmlns:a16="http://schemas.microsoft.com/office/drawing/2014/main" id="{43F130E5-7BFA-9805-340B-6D9535BDE04D}"/>
                </a:ext>
              </a:extLst>
            </p:cNvPr>
            <p:cNvSpPr/>
            <p:nvPr/>
          </p:nvSpPr>
          <p:spPr>
            <a:xfrm>
              <a:off x="15896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1" name="Oval 18">
              <a:extLst>
                <a:ext uri="{FF2B5EF4-FFF2-40B4-BE49-F238E27FC236}">
                  <a16:creationId xmlns:a16="http://schemas.microsoft.com/office/drawing/2014/main" id="{93508AA1-3380-8257-243A-BB9464DE32E8}"/>
                </a:ext>
              </a:extLst>
            </p:cNvPr>
            <p:cNvSpPr/>
            <p:nvPr/>
          </p:nvSpPr>
          <p:spPr>
            <a:xfrm>
              <a:off x="17420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2" name="Oval 19">
              <a:extLst>
                <a:ext uri="{FF2B5EF4-FFF2-40B4-BE49-F238E27FC236}">
                  <a16:creationId xmlns:a16="http://schemas.microsoft.com/office/drawing/2014/main" id="{64611FA6-C048-DD5A-B1E8-06973B380C87}"/>
                </a:ext>
              </a:extLst>
            </p:cNvPr>
            <p:cNvSpPr/>
            <p:nvPr/>
          </p:nvSpPr>
          <p:spPr>
            <a:xfrm>
              <a:off x="18944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3" name="Oval 20">
              <a:extLst>
                <a:ext uri="{FF2B5EF4-FFF2-40B4-BE49-F238E27FC236}">
                  <a16:creationId xmlns:a16="http://schemas.microsoft.com/office/drawing/2014/main" id="{A6CF8DBE-876B-FFC1-D62A-277B35E5DEE1}"/>
                </a:ext>
              </a:extLst>
            </p:cNvPr>
            <p:cNvSpPr/>
            <p:nvPr/>
          </p:nvSpPr>
          <p:spPr>
            <a:xfrm>
              <a:off x="2046849" y="179907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4" name="Oval 21">
              <a:extLst>
                <a:ext uri="{FF2B5EF4-FFF2-40B4-BE49-F238E27FC236}">
                  <a16:creationId xmlns:a16="http://schemas.microsoft.com/office/drawing/2014/main" id="{8446AEFA-B673-78B3-F3E6-C865C7E36F32}"/>
                </a:ext>
              </a:extLst>
            </p:cNvPr>
            <p:cNvSpPr/>
            <p:nvPr/>
          </p:nvSpPr>
          <p:spPr>
            <a:xfrm>
              <a:off x="15896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5" name="Oval 22">
              <a:extLst>
                <a:ext uri="{FF2B5EF4-FFF2-40B4-BE49-F238E27FC236}">
                  <a16:creationId xmlns:a16="http://schemas.microsoft.com/office/drawing/2014/main" id="{223BD269-4777-847D-5DB1-DAD61E9CCB0C}"/>
                </a:ext>
              </a:extLst>
            </p:cNvPr>
            <p:cNvSpPr/>
            <p:nvPr/>
          </p:nvSpPr>
          <p:spPr>
            <a:xfrm>
              <a:off x="17420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6" name="Oval 23">
              <a:extLst>
                <a:ext uri="{FF2B5EF4-FFF2-40B4-BE49-F238E27FC236}">
                  <a16:creationId xmlns:a16="http://schemas.microsoft.com/office/drawing/2014/main" id="{8BA085AB-A33C-2ED4-32BE-0DD91CAEB073}"/>
                </a:ext>
              </a:extLst>
            </p:cNvPr>
            <p:cNvSpPr/>
            <p:nvPr/>
          </p:nvSpPr>
          <p:spPr>
            <a:xfrm>
              <a:off x="18944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7" name="Oval 24">
              <a:extLst>
                <a:ext uri="{FF2B5EF4-FFF2-40B4-BE49-F238E27FC236}">
                  <a16:creationId xmlns:a16="http://schemas.microsoft.com/office/drawing/2014/main" id="{AE65C3FC-FA51-C973-98FE-950AB4CF583B}"/>
                </a:ext>
              </a:extLst>
            </p:cNvPr>
            <p:cNvSpPr/>
            <p:nvPr/>
          </p:nvSpPr>
          <p:spPr>
            <a:xfrm>
              <a:off x="2046849" y="193386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8" name="Oval 25">
              <a:extLst>
                <a:ext uri="{FF2B5EF4-FFF2-40B4-BE49-F238E27FC236}">
                  <a16:creationId xmlns:a16="http://schemas.microsoft.com/office/drawing/2014/main" id="{666A96FD-7F0B-4736-F553-E7DA3BF3142F}"/>
                </a:ext>
              </a:extLst>
            </p:cNvPr>
            <p:cNvSpPr/>
            <p:nvPr/>
          </p:nvSpPr>
          <p:spPr>
            <a:xfrm>
              <a:off x="15896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9" name="Oval 26">
              <a:extLst>
                <a:ext uri="{FF2B5EF4-FFF2-40B4-BE49-F238E27FC236}">
                  <a16:creationId xmlns:a16="http://schemas.microsoft.com/office/drawing/2014/main" id="{0B8299E1-AFF6-0FA3-41BF-E7E11242376E}"/>
                </a:ext>
              </a:extLst>
            </p:cNvPr>
            <p:cNvSpPr/>
            <p:nvPr/>
          </p:nvSpPr>
          <p:spPr>
            <a:xfrm>
              <a:off x="17420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0" name="Oval 27">
              <a:extLst>
                <a:ext uri="{FF2B5EF4-FFF2-40B4-BE49-F238E27FC236}">
                  <a16:creationId xmlns:a16="http://schemas.microsoft.com/office/drawing/2014/main" id="{EE38F9C9-3A02-7041-D21E-16F1596D7970}"/>
                </a:ext>
              </a:extLst>
            </p:cNvPr>
            <p:cNvSpPr/>
            <p:nvPr/>
          </p:nvSpPr>
          <p:spPr>
            <a:xfrm>
              <a:off x="18944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1" name="Oval 28">
              <a:extLst>
                <a:ext uri="{FF2B5EF4-FFF2-40B4-BE49-F238E27FC236}">
                  <a16:creationId xmlns:a16="http://schemas.microsoft.com/office/drawing/2014/main" id="{BCB76316-7324-A8DF-C3E7-C8D976DF02C4}"/>
                </a:ext>
              </a:extLst>
            </p:cNvPr>
            <p:cNvSpPr/>
            <p:nvPr/>
          </p:nvSpPr>
          <p:spPr>
            <a:xfrm>
              <a:off x="2046849" y="207363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2" name="Oval 29">
              <a:extLst>
                <a:ext uri="{FF2B5EF4-FFF2-40B4-BE49-F238E27FC236}">
                  <a16:creationId xmlns:a16="http://schemas.microsoft.com/office/drawing/2014/main" id="{A15E7FB6-EDDD-B544-6D50-DB7710DC17B7}"/>
                </a:ext>
              </a:extLst>
            </p:cNvPr>
            <p:cNvSpPr/>
            <p:nvPr/>
          </p:nvSpPr>
          <p:spPr>
            <a:xfrm>
              <a:off x="15896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3" name="Oval 30">
              <a:extLst>
                <a:ext uri="{FF2B5EF4-FFF2-40B4-BE49-F238E27FC236}">
                  <a16:creationId xmlns:a16="http://schemas.microsoft.com/office/drawing/2014/main" id="{D591E040-D829-9CBA-1DB9-744AC3A8A3CB}"/>
                </a:ext>
              </a:extLst>
            </p:cNvPr>
            <p:cNvSpPr/>
            <p:nvPr/>
          </p:nvSpPr>
          <p:spPr>
            <a:xfrm>
              <a:off x="17420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4" name="Oval 31">
              <a:extLst>
                <a:ext uri="{FF2B5EF4-FFF2-40B4-BE49-F238E27FC236}">
                  <a16:creationId xmlns:a16="http://schemas.microsoft.com/office/drawing/2014/main" id="{3979A4E1-ADE2-4C9D-14CB-A99FB8CF712C}"/>
                </a:ext>
              </a:extLst>
            </p:cNvPr>
            <p:cNvSpPr/>
            <p:nvPr/>
          </p:nvSpPr>
          <p:spPr>
            <a:xfrm>
              <a:off x="18944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5" name="Oval 32">
              <a:extLst>
                <a:ext uri="{FF2B5EF4-FFF2-40B4-BE49-F238E27FC236}">
                  <a16:creationId xmlns:a16="http://schemas.microsoft.com/office/drawing/2014/main" id="{6915F0D8-0444-08F0-84AA-8C8ED5E97A95}"/>
                </a:ext>
              </a:extLst>
            </p:cNvPr>
            <p:cNvSpPr/>
            <p:nvPr/>
          </p:nvSpPr>
          <p:spPr>
            <a:xfrm>
              <a:off x="2046849" y="22182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6" name="Oval 33">
              <a:extLst>
                <a:ext uri="{FF2B5EF4-FFF2-40B4-BE49-F238E27FC236}">
                  <a16:creationId xmlns:a16="http://schemas.microsoft.com/office/drawing/2014/main" id="{57C13694-40B7-42F9-DFC5-139E8D768189}"/>
                </a:ext>
              </a:extLst>
            </p:cNvPr>
            <p:cNvSpPr/>
            <p:nvPr/>
          </p:nvSpPr>
          <p:spPr>
            <a:xfrm>
              <a:off x="15896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7" name="Oval 34">
              <a:extLst>
                <a:ext uri="{FF2B5EF4-FFF2-40B4-BE49-F238E27FC236}">
                  <a16:creationId xmlns:a16="http://schemas.microsoft.com/office/drawing/2014/main" id="{11BB56FD-0B0C-6A93-81B2-8E936D0608D9}"/>
                </a:ext>
              </a:extLst>
            </p:cNvPr>
            <p:cNvSpPr/>
            <p:nvPr/>
          </p:nvSpPr>
          <p:spPr>
            <a:xfrm>
              <a:off x="17420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8" name="Oval 35">
              <a:extLst>
                <a:ext uri="{FF2B5EF4-FFF2-40B4-BE49-F238E27FC236}">
                  <a16:creationId xmlns:a16="http://schemas.microsoft.com/office/drawing/2014/main" id="{FD1A08C6-C23A-8CA6-C0CF-AAFE5F2C717C}"/>
                </a:ext>
              </a:extLst>
            </p:cNvPr>
            <p:cNvSpPr/>
            <p:nvPr/>
          </p:nvSpPr>
          <p:spPr>
            <a:xfrm>
              <a:off x="18944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9" name="Oval 36">
              <a:extLst>
                <a:ext uri="{FF2B5EF4-FFF2-40B4-BE49-F238E27FC236}">
                  <a16:creationId xmlns:a16="http://schemas.microsoft.com/office/drawing/2014/main" id="{C25FEAFC-6F85-3A09-F931-69222B1602D1}"/>
                </a:ext>
              </a:extLst>
            </p:cNvPr>
            <p:cNvSpPr/>
            <p:nvPr/>
          </p:nvSpPr>
          <p:spPr>
            <a:xfrm>
              <a:off x="2046849" y="235799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0" name="Oval 37">
              <a:extLst>
                <a:ext uri="{FF2B5EF4-FFF2-40B4-BE49-F238E27FC236}">
                  <a16:creationId xmlns:a16="http://schemas.microsoft.com/office/drawing/2014/main" id="{4E65A4C5-D1B7-8E1A-EB12-8D145A584C82}"/>
                </a:ext>
              </a:extLst>
            </p:cNvPr>
            <p:cNvSpPr/>
            <p:nvPr/>
          </p:nvSpPr>
          <p:spPr>
            <a:xfrm>
              <a:off x="15896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1" name="Oval 38">
              <a:extLst>
                <a:ext uri="{FF2B5EF4-FFF2-40B4-BE49-F238E27FC236}">
                  <a16:creationId xmlns:a16="http://schemas.microsoft.com/office/drawing/2014/main" id="{BF441D10-B69F-E9B8-43B3-513A54DC797B}"/>
                </a:ext>
              </a:extLst>
            </p:cNvPr>
            <p:cNvSpPr/>
            <p:nvPr/>
          </p:nvSpPr>
          <p:spPr>
            <a:xfrm>
              <a:off x="17420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2" name="Oval 39">
              <a:extLst>
                <a:ext uri="{FF2B5EF4-FFF2-40B4-BE49-F238E27FC236}">
                  <a16:creationId xmlns:a16="http://schemas.microsoft.com/office/drawing/2014/main" id="{A7084D9E-1A55-6CAE-B6E3-304F94783DDC}"/>
                </a:ext>
              </a:extLst>
            </p:cNvPr>
            <p:cNvSpPr/>
            <p:nvPr/>
          </p:nvSpPr>
          <p:spPr>
            <a:xfrm>
              <a:off x="18944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3" name="Oval 40">
              <a:extLst>
                <a:ext uri="{FF2B5EF4-FFF2-40B4-BE49-F238E27FC236}">
                  <a16:creationId xmlns:a16="http://schemas.microsoft.com/office/drawing/2014/main" id="{5F7184CD-BD6B-082F-2811-C6527D4D69F4}"/>
                </a:ext>
              </a:extLst>
            </p:cNvPr>
            <p:cNvSpPr/>
            <p:nvPr/>
          </p:nvSpPr>
          <p:spPr>
            <a:xfrm>
              <a:off x="2046849" y="249278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4" name="Oval 41">
              <a:extLst>
                <a:ext uri="{FF2B5EF4-FFF2-40B4-BE49-F238E27FC236}">
                  <a16:creationId xmlns:a16="http://schemas.microsoft.com/office/drawing/2014/main" id="{5551C026-F8E7-8E0A-FCAC-CE388014F898}"/>
                </a:ext>
              </a:extLst>
            </p:cNvPr>
            <p:cNvSpPr/>
            <p:nvPr/>
          </p:nvSpPr>
          <p:spPr>
            <a:xfrm>
              <a:off x="1589649" y="263323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5" name="Oval 42">
              <a:extLst>
                <a:ext uri="{FF2B5EF4-FFF2-40B4-BE49-F238E27FC236}">
                  <a16:creationId xmlns:a16="http://schemas.microsoft.com/office/drawing/2014/main" id="{74A68843-2FDC-3182-C633-46B1BE6C3D99}"/>
                </a:ext>
              </a:extLst>
            </p:cNvPr>
            <p:cNvSpPr/>
            <p:nvPr/>
          </p:nvSpPr>
          <p:spPr>
            <a:xfrm>
              <a:off x="1742049" y="263323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6" name="Oval 43">
              <a:extLst>
                <a:ext uri="{FF2B5EF4-FFF2-40B4-BE49-F238E27FC236}">
                  <a16:creationId xmlns:a16="http://schemas.microsoft.com/office/drawing/2014/main" id="{FE9C7639-A1B5-A092-0D72-3902A5264F50}"/>
                </a:ext>
              </a:extLst>
            </p:cNvPr>
            <p:cNvSpPr/>
            <p:nvPr/>
          </p:nvSpPr>
          <p:spPr>
            <a:xfrm>
              <a:off x="1894449" y="263323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7" name="Oval 44">
              <a:extLst>
                <a:ext uri="{FF2B5EF4-FFF2-40B4-BE49-F238E27FC236}">
                  <a16:creationId xmlns:a16="http://schemas.microsoft.com/office/drawing/2014/main" id="{A4585C35-8787-F53D-9339-897DC951136B}"/>
                </a:ext>
              </a:extLst>
            </p:cNvPr>
            <p:cNvSpPr/>
            <p:nvPr/>
          </p:nvSpPr>
          <p:spPr>
            <a:xfrm>
              <a:off x="2046849" y="263255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8" name="Oval 45">
              <a:extLst>
                <a:ext uri="{FF2B5EF4-FFF2-40B4-BE49-F238E27FC236}">
                  <a16:creationId xmlns:a16="http://schemas.microsoft.com/office/drawing/2014/main" id="{497EAB6D-CA3B-82F3-E162-A4E86E167AAE}"/>
                </a:ext>
              </a:extLst>
            </p:cNvPr>
            <p:cNvSpPr/>
            <p:nvPr/>
          </p:nvSpPr>
          <p:spPr>
            <a:xfrm>
              <a:off x="2199249" y="165930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9" name="Oval 46">
              <a:extLst>
                <a:ext uri="{FF2B5EF4-FFF2-40B4-BE49-F238E27FC236}">
                  <a16:creationId xmlns:a16="http://schemas.microsoft.com/office/drawing/2014/main" id="{F4B9B5E9-CE27-8212-E349-CD915A65BB38}"/>
                </a:ext>
              </a:extLst>
            </p:cNvPr>
            <p:cNvSpPr/>
            <p:nvPr/>
          </p:nvSpPr>
          <p:spPr>
            <a:xfrm>
              <a:off x="2199249" y="179907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0" name="Oval 47">
              <a:extLst>
                <a:ext uri="{FF2B5EF4-FFF2-40B4-BE49-F238E27FC236}">
                  <a16:creationId xmlns:a16="http://schemas.microsoft.com/office/drawing/2014/main" id="{25340B60-4F4E-8A2F-61A2-752178108B85}"/>
                </a:ext>
              </a:extLst>
            </p:cNvPr>
            <p:cNvSpPr/>
            <p:nvPr/>
          </p:nvSpPr>
          <p:spPr>
            <a:xfrm>
              <a:off x="2199249" y="193386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1" name="Oval 48">
              <a:extLst>
                <a:ext uri="{FF2B5EF4-FFF2-40B4-BE49-F238E27FC236}">
                  <a16:creationId xmlns:a16="http://schemas.microsoft.com/office/drawing/2014/main" id="{0E0486AB-B4CA-865B-A23E-EFF546319CBE}"/>
                </a:ext>
              </a:extLst>
            </p:cNvPr>
            <p:cNvSpPr/>
            <p:nvPr/>
          </p:nvSpPr>
          <p:spPr>
            <a:xfrm>
              <a:off x="2199249" y="20736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2" name="Oval 49">
              <a:extLst>
                <a:ext uri="{FF2B5EF4-FFF2-40B4-BE49-F238E27FC236}">
                  <a16:creationId xmlns:a16="http://schemas.microsoft.com/office/drawing/2014/main" id="{563F9471-F9C6-5836-B222-74160C65DB1C}"/>
                </a:ext>
              </a:extLst>
            </p:cNvPr>
            <p:cNvSpPr/>
            <p:nvPr/>
          </p:nvSpPr>
          <p:spPr>
            <a:xfrm>
              <a:off x="2199249" y="221822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3" name="Oval 50">
              <a:extLst>
                <a:ext uri="{FF2B5EF4-FFF2-40B4-BE49-F238E27FC236}">
                  <a16:creationId xmlns:a16="http://schemas.microsoft.com/office/drawing/2014/main" id="{AF856F6A-1CD6-66C0-730A-CCB2F3F43B01}"/>
                </a:ext>
              </a:extLst>
            </p:cNvPr>
            <p:cNvSpPr/>
            <p:nvPr/>
          </p:nvSpPr>
          <p:spPr>
            <a:xfrm>
              <a:off x="2199249" y="235799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4" name="Oval 51">
              <a:extLst>
                <a:ext uri="{FF2B5EF4-FFF2-40B4-BE49-F238E27FC236}">
                  <a16:creationId xmlns:a16="http://schemas.microsoft.com/office/drawing/2014/main" id="{6BBD1BC6-64DA-143F-BB1E-88A15C147A6E}"/>
                </a:ext>
              </a:extLst>
            </p:cNvPr>
            <p:cNvSpPr/>
            <p:nvPr/>
          </p:nvSpPr>
          <p:spPr>
            <a:xfrm>
              <a:off x="2199249" y="249278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5" name="Oval 52">
              <a:extLst>
                <a:ext uri="{FF2B5EF4-FFF2-40B4-BE49-F238E27FC236}">
                  <a16:creationId xmlns:a16="http://schemas.microsoft.com/office/drawing/2014/main" id="{BE380256-4472-D6D7-7F51-7A9AFF023553}"/>
                </a:ext>
              </a:extLst>
            </p:cNvPr>
            <p:cNvSpPr/>
            <p:nvPr/>
          </p:nvSpPr>
          <p:spPr>
            <a:xfrm>
              <a:off x="2199249" y="2632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sp>
        <p:nvSpPr>
          <p:cNvPr id="278" name="Rectángulo 277">
            <a:extLst>
              <a:ext uri="{FF2B5EF4-FFF2-40B4-BE49-F238E27FC236}">
                <a16:creationId xmlns:a16="http://schemas.microsoft.com/office/drawing/2014/main" id="{ADCA9732-3E7E-7077-4A68-510A8EE44106}"/>
              </a:ext>
            </a:extLst>
          </p:cNvPr>
          <p:cNvSpPr/>
          <p:nvPr/>
        </p:nvSpPr>
        <p:spPr>
          <a:xfrm>
            <a:off x="1170741" y="1765783"/>
            <a:ext cx="11021259" cy="373885"/>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79" name="Subtitle 2">
            <a:extLst>
              <a:ext uri="{FF2B5EF4-FFF2-40B4-BE49-F238E27FC236}">
                <a16:creationId xmlns:a16="http://schemas.microsoft.com/office/drawing/2014/main" id="{2B9459A7-0466-60F7-C794-76452E15B7F7}"/>
              </a:ext>
            </a:extLst>
          </p:cNvPr>
          <p:cNvSpPr txBox="1">
            <a:spLocks noChangeArrowheads="1"/>
          </p:cNvSpPr>
          <p:nvPr/>
        </p:nvSpPr>
        <p:spPr bwMode="auto">
          <a:xfrm>
            <a:off x="1309757" y="1814662"/>
            <a:ext cx="10270495"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700"/>
              <a:t>Alta anterior al 1 de enero de 2023 con información proporcionada por la AEAT (2)</a:t>
            </a:r>
          </a:p>
        </p:txBody>
      </p:sp>
      <p:grpSp>
        <p:nvGrpSpPr>
          <p:cNvPr id="10" name="Grupo 9">
            <a:extLst>
              <a:ext uri="{FF2B5EF4-FFF2-40B4-BE49-F238E27FC236}">
                <a16:creationId xmlns:a16="http://schemas.microsoft.com/office/drawing/2014/main" id="{D97ECD37-C830-A16A-33AB-DED8489179F1}"/>
              </a:ext>
            </a:extLst>
          </p:cNvPr>
          <p:cNvGrpSpPr/>
          <p:nvPr/>
        </p:nvGrpSpPr>
        <p:grpSpPr>
          <a:xfrm>
            <a:off x="83315" y="100378"/>
            <a:ext cx="11312995" cy="630845"/>
            <a:chOff x="101977" y="91047"/>
            <a:chExt cx="11312995" cy="630845"/>
          </a:xfrm>
        </p:grpSpPr>
        <p:sp>
          <p:nvSpPr>
            <p:cNvPr id="11" name="TextBox 12">
              <a:extLst>
                <a:ext uri="{FF2B5EF4-FFF2-40B4-BE49-F238E27FC236}">
                  <a16:creationId xmlns:a16="http://schemas.microsoft.com/office/drawing/2014/main" id="{766C65BB-F84C-A77F-F133-ECD76263B4B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2" name="Grupo 11">
              <a:extLst>
                <a:ext uri="{FF2B5EF4-FFF2-40B4-BE49-F238E27FC236}">
                  <a16:creationId xmlns:a16="http://schemas.microsoft.com/office/drawing/2014/main" id="{6B017835-648B-B84F-8CCC-79561A11F9E0}"/>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186925C8-041C-7A4C-2EBE-CF3CA728771B}"/>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38">
                <a:extLst>
                  <a:ext uri="{FF2B5EF4-FFF2-40B4-BE49-F238E27FC236}">
                    <a16:creationId xmlns:a16="http://schemas.microsoft.com/office/drawing/2014/main" id="{DD58B880-617D-142A-179C-A36C9C2C0BA3}"/>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grpSp>
        <p:nvGrpSpPr>
          <p:cNvPr id="81" name="Group 368">
            <a:extLst>
              <a:ext uri="{FF2B5EF4-FFF2-40B4-BE49-F238E27FC236}">
                <a16:creationId xmlns:a16="http://schemas.microsoft.com/office/drawing/2014/main" id="{BAFD6591-AAA1-449B-C2FE-3F9BE2D46368}"/>
              </a:ext>
            </a:extLst>
          </p:cNvPr>
          <p:cNvGrpSpPr/>
          <p:nvPr/>
        </p:nvGrpSpPr>
        <p:grpSpPr>
          <a:xfrm rot="9480695" flipH="1" flipV="1">
            <a:off x="4862312" y="2957851"/>
            <a:ext cx="989710" cy="3217791"/>
            <a:chOff x="8115576" y="1333750"/>
            <a:chExt cx="1488437" cy="1576844"/>
          </a:xfrm>
          <a:solidFill>
            <a:schemeClr val="bg1">
              <a:lumMod val="75000"/>
            </a:schemeClr>
          </a:solidFill>
        </p:grpSpPr>
        <p:grpSp>
          <p:nvGrpSpPr>
            <p:cNvPr id="82" name="Graphic 1">
              <a:extLst>
                <a:ext uri="{FF2B5EF4-FFF2-40B4-BE49-F238E27FC236}">
                  <a16:creationId xmlns:a16="http://schemas.microsoft.com/office/drawing/2014/main" id="{8FF41227-3BCC-265A-A737-18AACAEF8523}"/>
                </a:ext>
              </a:extLst>
            </p:cNvPr>
            <p:cNvGrpSpPr/>
            <p:nvPr/>
          </p:nvGrpSpPr>
          <p:grpSpPr>
            <a:xfrm>
              <a:off x="8115576" y="1333750"/>
              <a:ext cx="1295618" cy="1428951"/>
              <a:chOff x="8115576" y="1333750"/>
              <a:chExt cx="1295618" cy="1428951"/>
            </a:xfrm>
            <a:grpFill/>
          </p:grpSpPr>
          <p:sp>
            <p:nvSpPr>
              <p:cNvPr id="109" name="Freeform: Shape 396">
                <a:extLst>
                  <a:ext uri="{FF2B5EF4-FFF2-40B4-BE49-F238E27FC236}">
                    <a16:creationId xmlns:a16="http://schemas.microsoft.com/office/drawing/2014/main" id="{13F35C11-4BA6-A046-AB6B-7DE62A67EAE4}"/>
                  </a:ext>
                </a:extLst>
              </p:cNvPr>
              <p:cNvSpPr/>
              <p:nvPr/>
            </p:nvSpPr>
            <p:spPr>
              <a:xfrm>
                <a:off x="8128039" y="1333750"/>
                <a:ext cx="4035" cy="4572"/>
              </a:xfrm>
              <a:custGeom>
                <a:avLst/>
                <a:gdLst>
                  <a:gd name="connsiteX0" fmla="*/ 3542 w 4035"/>
                  <a:gd name="connsiteY0" fmla="*/ 4573 h 4572"/>
                  <a:gd name="connsiteX1" fmla="*/ 494 w 4035"/>
                  <a:gd name="connsiteY1" fmla="*/ 0 h 4572"/>
                  <a:gd name="connsiteX2" fmla="*/ 3542 w 4035"/>
                  <a:gd name="connsiteY2" fmla="*/ 4573 h 4572"/>
                </a:gdLst>
                <a:ahLst/>
                <a:cxnLst>
                  <a:cxn ang="0">
                    <a:pos x="connsiteX0" y="connsiteY0"/>
                  </a:cxn>
                  <a:cxn ang="0">
                    <a:pos x="connsiteX1" y="connsiteY1"/>
                  </a:cxn>
                  <a:cxn ang="0">
                    <a:pos x="connsiteX2" y="connsiteY2"/>
                  </a:cxn>
                </a:cxnLst>
                <a:rect l="l" t="t" r="r" b="b"/>
                <a:pathLst>
                  <a:path w="4035" h="4572">
                    <a:moveTo>
                      <a:pt x="3542" y="4573"/>
                    </a:moveTo>
                    <a:cubicBezTo>
                      <a:pt x="1255" y="-3049"/>
                      <a:pt x="-1031" y="9146"/>
                      <a:pt x="494" y="0"/>
                    </a:cubicBezTo>
                    <a:cubicBezTo>
                      <a:pt x="2780" y="762"/>
                      <a:pt x="5066" y="1524"/>
                      <a:pt x="3542" y="457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0" name="Freeform: Shape 397">
                <a:extLst>
                  <a:ext uri="{FF2B5EF4-FFF2-40B4-BE49-F238E27FC236}">
                    <a16:creationId xmlns:a16="http://schemas.microsoft.com/office/drawing/2014/main" id="{9D933642-ED0E-D24E-40ED-594686F73D58}"/>
                  </a:ext>
                </a:extLst>
              </p:cNvPr>
              <p:cNvSpPr/>
              <p:nvPr/>
            </p:nvSpPr>
            <p:spPr>
              <a:xfrm>
                <a:off x="8115576" y="1354328"/>
                <a:ext cx="1295618" cy="1408373"/>
              </a:xfrm>
              <a:custGeom>
                <a:avLst/>
                <a:gdLst>
                  <a:gd name="connsiteX0" fmla="*/ 1264371 w 1295618"/>
                  <a:gd name="connsiteY0" fmla="*/ 1407651 h 1408373"/>
                  <a:gd name="connsiteX1" fmla="*/ 1185110 w 1295618"/>
                  <a:gd name="connsiteY1" fmla="*/ 1385550 h 1408373"/>
                  <a:gd name="connsiteX2" fmla="*/ 1182061 w 1295618"/>
                  <a:gd name="connsiteY2" fmla="*/ 1377929 h 1408373"/>
                  <a:gd name="connsiteX3" fmla="*/ 1095179 w 1295618"/>
                  <a:gd name="connsiteY3" fmla="*/ 1335249 h 1408373"/>
                  <a:gd name="connsiteX4" fmla="*/ 1097465 w 1295618"/>
                  <a:gd name="connsiteY4" fmla="*/ 1333725 h 1408373"/>
                  <a:gd name="connsiteX5" fmla="*/ 1077650 w 1295618"/>
                  <a:gd name="connsiteY5" fmla="*/ 1329914 h 1408373"/>
                  <a:gd name="connsiteX6" fmla="*/ 1079937 w 1295618"/>
                  <a:gd name="connsiteY6" fmla="*/ 1326104 h 1408373"/>
                  <a:gd name="connsiteX7" fmla="*/ 1064694 w 1295618"/>
                  <a:gd name="connsiteY7" fmla="*/ 1325342 h 1408373"/>
                  <a:gd name="connsiteX8" fmla="*/ 1063170 w 1295618"/>
                  <a:gd name="connsiteY8" fmla="*/ 1316196 h 1408373"/>
                  <a:gd name="connsiteX9" fmla="*/ 1057835 w 1295618"/>
                  <a:gd name="connsiteY9" fmla="*/ 1319245 h 1408373"/>
                  <a:gd name="connsiteX10" fmla="*/ 1021252 w 1295618"/>
                  <a:gd name="connsiteY10" fmla="*/ 1307051 h 1408373"/>
                  <a:gd name="connsiteX11" fmla="*/ 1023539 w 1295618"/>
                  <a:gd name="connsiteY11" fmla="*/ 1304764 h 1408373"/>
                  <a:gd name="connsiteX12" fmla="*/ 954185 w 1295618"/>
                  <a:gd name="connsiteY12" fmla="*/ 1278852 h 1408373"/>
                  <a:gd name="connsiteX13" fmla="*/ 957995 w 1295618"/>
                  <a:gd name="connsiteY13" fmla="*/ 1272755 h 1408373"/>
                  <a:gd name="connsiteX14" fmla="*/ 940467 w 1295618"/>
                  <a:gd name="connsiteY14" fmla="*/ 1272755 h 1408373"/>
                  <a:gd name="connsiteX15" fmla="*/ 922938 w 1295618"/>
                  <a:gd name="connsiteY15" fmla="*/ 1265133 h 1408373"/>
                  <a:gd name="connsiteX16" fmla="*/ 924462 w 1295618"/>
                  <a:gd name="connsiteY16" fmla="*/ 1264371 h 1408373"/>
                  <a:gd name="connsiteX17" fmla="*/ 911506 w 1295618"/>
                  <a:gd name="connsiteY17" fmla="*/ 1261323 h 1408373"/>
                  <a:gd name="connsiteX18" fmla="*/ 910744 w 1295618"/>
                  <a:gd name="connsiteY18" fmla="*/ 1255988 h 1408373"/>
                  <a:gd name="connsiteX19" fmla="*/ 899312 w 1295618"/>
                  <a:gd name="connsiteY19" fmla="*/ 1249891 h 1408373"/>
                  <a:gd name="connsiteX20" fmla="*/ 898550 w 1295618"/>
                  <a:gd name="connsiteY20" fmla="*/ 1251415 h 1408373"/>
                  <a:gd name="connsiteX21" fmla="*/ 889404 w 1295618"/>
                  <a:gd name="connsiteY21" fmla="*/ 1245318 h 1408373"/>
                  <a:gd name="connsiteX22" fmla="*/ 889404 w 1295618"/>
                  <a:gd name="connsiteY22" fmla="*/ 1244556 h 1408373"/>
                  <a:gd name="connsiteX23" fmla="*/ 874161 w 1295618"/>
                  <a:gd name="connsiteY23" fmla="*/ 1239983 h 1408373"/>
                  <a:gd name="connsiteX24" fmla="*/ 882545 w 1295618"/>
                  <a:gd name="connsiteY24" fmla="*/ 1233886 h 1408373"/>
                  <a:gd name="connsiteX25" fmla="*/ 797949 w 1295618"/>
                  <a:gd name="connsiteY25" fmla="*/ 1188158 h 1408373"/>
                  <a:gd name="connsiteX26" fmla="*/ 794900 w 1295618"/>
                  <a:gd name="connsiteY26" fmla="*/ 1179775 h 1408373"/>
                  <a:gd name="connsiteX27" fmla="*/ 780420 w 1295618"/>
                  <a:gd name="connsiteY27" fmla="*/ 1175202 h 1408373"/>
                  <a:gd name="connsiteX28" fmla="*/ 778895 w 1295618"/>
                  <a:gd name="connsiteY28" fmla="*/ 1170629 h 1408373"/>
                  <a:gd name="connsiteX29" fmla="*/ 765939 w 1295618"/>
                  <a:gd name="connsiteY29" fmla="*/ 1166819 h 1408373"/>
                  <a:gd name="connsiteX30" fmla="*/ 771274 w 1295618"/>
                  <a:gd name="connsiteY30" fmla="*/ 1163008 h 1408373"/>
                  <a:gd name="connsiteX31" fmla="*/ 752221 w 1295618"/>
                  <a:gd name="connsiteY31" fmla="*/ 1156911 h 1408373"/>
                  <a:gd name="connsiteX32" fmla="*/ 756032 w 1295618"/>
                  <a:gd name="connsiteY32" fmla="*/ 1155387 h 1408373"/>
                  <a:gd name="connsiteX33" fmla="*/ 739265 w 1295618"/>
                  <a:gd name="connsiteY33" fmla="*/ 1146241 h 1408373"/>
                  <a:gd name="connsiteX34" fmla="*/ 743075 w 1295618"/>
                  <a:gd name="connsiteY34" fmla="*/ 1144717 h 1408373"/>
                  <a:gd name="connsiteX35" fmla="*/ 730882 w 1295618"/>
                  <a:gd name="connsiteY35" fmla="*/ 1142431 h 1408373"/>
                  <a:gd name="connsiteX36" fmla="*/ 734692 w 1295618"/>
                  <a:gd name="connsiteY36" fmla="*/ 1140144 h 1408373"/>
                  <a:gd name="connsiteX37" fmla="*/ 707256 w 1295618"/>
                  <a:gd name="connsiteY37" fmla="*/ 1128712 h 1408373"/>
                  <a:gd name="connsiteX38" fmla="*/ 708017 w 1295618"/>
                  <a:gd name="connsiteY38" fmla="*/ 1127950 h 1408373"/>
                  <a:gd name="connsiteX39" fmla="*/ 685154 w 1295618"/>
                  <a:gd name="connsiteY39" fmla="*/ 1113470 h 1408373"/>
                  <a:gd name="connsiteX40" fmla="*/ 682868 w 1295618"/>
                  <a:gd name="connsiteY40" fmla="*/ 1102800 h 1408373"/>
                  <a:gd name="connsiteX41" fmla="*/ 668387 w 1295618"/>
                  <a:gd name="connsiteY41" fmla="*/ 1105849 h 1408373"/>
                  <a:gd name="connsiteX42" fmla="*/ 648572 w 1295618"/>
                  <a:gd name="connsiteY42" fmla="*/ 1089082 h 1408373"/>
                  <a:gd name="connsiteX43" fmla="*/ 656193 w 1295618"/>
                  <a:gd name="connsiteY43" fmla="*/ 1083747 h 1408373"/>
                  <a:gd name="connsiteX44" fmla="*/ 654669 w 1295618"/>
                  <a:gd name="connsiteY44" fmla="*/ 1077650 h 1408373"/>
                  <a:gd name="connsiteX45" fmla="*/ 659241 w 1295618"/>
                  <a:gd name="connsiteY45" fmla="*/ 1077650 h 1408373"/>
                  <a:gd name="connsiteX46" fmla="*/ 645523 w 1295618"/>
                  <a:gd name="connsiteY46" fmla="*/ 1069266 h 1408373"/>
                  <a:gd name="connsiteX47" fmla="*/ 620373 w 1295618"/>
                  <a:gd name="connsiteY47" fmla="*/ 1066980 h 1408373"/>
                  <a:gd name="connsiteX48" fmla="*/ 626470 w 1295618"/>
                  <a:gd name="connsiteY48" fmla="*/ 1060121 h 1408373"/>
                  <a:gd name="connsiteX49" fmla="*/ 608179 w 1295618"/>
                  <a:gd name="connsiteY49" fmla="*/ 1059359 h 1408373"/>
                  <a:gd name="connsiteX50" fmla="*/ 606655 w 1295618"/>
                  <a:gd name="connsiteY50" fmla="*/ 1053262 h 1408373"/>
                  <a:gd name="connsiteX51" fmla="*/ 601320 w 1295618"/>
                  <a:gd name="connsiteY51" fmla="*/ 1054786 h 1408373"/>
                  <a:gd name="connsiteX52" fmla="*/ 592936 w 1295618"/>
                  <a:gd name="connsiteY52" fmla="*/ 1041068 h 1408373"/>
                  <a:gd name="connsiteX53" fmla="*/ 596747 w 1295618"/>
                  <a:gd name="connsiteY53" fmla="*/ 1038781 h 1408373"/>
                  <a:gd name="connsiteX54" fmla="*/ 585315 w 1295618"/>
                  <a:gd name="connsiteY54" fmla="*/ 1032684 h 1408373"/>
                  <a:gd name="connsiteX55" fmla="*/ 586077 w 1295618"/>
                  <a:gd name="connsiteY55" fmla="*/ 1031922 h 1408373"/>
                  <a:gd name="connsiteX56" fmla="*/ 576170 w 1295618"/>
                  <a:gd name="connsiteY56" fmla="*/ 1032684 h 1408373"/>
                  <a:gd name="connsiteX57" fmla="*/ 579980 w 1295618"/>
                  <a:gd name="connsiteY57" fmla="*/ 1032684 h 1408373"/>
                  <a:gd name="connsiteX58" fmla="*/ 563975 w 1295618"/>
                  <a:gd name="connsiteY58" fmla="*/ 1026587 h 1408373"/>
                  <a:gd name="connsiteX59" fmla="*/ 569310 w 1295618"/>
                  <a:gd name="connsiteY59" fmla="*/ 1024301 h 1408373"/>
                  <a:gd name="connsiteX60" fmla="*/ 543398 w 1295618"/>
                  <a:gd name="connsiteY60" fmla="*/ 1014393 h 1408373"/>
                  <a:gd name="connsiteX61" fmla="*/ 549495 w 1295618"/>
                  <a:gd name="connsiteY61" fmla="*/ 1014393 h 1408373"/>
                  <a:gd name="connsiteX62" fmla="*/ 524345 w 1295618"/>
                  <a:gd name="connsiteY62" fmla="*/ 991529 h 1408373"/>
                  <a:gd name="connsiteX63" fmla="*/ 522058 w 1295618"/>
                  <a:gd name="connsiteY63" fmla="*/ 994578 h 1408373"/>
                  <a:gd name="connsiteX64" fmla="*/ 517485 w 1295618"/>
                  <a:gd name="connsiteY64" fmla="*/ 986194 h 1408373"/>
                  <a:gd name="connsiteX65" fmla="*/ 509864 w 1295618"/>
                  <a:gd name="connsiteY65" fmla="*/ 981622 h 1408373"/>
                  <a:gd name="connsiteX66" fmla="*/ 512913 w 1295618"/>
                  <a:gd name="connsiteY66" fmla="*/ 981622 h 1408373"/>
                  <a:gd name="connsiteX67" fmla="*/ 483190 w 1295618"/>
                  <a:gd name="connsiteY67" fmla="*/ 957233 h 1408373"/>
                  <a:gd name="connsiteX68" fmla="*/ 470995 w 1295618"/>
                  <a:gd name="connsiteY68" fmla="*/ 954947 h 1408373"/>
                  <a:gd name="connsiteX69" fmla="*/ 474806 w 1295618"/>
                  <a:gd name="connsiteY69" fmla="*/ 952661 h 1408373"/>
                  <a:gd name="connsiteX70" fmla="*/ 470234 w 1295618"/>
                  <a:gd name="connsiteY70" fmla="*/ 943515 h 1408373"/>
                  <a:gd name="connsiteX71" fmla="*/ 481665 w 1295618"/>
                  <a:gd name="connsiteY71" fmla="*/ 953423 h 1408373"/>
                  <a:gd name="connsiteX72" fmla="*/ 474044 w 1295618"/>
                  <a:gd name="connsiteY72" fmla="*/ 947326 h 1408373"/>
                  <a:gd name="connsiteX73" fmla="*/ 461850 w 1295618"/>
                  <a:gd name="connsiteY73" fmla="*/ 936656 h 1408373"/>
                  <a:gd name="connsiteX74" fmla="*/ 465661 w 1295618"/>
                  <a:gd name="connsiteY74" fmla="*/ 932845 h 1408373"/>
                  <a:gd name="connsiteX75" fmla="*/ 457277 w 1295618"/>
                  <a:gd name="connsiteY75" fmla="*/ 929035 h 1408373"/>
                  <a:gd name="connsiteX76" fmla="*/ 453467 w 1295618"/>
                  <a:gd name="connsiteY76" fmla="*/ 927510 h 1408373"/>
                  <a:gd name="connsiteX77" fmla="*/ 447370 w 1295618"/>
                  <a:gd name="connsiteY77" fmla="*/ 927510 h 1408373"/>
                  <a:gd name="connsiteX78" fmla="*/ 443559 w 1295618"/>
                  <a:gd name="connsiteY78" fmla="*/ 916079 h 1408373"/>
                  <a:gd name="connsiteX79" fmla="*/ 448132 w 1295618"/>
                  <a:gd name="connsiteY79" fmla="*/ 913030 h 1408373"/>
                  <a:gd name="connsiteX80" fmla="*/ 436700 w 1295618"/>
                  <a:gd name="connsiteY80" fmla="*/ 913030 h 1408373"/>
                  <a:gd name="connsiteX81" fmla="*/ 437462 w 1295618"/>
                  <a:gd name="connsiteY81" fmla="*/ 910744 h 1408373"/>
                  <a:gd name="connsiteX82" fmla="*/ 424506 w 1295618"/>
                  <a:gd name="connsiteY82" fmla="*/ 906171 h 1408373"/>
                  <a:gd name="connsiteX83" fmla="*/ 413074 w 1295618"/>
                  <a:gd name="connsiteY83" fmla="*/ 886356 h 1408373"/>
                  <a:gd name="connsiteX84" fmla="*/ 398593 w 1295618"/>
                  <a:gd name="connsiteY84" fmla="*/ 876448 h 1408373"/>
                  <a:gd name="connsiteX85" fmla="*/ 403166 w 1295618"/>
                  <a:gd name="connsiteY85" fmla="*/ 877210 h 1408373"/>
                  <a:gd name="connsiteX86" fmla="*/ 396307 w 1295618"/>
                  <a:gd name="connsiteY86" fmla="*/ 871875 h 1408373"/>
                  <a:gd name="connsiteX87" fmla="*/ 394021 w 1295618"/>
                  <a:gd name="connsiteY87" fmla="*/ 857395 h 1408373"/>
                  <a:gd name="connsiteX88" fmla="*/ 384113 w 1295618"/>
                  <a:gd name="connsiteY88" fmla="*/ 861205 h 1408373"/>
                  <a:gd name="connsiteX89" fmla="*/ 371157 w 1295618"/>
                  <a:gd name="connsiteY89" fmla="*/ 843676 h 1408373"/>
                  <a:gd name="connsiteX90" fmla="*/ 378016 w 1295618"/>
                  <a:gd name="connsiteY90" fmla="*/ 842152 h 1408373"/>
                  <a:gd name="connsiteX91" fmla="*/ 364298 w 1295618"/>
                  <a:gd name="connsiteY91" fmla="*/ 829958 h 1408373"/>
                  <a:gd name="connsiteX92" fmla="*/ 360487 w 1295618"/>
                  <a:gd name="connsiteY92" fmla="*/ 836055 h 1408373"/>
                  <a:gd name="connsiteX93" fmla="*/ 355914 w 1295618"/>
                  <a:gd name="connsiteY93" fmla="*/ 825385 h 1408373"/>
                  <a:gd name="connsiteX94" fmla="*/ 346769 w 1295618"/>
                  <a:gd name="connsiteY94" fmla="*/ 821575 h 1408373"/>
                  <a:gd name="connsiteX95" fmla="*/ 327715 w 1295618"/>
                  <a:gd name="connsiteY95" fmla="*/ 784230 h 1408373"/>
                  <a:gd name="connsiteX96" fmla="*/ 321618 w 1295618"/>
                  <a:gd name="connsiteY96" fmla="*/ 781944 h 1408373"/>
                  <a:gd name="connsiteX97" fmla="*/ 325429 w 1295618"/>
                  <a:gd name="connsiteY97" fmla="*/ 786517 h 1408373"/>
                  <a:gd name="connsiteX98" fmla="*/ 321618 w 1295618"/>
                  <a:gd name="connsiteY98" fmla="*/ 786517 h 1408373"/>
                  <a:gd name="connsiteX99" fmla="*/ 325429 w 1295618"/>
                  <a:gd name="connsiteY99" fmla="*/ 778895 h 1408373"/>
                  <a:gd name="connsiteX100" fmla="*/ 304851 w 1295618"/>
                  <a:gd name="connsiteY100" fmla="*/ 767463 h 1408373"/>
                  <a:gd name="connsiteX101" fmla="*/ 304851 w 1295618"/>
                  <a:gd name="connsiteY101" fmla="*/ 762129 h 1408373"/>
                  <a:gd name="connsiteX102" fmla="*/ 297230 w 1295618"/>
                  <a:gd name="connsiteY102" fmla="*/ 759842 h 1408373"/>
                  <a:gd name="connsiteX103" fmla="*/ 303327 w 1295618"/>
                  <a:gd name="connsiteY103" fmla="*/ 749172 h 1408373"/>
                  <a:gd name="connsiteX104" fmla="*/ 293420 w 1295618"/>
                  <a:gd name="connsiteY104" fmla="*/ 743075 h 1408373"/>
                  <a:gd name="connsiteX105" fmla="*/ 294944 w 1295618"/>
                  <a:gd name="connsiteY105" fmla="*/ 735454 h 1408373"/>
                  <a:gd name="connsiteX106" fmla="*/ 288847 w 1295618"/>
                  <a:gd name="connsiteY106" fmla="*/ 733930 h 1408373"/>
                  <a:gd name="connsiteX107" fmla="*/ 291133 w 1295618"/>
                  <a:gd name="connsiteY107" fmla="*/ 734692 h 1408373"/>
                  <a:gd name="connsiteX108" fmla="*/ 286560 w 1295618"/>
                  <a:gd name="connsiteY108" fmla="*/ 728595 h 1408373"/>
                  <a:gd name="connsiteX109" fmla="*/ 287323 w 1295618"/>
                  <a:gd name="connsiteY109" fmla="*/ 737740 h 1408373"/>
                  <a:gd name="connsiteX110" fmla="*/ 278939 w 1295618"/>
                  <a:gd name="connsiteY110" fmla="*/ 733930 h 1408373"/>
                  <a:gd name="connsiteX111" fmla="*/ 275891 w 1295618"/>
                  <a:gd name="connsiteY111" fmla="*/ 724022 h 1408373"/>
                  <a:gd name="connsiteX112" fmla="*/ 269794 w 1295618"/>
                  <a:gd name="connsiteY112" fmla="*/ 721736 h 1408373"/>
                  <a:gd name="connsiteX113" fmla="*/ 271318 w 1295618"/>
                  <a:gd name="connsiteY113" fmla="*/ 717163 h 1408373"/>
                  <a:gd name="connsiteX114" fmla="*/ 274367 w 1295618"/>
                  <a:gd name="connsiteY114" fmla="*/ 720974 h 1408373"/>
                  <a:gd name="connsiteX115" fmla="*/ 272842 w 1295618"/>
                  <a:gd name="connsiteY115" fmla="*/ 713352 h 1408373"/>
                  <a:gd name="connsiteX116" fmla="*/ 263697 w 1295618"/>
                  <a:gd name="connsiteY116" fmla="*/ 711828 h 1408373"/>
                  <a:gd name="connsiteX117" fmla="*/ 269794 w 1295618"/>
                  <a:gd name="connsiteY117" fmla="*/ 711828 h 1408373"/>
                  <a:gd name="connsiteX118" fmla="*/ 267507 w 1295618"/>
                  <a:gd name="connsiteY118" fmla="*/ 704969 h 1408373"/>
                  <a:gd name="connsiteX119" fmla="*/ 263697 w 1295618"/>
                  <a:gd name="connsiteY119" fmla="*/ 707255 h 1408373"/>
                  <a:gd name="connsiteX120" fmla="*/ 265221 w 1295618"/>
                  <a:gd name="connsiteY120" fmla="*/ 705731 h 1408373"/>
                  <a:gd name="connsiteX121" fmla="*/ 253027 w 1295618"/>
                  <a:gd name="connsiteY121" fmla="*/ 699634 h 1408373"/>
                  <a:gd name="connsiteX122" fmla="*/ 249979 w 1295618"/>
                  <a:gd name="connsiteY122" fmla="*/ 688964 h 1408373"/>
                  <a:gd name="connsiteX123" fmla="*/ 250740 w 1295618"/>
                  <a:gd name="connsiteY123" fmla="*/ 688964 h 1408373"/>
                  <a:gd name="connsiteX124" fmla="*/ 242357 w 1295618"/>
                  <a:gd name="connsiteY124" fmla="*/ 679819 h 1408373"/>
                  <a:gd name="connsiteX125" fmla="*/ 243119 w 1295618"/>
                  <a:gd name="connsiteY125" fmla="*/ 679819 h 1408373"/>
                  <a:gd name="connsiteX126" fmla="*/ 235498 w 1295618"/>
                  <a:gd name="connsiteY126" fmla="*/ 672960 h 1408373"/>
                  <a:gd name="connsiteX127" fmla="*/ 240071 w 1295618"/>
                  <a:gd name="connsiteY127" fmla="*/ 660765 h 1408373"/>
                  <a:gd name="connsiteX128" fmla="*/ 227877 w 1295618"/>
                  <a:gd name="connsiteY128" fmla="*/ 660765 h 1408373"/>
                  <a:gd name="connsiteX129" fmla="*/ 213396 w 1295618"/>
                  <a:gd name="connsiteY129" fmla="*/ 633329 h 1408373"/>
                  <a:gd name="connsiteX130" fmla="*/ 208061 w 1295618"/>
                  <a:gd name="connsiteY130" fmla="*/ 632567 h 1408373"/>
                  <a:gd name="connsiteX131" fmla="*/ 188246 w 1295618"/>
                  <a:gd name="connsiteY131" fmla="*/ 593698 h 1408373"/>
                  <a:gd name="connsiteX132" fmla="*/ 194343 w 1295618"/>
                  <a:gd name="connsiteY132" fmla="*/ 590650 h 1408373"/>
                  <a:gd name="connsiteX133" fmla="*/ 189008 w 1295618"/>
                  <a:gd name="connsiteY133" fmla="*/ 587601 h 1408373"/>
                  <a:gd name="connsiteX134" fmla="*/ 185197 w 1295618"/>
                  <a:gd name="connsiteY134" fmla="*/ 595222 h 1408373"/>
                  <a:gd name="connsiteX135" fmla="*/ 173003 w 1295618"/>
                  <a:gd name="connsiteY135" fmla="*/ 570834 h 1408373"/>
                  <a:gd name="connsiteX136" fmla="*/ 168431 w 1295618"/>
                  <a:gd name="connsiteY136" fmla="*/ 571596 h 1408373"/>
                  <a:gd name="connsiteX137" fmla="*/ 167669 w 1295618"/>
                  <a:gd name="connsiteY137" fmla="*/ 559402 h 1408373"/>
                  <a:gd name="connsiteX138" fmla="*/ 163858 w 1295618"/>
                  <a:gd name="connsiteY138" fmla="*/ 560927 h 1408373"/>
                  <a:gd name="connsiteX139" fmla="*/ 165382 w 1295618"/>
                  <a:gd name="connsiteY139" fmla="*/ 556354 h 1408373"/>
                  <a:gd name="connsiteX140" fmla="*/ 158523 w 1295618"/>
                  <a:gd name="connsiteY140" fmla="*/ 552543 h 1408373"/>
                  <a:gd name="connsiteX141" fmla="*/ 161571 w 1295618"/>
                  <a:gd name="connsiteY141" fmla="*/ 549495 h 1408373"/>
                  <a:gd name="connsiteX142" fmla="*/ 148615 w 1295618"/>
                  <a:gd name="connsiteY142" fmla="*/ 536539 h 1408373"/>
                  <a:gd name="connsiteX143" fmla="*/ 151664 w 1295618"/>
                  <a:gd name="connsiteY143" fmla="*/ 529679 h 1408373"/>
                  <a:gd name="connsiteX144" fmla="*/ 145567 w 1295618"/>
                  <a:gd name="connsiteY144" fmla="*/ 530441 h 1408373"/>
                  <a:gd name="connsiteX145" fmla="*/ 144805 w 1295618"/>
                  <a:gd name="connsiteY145" fmla="*/ 509864 h 1408373"/>
                  <a:gd name="connsiteX146" fmla="*/ 108984 w 1295618"/>
                  <a:gd name="connsiteY146" fmla="*/ 461850 h 1408373"/>
                  <a:gd name="connsiteX147" fmla="*/ 112033 w 1295618"/>
                  <a:gd name="connsiteY147" fmla="*/ 461088 h 1408373"/>
                  <a:gd name="connsiteX148" fmla="*/ 106698 w 1295618"/>
                  <a:gd name="connsiteY148" fmla="*/ 456515 h 1408373"/>
                  <a:gd name="connsiteX149" fmla="*/ 115082 w 1295618"/>
                  <a:gd name="connsiteY149" fmla="*/ 452704 h 1408373"/>
                  <a:gd name="connsiteX150" fmla="*/ 103650 w 1295618"/>
                  <a:gd name="connsiteY150" fmla="*/ 442035 h 1408373"/>
                  <a:gd name="connsiteX151" fmla="*/ 102888 w 1295618"/>
                  <a:gd name="connsiteY151" fmla="*/ 445845 h 1408373"/>
                  <a:gd name="connsiteX152" fmla="*/ 96028 w 1295618"/>
                  <a:gd name="connsiteY152" fmla="*/ 436700 h 1408373"/>
                  <a:gd name="connsiteX153" fmla="*/ 103650 w 1295618"/>
                  <a:gd name="connsiteY153" fmla="*/ 433651 h 1408373"/>
                  <a:gd name="connsiteX154" fmla="*/ 99077 w 1295618"/>
                  <a:gd name="connsiteY154" fmla="*/ 430603 h 1408373"/>
                  <a:gd name="connsiteX155" fmla="*/ 119654 w 1295618"/>
                  <a:gd name="connsiteY155" fmla="*/ 429078 h 1408373"/>
                  <a:gd name="connsiteX156" fmla="*/ 112795 w 1295618"/>
                  <a:gd name="connsiteY156" fmla="*/ 424506 h 1408373"/>
                  <a:gd name="connsiteX157" fmla="*/ 121179 w 1295618"/>
                  <a:gd name="connsiteY157" fmla="*/ 421457 h 1408373"/>
                  <a:gd name="connsiteX158" fmla="*/ 107460 w 1295618"/>
                  <a:gd name="connsiteY158" fmla="*/ 422981 h 1408373"/>
                  <a:gd name="connsiteX159" fmla="*/ 89931 w 1295618"/>
                  <a:gd name="connsiteY159" fmla="*/ 415360 h 1408373"/>
                  <a:gd name="connsiteX160" fmla="*/ 97553 w 1295618"/>
                  <a:gd name="connsiteY160" fmla="*/ 419171 h 1408373"/>
                  <a:gd name="connsiteX161" fmla="*/ 91456 w 1295618"/>
                  <a:gd name="connsiteY161" fmla="*/ 406977 h 1408373"/>
                  <a:gd name="connsiteX162" fmla="*/ 82310 w 1295618"/>
                  <a:gd name="connsiteY162" fmla="*/ 408501 h 1408373"/>
                  <a:gd name="connsiteX163" fmla="*/ 86121 w 1295618"/>
                  <a:gd name="connsiteY163" fmla="*/ 402404 h 1408373"/>
                  <a:gd name="connsiteX164" fmla="*/ 77737 w 1295618"/>
                  <a:gd name="connsiteY164" fmla="*/ 403166 h 1408373"/>
                  <a:gd name="connsiteX165" fmla="*/ 70116 w 1295618"/>
                  <a:gd name="connsiteY165" fmla="*/ 394020 h 1408373"/>
                  <a:gd name="connsiteX166" fmla="*/ 83072 w 1295618"/>
                  <a:gd name="connsiteY166" fmla="*/ 387923 h 1408373"/>
                  <a:gd name="connsiteX167" fmla="*/ 67830 w 1295618"/>
                  <a:gd name="connsiteY167" fmla="*/ 387923 h 1408373"/>
                  <a:gd name="connsiteX168" fmla="*/ 75451 w 1295618"/>
                  <a:gd name="connsiteY168" fmla="*/ 383351 h 1408373"/>
                  <a:gd name="connsiteX169" fmla="*/ 71640 w 1295618"/>
                  <a:gd name="connsiteY169" fmla="*/ 371919 h 1408373"/>
                  <a:gd name="connsiteX170" fmla="*/ 66305 w 1295618"/>
                  <a:gd name="connsiteY170" fmla="*/ 372681 h 1408373"/>
                  <a:gd name="connsiteX171" fmla="*/ 69354 w 1295618"/>
                  <a:gd name="connsiteY171" fmla="*/ 365060 h 1408373"/>
                  <a:gd name="connsiteX172" fmla="*/ 65543 w 1295618"/>
                  <a:gd name="connsiteY172" fmla="*/ 353628 h 1408373"/>
                  <a:gd name="connsiteX173" fmla="*/ 57922 w 1295618"/>
                  <a:gd name="connsiteY173" fmla="*/ 349055 h 1408373"/>
                  <a:gd name="connsiteX174" fmla="*/ 57922 w 1295618"/>
                  <a:gd name="connsiteY174" fmla="*/ 358963 h 1408373"/>
                  <a:gd name="connsiteX175" fmla="*/ 51825 w 1295618"/>
                  <a:gd name="connsiteY175" fmla="*/ 349055 h 1408373"/>
                  <a:gd name="connsiteX176" fmla="*/ 54112 w 1295618"/>
                  <a:gd name="connsiteY176" fmla="*/ 347531 h 1408373"/>
                  <a:gd name="connsiteX177" fmla="*/ 48014 w 1295618"/>
                  <a:gd name="connsiteY177" fmla="*/ 341434 h 1408373"/>
                  <a:gd name="connsiteX178" fmla="*/ 51825 w 1295618"/>
                  <a:gd name="connsiteY178" fmla="*/ 339147 h 1408373"/>
                  <a:gd name="connsiteX179" fmla="*/ 47252 w 1295618"/>
                  <a:gd name="connsiteY179" fmla="*/ 339147 h 1408373"/>
                  <a:gd name="connsiteX180" fmla="*/ 50301 w 1295618"/>
                  <a:gd name="connsiteY180" fmla="*/ 327715 h 1408373"/>
                  <a:gd name="connsiteX181" fmla="*/ 55636 w 1295618"/>
                  <a:gd name="connsiteY181" fmla="*/ 332288 h 1408373"/>
                  <a:gd name="connsiteX182" fmla="*/ 54873 w 1295618"/>
                  <a:gd name="connsiteY182" fmla="*/ 324667 h 1408373"/>
                  <a:gd name="connsiteX183" fmla="*/ 41917 w 1295618"/>
                  <a:gd name="connsiteY183" fmla="*/ 323905 h 1408373"/>
                  <a:gd name="connsiteX184" fmla="*/ 40393 w 1295618"/>
                  <a:gd name="connsiteY184" fmla="*/ 317808 h 1408373"/>
                  <a:gd name="connsiteX185" fmla="*/ 47252 w 1295618"/>
                  <a:gd name="connsiteY185" fmla="*/ 321618 h 1408373"/>
                  <a:gd name="connsiteX186" fmla="*/ 50301 w 1295618"/>
                  <a:gd name="connsiteY186" fmla="*/ 310186 h 1408373"/>
                  <a:gd name="connsiteX187" fmla="*/ 40393 w 1295618"/>
                  <a:gd name="connsiteY187" fmla="*/ 310186 h 1408373"/>
                  <a:gd name="connsiteX188" fmla="*/ 44204 w 1295618"/>
                  <a:gd name="connsiteY188" fmla="*/ 304089 h 1408373"/>
                  <a:gd name="connsiteX189" fmla="*/ 35058 w 1295618"/>
                  <a:gd name="connsiteY189" fmla="*/ 301803 h 1408373"/>
                  <a:gd name="connsiteX190" fmla="*/ 41155 w 1295618"/>
                  <a:gd name="connsiteY190" fmla="*/ 285036 h 1408373"/>
                  <a:gd name="connsiteX191" fmla="*/ 49538 w 1295618"/>
                  <a:gd name="connsiteY191" fmla="*/ 288847 h 1408373"/>
                  <a:gd name="connsiteX192" fmla="*/ 48777 w 1295618"/>
                  <a:gd name="connsiteY192" fmla="*/ 285036 h 1408373"/>
                  <a:gd name="connsiteX193" fmla="*/ 58684 w 1295618"/>
                  <a:gd name="connsiteY193" fmla="*/ 281988 h 1408373"/>
                  <a:gd name="connsiteX194" fmla="*/ 54112 w 1295618"/>
                  <a:gd name="connsiteY194" fmla="*/ 275128 h 1408373"/>
                  <a:gd name="connsiteX195" fmla="*/ 32010 w 1295618"/>
                  <a:gd name="connsiteY195" fmla="*/ 275128 h 1408373"/>
                  <a:gd name="connsiteX196" fmla="*/ 33534 w 1295618"/>
                  <a:gd name="connsiteY196" fmla="*/ 256075 h 1408373"/>
                  <a:gd name="connsiteX197" fmla="*/ 28961 w 1295618"/>
                  <a:gd name="connsiteY197" fmla="*/ 260648 h 1408373"/>
                  <a:gd name="connsiteX198" fmla="*/ 20578 w 1295618"/>
                  <a:gd name="connsiteY198" fmla="*/ 249978 h 1408373"/>
                  <a:gd name="connsiteX199" fmla="*/ 34296 w 1295618"/>
                  <a:gd name="connsiteY199" fmla="*/ 248454 h 1408373"/>
                  <a:gd name="connsiteX200" fmla="*/ 35058 w 1295618"/>
                  <a:gd name="connsiteY200" fmla="*/ 254551 h 1408373"/>
                  <a:gd name="connsiteX201" fmla="*/ 41155 w 1295618"/>
                  <a:gd name="connsiteY201" fmla="*/ 246168 h 1408373"/>
                  <a:gd name="connsiteX202" fmla="*/ 33534 w 1295618"/>
                  <a:gd name="connsiteY202" fmla="*/ 239308 h 1408373"/>
                  <a:gd name="connsiteX203" fmla="*/ 30485 w 1295618"/>
                  <a:gd name="connsiteY203" fmla="*/ 243881 h 1408373"/>
                  <a:gd name="connsiteX204" fmla="*/ 24388 w 1295618"/>
                  <a:gd name="connsiteY204" fmla="*/ 232449 h 1408373"/>
                  <a:gd name="connsiteX205" fmla="*/ 19053 w 1295618"/>
                  <a:gd name="connsiteY205" fmla="*/ 240833 h 1408373"/>
                  <a:gd name="connsiteX206" fmla="*/ 15243 w 1295618"/>
                  <a:gd name="connsiteY206" fmla="*/ 235498 h 1408373"/>
                  <a:gd name="connsiteX207" fmla="*/ 18292 w 1295618"/>
                  <a:gd name="connsiteY207" fmla="*/ 235498 h 1408373"/>
                  <a:gd name="connsiteX208" fmla="*/ 10670 w 1295618"/>
                  <a:gd name="connsiteY208" fmla="*/ 224828 h 1408373"/>
                  <a:gd name="connsiteX209" fmla="*/ 16005 w 1295618"/>
                  <a:gd name="connsiteY209" fmla="*/ 218731 h 1408373"/>
                  <a:gd name="connsiteX210" fmla="*/ 25150 w 1295618"/>
                  <a:gd name="connsiteY210" fmla="*/ 228639 h 1408373"/>
                  <a:gd name="connsiteX211" fmla="*/ 19816 w 1295618"/>
                  <a:gd name="connsiteY211" fmla="*/ 215682 h 1408373"/>
                  <a:gd name="connsiteX212" fmla="*/ 22864 w 1295618"/>
                  <a:gd name="connsiteY212" fmla="*/ 219493 h 1408373"/>
                  <a:gd name="connsiteX213" fmla="*/ 24388 w 1295618"/>
                  <a:gd name="connsiteY213" fmla="*/ 205775 h 1408373"/>
                  <a:gd name="connsiteX214" fmla="*/ 17529 w 1295618"/>
                  <a:gd name="connsiteY214" fmla="*/ 205775 h 1408373"/>
                  <a:gd name="connsiteX215" fmla="*/ 7622 w 1295618"/>
                  <a:gd name="connsiteY215" fmla="*/ 188246 h 1408373"/>
                  <a:gd name="connsiteX216" fmla="*/ 13718 w 1295618"/>
                  <a:gd name="connsiteY216" fmla="*/ 182149 h 1408373"/>
                  <a:gd name="connsiteX217" fmla="*/ 21340 w 1295618"/>
                  <a:gd name="connsiteY217" fmla="*/ 201964 h 1408373"/>
                  <a:gd name="connsiteX218" fmla="*/ 30485 w 1295618"/>
                  <a:gd name="connsiteY218" fmla="*/ 209585 h 1408373"/>
                  <a:gd name="connsiteX219" fmla="*/ 40393 w 1295618"/>
                  <a:gd name="connsiteY219" fmla="*/ 198153 h 1408373"/>
                  <a:gd name="connsiteX220" fmla="*/ 36582 w 1295618"/>
                  <a:gd name="connsiteY220" fmla="*/ 193581 h 1408373"/>
                  <a:gd name="connsiteX221" fmla="*/ 28199 w 1295618"/>
                  <a:gd name="connsiteY221" fmla="*/ 198153 h 1408373"/>
                  <a:gd name="connsiteX222" fmla="*/ 16767 w 1295618"/>
                  <a:gd name="connsiteY222" fmla="*/ 178338 h 1408373"/>
                  <a:gd name="connsiteX223" fmla="*/ 24388 w 1295618"/>
                  <a:gd name="connsiteY223" fmla="*/ 178338 h 1408373"/>
                  <a:gd name="connsiteX224" fmla="*/ 18292 w 1295618"/>
                  <a:gd name="connsiteY224" fmla="*/ 147853 h 1408373"/>
                  <a:gd name="connsiteX225" fmla="*/ 9146 w 1295618"/>
                  <a:gd name="connsiteY225" fmla="*/ 143280 h 1408373"/>
                  <a:gd name="connsiteX226" fmla="*/ 0 w 1295618"/>
                  <a:gd name="connsiteY226" fmla="*/ 152426 h 1408373"/>
                  <a:gd name="connsiteX227" fmla="*/ 4573 w 1295618"/>
                  <a:gd name="connsiteY227" fmla="*/ 150139 h 1408373"/>
                  <a:gd name="connsiteX228" fmla="*/ 2287 w 1295618"/>
                  <a:gd name="connsiteY228" fmla="*/ 139470 h 1408373"/>
                  <a:gd name="connsiteX229" fmla="*/ 18292 w 1295618"/>
                  <a:gd name="connsiteY229" fmla="*/ 140232 h 1408373"/>
                  <a:gd name="connsiteX230" fmla="*/ 21340 w 1295618"/>
                  <a:gd name="connsiteY230" fmla="*/ 133373 h 1408373"/>
                  <a:gd name="connsiteX231" fmla="*/ 6859 w 1295618"/>
                  <a:gd name="connsiteY231" fmla="*/ 111271 h 1408373"/>
                  <a:gd name="connsiteX232" fmla="*/ 1525 w 1295618"/>
                  <a:gd name="connsiteY232" fmla="*/ 79261 h 1408373"/>
                  <a:gd name="connsiteX233" fmla="*/ 11432 w 1295618"/>
                  <a:gd name="connsiteY233" fmla="*/ 71640 h 1408373"/>
                  <a:gd name="connsiteX234" fmla="*/ 6859 w 1295618"/>
                  <a:gd name="connsiteY234" fmla="*/ 67829 h 1408373"/>
                  <a:gd name="connsiteX235" fmla="*/ 8383 w 1295618"/>
                  <a:gd name="connsiteY235" fmla="*/ 68592 h 1408373"/>
                  <a:gd name="connsiteX236" fmla="*/ 762 w 1295618"/>
                  <a:gd name="connsiteY236" fmla="*/ 51825 h 1408373"/>
                  <a:gd name="connsiteX237" fmla="*/ 8383 w 1295618"/>
                  <a:gd name="connsiteY237" fmla="*/ 53349 h 1408373"/>
                  <a:gd name="connsiteX238" fmla="*/ 6097 w 1295618"/>
                  <a:gd name="connsiteY238" fmla="*/ 49538 h 1408373"/>
                  <a:gd name="connsiteX239" fmla="*/ 12194 w 1295618"/>
                  <a:gd name="connsiteY239" fmla="*/ 49538 h 1408373"/>
                  <a:gd name="connsiteX240" fmla="*/ 9146 w 1295618"/>
                  <a:gd name="connsiteY240" fmla="*/ 33534 h 1408373"/>
                  <a:gd name="connsiteX241" fmla="*/ 5335 w 1295618"/>
                  <a:gd name="connsiteY241" fmla="*/ 37344 h 1408373"/>
                  <a:gd name="connsiteX242" fmla="*/ 2287 w 1295618"/>
                  <a:gd name="connsiteY242" fmla="*/ 12194 h 1408373"/>
                  <a:gd name="connsiteX243" fmla="*/ 6859 w 1295618"/>
                  <a:gd name="connsiteY243" fmla="*/ 12194 h 1408373"/>
                  <a:gd name="connsiteX244" fmla="*/ 3811 w 1295618"/>
                  <a:gd name="connsiteY244" fmla="*/ 6859 h 1408373"/>
                  <a:gd name="connsiteX245" fmla="*/ 6097 w 1295618"/>
                  <a:gd name="connsiteY245" fmla="*/ 0 h 1408373"/>
                  <a:gd name="connsiteX246" fmla="*/ 18292 w 1295618"/>
                  <a:gd name="connsiteY246" fmla="*/ 12956 h 1408373"/>
                  <a:gd name="connsiteX247" fmla="*/ 9146 w 1295618"/>
                  <a:gd name="connsiteY247" fmla="*/ 12194 h 1408373"/>
                  <a:gd name="connsiteX248" fmla="*/ 12194 w 1295618"/>
                  <a:gd name="connsiteY248" fmla="*/ 23626 h 1408373"/>
                  <a:gd name="connsiteX249" fmla="*/ 9908 w 1295618"/>
                  <a:gd name="connsiteY249" fmla="*/ 18291 h 1408373"/>
                  <a:gd name="connsiteX250" fmla="*/ 19816 w 1295618"/>
                  <a:gd name="connsiteY250" fmla="*/ 23626 h 1408373"/>
                  <a:gd name="connsiteX251" fmla="*/ 19053 w 1295618"/>
                  <a:gd name="connsiteY251" fmla="*/ 19053 h 1408373"/>
                  <a:gd name="connsiteX252" fmla="*/ 23626 w 1295618"/>
                  <a:gd name="connsiteY252" fmla="*/ 30485 h 1408373"/>
                  <a:gd name="connsiteX253" fmla="*/ 18292 w 1295618"/>
                  <a:gd name="connsiteY253" fmla="*/ 32009 h 1408373"/>
                  <a:gd name="connsiteX254" fmla="*/ 25150 w 1295618"/>
                  <a:gd name="connsiteY254" fmla="*/ 43441 h 1408373"/>
                  <a:gd name="connsiteX255" fmla="*/ 30485 w 1295618"/>
                  <a:gd name="connsiteY255" fmla="*/ 63257 h 1408373"/>
                  <a:gd name="connsiteX256" fmla="*/ 16767 w 1295618"/>
                  <a:gd name="connsiteY256" fmla="*/ 52587 h 1408373"/>
                  <a:gd name="connsiteX257" fmla="*/ 16005 w 1295618"/>
                  <a:gd name="connsiteY257" fmla="*/ 63257 h 1408373"/>
                  <a:gd name="connsiteX258" fmla="*/ 29724 w 1295618"/>
                  <a:gd name="connsiteY258" fmla="*/ 71640 h 1408373"/>
                  <a:gd name="connsiteX259" fmla="*/ 25913 w 1295618"/>
                  <a:gd name="connsiteY259" fmla="*/ 72402 h 1408373"/>
                  <a:gd name="connsiteX260" fmla="*/ 34296 w 1295618"/>
                  <a:gd name="connsiteY260" fmla="*/ 84596 h 1408373"/>
                  <a:gd name="connsiteX261" fmla="*/ 38869 w 1295618"/>
                  <a:gd name="connsiteY261" fmla="*/ 120416 h 1408373"/>
                  <a:gd name="connsiteX262" fmla="*/ 35058 w 1295618"/>
                  <a:gd name="connsiteY262" fmla="*/ 121178 h 1408373"/>
                  <a:gd name="connsiteX263" fmla="*/ 47252 w 1295618"/>
                  <a:gd name="connsiteY263" fmla="*/ 144804 h 1408373"/>
                  <a:gd name="connsiteX264" fmla="*/ 50301 w 1295618"/>
                  <a:gd name="connsiteY264" fmla="*/ 179862 h 1408373"/>
                  <a:gd name="connsiteX265" fmla="*/ 71640 w 1295618"/>
                  <a:gd name="connsiteY265" fmla="*/ 240071 h 1408373"/>
                  <a:gd name="connsiteX266" fmla="*/ 64781 w 1295618"/>
                  <a:gd name="connsiteY266" fmla="*/ 237784 h 1408373"/>
                  <a:gd name="connsiteX267" fmla="*/ 64781 w 1295618"/>
                  <a:gd name="connsiteY267" fmla="*/ 244643 h 1408373"/>
                  <a:gd name="connsiteX268" fmla="*/ 76213 w 1295618"/>
                  <a:gd name="connsiteY268" fmla="*/ 249978 h 1408373"/>
                  <a:gd name="connsiteX269" fmla="*/ 89931 w 1295618"/>
                  <a:gd name="connsiteY269" fmla="*/ 279701 h 1408373"/>
                  <a:gd name="connsiteX270" fmla="*/ 86121 w 1295618"/>
                  <a:gd name="connsiteY270" fmla="*/ 281225 h 1408373"/>
                  <a:gd name="connsiteX271" fmla="*/ 96028 w 1295618"/>
                  <a:gd name="connsiteY271" fmla="*/ 310948 h 1408373"/>
                  <a:gd name="connsiteX272" fmla="*/ 93742 w 1295618"/>
                  <a:gd name="connsiteY272" fmla="*/ 318570 h 1408373"/>
                  <a:gd name="connsiteX273" fmla="*/ 108984 w 1295618"/>
                  <a:gd name="connsiteY273" fmla="*/ 332288 h 1408373"/>
                  <a:gd name="connsiteX274" fmla="*/ 114319 w 1295618"/>
                  <a:gd name="connsiteY274" fmla="*/ 355914 h 1408373"/>
                  <a:gd name="connsiteX275" fmla="*/ 151664 w 1295618"/>
                  <a:gd name="connsiteY275" fmla="*/ 422219 h 1408373"/>
                  <a:gd name="connsiteX276" fmla="*/ 148615 w 1295618"/>
                  <a:gd name="connsiteY276" fmla="*/ 426030 h 1408373"/>
                  <a:gd name="connsiteX277" fmla="*/ 187484 w 1295618"/>
                  <a:gd name="connsiteY277" fmla="*/ 492335 h 1408373"/>
                  <a:gd name="connsiteX278" fmla="*/ 179862 w 1295618"/>
                  <a:gd name="connsiteY278" fmla="*/ 493859 h 1408373"/>
                  <a:gd name="connsiteX279" fmla="*/ 192819 w 1295618"/>
                  <a:gd name="connsiteY279" fmla="*/ 502243 h 1408373"/>
                  <a:gd name="connsiteX280" fmla="*/ 200440 w 1295618"/>
                  <a:gd name="connsiteY280" fmla="*/ 522058 h 1408373"/>
                  <a:gd name="connsiteX281" fmla="*/ 211110 w 1295618"/>
                  <a:gd name="connsiteY281" fmla="*/ 531966 h 1408373"/>
                  <a:gd name="connsiteX282" fmla="*/ 225591 w 1295618"/>
                  <a:gd name="connsiteY282" fmla="*/ 559402 h 1408373"/>
                  <a:gd name="connsiteX283" fmla="*/ 224828 w 1295618"/>
                  <a:gd name="connsiteY283" fmla="*/ 556354 h 1408373"/>
                  <a:gd name="connsiteX284" fmla="*/ 221017 w 1295618"/>
                  <a:gd name="connsiteY284" fmla="*/ 560927 h 1408373"/>
                  <a:gd name="connsiteX285" fmla="*/ 233973 w 1295618"/>
                  <a:gd name="connsiteY285" fmla="*/ 568548 h 1408373"/>
                  <a:gd name="connsiteX286" fmla="*/ 255314 w 1295618"/>
                  <a:gd name="connsiteY286" fmla="*/ 608179 h 1408373"/>
                  <a:gd name="connsiteX287" fmla="*/ 261410 w 1295618"/>
                  <a:gd name="connsiteY287" fmla="*/ 608941 h 1408373"/>
                  <a:gd name="connsiteX288" fmla="*/ 279702 w 1295618"/>
                  <a:gd name="connsiteY288" fmla="*/ 637902 h 1408373"/>
                  <a:gd name="connsiteX289" fmla="*/ 276653 w 1295618"/>
                  <a:gd name="connsiteY289" fmla="*/ 641712 h 1408373"/>
                  <a:gd name="connsiteX290" fmla="*/ 282750 w 1295618"/>
                  <a:gd name="connsiteY290" fmla="*/ 641712 h 1408373"/>
                  <a:gd name="connsiteX291" fmla="*/ 312473 w 1295618"/>
                  <a:gd name="connsiteY291" fmla="*/ 690489 h 1408373"/>
                  <a:gd name="connsiteX292" fmla="*/ 372681 w 1295618"/>
                  <a:gd name="connsiteY292" fmla="*/ 763653 h 1408373"/>
                  <a:gd name="connsiteX293" fmla="*/ 371157 w 1295618"/>
                  <a:gd name="connsiteY293" fmla="*/ 764415 h 1408373"/>
                  <a:gd name="connsiteX294" fmla="*/ 394021 w 1295618"/>
                  <a:gd name="connsiteY294" fmla="*/ 786517 h 1408373"/>
                  <a:gd name="connsiteX295" fmla="*/ 395545 w 1295618"/>
                  <a:gd name="connsiteY295" fmla="*/ 794900 h 1408373"/>
                  <a:gd name="connsiteX296" fmla="*/ 419171 w 1295618"/>
                  <a:gd name="connsiteY296" fmla="*/ 819288 h 1408373"/>
                  <a:gd name="connsiteX297" fmla="*/ 416123 w 1295618"/>
                  <a:gd name="connsiteY297" fmla="*/ 817764 h 1408373"/>
                  <a:gd name="connsiteX298" fmla="*/ 437462 w 1295618"/>
                  <a:gd name="connsiteY298" fmla="*/ 844438 h 1408373"/>
                  <a:gd name="connsiteX299" fmla="*/ 432127 w 1295618"/>
                  <a:gd name="connsiteY299" fmla="*/ 843676 h 1408373"/>
                  <a:gd name="connsiteX300" fmla="*/ 440511 w 1295618"/>
                  <a:gd name="connsiteY300" fmla="*/ 855108 h 1408373"/>
                  <a:gd name="connsiteX301" fmla="*/ 443559 w 1295618"/>
                  <a:gd name="connsiteY301" fmla="*/ 852060 h 1408373"/>
                  <a:gd name="connsiteX302" fmla="*/ 505292 w 1295618"/>
                  <a:gd name="connsiteY302" fmla="*/ 909219 h 1408373"/>
                  <a:gd name="connsiteX303" fmla="*/ 512150 w 1295618"/>
                  <a:gd name="connsiteY303" fmla="*/ 926748 h 1408373"/>
                  <a:gd name="connsiteX304" fmla="*/ 514437 w 1295618"/>
                  <a:gd name="connsiteY304" fmla="*/ 926748 h 1408373"/>
                  <a:gd name="connsiteX305" fmla="*/ 521296 w 1295618"/>
                  <a:gd name="connsiteY305" fmla="*/ 940467 h 1408373"/>
                  <a:gd name="connsiteX306" fmla="*/ 528155 w 1295618"/>
                  <a:gd name="connsiteY306" fmla="*/ 938180 h 1408373"/>
                  <a:gd name="connsiteX307" fmla="*/ 543398 w 1295618"/>
                  <a:gd name="connsiteY307" fmla="*/ 957996 h 1408373"/>
                  <a:gd name="connsiteX308" fmla="*/ 541112 w 1295618"/>
                  <a:gd name="connsiteY308" fmla="*/ 959520 h 1408373"/>
                  <a:gd name="connsiteX309" fmla="*/ 575407 w 1295618"/>
                  <a:gd name="connsiteY309" fmla="*/ 972476 h 1408373"/>
                  <a:gd name="connsiteX310" fmla="*/ 724784 w 1295618"/>
                  <a:gd name="connsiteY310" fmla="*/ 1081460 h 1408373"/>
                  <a:gd name="connsiteX311" fmla="*/ 874924 w 1295618"/>
                  <a:gd name="connsiteY311" fmla="*/ 1183586 h 1408373"/>
                  <a:gd name="connsiteX312" fmla="*/ 899312 w 1295618"/>
                  <a:gd name="connsiteY312" fmla="*/ 1203401 h 1408373"/>
                  <a:gd name="connsiteX313" fmla="*/ 897788 w 1295618"/>
                  <a:gd name="connsiteY313" fmla="*/ 1205687 h 1408373"/>
                  <a:gd name="connsiteX314" fmla="*/ 912268 w 1295618"/>
                  <a:gd name="connsiteY314" fmla="*/ 1206450 h 1408373"/>
                  <a:gd name="connsiteX315" fmla="*/ 971714 w 1295618"/>
                  <a:gd name="connsiteY315" fmla="*/ 1238459 h 1408373"/>
                  <a:gd name="connsiteX316" fmla="*/ 967904 w 1295618"/>
                  <a:gd name="connsiteY316" fmla="*/ 1242270 h 1408373"/>
                  <a:gd name="connsiteX317" fmla="*/ 974001 w 1295618"/>
                  <a:gd name="connsiteY317" fmla="*/ 1240745 h 1408373"/>
                  <a:gd name="connsiteX318" fmla="*/ 974001 w 1295618"/>
                  <a:gd name="connsiteY318" fmla="*/ 1242270 h 1408373"/>
                  <a:gd name="connsiteX319" fmla="*/ 979336 w 1295618"/>
                  <a:gd name="connsiteY319" fmla="*/ 1238459 h 1408373"/>
                  <a:gd name="connsiteX320" fmla="*/ 1134048 w 1295618"/>
                  <a:gd name="connsiteY320" fmla="*/ 1320769 h 1408373"/>
                  <a:gd name="connsiteX321" fmla="*/ 1179013 w 1295618"/>
                  <a:gd name="connsiteY321" fmla="*/ 1339060 h 1408373"/>
                  <a:gd name="connsiteX322" fmla="*/ 1295618 w 1295618"/>
                  <a:gd name="connsiteY322" fmla="*/ 1396220 h 1408373"/>
                  <a:gd name="connsiteX323" fmla="*/ 1264371 w 1295618"/>
                  <a:gd name="connsiteY323" fmla="*/ 1407651 h 1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295618" h="1408373">
                    <a:moveTo>
                      <a:pt x="1264371" y="1407651"/>
                    </a:moveTo>
                    <a:cubicBezTo>
                      <a:pt x="1236935" y="1412986"/>
                      <a:pt x="1212547" y="1387074"/>
                      <a:pt x="1185110" y="1385550"/>
                    </a:cubicBezTo>
                    <a:cubicBezTo>
                      <a:pt x="1182061" y="1384788"/>
                      <a:pt x="1188921" y="1378691"/>
                      <a:pt x="1182061" y="1377929"/>
                    </a:cubicBezTo>
                    <a:cubicBezTo>
                      <a:pt x="1153863" y="1378691"/>
                      <a:pt x="1119567" y="1355827"/>
                      <a:pt x="1095179" y="1335249"/>
                    </a:cubicBezTo>
                    <a:lnTo>
                      <a:pt x="1097465" y="1333725"/>
                    </a:lnTo>
                    <a:cubicBezTo>
                      <a:pt x="1092893" y="1329914"/>
                      <a:pt x="1082985" y="1333725"/>
                      <a:pt x="1077650" y="1329914"/>
                    </a:cubicBezTo>
                    <a:cubicBezTo>
                      <a:pt x="1078412" y="1328390"/>
                      <a:pt x="1080698" y="1329152"/>
                      <a:pt x="1079937" y="1326104"/>
                    </a:cubicBezTo>
                    <a:cubicBezTo>
                      <a:pt x="1076888" y="1329152"/>
                      <a:pt x="1068504" y="1323055"/>
                      <a:pt x="1064694" y="1325342"/>
                    </a:cubicBezTo>
                    <a:cubicBezTo>
                      <a:pt x="1063170" y="1323055"/>
                      <a:pt x="1064694" y="1319245"/>
                      <a:pt x="1063170" y="1316196"/>
                    </a:cubicBezTo>
                    <a:lnTo>
                      <a:pt x="1057835" y="1319245"/>
                    </a:lnTo>
                    <a:cubicBezTo>
                      <a:pt x="1043354" y="1326104"/>
                      <a:pt x="1036495" y="1307813"/>
                      <a:pt x="1021252" y="1307051"/>
                    </a:cubicBezTo>
                    <a:cubicBezTo>
                      <a:pt x="1022015" y="1306288"/>
                      <a:pt x="1024301" y="1306288"/>
                      <a:pt x="1023539" y="1304764"/>
                    </a:cubicBezTo>
                    <a:cubicBezTo>
                      <a:pt x="1000675" y="1301716"/>
                      <a:pt x="977049" y="1287997"/>
                      <a:pt x="954185" y="1278852"/>
                    </a:cubicBezTo>
                    <a:cubicBezTo>
                      <a:pt x="955709" y="1278090"/>
                      <a:pt x="957995" y="1275041"/>
                      <a:pt x="957995" y="1272755"/>
                    </a:cubicBezTo>
                    <a:cubicBezTo>
                      <a:pt x="954185" y="1276565"/>
                      <a:pt x="947326" y="1274279"/>
                      <a:pt x="940467" y="1272755"/>
                    </a:cubicBezTo>
                    <a:cubicBezTo>
                      <a:pt x="940467" y="1266658"/>
                      <a:pt x="928273" y="1271993"/>
                      <a:pt x="922938" y="1265133"/>
                    </a:cubicBezTo>
                    <a:lnTo>
                      <a:pt x="924462" y="1264371"/>
                    </a:lnTo>
                    <a:cubicBezTo>
                      <a:pt x="916841" y="1266658"/>
                      <a:pt x="918365" y="1257512"/>
                      <a:pt x="911506" y="1261323"/>
                    </a:cubicBezTo>
                    <a:lnTo>
                      <a:pt x="910744" y="1255988"/>
                    </a:lnTo>
                    <a:cubicBezTo>
                      <a:pt x="904647" y="1261323"/>
                      <a:pt x="905409" y="1248367"/>
                      <a:pt x="899312" y="1249891"/>
                    </a:cubicBezTo>
                    <a:lnTo>
                      <a:pt x="898550" y="1251415"/>
                    </a:lnTo>
                    <a:cubicBezTo>
                      <a:pt x="893977" y="1250653"/>
                      <a:pt x="893977" y="1246080"/>
                      <a:pt x="889404" y="1245318"/>
                    </a:cubicBezTo>
                    <a:lnTo>
                      <a:pt x="889404" y="1244556"/>
                    </a:lnTo>
                    <a:cubicBezTo>
                      <a:pt x="880259" y="1241507"/>
                      <a:pt x="877210" y="1234648"/>
                      <a:pt x="874161" y="1239983"/>
                    </a:cubicBezTo>
                    <a:cubicBezTo>
                      <a:pt x="873400" y="1233886"/>
                      <a:pt x="883307" y="1243032"/>
                      <a:pt x="882545" y="1233886"/>
                    </a:cubicBezTo>
                    <a:cubicBezTo>
                      <a:pt x="852060" y="1223216"/>
                      <a:pt x="824623" y="1205687"/>
                      <a:pt x="797949" y="1188158"/>
                    </a:cubicBezTo>
                    <a:cubicBezTo>
                      <a:pt x="796425" y="1184348"/>
                      <a:pt x="794900" y="1182061"/>
                      <a:pt x="794900" y="1179775"/>
                    </a:cubicBezTo>
                    <a:cubicBezTo>
                      <a:pt x="791852" y="1179013"/>
                      <a:pt x="784230" y="1174440"/>
                      <a:pt x="780420" y="1175202"/>
                    </a:cubicBezTo>
                    <a:cubicBezTo>
                      <a:pt x="781182" y="1175964"/>
                      <a:pt x="780420" y="1171392"/>
                      <a:pt x="778895" y="1170629"/>
                    </a:cubicBezTo>
                    <a:cubicBezTo>
                      <a:pt x="775085" y="1165295"/>
                      <a:pt x="769750" y="1172916"/>
                      <a:pt x="765939" y="1166819"/>
                    </a:cubicBezTo>
                    <a:cubicBezTo>
                      <a:pt x="768988" y="1166819"/>
                      <a:pt x="770512" y="1166057"/>
                      <a:pt x="771274" y="1163008"/>
                    </a:cubicBezTo>
                    <a:cubicBezTo>
                      <a:pt x="764415" y="1163770"/>
                      <a:pt x="758318" y="1159198"/>
                      <a:pt x="752221" y="1156911"/>
                    </a:cubicBezTo>
                    <a:cubicBezTo>
                      <a:pt x="753746" y="1156911"/>
                      <a:pt x="755270" y="1156911"/>
                      <a:pt x="756032" y="1155387"/>
                    </a:cubicBezTo>
                    <a:cubicBezTo>
                      <a:pt x="746886" y="1156149"/>
                      <a:pt x="746124" y="1147004"/>
                      <a:pt x="739265" y="1146241"/>
                    </a:cubicBezTo>
                    <a:lnTo>
                      <a:pt x="743075" y="1144717"/>
                    </a:lnTo>
                    <a:cubicBezTo>
                      <a:pt x="736979" y="1135572"/>
                      <a:pt x="736216" y="1149290"/>
                      <a:pt x="730882" y="1142431"/>
                    </a:cubicBezTo>
                    <a:cubicBezTo>
                      <a:pt x="733168" y="1142431"/>
                      <a:pt x="733168" y="1140906"/>
                      <a:pt x="734692" y="1140144"/>
                    </a:cubicBezTo>
                    <a:cubicBezTo>
                      <a:pt x="724784" y="1140906"/>
                      <a:pt x="714877" y="1131761"/>
                      <a:pt x="707256" y="1128712"/>
                    </a:cubicBezTo>
                    <a:cubicBezTo>
                      <a:pt x="708017" y="1128712"/>
                      <a:pt x="708017" y="1127950"/>
                      <a:pt x="708017" y="1127950"/>
                    </a:cubicBezTo>
                    <a:cubicBezTo>
                      <a:pt x="700396" y="1123378"/>
                      <a:pt x="694299" y="1116518"/>
                      <a:pt x="685154" y="1113470"/>
                    </a:cubicBezTo>
                    <a:cubicBezTo>
                      <a:pt x="683629" y="1110421"/>
                      <a:pt x="691251" y="1107373"/>
                      <a:pt x="682868" y="1102800"/>
                    </a:cubicBezTo>
                    <a:cubicBezTo>
                      <a:pt x="679057" y="1108897"/>
                      <a:pt x="668387" y="1095941"/>
                      <a:pt x="668387" y="1105849"/>
                    </a:cubicBezTo>
                    <a:cubicBezTo>
                      <a:pt x="662290" y="1100514"/>
                      <a:pt x="654669" y="1090606"/>
                      <a:pt x="648572" y="1089082"/>
                    </a:cubicBezTo>
                    <a:cubicBezTo>
                      <a:pt x="653144" y="1089082"/>
                      <a:pt x="650858" y="1079936"/>
                      <a:pt x="656193" y="1083747"/>
                    </a:cubicBezTo>
                    <a:lnTo>
                      <a:pt x="654669" y="1077650"/>
                    </a:lnTo>
                    <a:cubicBezTo>
                      <a:pt x="656955" y="1076126"/>
                      <a:pt x="657717" y="1081460"/>
                      <a:pt x="659241" y="1077650"/>
                    </a:cubicBezTo>
                    <a:cubicBezTo>
                      <a:pt x="656193" y="1076126"/>
                      <a:pt x="647048" y="1072315"/>
                      <a:pt x="645523" y="1069266"/>
                    </a:cubicBezTo>
                    <a:cubicBezTo>
                      <a:pt x="637902" y="1069266"/>
                      <a:pt x="628756" y="1072315"/>
                      <a:pt x="620373" y="1066980"/>
                    </a:cubicBezTo>
                    <a:cubicBezTo>
                      <a:pt x="625708" y="1067742"/>
                      <a:pt x="623421" y="1059359"/>
                      <a:pt x="626470" y="1060121"/>
                    </a:cubicBezTo>
                    <a:lnTo>
                      <a:pt x="608179" y="1059359"/>
                    </a:lnTo>
                    <a:cubicBezTo>
                      <a:pt x="605130" y="1057834"/>
                      <a:pt x="611227" y="1054786"/>
                      <a:pt x="606655" y="1053262"/>
                    </a:cubicBezTo>
                    <a:cubicBezTo>
                      <a:pt x="605893" y="1054786"/>
                      <a:pt x="603606" y="1054786"/>
                      <a:pt x="601320" y="1054786"/>
                    </a:cubicBezTo>
                    <a:cubicBezTo>
                      <a:pt x="600558" y="1053262"/>
                      <a:pt x="589888" y="1047165"/>
                      <a:pt x="592936" y="1041068"/>
                    </a:cubicBezTo>
                    <a:cubicBezTo>
                      <a:pt x="593698" y="1038019"/>
                      <a:pt x="598271" y="1043354"/>
                      <a:pt x="596747" y="1038781"/>
                    </a:cubicBezTo>
                    <a:cubicBezTo>
                      <a:pt x="592174" y="1034971"/>
                      <a:pt x="590650" y="1036495"/>
                      <a:pt x="585315" y="1032684"/>
                    </a:cubicBezTo>
                    <a:lnTo>
                      <a:pt x="586077" y="1031922"/>
                    </a:lnTo>
                    <a:cubicBezTo>
                      <a:pt x="583791" y="1028874"/>
                      <a:pt x="575407" y="1026587"/>
                      <a:pt x="576170" y="1032684"/>
                    </a:cubicBezTo>
                    <a:cubicBezTo>
                      <a:pt x="578456" y="1034971"/>
                      <a:pt x="577694" y="1028874"/>
                      <a:pt x="579980" y="1032684"/>
                    </a:cubicBezTo>
                    <a:cubicBezTo>
                      <a:pt x="575407" y="1034208"/>
                      <a:pt x="569310" y="1030398"/>
                      <a:pt x="563975" y="1026587"/>
                    </a:cubicBezTo>
                    <a:cubicBezTo>
                      <a:pt x="566262" y="1027349"/>
                      <a:pt x="567024" y="1025825"/>
                      <a:pt x="569310" y="1024301"/>
                    </a:cubicBezTo>
                    <a:cubicBezTo>
                      <a:pt x="559403" y="1023539"/>
                      <a:pt x="551781" y="1018966"/>
                      <a:pt x="543398" y="1014393"/>
                    </a:cubicBezTo>
                    <a:cubicBezTo>
                      <a:pt x="541112" y="1016680"/>
                      <a:pt x="550257" y="1012107"/>
                      <a:pt x="549495" y="1014393"/>
                    </a:cubicBezTo>
                    <a:cubicBezTo>
                      <a:pt x="543398" y="1002961"/>
                      <a:pt x="527393" y="1002961"/>
                      <a:pt x="524345" y="991529"/>
                    </a:cubicBezTo>
                    <a:cubicBezTo>
                      <a:pt x="525869" y="992291"/>
                      <a:pt x="522058" y="995340"/>
                      <a:pt x="522058" y="994578"/>
                    </a:cubicBezTo>
                    <a:cubicBezTo>
                      <a:pt x="518248" y="990767"/>
                      <a:pt x="521296" y="986956"/>
                      <a:pt x="517485" y="986194"/>
                    </a:cubicBezTo>
                    <a:cubicBezTo>
                      <a:pt x="519010" y="983908"/>
                      <a:pt x="513675" y="983908"/>
                      <a:pt x="509864" y="981622"/>
                    </a:cubicBezTo>
                    <a:cubicBezTo>
                      <a:pt x="506816" y="981622"/>
                      <a:pt x="509864" y="980097"/>
                      <a:pt x="512913" y="981622"/>
                    </a:cubicBezTo>
                    <a:cubicBezTo>
                      <a:pt x="507578" y="980097"/>
                      <a:pt x="489287" y="968665"/>
                      <a:pt x="483190" y="957233"/>
                    </a:cubicBezTo>
                    <a:cubicBezTo>
                      <a:pt x="482427" y="958758"/>
                      <a:pt x="473282" y="957233"/>
                      <a:pt x="470995" y="954947"/>
                    </a:cubicBezTo>
                    <a:lnTo>
                      <a:pt x="474806" y="952661"/>
                    </a:lnTo>
                    <a:cubicBezTo>
                      <a:pt x="474806" y="948850"/>
                      <a:pt x="467947" y="946564"/>
                      <a:pt x="470234" y="943515"/>
                    </a:cubicBezTo>
                    <a:cubicBezTo>
                      <a:pt x="461850" y="943515"/>
                      <a:pt x="490049" y="955709"/>
                      <a:pt x="481665" y="953423"/>
                    </a:cubicBezTo>
                    <a:cubicBezTo>
                      <a:pt x="482427" y="949612"/>
                      <a:pt x="468709" y="950374"/>
                      <a:pt x="474044" y="947326"/>
                    </a:cubicBezTo>
                    <a:cubicBezTo>
                      <a:pt x="470234" y="943515"/>
                      <a:pt x="462612" y="943515"/>
                      <a:pt x="461850" y="936656"/>
                    </a:cubicBezTo>
                    <a:cubicBezTo>
                      <a:pt x="462612" y="938180"/>
                      <a:pt x="469471" y="935894"/>
                      <a:pt x="465661" y="932845"/>
                    </a:cubicBezTo>
                    <a:cubicBezTo>
                      <a:pt x="459564" y="927510"/>
                      <a:pt x="462612" y="932845"/>
                      <a:pt x="457277" y="929035"/>
                    </a:cubicBezTo>
                    <a:lnTo>
                      <a:pt x="453467" y="927510"/>
                    </a:lnTo>
                    <a:cubicBezTo>
                      <a:pt x="450418" y="930559"/>
                      <a:pt x="448894" y="922176"/>
                      <a:pt x="447370" y="927510"/>
                    </a:cubicBezTo>
                    <a:cubicBezTo>
                      <a:pt x="448894" y="924462"/>
                      <a:pt x="437462" y="920651"/>
                      <a:pt x="443559" y="916079"/>
                    </a:cubicBezTo>
                    <a:lnTo>
                      <a:pt x="448132" y="913030"/>
                    </a:lnTo>
                    <a:cubicBezTo>
                      <a:pt x="445083" y="910744"/>
                      <a:pt x="439748" y="913030"/>
                      <a:pt x="436700" y="913030"/>
                    </a:cubicBezTo>
                    <a:cubicBezTo>
                      <a:pt x="436700" y="912268"/>
                      <a:pt x="436700" y="910744"/>
                      <a:pt x="437462" y="910744"/>
                    </a:cubicBezTo>
                    <a:cubicBezTo>
                      <a:pt x="431365" y="916079"/>
                      <a:pt x="432127" y="904647"/>
                      <a:pt x="424506" y="906171"/>
                    </a:cubicBezTo>
                    <a:cubicBezTo>
                      <a:pt x="421458" y="899312"/>
                      <a:pt x="411550" y="892453"/>
                      <a:pt x="413074" y="886356"/>
                    </a:cubicBezTo>
                    <a:cubicBezTo>
                      <a:pt x="407739" y="884069"/>
                      <a:pt x="401642" y="882545"/>
                      <a:pt x="398593" y="876448"/>
                    </a:cubicBezTo>
                    <a:cubicBezTo>
                      <a:pt x="400117" y="877210"/>
                      <a:pt x="401642" y="877972"/>
                      <a:pt x="403166" y="877210"/>
                    </a:cubicBezTo>
                    <a:cubicBezTo>
                      <a:pt x="402404" y="872637"/>
                      <a:pt x="400117" y="873399"/>
                      <a:pt x="396307" y="871875"/>
                    </a:cubicBezTo>
                    <a:cubicBezTo>
                      <a:pt x="397831" y="871875"/>
                      <a:pt x="394783" y="862730"/>
                      <a:pt x="394021" y="857395"/>
                    </a:cubicBezTo>
                    <a:cubicBezTo>
                      <a:pt x="388686" y="855108"/>
                      <a:pt x="386399" y="859681"/>
                      <a:pt x="384113" y="861205"/>
                    </a:cubicBezTo>
                    <a:cubicBezTo>
                      <a:pt x="387161" y="852060"/>
                      <a:pt x="369633" y="853584"/>
                      <a:pt x="371157" y="843676"/>
                    </a:cubicBezTo>
                    <a:cubicBezTo>
                      <a:pt x="373443" y="844438"/>
                      <a:pt x="379540" y="847487"/>
                      <a:pt x="378016" y="842152"/>
                    </a:cubicBezTo>
                    <a:cubicBezTo>
                      <a:pt x="381064" y="833007"/>
                      <a:pt x="366584" y="838341"/>
                      <a:pt x="364298" y="829958"/>
                    </a:cubicBezTo>
                    <a:lnTo>
                      <a:pt x="360487" y="836055"/>
                    </a:lnTo>
                    <a:cubicBezTo>
                      <a:pt x="361249" y="830720"/>
                      <a:pt x="349817" y="829196"/>
                      <a:pt x="355914" y="825385"/>
                    </a:cubicBezTo>
                    <a:cubicBezTo>
                      <a:pt x="352104" y="824623"/>
                      <a:pt x="351341" y="816240"/>
                      <a:pt x="346769" y="821575"/>
                    </a:cubicBezTo>
                    <a:cubicBezTo>
                      <a:pt x="342196" y="807856"/>
                      <a:pt x="323143" y="798711"/>
                      <a:pt x="327715" y="784230"/>
                    </a:cubicBezTo>
                    <a:cubicBezTo>
                      <a:pt x="325429" y="783468"/>
                      <a:pt x="323905" y="778895"/>
                      <a:pt x="321618" y="781944"/>
                    </a:cubicBezTo>
                    <a:cubicBezTo>
                      <a:pt x="320857" y="786517"/>
                      <a:pt x="326191" y="783468"/>
                      <a:pt x="325429" y="786517"/>
                    </a:cubicBezTo>
                    <a:cubicBezTo>
                      <a:pt x="323905" y="784992"/>
                      <a:pt x="322381" y="786517"/>
                      <a:pt x="321618" y="786517"/>
                    </a:cubicBezTo>
                    <a:cubicBezTo>
                      <a:pt x="320094" y="781944"/>
                      <a:pt x="318570" y="779658"/>
                      <a:pt x="325429" y="778895"/>
                    </a:cubicBezTo>
                    <a:cubicBezTo>
                      <a:pt x="323143" y="768988"/>
                      <a:pt x="310186" y="778895"/>
                      <a:pt x="304851" y="767463"/>
                    </a:cubicBezTo>
                    <a:cubicBezTo>
                      <a:pt x="307138" y="765939"/>
                      <a:pt x="307900" y="765177"/>
                      <a:pt x="304851" y="762129"/>
                    </a:cubicBezTo>
                    <a:lnTo>
                      <a:pt x="297230" y="759842"/>
                    </a:lnTo>
                    <a:cubicBezTo>
                      <a:pt x="293420" y="752983"/>
                      <a:pt x="299517" y="752221"/>
                      <a:pt x="303327" y="749172"/>
                    </a:cubicBezTo>
                    <a:cubicBezTo>
                      <a:pt x="300279" y="746124"/>
                      <a:pt x="297230" y="742313"/>
                      <a:pt x="293420" y="743075"/>
                    </a:cubicBezTo>
                    <a:lnTo>
                      <a:pt x="294944" y="735454"/>
                    </a:lnTo>
                    <a:cubicBezTo>
                      <a:pt x="293420" y="740789"/>
                      <a:pt x="290371" y="734692"/>
                      <a:pt x="288847" y="733930"/>
                    </a:cubicBezTo>
                    <a:lnTo>
                      <a:pt x="291133" y="734692"/>
                    </a:lnTo>
                    <a:cubicBezTo>
                      <a:pt x="292658" y="733168"/>
                      <a:pt x="288847" y="730119"/>
                      <a:pt x="286560" y="728595"/>
                    </a:cubicBezTo>
                    <a:cubicBezTo>
                      <a:pt x="284274" y="730881"/>
                      <a:pt x="286560" y="735454"/>
                      <a:pt x="287323" y="737740"/>
                    </a:cubicBezTo>
                    <a:cubicBezTo>
                      <a:pt x="284274" y="736978"/>
                      <a:pt x="282750" y="734692"/>
                      <a:pt x="278939" y="733930"/>
                    </a:cubicBezTo>
                    <a:cubicBezTo>
                      <a:pt x="283512" y="731643"/>
                      <a:pt x="277415" y="726308"/>
                      <a:pt x="275891" y="724022"/>
                    </a:cubicBezTo>
                    <a:cubicBezTo>
                      <a:pt x="274367" y="720211"/>
                      <a:pt x="269794" y="723260"/>
                      <a:pt x="269794" y="721736"/>
                    </a:cubicBezTo>
                    <a:cubicBezTo>
                      <a:pt x="272080" y="720211"/>
                      <a:pt x="266745" y="716401"/>
                      <a:pt x="271318" y="717163"/>
                    </a:cubicBezTo>
                    <a:cubicBezTo>
                      <a:pt x="272842" y="717925"/>
                      <a:pt x="271318" y="720974"/>
                      <a:pt x="274367" y="720974"/>
                    </a:cubicBezTo>
                    <a:cubicBezTo>
                      <a:pt x="274367" y="717925"/>
                      <a:pt x="278177" y="715639"/>
                      <a:pt x="272842" y="713352"/>
                    </a:cubicBezTo>
                    <a:cubicBezTo>
                      <a:pt x="269032" y="711828"/>
                      <a:pt x="265983" y="719449"/>
                      <a:pt x="263697" y="711828"/>
                    </a:cubicBezTo>
                    <a:cubicBezTo>
                      <a:pt x="265983" y="712590"/>
                      <a:pt x="267507" y="711828"/>
                      <a:pt x="269794" y="711828"/>
                    </a:cubicBezTo>
                    <a:lnTo>
                      <a:pt x="267507" y="704969"/>
                    </a:lnTo>
                    <a:lnTo>
                      <a:pt x="263697" y="707255"/>
                    </a:lnTo>
                    <a:cubicBezTo>
                      <a:pt x="263697" y="705731"/>
                      <a:pt x="264459" y="706493"/>
                      <a:pt x="265221" y="705731"/>
                    </a:cubicBezTo>
                    <a:cubicBezTo>
                      <a:pt x="260648" y="706493"/>
                      <a:pt x="257600" y="698110"/>
                      <a:pt x="253027" y="699634"/>
                    </a:cubicBezTo>
                    <a:cubicBezTo>
                      <a:pt x="250740" y="697348"/>
                      <a:pt x="251503" y="692013"/>
                      <a:pt x="249979" y="688964"/>
                    </a:cubicBezTo>
                    <a:lnTo>
                      <a:pt x="250740" y="688964"/>
                    </a:lnTo>
                    <a:cubicBezTo>
                      <a:pt x="250740" y="684391"/>
                      <a:pt x="246168" y="680581"/>
                      <a:pt x="242357" y="679819"/>
                    </a:cubicBezTo>
                    <a:lnTo>
                      <a:pt x="243119" y="679819"/>
                    </a:lnTo>
                    <a:cubicBezTo>
                      <a:pt x="242357" y="677532"/>
                      <a:pt x="238547" y="673722"/>
                      <a:pt x="235498" y="672960"/>
                    </a:cubicBezTo>
                    <a:cubicBezTo>
                      <a:pt x="234736" y="666862"/>
                      <a:pt x="247692" y="662290"/>
                      <a:pt x="240071" y="660765"/>
                    </a:cubicBezTo>
                    <a:cubicBezTo>
                      <a:pt x="237022" y="656193"/>
                      <a:pt x="228639" y="657717"/>
                      <a:pt x="227877" y="660765"/>
                    </a:cubicBezTo>
                    <a:cubicBezTo>
                      <a:pt x="224828" y="650858"/>
                      <a:pt x="212634" y="644761"/>
                      <a:pt x="213396" y="633329"/>
                    </a:cubicBezTo>
                    <a:cubicBezTo>
                      <a:pt x="211110" y="633329"/>
                      <a:pt x="211110" y="634091"/>
                      <a:pt x="208061" y="632567"/>
                    </a:cubicBezTo>
                    <a:cubicBezTo>
                      <a:pt x="201964" y="618848"/>
                      <a:pt x="187484" y="608179"/>
                      <a:pt x="188246" y="593698"/>
                    </a:cubicBezTo>
                    <a:cubicBezTo>
                      <a:pt x="192057" y="596747"/>
                      <a:pt x="192057" y="591412"/>
                      <a:pt x="194343" y="590650"/>
                    </a:cubicBezTo>
                    <a:cubicBezTo>
                      <a:pt x="189008" y="589887"/>
                      <a:pt x="195867" y="585315"/>
                      <a:pt x="189008" y="587601"/>
                    </a:cubicBezTo>
                    <a:cubicBezTo>
                      <a:pt x="185960" y="589887"/>
                      <a:pt x="184436" y="590650"/>
                      <a:pt x="185197" y="595222"/>
                    </a:cubicBezTo>
                    <a:cubicBezTo>
                      <a:pt x="179101" y="588363"/>
                      <a:pt x="172241" y="576931"/>
                      <a:pt x="173003" y="570834"/>
                    </a:cubicBezTo>
                    <a:cubicBezTo>
                      <a:pt x="173003" y="573883"/>
                      <a:pt x="170717" y="573121"/>
                      <a:pt x="168431" y="571596"/>
                    </a:cubicBezTo>
                    <a:cubicBezTo>
                      <a:pt x="173766" y="569310"/>
                      <a:pt x="171479" y="563213"/>
                      <a:pt x="167669" y="559402"/>
                    </a:cubicBezTo>
                    <a:lnTo>
                      <a:pt x="163858" y="560927"/>
                    </a:lnTo>
                    <a:lnTo>
                      <a:pt x="165382" y="556354"/>
                    </a:lnTo>
                    <a:cubicBezTo>
                      <a:pt x="163096" y="555592"/>
                      <a:pt x="157761" y="558640"/>
                      <a:pt x="158523" y="552543"/>
                    </a:cubicBezTo>
                    <a:cubicBezTo>
                      <a:pt x="159285" y="551781"/>
                      <a:pt x="160809" y="551019"/>
                      <a:pt x="161571" y="549495"/>
                    </a:cubicBezTo>
                    <a:cubicBezTo>
                      <a:pt x="156237" y="546446"/>
                      <a:pt x="148615" y="542636"/>
                      <a:pt x="148615" y="536539"/>
                    </a:cubicBezTo>
                    <a:lnTo>
                      <a:pt x="151664" y="529679"/>
                    </a:lnTo>
                    <a:cubicBezTo>
                      <a:pt x="150139" y="528155"/>
                      <a:pt x="145567" y="525869"/>
                      <a:pt x="145567" y="530441"/>
                    </a:cubicBezTo>
                    <a:cubicBezTo>
                      <a:pt x="144043" y="520534"/>
                      <a:pt x="141756" y="514437"/>
                      <a:pt x="144805" y="509864"/>
                    </a:cubicBezTo>
                    <a:cubicBezTo>
                      <a:pt x="127276" y="500718"/>
                      <a:pt x="115844" y="479379"/>
                      <a:pt x="108984" y="461850"/>
                    </a:cubicBezTo>
                    <a:lnTo>
                      <a:pt x="112033" y="461088"/>
                    </a:lnTo>
                    <a:cubicBezTo>
                      <a:pt x="112033" y="454991"/>
                      <a:pt x="106698" y="461088"/>
                      <a:pt x="106698" y="456515"/>
                    </a:cubicBezTo>
                    <a:cubicBezTo>
                      <a:pt x="109747" y="457277"/>
                      <a:pt x="110509" y="450418"/>
                      <a:pt x="115082" y="452704"/>
                    </a:cubicBezTo>
                    <a:cubicBezTo>
                      <a:pt x="115082" y="445083"/>
                      <a:pt x="106698" y="445845"/>
                      <a:pt x="103650" y="442035"/>
                    </a:cubicBezTo>
                    <a:cubicBezTo>
                      <a:pt x="99839" y="442797"/>
                      <a:pt x="107460" y="444321"/>
                      <a:pt x="102888" y="445845"/>
                    </a:cubicBezTo>
                    <a:cubicBezTo>
                      <a:pt x="101363" y="445845"/>
                      <a:pt x="101363" y="435175"/>
                      <a:pt x="96028" y="436700"/>
                    </a:cubicBezTo>
                    <a:cubicBezTo>
                      <a:pt x="97553" y="434413"/>
                      <a:pt x="101363" y="433651"/>
                      <a:pt x="103650" y="433651"/>
                    </a:cubicBezTo>
                    <a:lnTo>
                      <a:pt x="99077" y="430603"/>
                    </a:lnTo>
                    <a:cubicBezTo>
                      <a:pt x="102888" y="422981"/>
                      <a:pt x="115082" y="437462"/>
                      <a:pt x="119654" y="429078"/>
                    </a:cubicBezTo>
                    <a:lnTo>
                      <a:pt x="112795" y="424506"/>
                    </a:lnTo>
                    <a:cubicBezTo>
                      <a:pt x="116606" y="418409"/>
                      <a:pt x="123465" y="431365"/>
                      <a:pt x="121179" y="421457"/>
                    </a:cubicBezTo>
                    <a:cubicBezTo>
                      <a:pt x="116606" y="418409"/>
                      <a:pt x="108223" y="418409"/>
                      <a:pt x="107460" y="422981"/>
                    </a:cubicBezTo>
                    <a:cubicBezTo>
                      <a:pt x="102126" y="415360"/>
                      <a:pt x="93742" y="424506"/>
                      <a:pt x="89931" y="415360"/>
                    </a:cubicBezTo>
                    <a:cubicBezTo>
                      <a:pt x="91456" y="411549"/>
                      <a:pt x="93742" y="422219"/>
                      <a:pt x="97553" y="419171"/>
                    </a:cubicBezTo>
                    <a:cubicBezTo>
                      <a:pt x="99839" y="413074"/>
                      <a:pt x="91456" y="411549"/>
                      <a:pt x="91456" y="406977"/>
                    </a:cubicBezTo>
                    <a:cubicBezTo>
                      <a:pt x="91456" y="412312"/>
                      <a:pt x="84596" y="410787"/>
                      <a:pt x="82310" y="408501"/>
                    </a:cubicBezTo>
                    <a:cubicBezTo>
                      <a:pt x="83072" y="402404"/>
                      <a:pt x="88407" y="409263"/>
                      <a:pt x="86121" y="402404"/>
                    </a:cubicBezTo>
                    <a:cubicBezTo>
                      <a:pt x="83072" y="402404"/>
                      <a:pt x="77737" y="397069"/>
                      <a:pt x="77737" y="403166"/>
                    </a:cubicBezTo>
                    <a:cubicBezTo>
                      <a:pt x="70116" y="403166"/>
                      <a:pt x="76975" y="395545"/>
                      <a:pt x="70116" y="394020"/>
                    </a:cubicBezTo>
                    <a:cubicBezTo>
                      <a:pt x="73927" y="390210"/>
                      <a:pt x="83835" y="396307"/>
                      <a:pt x="83072" y="387923"/>
                    </a:cubicBezTo>
                    <a:cubicBezTo>
                      <a:pt x="79261" y="390972"/>
                      <a:pt x="73165" y="381064"/>
                      <a:pt x="67830" y="387923"/>
                    </a:cubicBezTo>
                    <a:cubicBezTo>
                      <a:pt x="67830" y="384113"/>
                      <a:pt x="71640" y="382589"/>
                      <a:pt x="75451" y="383351"/>
                    </a:cubicBezTo>
                    <a:cubicBezTo>
                      <a:pt x="76213" y="378016"/>
                      <a:pt x="63257" y="376492"/>
                      <a:pt x="71640" y="371919"/>
                    </a:cubicBezTo>
                    <a:lnTo>
                      <a:pt x="66305" y="372681"/>
                    </a:lnTo>
                    <a:cubicBezTo>
                      <a:pt x="67068" y="371157"/>
                      <a:pt x="67830" y="368108"/>
                      <a:pt x="69354" y="365060"/>
                    </a:cubicBezTo>
                    <a:cubicBezTo>
                      <a:pt x="67830" y="361249"/>
                      <a:pt x="58684" y="355914"/>
                      <a:pt x="65543" y="353628"/>
                    </a:cubicBezTo>
                    <a:cubicBezTo>
                      <a:pt x="64019" y="352866"/>
                      <a:pt x="61733" y="344482"/>
                      <a:pt x="57922" y="349055"/>
                    </a:cubicBezTo>
                    <a:cubicBezTo>
                      <a:pt x="57160" y="355152"/>
                      <a:pt x="64019" y="353628"/>
                      <a:pt x="57922" y="358963"/>
                    </a:cubicBezTo>
                    <a:cubicBezTo>
                      <a:pt x="61733" y="352866"/>
                      <a:pt x="54112" y="351341"/>
                      <a:pt x="51825" y="349055"/>
                    </a:cubicBezTo>
                    <a:lnTo>
                      <a:pt x="54112" y="347531"/>
                    </a:lnTo>
                    <a:cubicBezTo>
                      <a:pt x="52587" y="346006"/>
                      <a:pt x="51825" y="341434"/>
                      <a:pt x="48014" y="341434"/>
                    </a:cubicBezTo>
                    <a:cubicBezTo>
                      <a:pt x="50301" y="342196"/>
                      <a:pt x="51825" y="340671"/>
                      <a:pt x="51825" y="339147"/>
                    </a:cubicBezTo>
                    <a:lnTo>
                      <a:pt x="47252" y="339147"/>
                    </a:lnTo>
                    <a:cubicBezTo>
                      <a:pt x="42680" y="332288"/>
                      <a:pt x="54112" y="334574"/>
                      <a:pt x="50301" y="327715"/>
                    </a:cubicBezTo>
                    <a:lnTo>
                      <a:pt x="55636" y="332288"/>
                    </a:lnTo>
                    <a:cubicBezTo>
                      <a:pt x="54873" y="331526"/>
                      <a:pt x="57922" y="327715"/>
                      <a:pt x="54873" y="324667"/>
                    </a:cubicBezTo>
                    <a:cubicBezTo>
                      <a:pt x="50301" y="324667"/>
                      <a:pt x="44966" y="323905"/>
                      <a:pt x="41917" y="323905"/>
                    </a:cubicBezTo>
                    <a:cubicBezTo>
                      <a:pt x="38869" y="320094"/>
                      <a:pt x="45728" y="320856"/>
                      <a:pt x="40393" y="317808"/>
                    </a:cubicBezTo>
                    <a:lnTo>
                      <a:pt x="47252" y="321618"/>
                    </a:lnTo>
                    <a:cubicBezTo>
                      <a:pt x="48777" y="321618"/>
                      <a:pt x="52587" y="315521"/>
                      <a:pt x="50301" y="310186"/>
                    </a:cubicBezTo>
                    <a:cubicBezTo>
                      <a:pt x="48014" y="307138"/>
                      <a:pt x="40393" y="304089"/>
                      <a:pt x="40393" y="310186"/>
                    </a:cubicBezTo>
                    <a:cubicBezTo>
                      <a:pt x="39631" y="307138"/>
                      <a:pt x="40393" y="302565"/>
                      <a:pt x="44204" y="304089"/>
                    </a:cubicBezTo>
                    <a:cubicBezTo>
                      <a:pt x="39631" y="298754"/>
                      <a:pt x="38869" y="306376"/>
                      <a:pt x="35058" y="301803"/>
                    </a:cubicBezTo>
                    <a:cubicBezTo>
                      <a:pt x="36582" y="298754"/>
                      <a:pt x="38106" y="290371"/>
                      <a:pt x="41155" y="285036"/>
                    </a:cubicBezTo>
                    <a:lnTo>
                      <a:pt x="49538" y="288847"/>
                    </a:lnTo>
                    <a:lnTo>
                      <a:pt x="48777" y="285036"/>
                    </a:lnTo>
                    <a:cubicBezTo>
                      <a:pt x="55636" y="288085"/>
                      <a:pt x="51825" y="281225"/>
                      <a:pt x="58684" y="281988"/>
                    </a:cubicBezTo>
                    <a:cubicBezTo>
                      <a:pt x="58684" y="278939"/>
                      <a:pt x="55636" y="276653"/>
                      <a:pt x="54112" y="275128"/>
                    </a:cubicBezTo>
                    <a:cubicBezTo>
                      <a:pt x="47252" y="285036"/>
                      <a:pt x="39631" y="270556"/>
                      <a:pt x="32010" y="275128"/>
                    </a:cubicBezTo>
                    <a:cubicBezTo>
                      <a:pt x="26675" y="265221"/>
                      <a:pt x="49538" y="262934"/>
                      <a:pt x="33534" y="256075"/>
                    </a:cubicBezTo>
                    <a:cubicBezTo>
                      <a:pt x="32010" y="258362"/>
                      <a:pt x="24388" y="255313"/>
                      <a:pt x="28961" y="260648"/>
                    </a:cubicBezTo>
                    <a:cubicBezTo>
                      <a:pt x="28199" y="253789"/>
                      <a:pt x="19816" y="259124"/>
                      <a:pt x="20578" y="249978"/>
                    </a:cubicBezTo>
                    <a:cubicBezTo>
                      <a:pt x="25913" y="254551"/>
                      <a:pt x="26675" y="241595"/>
                      <a:pt x="34296" y="248454"/>
                    </a:cubicBezTo>
                    <a:cubicBezTo>
                      <a:pt x="31248" y="248454"/>
                      <a:pt x="33534" y="253789"/>
                      <a:pt x="35058" y="254551"/>
                    </a:cubicBezTo>
                    <a:cubicBezTo>
                      <a:pt x="37345" y="250740"/>
                      <a:pt x="43441" y="253027"/>
                      <a:pt x="41155" y="246168"/>
                    </a:cubicBezTo>
                    <a:cubicBezTo>
                      <a:pt x="38869" y="242357"/>
                      <a:pt x="37345" y="237022"/>
                      <a:pt x="33534" y="239308"/>
                    </a:cubicBezTo>
                    <a:cubicBezTo>
                      <a:pt x="28961" y="240833"/>
                      <a:pt x="35820" y="245405"/>
                      <a:pt x="30485" y="243881"/>
                    </a:cubicBezTo>
                    <a:cubicBezTo>
                      <a:pt x="26675" y="236260"/>
                      <a:pt x="32772" y="233211"/>
                      <a:pt x="24388" y="232449"/>
                    </a:cubicBezTo>
                    <a:cubicBezTo>
                      <a:pt x="25913" y="237022"/>
                      <a:pt x="22102" y="240071"/>
                      <a:pt x="19053" y="240833"/>
                    </a:cubicBezTo>
                    <a:lnTo>
                      <a:pt x="15243" y="235498"/>
                    </a:lnTo>
                    <a:lnTo>
                      <a:pt x="18292" y="235498"/>
                    </a:lnTo>
                    <a:cubicBezTo>
                      <a:pt x="18292" y="225590"/>
                      <a:pt x="12194" y="233973"/>
                      <a:pt x="10670" y="224828"/>
                    </a:cubicBezTo>
                    <a:lnTo>
                      <a:pt x="16005" y="218731"/>
                    </a:lnTo>
                    <a:cubicBezTo>
                      <a:pt x="22102" y="219493"/>
                      <a:pt x="16767" y="232449"/>
                      <a:pt x="25150" y="228639"/>
                    </a:cubicBezTo>
                    <a:cubicBezTo>
                      <a:pt x="23626" y="222542"/>
                      <a:pt x="19053" y="221779"/>
                      <a:pt x="19816" y="215682"/>
                    </a:cubicBezTo>
                    <a:cubicBezTo>
                      <a:pt x="20578" y="217207"/>
                      <a:pt x="21340" y="217969"/>
                      <a:pt x="22864" y="219493"/>
                    </a:cubicBezTo>
                    <a:cubicBezTo>
                      <a:pt x="22864" y="217207"/>
                      <a:pt x="33534" y="211872"/>
                      <a:pt x="24388" y="205775"/>
                    </a:cubicBezTo>
                    <a:cubicBezTo>
                      <a:pt x="20578" y="201964"/>
                      <a:pt x="21340" y="205775"/>
                      <a:pt x="17529" y="205775"/>
                    </a:cubicBezTo>
                    <a:cubicBezTo>
                      <a:pt x="13718" y="196629"/>
                      <a:pt x="9908" y="194343"/>
                      <a:pt x="7622" y="188246"/>
                    </a:cubicBezTo>
                    <a:cubicBezTo>
                      <a:pt x="14481" y="188246"/>
                      <a:pt x="5335" y="177576"/>
                      <a:pt x="13718" y="182149"/>
                    </a:cubicBezTo>
                    <a:cubicBezTo>
                      <a:pt x="10670" y="185959"/>
                      <a:pt x="14481" y="199678"/>
                      <a:pt x="21340" y="201964"/>
                    </a:cubicBezTo>
                    <a:cubicBezTo>
                      <a:pt x="28199" y="196629"/>
                      <a:pt x="22102" y="209585"/>
                      <a:pt x="30485" y="209585"/>
                    </a:cubicBezTo>
                    <a:cubicBezTo>
                      <a:pt x="28961" y="201964"/>
                      <a:pt x="35820" y="200440"/>
                      <a:pt x="40393" y="198153"/>
                    </a:cubicBezTo>
                    <a:cubicBezTo>
                      <a:pt x="40393" y="195867"/>
                      <a:pt x="37345" y="194343"/>
                      <a:pt x="36582" y="193581"/>
                    </a:cubicBezTo>
                    <a:cubicBezTo>
                      <a:pt x="32010" y="193581"/>
                      <a:pt x="32772" y="196629"/>
                      <a:pt x="28199" y="198153"/>
                    </a:cubicBezTo>
                    <a:cubicBezTo>
                      <a:pt x="27437" y="189770"/>
                      <a:pt x="22864" y="182149"/>
                      <a:pt x="16767" y="178338"/>
                    </a:cubicBezTo>
                    <a:cubicBezTo>
                      <a:pt x="18292" y="175290"/>
                      <a:pt x="22864" y="174527"/>
                      <a:pt x="24388" y="178338"/>
                    </a:cubicBezTo>
                    <a:cubicBezTo>
                      <a:pt x="20578" y="168430"/>
                      <a:pt x="19053" y="157761"/>
                      <a:pt x="18292" y="147853"/>
                    </a:cubicBezTo>
                    <a:cubicBezTo>
                      <a:pt x="12194" y="155474"/>
                      <a:pt x="14481" y="137183"/>
                      <a:pt x="9146" y="143280"/>
                    </a:cubicBezTo>
                    <a:cubicBezTo>
                      <a:pt x="8383" y="148615"/>
                      <a:pt x="4573" y="154712"/>
                      <a:pt x="0" y="152426"/>
                    </a:cubicBezTo>
                    <a:cubicBezTo>
                      <a:pt x="0" y="149377"/>
                      <a:pt x="3049" y="151664"/>
                      <a:pt x="4573" y="150139"/>
                    </a:cubicBezTo>
                    <a:cubicBezTo>
                      <a:pt x="0" y="147091"/>
                      <a:pt x="9908" y="142518"/>
                      <a:pt x="2287" y="139470"/>
                    </a:cubicBezTo>
                    <a:cubicBezTo>
                      <a:pt x="6859" y="148615"/>
                      <a:pt x="11432" y="139470"/>
                      <a:pt x="18292" y="140232"/>
                    </a:cubicBezTo>
                    <a:cubicBezTo>
                      <a:pt x="13718" y="134135"/>
                      <a:pt x="22864" y="139470"/>
                      <a:pt x="21340" y="133373"/>
                    </a:cubicBezTo>
                    <a:cubicBezTo>
                      <a:pt x="14481" y="126513"/>
                      <a:pt x="9908" y="118892"/>
                      <a:pt x="6859" y="111271"/>
                    </a:cubicBezTo>
                    <a:cubicBezTo>
                      <a:pt x="10670" y="100601"/>
                      <a:pt x="3049" y="87645"/>
                      <a:pt x="1525" y="79261"/>
                    </a:cubicBezTo>
                    <a:cubicBezTo>
                      <a:pt x="3811" y="74689"/>
                      <a:pt x="10670" y="76213"/>
                      <a:pt x="11432" y="71640"/>
                    </a:cubicBezTo>
                    <a:cubicBezTo>
                      <a:pt x="10670" y="66305"/>
                      <a:pt x="4573" y="76975"/>
                      <a:pt x="6859" y="67829"/>
                    </a:cubicBezTo>
                    <a:lnTo>
                      <a:pt x="8383" y="68592"/>
                    </a:lnTo>
                    <a:cubicBezTo>
                      <a:pt x="6097" y="66305"/>
                      <a:pt x="10670" y="52587"/>
                      <a:pt x="762" y="51825"/>
                    </a:cubicBezTo>
                    <a:lnTo>
                      <a:pt x="8383" y="53349"/>
                    </a:lnTo>
                    <a:cubicBezTo>
                      <a:pt x="9146" y="51825"/>
                      <a:pt x="6859" y="50300"/>
                      <a:pt x="6097" y="49538"/>
                    </a:cubicBezTo>
                    <a:cubicBezTo>
                      <a:pt x="8383" y="48776"/>
                      <a:pt x="10670" y="47252"/>
                      <a:pt x="12194" y="49538"/>
                    </a:cubicBezTo>
                    <a:cubicBezTo>
                      <a:pt x="16005" y="43441"/>
                      <a:pt x="9908" y="38869"/>
                      <a:pt x="9146" y="33534"/>
                    </a:cubicBezTo>
                    <a:lnTo>
                      <a:pt x="5335" y="37344"/>
                    </a:lnTo>
                    <a:cubicBezTo>
                      <a:pt x="762" y="28199"/>
                      <a:pt x="4573" y="21340"/>
                      <a:pt x="2287" y="12194"/>
                    </a:cubicBezTo>
                    <a:lnTo>
                      <a:pt x="6859" y="12194"/>
                    </a:lnTo>
                    <a:lnTo>
                      <a:pt x="3811" y="6859"/>
                    </a:lnTo>
                    <a:cubicBezTo>
                      <a:pt x="8383" y="7621"/>
                      <a:pt x="9908" y="2286"/>
                      <a:pt x="6097" y="0"/>
                    </a:cubicBezTo>
                    <a:lnTo>
                      <a:pt x="18292" y="12956"/>
                    </a:lnTo>
                    <a:cubicBezTo>
                      <a:pt x="16005" y="16767"/>
                      <a:pt x="12957" y="9146"/>
                      <a:pt x="9146" y="12194"/>
                    </a:cubicBezTo>
                    <a:cubicBezTo>
                      <a:pt x="6097" y="14480"/>
                      <a:pt x="7622" y="22864"/>
                      <a:pt x="12194" y="23626"/>
                    </a:cubicBezTo>
                    <a:cubicBezTo>
                      <a:pt x="12194" y="20577"/>
                      <a:pt x="11432" y="20577"/>
                      <a:pt x="9908" y="18291"/>
                    </a:cubicBezTo>
                    <a:cubicBezTo>
                      <a:pt x="16005" y="16767"/>
                      <a:pt x="16005" y="21340"/>
                      <a:pt x="19816" y="23626"/>
                    </a:cubicBezTo>
                    <a:cubicBezTo>
                      <a:pt x="19053" y="22102"/>
                      <a:pt x="20578" y="19053"/>
                      <a:pt x="19053" y="19053"/>
                    </a:cubicBezTo>
                    <a:cubicBezTo>
                      <a:pt x="22102" y="22102"/>
                      <a:pt x="22864" y="25150"/>
                      <a:pt x="23626" y="30485"/>
                    </a:cubicBezTo>
                    <a:cubicBezTo>
                      <a:pt x="20578" y="26675"/>
                      <a:pt x="20578" y="32772"/>
                      <a:pt x="18292" y="32009"/>
                    </a:cubicBezTo>
                    <a:cubicBezTo>
                      <a:pt x="23626" y="32009"/>
                      <a:pt x="25150" y="36582"/>
                      <a:pt x="25150" y="43441"/>
                    </a:cubicBezTo>
                    <a:cubicBezTo>
                      <a:pt x="19816" y="48776"/>
                      <a:pt x="31248" y="55635"/>
                      <a:pt x="30485" y="63257"/>
                    </a:cubicBezTo>
                    <a:cubicBezTo>
                      <a:pt x="25150" y="60970"/>
                      <a:pt x="19816" y="57160"/>
                      <a:pt x="16767" y="52587"/>
                    </a:cubicBezTo>
                    <a:cubicBezTo>
                      <a:pt x="15243" y="57922"/>
                      <a:pt x="17529" y="57922"/>
                      <a:pt x="16005" y="63257"/>
                    </a:cubicBezTo>
                    <a:cubicBezTo>
                      <a:pt x="20578" y="64781"/>
                      <a:pt x="26675" y="65543"/>
                      <a:pt x="29724" y="71640"/>
                    </a:cubicBezTo>
                    <a:lnTo>
                      <a:pt x="25913" y="72402"/>
                    </a:lnTo>
                    <a:cubicBezTo>
                      <a:pt x="28961" y="77737"/>
                      <a:pt x="34296" y="76975"/>
                      <a:pt x="34296" y="84596"/>
                    </a:cubicBezTo>
                    <a:cubicBezTo>
                      <a:pt x="34296" y="97552"/>
                      <a:pt x="36582" y="110509"/>
                      <a:pt x="38869" y="120416"/>
                    </a:cubicBezTo>
                    <a:lnTo>
                      <a:pt x="35058" y="121178"/>
                    </a:lnTo>
                    <a:cubicBezTo>
                      <a:pt x="44204" y="124989"/>
                      <a:pt x="41917" y="138707"/>
                      <a:pt x="47252" y="144804"/>
                    </a:cubicBezTo>
                    <a:cubicBezTo>
                      <a:pt x="44204" y="160047"/>
                      <a:pt x="55636" y="172241"/>
                      <a:pt x="50301" y="179862"/>
                    </a:cubicBezTo>
                    <a:cubicBezTo>
                      <a:pt x="58684" y="200440"/>
                      <a:pt x="65543" y="218731"/>
                      <a:pt x="71640" y="240071"/>
                    </a:cubicBezTo>
                    <a:lnTo>
                      <a:pt x="64781" y="237784"/>
                    </a:lnTo>
                    <a:cubicBezTo>
                      <a:pt x="70116" y="240833"/>
                      <a:pt x="62495" y="241595"/>
                      <a:pt x="64781" y="244643"/>
                    </a:cubicBezTo>
                    <a:cubicBezTo>
                      <a:pt x="67830" y="239308"/>
                      <a:pt x="71640" y="248454"/>
                      <a:pt x="76213" y="249978"/>
                    </a:cubicBezTo>
                    <a:cubicBezTo>
                      <a:pt x="74689" y="261410"/>
                      <a:pt x="83072" y="272842"/>
                      <a:pt x="89931" y="279701"/>
                    </a:cubicBezTo>
                    <a:lnTo>
                      <a:pt x="86121" y="281225"/>
                    </a:lnTo>
                    <a:cubicBezTo>
                      <a:pt x="96028" y="287322"/>
                      <a:pt x="93742" y="299517"/>
                      <a:pt x="96028" y="310948"/>
                    </a:cubicBezTo>
                    <a:cubicBezTo>
                      <a:pt x="95266" y="312473"/>
                      <a:pt x="92218" y="315521"/>
                      <a:pt x="93742" y="318570"/>
                    </a:cubicBezTo>
                    <a:cubicBezTo>
                      <a:pt x="101363" y="322380"/>
                      <a:pt x="102126" y="325429"/>
                      <a:pt x="108984" y="332288"/>
                    </a:cubicBezTo>
                    <a:cubicBezTo>
                      <a:pt x="111271" y="338385"/>
                      <a:pt x="113558" y="349055"/>
                      <a:pt x="114319" y="355914"/>
                    </a:cubicBezTo>
                    <a:cubicBezTo>
                      <a:pt x="131848" y="375729"/>
                      <a:pt x="135659" y="400880"/>
                      <a:pt x="151664" y="422219"/>
                    </a:cubicBezTo>
                    <a:lnTo>
                      <a:pt x="148615" y="426030"/>
                    </a:lnTo>
                    <a:cubicBezTo>
                      <a:pt x="167669" y="444321"/>
                      <a:pt x="173003" y="475568"/>
                      <a:pt x="187484" y="492335"/>
                    </a:cubicBezTo>
                    <a:lnTo>
                      <a:pt x="179862" y="493859"/>
                    </a:lnTo>
                    <a:cubicBezTo>
                      <a:pt x="180625" y="500718"/>
                      <a:pt x="188246" y="506053"/>
                      <a:pt x="192819" y="502243"/>
                    </a:cubicBezTo>
                    <a:cubicBezTo>
                      <a:pt x="193581" y="509102"/>
                      <a:pt x="204250" y="515199"/>
                      <a:pt x="200440" y="522058"/>
                    </a:cubicBezTo>
                    <a:cubicBezTo>
                      <a:pt x="202726" y="528917"/>
                      <a:pt x="207299" y="527393"/>
                      <a:pt x="211110" y="531966"/>
                    </a:cubicBezTo>
                    <a:cubicBezTo>
                      <a:pt x="214920" y="544922"/>
                      <a:pt x="217969" y="549495"/>
                      <a:pt x="225591" y="559402"/>
                    </a:cubicBezTo>
                    <a:lnTo>
                      <a:pt x="224828" y="556354"/>
                    </a:lnTo>
                    <a:cubicBezTo>
                      <a:pt x="222542" y="556354"/>
                      <a:pt x="219493" y="557878"/>
                      <a:pt x="221017" y="560927"/>
                    </a:cubicBezTo>
                    <a:cubicBezTo>
                      <a:pt x="224828" y="563975"/>
                      <a:pt x="228639" y="576931"/>
                      <a:pt x="233973" y="568548"/>
                    </a:cubicBezTo>
                    <a:cubicBezTo>
                      <a:pt x="236260" y="583028"/>
                      <a:pt x="254551" y="593698"/>
                      <a:pt x="255314" y="608179"/>
                    </a:cubicBezTo>
                    <a:cubicBezTo>
                      <a:pt x="256838" y="605892"/>
                      <a:pt x="259124" y="608179"/>
                      <a:pt x="261410" y="608941"/>
                    </a:cubicBezTo>
                    <a:cubicBezTo>
                      <a:pt x="267507" y="618848"/>
                      <a:pt x="270556" y="631805"/>
                      <a:pt x="279702" y="637902"/>
                    </a:cubicBezTo>
                    <a:cubicBezTo>
                      <a:pt x="279702" y="640188"/>
                      <a:pt x="274367" y="637902"/>
                      <a:pt x="276653" y="641712"/>
                    </a:cubicBezTo>
                    <a:cubicBezTo>
                      <a:pt x="278939" y="643236"/>
                      <a:pt x="279702" y="640188"/>
                      <a:pt x="282750" y="641712"/>
                    </a:cubicBezTo>
                    <a:cubicBezTo>
                      <a:pt x="297230" y="655431"/>
                      <a:pt x="301041" y="676770"/>
                      <a:pt x="312473" y="690489"/>
                    </a:cubicBezTo>
                    <a:cubicBezTo>
                      <a:pt x="334575" y="713352"/>
                      <a:pt x="352866" y="740027"/>
                      <a:pt x="372681" y="763653"/>
                    </a:cubicBezTo>
                    <a:lnTo>
                      <a:pt x="371157" y="764415"/>
                    </a:lnTo>
                    <a:cubicBezTo>
                      <a:pt x="382589" y="767463"/>
                      <a:pt x="381064" y="787279"/>
                      <a:pt x="394021" y="786517"/>
                    </a:cubicBezTo>
                    <a:cubicBezTo>
                      <a:pt x="394021" y="789565"/>
                      <a:pt x="399356" y="794138"/>
                      <a:pt x="395545" y="794900"/>
                    </a:cubicBezTo>
                    <a:cubicBezTo>
                      <a:pt x="404691" y="797949"/>
                      <a:pt x="406215" y="815478"/>
                      <a:pt x="419171" y="819288"/>
                    </a:cubicBezTo>
                    <a:cubicBezTo>
                      <a:pt x="418409" y="818526"/>
                      <a:pt x="417647" y="818526"/>
                      <a:pt x="416123" y="817764"/>
                    </a:cubicBezTo>
                    <a:cubicBezTo>
                      <a:pt x="420695" y="829196"/>
                      <a:pt x="432127" y="833007"/>
                      <a:pt x="437462" y="844438"/>
                    </a:cubicBezTo>
                    <a:cubicBezTo>
                      <a:pt x="435938" y="843676"/>
                      <a:pt x="434414" y="842914"/>
                      <a:pt x="432127" y="843676"/>
                    </a:cubicBezTo>
                    <a:cubicBezTo>
                      <a:pt x="432889" y="849773"/>
                      <a:pt x="445846" y="846725"/>
                      <a:pt x="440511" y="855108"/>
                    </a:cubicBezTo>
                    <a:cubicBezTo>
                      <a:pt x="442797" y="857395"/>
                      <a:pt x="445083" y="853584"/>
                      <a:pt x="443559" y="852060"/>
                    </a:cubicBezTo>
                    <a:cubicBezTo>
                      <a:pt x="459564" y="874161"/>
                      <a:pt x="483952" y="890928"/>
                      <a:pt x="505292" y="909219"/>
                    </a:cubicBezTo>
                    <a:cubicBezTo>
                      <a:pt x="515961" y="926748"/>
                      <a:pt x="495384" y="920651"/>
                      <a:pt x="512150" y="926748"/>
                    </a:cubicBezTo>
                    <a:cubicBezTo>
                      <a:pt x="512150" y="929035"/>
                      <a:pt x="515199" y="925224"/>
                      <a:pt x="514437" y="926748"/>
                    </a:cubicBezTo>
                    <a:cubicBezTo>
                      <a:pt x="520534" y="929035"/>
                      <a:pt x="514437" y="940467"/>
                      <a:pt x="521296" y="940467"/>
                    </a:cubicBezTo>
                    <a:cubicBezTo>
                      <a:pt x="523582" y="935132"/>
                      <a:pt x="525107" y="940467"/>
                      <a:pt x="528155" y="938180"/>
                    </a:cubicBezTo>
                    <a:cubicBezTo>
                      <a:pt x="535015" y="949612"/>
                      <a:pt x="532728" y="954947"/>
                      <a:pt x="543398" y="957996"/>
                    </a:cubicBezTo>
                    <a:lnTo>
                      <a:pt x="541112" y="959520"/>
                    </a:lnTo>
                    <a:cubicBezTo>
                      <a:pt x="555592" y="961044"/>
                      <a:pt x="562451" y="973238"/>
                      <a:pt x="575407" y="972476"/>
                    </a:cubicBezTo>
                    <a:cubicBezTo>
                      <a:pt x="624183" y="1012869"/>
                      <a:pt x="674484" y="1046403"/>
                      <a:pt x="724784" y="1081460"/>
                    </a:cubicBezTo>
                    <a:cubicBezTo>
                      <a:pt x="772799" y="1118805"/>
                      <a:pt x="824623" y="1147766"/>
                      <a:pt x="874924" y="1183586"/>
                    </a:cubicBezTo>
                    <a:cubicBezTo>
                      <a:pt x="883307" y="1197304"/>
                      <a:pt x="884831" y="1198066"/>
                      <a:pt x="899312" y="1203401"/>
                    </a:cubicBezTo>
                    <a:cubicBezTo>
                      <a:pt x="897788" y="1204163"/>
                      <a:pt x="897026" y="1204163"/>
                      <a:pt x="897788" y="1205687"/>
                    </a:cubicBezTo>
                    <a:cubicBezTo>
                      <a:pt x="901598" y="1200353"/>
                      <a:pt x="907695" y="1211022"/>
                      <a:pt x="912268" y="1206450"/>
                    </a:cubicBezTo>
                    <a:cubicBezTo>
                      <a:pt x="931321" y="1218644"/>
                      <a:pt x="950374" y="1227789"/>
                      <a:pt x="971714" y="1238459"/>
                    </a:cubicBezTo>
                    <a:cubicBezTo>
                      <a:pt x="967904" y="1236935"/>
                      <a:pt x="964093" y="1240745"/>
                      <a:pt x="967904" y="1242270"/>
                    </a:cubicBezTo>
                    <a:lnTo>
                      <a:pt x="974001" y="1240745"/>
                    </a:lnTo>
                    <a:lnTo>
                      <a:pt x="974001" y="1242270"/>
                    </a:lnTo>
                    <a:cubicBezTo>
                      <a:pt x="977049" y="1243032"/>
                      <a:pt x="981622" y="1241507"/>
                      <a:pt x="979336" y="1238459"/>
                    </a:cubicBezTo>
                    <a:cubicBezTo>
                      <a:pt x="1033447" y="1262085"/>
                      <a:pt x="1080698" y="1297905"/>
                      <a:pt x="1134048" y="1320769"/>
                    </a:cubicBezTo>
                    <a:cubicBezTo>
                      <a:pt x="1145480" y="1328390"/>
                      <a:pt x="1164533" y="1334487"/>
                      <a:pt x="1179013" y="1339060"/>
                    </a:cubicBezTo>
                    <a:cubicBezTo>
                      <a:pt x="1216358" y="1364210"/>
                      <a:pt x="1251415" y="1385550"/>
                      <a:pt x="1295618" y="1396220"/>
                    </a:cubicBezTo>
                    <a:cubicBezTo>
                      <a:pt x="1294094" y="1397744"/>
                      <a:pt x="1283425" y="1410700"/>
                      <a:pt x="1264371" y="140765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1" name="Freeform: Shape 398">
                <a:extLst>
                  <a:ext uri="{FF2B5EF4-FFF2-40B4-BE49-F238E27FC236}">
                    <a16:creationId xmlns:a16="http://schemas.microsoft.com/office/drawing/2014/main" id="{E381C600-9509-8BE3-A7D8-2C6B2BDD63A7}"/>
                  </a:ext>
                </a:extLst>
              </p:cNvPr>
              <p:cNvSpPr/>
              <p:nvPr/>
            </p:nvSpPr>
            <p:spPr>
              <a:xfrm>
                <a:off x="8124722" y="1346706"/>
                <a:ext cx="8383" cy="4735"/>
              </a:xfrm>
              <a:custGeom>
                <a:avLst/>
                <a:gdLst>
                  <a:gd name="connsiteX0" fmla="*/ 8383 w 8383"/>
                  <a:gd name="connsiteY0" fmla="*/ 0 h 4735"/>
                  <a:gd name="connsiteX1" fmla="*/ 0 w 8383"/>
                  <a:gd name="connsiteY1" fmla="*/ 3811 h 4735"/>
                  <a:gd name="connsiteX2" fmla="*/ 8383 w 8383"/>
                  <a:gd name="connsiteY2" fmla="*/ 0 h 4735"/>
                </a:gdLst>
                <a:ahLst/>
                <a:cxnLst>
                  <a:cxn ang="0">
                    <a:pos x="connsiteX0" y="connsiteY0"/>
                  </a:cxn>
                  <a:cxn ang="0">
                    <a:pos x="connsiteX1" y="connsiteY1"/>
                  </a:cxn>
                  <a:cxn ang="0">
                    <a:pos x="connsiteX2" y="connsiteY2"/>
                  </a:cxn>
                </a:cxnLst>
                <a:rect l="l" t="t" r="r" b="b"/>
                <a:pathLst>
                  <a:path w="8383" h="4735">
                    <a:moveTo>
                      <a:pt x="8383" y="0"/>
                    </a:moveTo>
                    <a:cubicBezTo>
                      <a:pt x="5335" y="1524"/>
                      <a:pt x="4573" y="6859"/>
                      <a:pt x="0" y="3811"/>
                    </a:cubicBezTo>
                    <a:cubicBezTo>
                      <a:pt x="2286" y="3049"/>
                      <a:pt x="5335" y="0"/>
                      <a:pt x="8383"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2" name="Freeform: Shape 399">
                <a:extLst>
                  <a:ext uri="{FF2B5EF4-FFF2-40B4-BE49-F238E27FC236}">
                    <a16:creationId xmlns:a16="http://schemas.microsoft.com/office/drawing/2014/main" id="{0AD60885-9972-5FCB-3179-7B2B12CE4C45}"/>
                  </a:ext>
                </a:extLst>
              </p:cNvPr>
              <p:cNvSpPr/>
              <p:nvPr/>
            </p:nvSpPr>
            <p:spPr>
              <a:xfrm>
                <a:off x="8118204" y="1488462"/>
                <a:ext cx="4439" cy="4572"/>
              </a:xfrm>
              <a:custGeom>
                <a:avLst/>
                <a:gdLst>
                  <a:gd name="connsiteX0" fmla="*/ 4232 w 4439"/>
                  <a:gd name="connsiteY0" fmla="*/ 1524 h 4572"/>
                  <a:gd name="connsiteX1" fmla="*/ 2707 w 4439"/>
                  <a:gd name="connsiteY1" fmla="*/ 4573 h 4572"/>
                  <a:gd name="connsiteX2" fmla="*/ 421 w 4439"/>
                  <a:gd name="connsiteY2" fmla="*/ 0 h 4572"/>
                  <a:gd name="connsiteX3" fmla="*/ 4232 w 4439"/>
                  <a:gd name="connsiteY3" fmla="*/ 1524 h 4572"/>
                </a:gdLst>
                <a:ahLst/>
                <a:cxnLst>
                  <a:cxn ang="0">
                    <a:pos x="connsiteX0" y="connsiteY0"/>
                  </a:cxn>
                  <a:cxn ang="0">
                    <a:pos x="connsiteX1" y="connsiteY1"/>
                  </a:cxn>
                  <a:cxn ang="0">
                    <a:pos x="connsiteX2" y="connsiteY2"/>
                  </a:cxn>
                  <a:cxn ang="0">
                    <a:pos x="connsiteX3" y="connsiteY3"/>
                  </a:cxn>
                </a:cxnLst>
                <a:rect l="l" t="t" r="r" b="b"/>
                <a:pathLst>
                  <a:path w="4439" h="4572">
                    <a:moveTo>
                      <a:pt x="4232" y="1524"/>
                    </a:moveTo>
                    <a:cubicBezTo>
                      <a:pt x="4994" y="1524"/>
                      <a:pt x="3469" y="3811"/>
                      <a:pt x="2707" y="4573"/>
                    </a:cubicBezTo>
                    <a:cubicBezTo>
                      <a:pt x="1945" y="3049"/>
                      <a:pt x="-1103" y="1524"/>
                      <a:pt x="421" y="0"/>
                    </a:cubicBezTo>
                    <a:cubicBezTo>
                      <a:pt x="1183" y="1524"/>
                      <a:pt x="2707" y="762"/>
                      <a:pt x="4232" y="1524"/>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3" name="Freeform: Shape 400">
                <a:extLst>
                  <a:ext uri="{FF2B5EF4-FFF2-40B4-BE49-F238E27FC236}">
                    <a16:creationId xmlns:a16="http://schemas.microsoft.com/office/drawing/2014/main" id="{D07B1869-48F7-EFB5-F745-43BACA157068}"/>
                  </a:ext>
                </a:extLst>
              </p:cNvPr>
              <p:cNvSpPr/>
              <p:nvPr/>
            </p:nvSpPr>
            <p:spPr>
              <a:xfrm>
                <a:off x="8120911" y="1514375"/>
                <a:ext cx="7621" cy="11431"/>
              </a:xfrm>
              <a:custGeom>
                <a:avLst/>
                <a:gdLst>
                  <a:gd name="connsiteX0" fmla="*/ 7622 w 7621"/>
                  <a:gd name="connsiteY0" fmla="*/ 11432 h 11431"/>
                  <a:gd name="connsiteX1" fmla="*/ 0 w 7621"/>
                  <a:gd name="connsiteY1" fmla="*/ 0 h 11431"/>
                  <a:gd name="connsiteX2" fmla="*/ 7622 w 7621"/>
                  <a:gd name="connsiteY2" fmla="*/ 11432 h 11431"/>
                </a:gdLst>
                <a:ahLst/>
                <a:cxnLst>
                  <a:cxn ang="0">
                    <a:pos x="connsiteX0" y="connsiteY0"/>
                  </a:cxn>
                  <a:cxn ang="0">
                    <a:pos x="connsiteX1" y="connsiteY1"/>
                  </a:cxn>
                  <a:cxn ang="0">
                    <a:pos x="connsiteX2" y="connsiteY2"/>
                  </a:cxn>
                </a:cxnLst>
                <a:rect l="l" t="t" r="r" b="b"/>
                <a:pathLst>
                  <a:path w="7621" h="11431">
                    <a:moveTo>
                      <a:pt x="7622" y="11432"/>
                    </a:moveTo>
                    <a:cubicBezTo>
                      <a:pt x="4573" y="11432"/>
                      <a:pt x="762" y="4573"/>
                      <a:pt x="0" y="0"/>
                    </a:cubicBezTo>
                    <a:lnTo>
                      <a:pt x="7622" y="11432"/>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4" name="Freeform: Shape 401">
                <a:extLst>
                  <a:ext uri="{FF2B5EF4-FFF2-40B4-BE49-F238E27FC236}">
                    <a16:creationId xmlns:a16="http://schemas.microsoft.com/office/drawing/2014/main" id="{304B9B9F-6AC4-CE75-A654-1760374A26B1}"/>
                  </a:ext>
                </a:extLst>
              </p:cNvPr>
              <p:cNvSpPr/>
              <p:nvPr/>
            </p:nvSpPr>
            <p:spPr>
              <a:xfrm>
                <a:off x="8121673" y="1560549"/>
                <a:ext cx="3810" cy="3276"/>
              </a:xfrm>
              <a:custGeom>
                <a:avLst/>
                <a:gdLst>
                  <a:gd name="connsiteX0" fmla="*/ 3811 w 3810"/>
                  <a:gd name="connsiteY0" fmla="*/ 1078 h 3276"/>
                  <a:gd name="connsiteX1" fmla="*/ 0 w 3810"/>
                  <a:gd name="connsiteY1" fmla="*/ 316 h 3276"/>
                  <a:gd name="connsiteX2" fmla="*/ 3811 w 3810"/>
                  <a:gd name="connsiteY2" fmla="*/ 1078 h 3276"/>
                </a:gdLst>
                <a:ahLst/>
                <a:cxnLst>
                  <a:cxn ang="0">
                    <a:pos x="connsiteX0" y="connsiteY0"/>
                  </a:cxn>
                  <a:cxn ang="0">
                    <a:pos x="connsiteX1" y="connsiteY1"/>
                  </a:cxn>
                  <a:cxn ang="0">
                    <a:pos x="connsiteX2" y="connsiteY2"/>
                  </a:cxn>
                </a:cxnLst>
                <a:rect l="l" t="t" r="r" b="b"/>
                <a:pathLst>
                  <a:path w="3810" h="3276">
                    <a:moveTo>
                      <a:pt x="3811" y="1078"/>
                    </a:moveTo>
                    <a:cubicBezTo>
                      <a:pt x="2286" y="4126"/>
                      <a:pt x="762" y="4126"/>
                      <a:pt x="0" y="316"/>
                    </a:cubicBezTo>
                    <a:cubicBezTo>
                      <a:pt x="1525" y="-446"/>
                      <a:pt x="2286" y="316"/>
                      <a:pt x="3811" y="1078"/>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5" name="Freeform: Shape 402">
                <a:extLst>
                  <a:ext uri="{FF2B5EF4-FFF2-40B4-BE49-F238E27FC236}">
                    <a16:creationId xmlns:a16="http://schemas.microsoft.com/office/drawing/2014/main" id="{52EC6439-4871-681C-6D31-4243B68C7DD9}"/>
                  </a:ext>
                </a:extLst>
              </p:cNvPr>
              <p:cNvSpPr/>
              <p:nvPr/>
            </p:nvSpPr>
            <p:spPr>
              <a:xfrm>
                <a:off x="8130422" y="1562389"/>
                <a:ext cx="2128" cy="6097"/>
              </a:xfrm>
              <a:custGeom>
                <a:avLst/>
                <a:gdLst>
                  <a:gd name="connsiteX0" fmla="*/ 1921 w 2128"/>
                  <a:gd name="connsiteY0" fmla="*/ 0 h 6097"/>
                  <a:gd name="connsiteX1" fmla="*/ 397 w 2128"/>
                  <a:gd name="connsiteY1" fmla="*/ 6097 h 6097"/>
                  <a:gd name="connsiteX2" fmla="*/ 1921 w 2128"/>
                  <a:gd name="connsiteY2" fmla="*/ 0 h 6097"/>
                </a:gdLst>
                <a:ahLst/>
                <a:cxnLst>
                  <a:cxn ang="0">
                    <a:pos x="connsiteX0" y="connsiteY0"/>
                  </a:cxn>
                  <a:cxn ang="0">
                    <a:pos x="connsiteX1" y="connsiteY1"/>
                  </a:cxn>
                  <a:cxn ang="0">
                    <a:pos x="connsiteX2" y="connsiteY2"/>
                  </a:cxn>
                </a:cxnLst>
                <a:rect l="l" t="t" r="r" b="b"/>
                <a:pathLst>
                  <a:path w="2128" h="6097">
                    <a:moveTo>
                      <a:pt x="1921" y="0"/>
                    </a:moveTo>
                    <a:cubicBezTo>
                      <a:pt x="2683" y="3049"/>
                      <a:pt x="1159" y="4573"/>
                      <a:pt x="397" y="6097"/>
                    </a:cubicBezTo>
                    <a:cubicBezTo>
                      <a:pt x="2683" y="5335"/>
                      <a:pt x="-2652" y="0"/>
                      <a:pt x="192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6" name="Freeform: Shape 403">
                <a:extLst>
                  <a:ext uri="{FF2B5EF4-FFF2-40B4-BE49-F238E27FC236}">
                    <a16:creationId xmlns:a16="http://schemas.microsoft.com/office/drawing/2014/main" id="{B296B933-992D-333B-16B2-963DB21EA451}"/>
                  </a:ext>
                </a:extLst>
              </p:cNvPr>
              <p:cNvSpPr/>
              <p:nvPr/>
            </p:nvSpPr>
            <p:spPr>
              <a:xfrm>
                <a:off x="8143819" y="1635553"/>
                <a:ext cx="3840" cy="6859"/>
              </a:xfrm>
              <a:custGeom>
                <a:avLst/>
                <a:gdLst>
                  <a:gd name="connsiteX0" fmla="*/ 1481 w 3840"/>
                  <a:gd name="connsiteY0" fmla="*/ 0 h 6859"/>
                  <a:gd name="connsiteX1" fmla="*/ 3005 w 3840"/>
                  <a:gd name="connsiteY1" fmla="*/ 6859 h 6859"/>
                  <a:gd name="connsiteX2" fmla="*/ 1481 w 3840"/>
                  <a:gd name="connsiteY2" fmla="*/ 0 h 6859"/>
                </a:gdLst>
                <a:ahLst/>
                <a:cxnLst>
                  <a:cxn ang="0">
                    <a:pos x="connsiteX0" y="connsiteY0"/>
                  </a:cxn>
                  <a:cxn ang="0">
                    <a:pos x="connsiteX1" y="connsiteY1"/>
                  </a:cxn>
                  <a:cxn ang="0">
                    <a:pos x="connsiteX2" y="connsiteY2"/>
                  </a:cxn>
                </a:cxnLst>
                <a:rect l="l" t="t" r="r" b="b"/>
                <a:pathLst>
                  <a:path w="3840" h="6859">
                    <a:moveTo>
                      <a:pt x="1481" y="0"/>
                    </a:moveTo>
                    <a:cubicBezTo>
                      <a:pt x="2242" y="1524"/>
                      <a:pt x="5291" y="4573"/>
                      <a:pt x="3005" y="6859"/>
                    </a:cubicBezTo>
                    <a:cubicBezTo>
                      <a:pt x="4529" y="4573"/>
                      <a:pt x="-3092" y="0"/>
                      <a:pt x="148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7" name="Freeform: Shape 404">
                <a:extLst>
                  <a:ext uri="{FF2B5EF4-FFF2-40B4-BE49-F238E27FC236}">
                    <a16:creationId xmlns:a16="http://schemas.microsoft.com/office/drawing/2014/main" id="{32C7DFC5-E84A-711E-2AB0-08675B2BE308}"/>
                  </a:ext>
                </a:extLst>
              </p:cNvPr>
              <p:cNvSpPr/>
              <p:nvPr/>
            </p:nvSpPr>
            <p:spPr>
              <a:xfrm>
                <a:off x="8156731" y="1666800"/>
                <a:ext cx="3810" cy="3452"/>
              </a:xfrm>
              <a:custGeom>
                <a:avLst/>
                <a:gdLst>
                  <a:gd name="connsiteX0" fmla="*/ 3049 w 3810"/>
                  <a:gd name="connsiteY0" fmla="*/ 0 h 3452"/>
                  <a:gd name="connsiteX1" fmla="*/ 3811 w 3810"/>
                  <a:gd name="connsiteY1" fmla="*/ 2286 h 3452"/>
                  <a:gd name="connsiteX2" fmla="*/ 0 w 3810"/>
                  <a:gd name="connsiteY2" fmla="*/ 1524 h 3452"/>
                  <a:gd name="connsiteX3" fmla="*/ 3049 w 3810"/>
                  <a:gd name="connsiteY3" fmla="*/ 0 h 3452"/>
                </a:gdLst>
                <a:ahLst/>
                <a:cxnLst>
                  <a:cxn ang="0">
                    <a:pos x="connsiteX0" y="connsiteY0"/>
                  </a:cxn>
                  <a:cxn ang="0">
                    <a:pos x="connsiteX1" y="connsiteY1"/>
                  </a:cxn>
                  <a:cxn ang="0">
                    <a:pos x="connsiteX2" y="connsiteY2"/>
                  </a:cxn>
                  <a:cxn ang="0">
                    <a:pos x="connsiteX3" y="connsiteY3"/>
                  </a:cxn>
                </a:cxnLst>
                <a:rect l="l" t="t" r="r" b="b"/>
                <a:pathLst>
                  <a:path w="3810" h="3452">
                    <a:moveTo>
                      <a:pt x="3049" y="0"/>
                    </a:moveTo>
                    <a:cubicBezTo>
                      <a:pt x="3049" y="762"/>
                      <a:pt x="3049" y="1524"/>
                      <a:pt x="3811" y="2286"/>
                    </a:cubicBezTo>
                    <a:cubicBezTo>
                      <a:pt x="3049" y="4573"/>
                      <a:pt x="762" y="3049"/>
                      <a:pt x="0" y="1524"/>
                    </a:cubicBez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8" name="Freeform: Shape 405">
                <a:extLst>
                  <a:ext uri="{FF2B5EF4-FFF2-40B4-BE49-F238E27FC236}">
                    <a16:creationId xmlns:a16="http://schemas.microsoft.com/office/drawing/2014/main" id="{B2D7F684-3A29-2CE4-BD9B-A0EB8E2BFE43}"/>
                  </a:ext>
                </a:extLst>
              </p:cNvPr>
              <p:cNvSpPr/>
              <p:nvPr/>
            </p:nvSpPr>
            <p:spPr>
              <a:xfrm>
                <a:off x="8477587" y="2190383"/>
                <a:ext cx="3810" cy="3048"/>
              </a:xfrm>
              <a:custGeom>
                <a:avLst/>
                <a:gdLst>
                  <a:gd name="connsiteX0" fmla="*/ 3811 w 3810"/>
                  <a:gd name="connsiteY0" fmla="*/ 3049 h 3048"/>
                  <a:gd name="connsiteX1" fmla="*/ 0 w 3810"/>
                  <a:gd name="connsiteY1" fmla="*/ 1524 h 3048"/>
                  <a:gd name="connsiteX2" fmla="*/ 2287 w 3810"/>
                  <a:gd name="connsiteY2" fmla="*/ 0 h 3048"/>
                </a:gdLst>
                <a:ahLst/>
                <a:cxnLst>
                  <a:cxn ang="0">
                    <a:pos x="connsiteX0" y="connsiteY0"/>
                  </a:cxn>
                  <a:cxn ang="0">
                    <a:pos x="connsiteX1" y="connsiteY1"/>
                  </a:cxn>
                  <a:cxn ang="0">
                    <a:pos x="connsiteX2" y="connsiteY2"/>
                  </a:cxn>
                </a:cxnLst>
                <a:rect l="l" t="t" r="r" b="b"/>
                <a:pathLst>
                  <a:path w="3810" h="3048">
                    <a:moveTo>
                      <a:pt x="3811" y="3049"/>
                    </a:moveTo>
                    <a:lnTo>
                      <a:pt x="0" y="1524"/>
                    </a:lnTo>
                    <a:lnTo>
                      <a:pt x="2287"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9" name="Freeform: Shape 406">
                <a:extLst>
                  <a:ext uri="{FF2B5EF4-FFF2-40B4-BE49-F238E27FC236}">
                    <a16:creationId xmlns:a16="http://schemas.microsoft.com/office/drawing/2014/main" id="{1497437E-007C-176D-1517-C4AF4337666A}"/>
                  </a:ext>
                </a:extLst>
              </p:cNvPr>
              <p:cNvSpPr/>
              <p:nvPr/>
            </p:nvSpPr>
            <p:spPr>
              <a:xfrm>
                <a:off x="8673329" y="2383201"/>
                <a:ext cx="1848" cy="4572"/>
              </a:xfrm>
              <a:custGeom>
                <a:avLst/>
                <a:gdLst>
                  <a:gd name="connsiteX0" fmla="*/ 125 w 1848"/>
                  <a:gd name="connsiteY0" fmla="*/ 0 h 4572"/>
                  <a:gd name="connsiteX1" fmla="*/ 887 w 1848"/>
                  <a:gd name="connsiteY1" fmla="*/ 4573 h 4572"/>
                  <a:gd name="connsiteX2" fmla="*/ 125 w 1848"/>
                  <a:gd name="connsiteY2" fmla="*/ 0 h 4572"/>
                </a:gdLst>
                <a:ahLst/>
                <a:cxnLst>
                  <a:cxn ang="0">
                    <a:pos x="connsiteX0" y="connsiteY0"/>
                  </a:cxn>
                  <a:cxn ang="0">
                    <a:pos x="connsiteX1" y="connsiteY1"/>
                  </a:cxn>
                  <a:cxn ang="0">
                    <a:pos x="connsiteX2" y="connsiteY2"/>
                  </a:cxn>
                </a:cxnLst>
                <a:rect l="l" t="t" r="r" b="b"/>
                <a:pathLst>
                  <a:path w="1848" h="4572">
                    <a:moveTo>
                      <a:pt x="125" y="0"/>
                    </a:moveTo>
                    <a:cubicBezTo>
                      <a:pt x="3936" y="762"/>
                      <a:pt x="125" y="3811"/>
                      <a:pt x="887" y="4573"/>
                    </a:cubicBezTo>
                    <a:cubicBezTo>
                      <a:pt x="-2161" y="2286"/>
                      <a:pt x="3936" y="3049"/>
                      <a:pt x="125"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20" name="Freeform: Shape 407">
                <a:extLst>
                  <a:ext uri="{FF2B5EF4-FFF2-40B4-BE49-F238E27FC236}">
                    <a16:creationId xmlns:a16="http://schemas.microsoft.com/office/drawing/2014/main" id="{31C0644B-FAB9-9DF4-DAFC-9740AFF73E97}"/>
                  </a:ext>
                </a:extLst>
              </p:cNvPr>
              <p:cNvSpPr/>
              <p:nvPr/>
            </p:nvSpPr>
            <p:spPr>
              <a:xfrm>
                <a:off x="8794633" y="2457890"/>
                <a:ext cx="3810" cy="4572"/>
              </a:xfrm>
              <a:custGeom>
                <a:avLst/>
                <a:gdLst>
                  <a:gd name="connsiteX0" fmla="*/ 1524 w 3810"/>
                  <a:gd name="connsiteY0" fmla="*/ 4573 h 4572"/>
                  <a:gd name="connsiteX1" fmla="*/ 0 w 3810"/>
                  <a:gd name="connsiteY1" fmla="*/ 4573 h 4572"/>
                  <a:gd name="connsiteX2" fmla="*/ 3811 w 3810"/>
                  <a:gd name="connsiteY2" fmla="*/ 0 h 4572"/>
                </a:gdLst>
                <a:ahLst/>
                <a:cxnLst>
                  <a:cxn ang="0">
                    <a:pos x="connsiteX0" y="connsiteY0"/>
                  </a:cxn>
                  <a:cxn ang="0">
                    <a:pos x="connsiteX1" y="connsiteY1"/>
                  </a:cxn>
                  <a:cxn ang="0">
                    <a:pos x="connsiteX2" y="connsiteY2"/>
                  </a:cxn>
                </a:cxnLst>
                <a:rect l="l" t="t" r="r" b="b"/>
                <a:pathLst>
                  <a:path w="3810" h="4572">
                    <a:moveTo>
                      <a:pt x="1524" y="4573"/>
                    </a:moveTo>
                    <a:lnTo>
                      <a:pt x="0" y="4573"/>
                    </a:lnTo>
                    <a:lnTo>
                      <a:pt x="3811"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83" name="Graphic 1">
              <a:extLst>
                <a:ext uri="{FF2B5EF4-FFF2-40B4-BE49-F238E27FC236}">
                  <a16:creationId xmlns:a16="http://schemas.microsoft.com/office/drawing/2014/main" id="{B3E80225-08CC-ED17-0604-319DC8A1387F}"/>
                </a:ext>
              </a:extLst>
            </p:cNvPr>
            <p:cNvGrpSpPr/>
            <p:nvPr/>
          </p:nvGrpSpPr>
          <p:grpSpPr>
            <a:xfrm>
              <a:off x="9343365" y="2820461"/>
              <a:ext cx="232737" cy="90133"/>
              <a:chOff x="9343365" y="2820461"/>
              <a:chExt cx="232737" cy="90133"/>
            </a:xfrm>
            <a:grpFill/>
          </p:grpSpPr>
          <p:sp>
            <p:nvSpPr>
              <p:cNvPr id="97" name="Freeform: Shape 384">
                <a:extLst>
                  <a:ext uri="{FF2B5EF4-FFF2-40B4-BE49-F238E27FC236}">
                    <a16:creationId xmlns:a16="http://schemas.microsoft.com/office/drawing/2014/main" id="{73EA0B2C-EA9C-6ECA-640C-865856C4507B}"/>
                  </a:ext>
                </a:extLst>
              </p:cNvPr>
              <p:cNvSpPr/>
              <p:nvPr/>
            </p:nvSpPr>
            <p:spPr>
              <a:xfrm>
                <a:off x="9345652" y="2860109"/>
                <a:ext cx="761" cy="4055"/>
              </a:xfrm>
              <a:custGeom>
                <a:avLst/>
                <a:gdLst>
                  <a:gd name="connsiteX0" fmla="*/ 762 w 761"/>
                  <a:gd name="connsiteY0" fmla="*/ 947 h 4055"/>
                  <a:gd name="connsiteX1" fmla="*/ 0 w 761"/>
                  <a:gd name="connsiteY1" fmla="*/ 3233 h 4055"/>
                  <a:gd name="connsiteX2" fmla="*/ 762 w 761"/>
                  <a:gd name="connsiteY2" fmla="*/ 947 h 4055"/>
                </a:gdLst>
                <a:ahLst/>
                <a:cxnLst>
                  <a:cxn ang="0">
                    <a:pos x="connsiteX0" y="connsiteY0"/>
                  </a:cxn>
                  <a:cxn ang="0">
                    <a:pos x="connsiteX1" y="connsiteY1"/>
                  </a:cxn>
                  <a:cxn ang="0">
                    <a:pos x="connsiteX2" y="connsiteY2"/>
                  </a:cxn>
                </a:cxnLst>
                <a:rect l="l" t="t" r="r" b="b"/>
                <a:pathLst>
                  <a:path w="761" h="4055">
                    <a:moveTo>
                      <a:pt x="762" y="947"/>
                    </a:moveTo>
                    <a:cubicBezTo>
                      <a:pt x="0" y="2471"/>
                      <a:pt x="762" y="5520"/>
                      <a:pt x="0" y="3233"/>
                    </a:cubicBezTo>
                    <a:cubicBezTo>
                      <a:pt x="0" y="947"/>
                      <a:pt x="0" y="-1339"/>
                      <a:pt x="762" y="947"/>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8" name="Freeform: Shape 385">
                <a:extLst>
                  <a:ext uri="{FF2B5EF4-FFF2-40B4-BE49-F238E27FC236}">
                    <a16:creationId xmlns:a16="http://schemas.microsoft.com/office/drawing/2014/main" id="{7635E61E-4EEE-9DC4-5FC5-482FFCD9EF1C}"/>
                  </a:ext>
                </a:extLst>
              </p:cNvPr>
              <p:cNvSpPr/>
              <p:nvPr/>
            </p:nvSpPr>
            <p:spPr>
              <a:xfrm>
                <a:off x="9343365" y="2820461"/>
                <a:ext cx="232737" cy="89557"/>
              </a:xfrm>
              <a:custGeom>
                <a:avLst/>
                <a:gdLst>
                  <a:gd name="connsiteX0" fmla="*/ 231687 w 232737"/>
                  <a:gd name="connsiteY0" fmla="*/ 39070 h 89557"/>
                  <a:gd name="connsiteX1" fmla="*/ 223304 w 232737"/>
                  <a:gd name="connsiteY1" fmla="*/ 48978 h 89557"/>
                  <a:gd name="connsiteX2" fmla="*/ 221780 w 232737"/>
                  <a:gd name="connsiteY2" fmla="*/ 42881 h 89557"/>
                  <a:gd name="connsiteX3" fmla="*/ 210348 w 232737"/>
                  <a:gd name="connsiteY3" fmla="*/ 39832 h 89557"/>
                  <a:gd name="connsiteX4" fmla="*/ 210348 w 232737"/>
                  <a:gd name="connsiteY4" fmla="*/ 37546 h 89557"/>
                  <a:gd name="connsiteX5" fmla="*/ 208824 w 232737"/>
                  <a:gd name="connsiteY5" fmla="*/ 42119 h 89557"/>
                  <a:gd name="connsiteX6" fmla="*/ 208824 w 232737"/>
                  <a:gd name="connsiteY6" fmla="*/ 38308 h 89557"/>
                  <a:gd name="connsiteX7" fmla="*/ 207299 w 232737"/>
                  <a:gd name="connsiteY7" fmla="*/ 43643 h 89557"/>
                  <a:gd name="connsiteX8" fmla="*/ 205775 w 232737"/>
                  <a:gd name="connsiteY8" fmla="*/ 36784 h 89557"/>
                  <a:gd name="connsiteX9" fmla="*/ 205775 w 232737"/>
                  <a:gd name="connsiteY9" fmla="*/ 42119 h 89557"/>
                  <a:gd name="connsiteX10" fmla="*/ 201964 w 232737"/>
                  <a:gd name="connsiteY10" fmla="*/ 48216 h 89557"/>
                  <a:gd name="connsiteX11" fmla="*/ 201964 w 232737"/>
                  <a:gd name="connsiteY11" fmla="*/ 45167 h 89557"/>
                  <a:gd name="connsiteX12" fmla="*/ 194343 w 232737"/>
                  <a:gd name="connsiteY12" fmla="*/ 54313 h 89557"/>
                  <a:gd name="connsiteX13" fmla="*/ 193581 w 232737"/>
                  <a:gd name="connsiteY13" fmla="*/ 47454 h 89557"/>
                  <a:gd name="connsiteX14" fmla="*/ 192057 w 232737"/>
                  <a:gd name="connsiteY14" fmla="*/ 55075 h 89557"/>
                  <a:gd name="connsiteX15" fmla="*/ 189770 w 232737"/>
                  <a:gd name="connsiteY15" fmla="*/ 57361 h 89557"/>
                  <a:gd name="connsiteX16" fmla="*/ 189770 w 232737"/>
                  <a:gd name="connsiteY16" fmla="*/ 55837 h 89557"/>
                  <a:gd name="connsiteX17" fmla="*/ 188246 w 232737"/>
                  <a:gd name="connsiteY17" fmla="*/ 59648 h 89557"/>
                  <a:gd name="connsiteX18" fmla="*/ 189008 w 232737"/>
                  <a:gd name="connsiteY18" fmla="*/ 55075 h 89557"/>
                  <a:gd name="connsiteX19" fmla="*/ 187484 w 232737"/>
                  <a:gd name="connsiteY19" fmla="*/ 55075 h 89557"/>
                  <a:gd name="connsiteX20" fmla="*/ 187484 w 232737"/>
                  <a:gd name="connsiteY20" fmla="*/ 56599 h 89557"/>
                  <a:gd name="connsiteX21" fmla="*/ 185960 w 232737"/>
                  <a:gd name="connsiteY21" fmla="*/ 55837 h 89557"/>
                  <a:gd name="connsiteX22" fmla="*/ 185960 w 232737"/>
                  <a:gd name="connsiteY22" fmla="*/ 55075 h 89557"/>
                  <a:gd name="connsiteX23" fmla="*/ 184436 w 232737"/>
                  <a:gd name="connsiteY23" fmla="*/ 58886 h 89557"/>
                  <a:gd name="connsiteX24" fmla="*/ 184436 w 232737"/>
                  <a:gd name="connsiteY24" fmla="*/ 49740 h 89557"/>
                  <a:gd name="connsiteX25" fmla="*/ 173766 w 232737"/>
                  <a:gd name="connsiteY25" fmla="*/ 55837 h 89557"/>
                  <a:gd name="connsiteX26" fmla="*/ 173003 w 232737"/>
                  <a:gd name="connsiteY26" fmla="*/ 50502 h 89557"/>
                  <a:gd name="connsiteX27" fmla="*/ 171479 w 232737"/>
                  <a:gd name="connsiteY27" fmla="*/ 55075 h 89557"/>
                  <a:gd name="connsiteX28" fmla="*/ 170717 w 232737"/>
                  <a:gd name="connsiteY28" fmla="*/ 52026 h 89557"/>
                  <a:gd name="connsiteX29" fmla="*/ 169193 w 232737"/>
                  <a:gd name="connsiteY29" fmla="*/ 55837 h 89557"/>
                  <a:gd name="connsiteX30" fmla="*/ 169193 w 232737"/>
                  <a:gd name="connsiteY30" fmla="*/ 49740 h 89557"/>
                  <a:gd name="connsiteX31" fmla="*/ 167669 w 232737"/>
                  <a:gd name="connsiteY31" fmla="*/ 55075 h 89557"/>
                  <a:gd name="connsiteX32" fmla="*/ 167669 w 232737"/>
                  <a:gd name="connsiteY32" fmla="*/ 51264 h 89557"/>
                  <a:gd name="connsiteX33" fmla="*/ 165382 w 232737"/>
                  <a:gd name="connsiteY33" fmla="*/ 53551 h 89557"/>
                  <a:gd name="connsiteX34" fmla="*/ 165382 w 232737"/>
                  <a:gd name="connsiteY34" fmla="*/ 49740 h 89557"/>
                  <a:gd name="connsiteX35" fmla="*/ 164620 w 232737"/>
                  <a:gd name="connsiteY35" fmla="*/ 54313 h 89557"/>
                  <a:gd name="connsiteX36" fmla="*/ 164620 w 232737"/>
                  <a:gd name="connsiteY36" fmla="*/ 50502 h 89557"/>
                  <a:gd name="connsiteX37" fmla="*/ 161571 w 232737"/>
                  <a:gd name="connsiteY37" fmla="*/ 57361 h 89557"/>
                  <a:gd name="connsiteX38" fmla="*/ 161571 w 232737"/>
                  <a:gd name="connsiteY38" fmla="*/ 55837 h 89557"/>
                  <a:gd name="connsiteX39" fmla="*/ 158523 w 232737"/>
                  <a:gd name="connsiteY39" fmla="*/ 57361 h 89557"/>
                  <a:gd name="connsiteX40" fmla="*/ 156999 w 232737"/>
                  <a:gd name="connsiteY40" fmla="*/ 49740 h 89557"/>
                  <a:gd name="connsiteX41" fmla="*/ 156237 w 232737"/>
                  <a:gd name="connsiteY41" fmla="*/ 60410 h 89557"/>
                  <a:gd name="connsiteX42" fmla="*/ 153188 w 232737"/>
                  <a:gd name="connsiteY42" fmla="*/ 58886 h 89557"/>
                  <a:gd name="connsiteX43" fmla="*/ 153188 w 232737"/>
                  <a:gd name="connsiteY43" fmla="*/ 49740 h 89557"/>
                  <a:gd name="connsiteX44" fmla="*/ 152426 w 232737"/>
                  <a:gd name="connsiteY44" fmla="*/ 45167 h 89557"/>
                  <a:gd name="connsiteX45" fmla="*/ 152426 w 232737"/>
                  <a:gd name="connsiteY45" fmla="*/ 42119 h 89557"/>
                  <a:gd name="connsiteX46" fmla="*/ 150902 w 232737"/>
                  <a:gd name="connsiteY46" fmla="*/ 44405 h 89557"/>
                  <a:gd name="connsiteX47" fmla="*/ 148615 w 232737"/>
                  <a:gd name="connsiteY47" fmla="*/ 58124 h 89557"/>
                  <a:gd name="connsiteX48" fmla="*/ 148615 w 232737"/>
                  <a:gd name="connsiteY48" fmla="*/ 48978 h 89557"/>
                  <a:gd name="connsiteX49" fmla="*/ 147853 w 232737"/>
                  <a:gd name="connsiteY49" fmla="*/ 62696 h 89557"/>
                  <a:gd name="connsiteX50" fmla="*/ 147091 w 232737"/>
                  <a:gd name="connsiteY50" fmla="*/ 58886 h 89557"/>
                  <a:gd name="connsiteX51" fmla="*/ 147091 w 232737"/>
                  <a:gd name="connsiteY51" fmla="*/ 63459 h 89557"/>
                  <a:gd name="connsiteX52" fmla="*/ 144805 w 232737"/>
                  <a:gd name="connsiteY52" fmla="*/ 58124 h 89557"/>
                  <a:gd name="connsiteX53" fmla="*/ 144805 w 232737"/>
                  <a:gd name="connsiteY53" fmla="*/ 54313 h 89557"/>
                  <a:gd name="connsiteX54" fmla="*/ 143281 w 232737"/>
                  <a:gd name="connsiteY54" fmla="*/ 56599 h 89557"/>
                  <a:gd name="connsiteX55" fmla="*/ 143281 w 232737"/>
                  <a:gd name="connsiteY55" fmla="*/ 55837 h 89557"/>
                  <a:gd name="connsiteX56" fmla="*/ 142518 w 232737"/>
                  <a:gd name="connsiteY56" fmla="*/ 62696 h 89557"/>
                  <a:gd name="connsiteX57" fmla="*/ 142518 w 232737"/>
                  <a:gd name="connsiteY57" fmla="*/ 60410 h 89557"/>
                  <a:gd name="connsiteX58" fmla="*/ 140994 w 232737"/>
                  <a:gd name="connsiteY58" fmla="*/ 65745 h 89557"/>
                  <a:gd name="connsiteX59" fmla="*/ 140994 w 232737"/>
                  <a:gd name="connsiteY59" fmla="*/ 60410 h 89557"/>
                  <a:gd name="connsiteX60" fmla="*/ 137946 w 232737"/>
                  <a:gd name="connsiteY60" fmla="*/ 70318 h 89557"/>
                  <a:gd name="connsiteX61" fmla="*/ 138707 w 232737"/>
                  <a:gd name="connsiteY61" fmla="*/ 65745 h 89557"/>
                  <a:gd name="connsiteX62" fmla="*/ 134897 w 232737"/>
                  <a:gd name="connsiteY62" fmla="*/ 65745 h 89557"/>
                  <a:gd name="connsiteX63" fmla="*/ 134897 w 232737"/>
                  <a:gd name="connsiteY63" fmla="*/ 69556 h 89557"/>
                  <a:gd name="connsiteX64" fmla="*/ 133372 w 232737"/>
                  <a:gd name="connsiteY64" fmla="*/ 66507 h 89557"/>
                  <a:gd name="connsiteX65" fmla="*/ 132611 w 232737"/>
                  <a:gd name="connsiteY65" fmla="*/ 68031 h 89557"/>
                  <a:gd name="connsiteX66" fmla="*/ 132611 w 232737"/>
                  <a:gd name="connsiteY66" fmla="*/ 66507 h 89557"/>
                  <a:gd name="connsiteX67" fmla="*/ 128038 w 232737"/>
                  <a:gd name="connsiteY67" fmla="*/ 69556 h 89557"/>
                  <a:gd name="connsiteX68" fmla="*/ 127276 w 232737"/>
                  <a:gd name="connsiteY68" fmla="*/ 76415 h 89557"/>
                  <a:gd name="connsiteX69" fmla="*/ 127276 w 232737"/>
                  <a:gd name="connsiteY69" fmla="*/ 71842 h 89557"/>
                  <a:gd name="connsiteX70" fmla="*/ 125751 w 232737"/>
                  <a:gd name="connsiteY70" fmla="*/ 68793 h 89557"/>
                  <a:gd name="connsiteX71" fmla="*/ 127276 w 232737"/>
                  <a:gd name="connsiteY71" fmla="*/ 68031 h 89557"/>
                  <a:gd name="connsiteX72" fmla="*/ 126514 w 232737"/>
                  <a:gd name="connsiteY72" fmla="*/ 68793 h 89557"/>
                  <a:gd name="connsiteX73" fmla="*/ 124989 w 232737"/>
                  <a:gd name="connsiteY73" fmla="*/ 69556 h 89557"/>
                  <a:gd name="connsiteX74" fmla="*/ 124989 w 232737"/>
                  <a:gd name="connsiteY74" fmla="*/ 63459 h 89557"/>
                  <a:gd name="connsiteX75" fmla="*/ 124227 w 232737"/>
                  <a:gd name="connsiteY75" fmla="*/ 67269 h 89557"/>
                  <a:gd name="connsiteX76" fmla="*/ 123465 w 232737"/>
                  <a:gd name="connsiteY76" fmla="*/ 68793 h 89557"/>
                  <a:gd name="connsiteX77" fmla="*/ 122703 w 232737"/>
                  <a:gd name="connsiteY77" fmla="*/ 72604 h 89557"/>
                  <a:gd name="connsiteX78" fmla="*/ 121179 w 232737"/>
                  <a:gd name="connsiteY78" fmla="*/ 68031 h 89557"/>
                  <a:gd name="connsiteX79" fmla="*/ 121179 w 232737"/>
                  <a:gd name="connsiteY79" fmla="*/ 62696 h 89557"/>
                  <a:gd name="connsiteX80" fmla="*/ 120416 w 232737"/>
                  <a:gd name="connsiteY80" fmla="*/ 71080 h 89557"/>
                  <a:gd name="connsiteX81" fmla="*/ 120416 w 232737"/>
                  <a:gd name="connsiteY81" fmla="*/ 68793 h 89557"/>
                  <a:gd name="connsiteX82" fmla="*/ 118892 w 232737"/>
                  <a:gd name="connsiteY82" fmla="*/ 74890 h 89557"/>
                  <a:gd name="connsiteX83" fmla="*/ 116606 w 232737"/>
                  <a:gd name="connsiteY83" fmla="*/ 69556 h 89557"/>
                  <a:gd name="connsiteX84" fmla="*/ 115082 w 232737"/>
                  <a:gd name="connsiteY84" fmla="*/ 73366 h 89557"/>
                  <a:gd name="connsiteX85" fmla="*/ 115082 w 232737"/>
                  <a:gd name="connsiteY85" fmla="*/ 70318 h 89557"/>
                  <a:gd name="connsiteX86" fmla="*/ 114319 w 232737"/>
                  <a:gd name="connsiteY86" fmla="*/ 71080 h 89557"/>
                  <a:gd name="connsiteX87" fmla="*/ 112795 w 232737"/>
                  <a:gd name="connsiteY87" fmla="*/ 63459 h 89557"/>
                  <a:gd name="connsiteX88" fmla="*/ 112795 w 232737"/>
                  <a:gd name="connsiteY88" fmla="*/ 73366 h 89557"/>
                  <a:gd name="connsiteX89" fmla="*/ 110509 w 232737"/>
                  <a:gd name="connsiteY89" fmla="*/ 71080 h 89557"/>
                  <a:gd name="connsiteX90" fmla="*/ 110509 w 232737"/>
                  <a:gd name="connsiteY90" fmla="*/ 64983 h 89557"/>
                  <a:gd name="connsiteX91" fmla="*/ 108223 w 232737"/>
                  <a:gd name="connsiteY91" fmla="*/ 67269 h 89557"/>
                  <a:gd name="connsiteX92" fmla="*/ 108223 w 232737"/>
                  <a:gd name="connsiteY92" fmla="*/ 74128 h 89557"/>
                  <a:gd name="connsiteX93" fmla="*/ 106698 w 232737"/>
                  <a:gd name="connsiteY93" fmla="*/ 71080 h 89557"/>
                  <a:gd name="connsiteX94" fmla="*/ 105936 w 232737"/>
                  <a:gd name="connsiteY94" fmla="*/ 75653 h 89557"/>
                  <a:gd name="connsiteX95" fmla="*/ 101363 w 232737"/>
                  <a:gd name="connsiteY95" fmla="*/ 67269 h 89557"/>
                  <a:gd name="connsiteX96" fmla="*/ 100601 w 232737"/>
                  <a:gd name="connsiteY96" fmla="*/ 71080 h 89557"/>
                  <a:gd name="connsiteX97" fmla="*/ 101363 w 232737"/>
                  <a:gd name="connsiteY97" fmla="*/ 71080 h 89557"/>
                  <a:gd name="connsiteX98" fmla="*/ 101363 w 232737"/>
                  <a:gd name="connsiteY98" fmla="*/ 74128 h 89557"/>
                  <a:gd name="connsiteX99" fmla="*/ 100601 w 232737"/>
                  <a:gd name="connsiteY99" fmla="*/ 66507 h 89557"/>
                  <a:gd name="connsiteX100" fmla="*/ 98315 w 232737"/>
                  <a:gd name="connsiteY100" fmla="*/ 75653 h 89557"/>
                  <a:gd name="connsiteX101" fmla="*/ 97553 w 232737"/>
                  <a:gd name="connsiteY101" fmla="*/ 72604 h 89557"/>
                  <a:gd name="connsiteX102" fmla="*/ 96791 w 232737"/>
                  <a:gd name="connsiteY102" fmla="*/ 77177 h 89557"/>
                  <a:gd name="connsiteX103" fmla="*/ 96028 w 232737"/>
                  <a:gd name="connsiteY103" fmla="*/ 65745 h 89557"/>
                  <a:gd name="connsiteX104" fmla="*/ 94504 w 232737"/>
                  <a:gd name="connsiteY104" fmla="*/ 69556 h 89557"/>
                  <a:gd name="connsiteX105" fmla="*/ 93742 w 232737"/>
                  <a:gd name="connsiteY105" fmla="*/ 63459 h 89557"/>
                  <a:gd name="connsiteX106" fmla="*/ 92980 w 232737"/>
                  <a:gd name="connsiteY106" fmla="*/ 67269 h 89557"/>
                  <a:gd name="connsiteX107" fmla="*/ 92980 w 232737"/>
                  <a:gd name="connsiteY107" fmla="*/ 65745 h 89557"/>
                  <a:gd name="connsiteX108" fmla="*/ 92217 w 232737"/>
                  <a:gd name="connsiteY108" fmla="*/ 65745 h 89557"/>
                  <a:gd name="connsiteX109" fmla="*/ 92980 w 232737"/>
                  <a:gd name="connsiteY109" fmla="*/ 71080 h 89557"/>
                  <a:gd name="connsiteX110" fmla="*/ 92217 w 232737"/>
                  <a:gd name="connsiteY110" fmla="*/ 74890 h 89557"/>
                  <a:gd name="connsiteX111" fmla="*/ 90693 w 232737"/>
                  <a:gd name="connsiteY111" fmla="*/ 71080 h 89557"/>
                  <a:gd name="connsiteX112" fmla="*/ 89931 w 232737"/>
                  <a:gd name="connsiteY112" fmla="*/ 74890 h 89557"/>
                  <a:gd name="connsiteX113" fmla="*/ 89931 w 232737"/>
                  <a:gd name="connsiteY113" fmla="*/ 71080 h 89557"/>
                  <a:gd name="connsiteX114" fmla="*/ 90693 w 232737"/>
                  <a:gd name="connsiteY114" fmla="*/ 71080 h 89557"/>
                  <a:gd name="connsiteX115" fmla="*/ 89931 w 232737"/>
                  <a:gd name="connsiteY115" fmla="*/ 68031 h 89557"/>
                  <a:gd name="connsiteX116" fmla="*/ 89169 w 232737"/>
                  <a:gd name="connsiteY116" fmla="*/ 74128 h 89557"/>
                  <a:gd name="connsiteX117" fmla="*/ 89931 w 232737"/>
                  <a:gd name="connsiteY117" fmla="*/ 69556 h 89557"/>
                  <a:gd name="connsiteX118" fmla="*/ 89169 w 232737"/>
                  <a:gd name="connsiteY118" fmla="*/ 67269 h 89557"/>
                  <a:gd name="connsiteX119" fmla="*/ 89169 w 232737"/>
                  <a:gd name="connsiteY119" fmla="*/ 71842 h 89557"/>
                  <a:gd name="connsiteX120" fmla="*/ 89169 w 232737"/>
                  <a:gd name="connsiteY120" fmla="*/ 69556 h 89557"/>
                  <a:gd name="connsiteX121" fmla="*/ 87645 w 232737"/>
                  <a:gd name="connsiteY121" fmla="*/ 75653 h 89557"/>
                  <a:gd name="connsiteX122" fmla="*/ 86121 w 232737"/>
                  <a:gd name="connsiteY122" fmla="*/ 72604 h 89557"/>
                  <a:gd name="connsiteX123" fmla="*/ 86121 w 232737"/>
                  <a:gd name="connsiteY123" fmla="*/ 72604 h 89557"/>
                  <a:gd name="connsiteX124" fmla="*/ 84596 w 232737"/>
                  <a:gd name="connsiteY124" fmla="*/ 74890 h 89557"/>
                  <a:gd name="connsiteX125" fmla="*/ 84596 w 232737"/>
                  <a:gd name="connsiteY125" fmla="*/ 74128 h 89557"/>
                  <a:gd name="connsiteX126" fmla="*/ 83072 w 232737"/>
                  <a:gd name="connsiteY126" fmla="*/ 77177 h 89557"/>
                  <a:gd name="connsiteX127" fmla="*/ 82310 w 232737"/>
                  <a:gd name="connsiteY127" fmla="*/ 66507 h 89557"/>
                  <a:gd name="connsiteX128" fmla="*/ 81548 w 232737"/>
                  <a:gd name="connsiteY128" fmla="*/ 77177 h 89557"/>
                  <a:gd name="connsiteX129" fmla="*/ 77737 w 232737"/>
                  <a:gd name="connsiteY129" fmla="*/ 74890 h 89557"/>
                  <a:gd name="connsiteX130" fmla="*/ 76975 w 232737"/>
                  <a:gd name="connsiteY130" fmla="*/ 78701 h 89557"/>
                  <a:gd name="connsiteX131" fmla="*/ 71640 w 232737"/>
                  <a:gd name="connsiteY131" fmla="*/ 75653 h 89557"/>
                  <a:gd name="connsiteX132" fmla="*/ 71640 w 232737"/>
                  <a:gd name="connsiteY132" fmla="*/ 68793 h 89557"/>
                  <a:gd name="connsiteX133" fmla="*/ 70878 w 232737"/>
                  <a:gd name="connsiteY133" fmla="*/ 71080 h 89557"/>
                  <a:gd name="connsiteX134" fmla="*/ 71640 w 232737"/>
                  <a:gd name="connsiteY134" fmla="*/ 78701 h 89557"/>
                  <a:gd name="connsiteX135" fmla="*/ 68592 w 232737"/>
                  <a:gd name="connsiteY135" fmla="*/ 77177 h 89557"/>
                  <a:gd name="connsiteX136" fmla="*/ 68592 w 232737"/>
                  <a:gd name="connsiteY136" fmla="*/ 80987 h 89557"/>
                  <a:gd name="connsiteX137" fmla="*/ 67068 w 232737"/>
                  <a:gd name="connsiteY137" fmla="*/ 76415 h 89557"/>
                  <a:gd name="connsiteX138" fmla="*/ 67068 w 232737"/>
                  <a:gd name="connsiteY138" fmla="*/ 80225 h 89557"/>
                  <a:gd name="connsiteX139" fmla="*/ 67068 w 232737"/>
                  <a:gd name="connsiteY139" fmla="*/ 76415 h 89557"/>
                  <a:gd name="connsiteX140" fmla="*/ 66305 w 232737"/>
                  <a:gd name="connsiteY140" fmla="*/ 80987 h 89557"/>
                  <a:gd name="connsiteX141" fmla="*/ 66305 w 232737"/>
                  <a:gd name="connsiteY141" fmla="*/ 77177 h 89557"/>
                  <a:gd name="connsiteX142" fmla="*/ 64019 w 232737"/>
                  <a:gd name="connsiteY142" fmla="*/ 82512 h 89557"/>
                  <a:gd name="connsiteX143" fmla="*/ 66305 w 232737"/>
                  <a:gd name="connsiteY143" fmla="*/ 76415 h 89557"/>
                  <a:gd name="connsiteX144" fmla="*/ 66305 w 232737"/>
                  <a:gd name="connsiteY144" fmla="*/ 81750 h 89557"/>
                  <a:gd name="connsiteX145" fmla="*/ 64019 w 232737"/>
                  <a:gd name="connsiteY145" fmla="*/ 73366 h 89557"/>
                  <a:gd name="connsiteX146" fmla="*/ 57160 w 232737"/>
                  <a:gd name="connsiteY146" fmla="*/ 84036 h 89557"/>
                  <a:gd name="connsiteX147" fmla="*/ 57160 w 232737"/>
                  <a:gd name="connsiteY147" fmla="*/ 80987 h 89557"/>
                  <a:gd name="connsiteX148" fmla="*/ 56398 w 232737"/>
                  <a:gd name="connsiteY148" fmla="*/ 84036 h 89557"/>
                  <a:gd name="connsiteX149" fmla="*/ 56398 w 232737"/>
                  <a:gd name="connsiteY149" fmla="*/ 74890 h 89557"/>
                  <a:gd name="connsiteX150" fmla="*/ 54873 w 232737"/>
                  <a:gd name="connsiteY150" fmla="*/ 80987 h 89557"/>
                  <a:gd name="connsiteX151" fmla="*/ 54873 w 232737"/>
                  <a:gd name="connsiteY151" fmla="*/ 83274 h 89557"/>
                  <a:gd name="connsiteX152" fmla="*/ 53349 w 232737"/>
                  <a:gd name="connsiteY152" fmla="*/ 85560 h 89557"/>
                  <a:gd name="connsiteX153" fmla="*/ 53349 w 232737"/>
                  <a:gd name="connsiteY153" fmla="*/ 77177 h 89557"/>
                  <a:gd name="connsiteX154" fmla="*/ 52587 w 232737"/>
                  <a:gd name="connsiteY154" fmla="*/ 80225 h 89557"/>
                  <a:gd name="connsiteX155" fmla="*/ 54111 w 232737"/>
                  <a:gd name="connsiteY155" fmla="*/ 60410 h 89557"/>
                  <a:gd name="connsiteX156" fmla="*/ 53349 w 232737"/>
                  <a:gd name="connsiteY156" fmla="*/ 61172 h 89557"/>
                  <a:gd name="connsiteX157" fmla="*/ 53349 w 232737"/>
                  <a:gd name="connsiteY157" fmla="*/ 52789 h 89557"/>
                  <a:gd name="connsiteX158" fmla="*/ 52587 w 232737"/>
                  <a:gd name="connsiteY158" fmla="*/ 65745 h 89557"/>
                  <a:gd name="connsiteX159" fmla="*/ 50301 w 232737"/>
                  <a:gd name="connsiteY159" fmla="*/ 78701 h 89557"/>
                  <a:gd name="connsiteX160" fmla="*/ 51063 w 232737"/>
                  <a:gd name="connsiteY160" fmla="*/ 73366 h 89557"/>
                  <a:gd name="connsiteX161" fmla="*/ 49538 w 232737"/>
                  <a:gd name="connsiteY161" fmla="*/ 74128 h 89557"/>
                  <a:gd name="connsiteX162" fmla="*/ 48776 w 232737"/>
                  <a:gd name="connsiteY162" fmla="*/ 82512 h 89557"/>
                  <a:gd name="connsiteX163" fmla="*/ 48776 w 232737"/>
                  <a:gd name="connsiteY163" fmla="*/ 76415 h 89557"/>
                  <a:gd name="connsiteX164" fmla="*/ 48014 w 232737"/>
                  <a:gd name="connsiteY164" fmla="*/ 84036 h 89557"/>
                  <a:gd name="connsiteX165" fmla="*/ 46490 w 232737"/>
                  <a:gd name="connsiteY165" fmla="*/ 87847 h 89557"/>
                  <a:gd name="connsiteX166" fmla="*/ 46490 w 232737"/>
                  <a:gd name="connsiteY166" fmla="*/ 73366 h 89557"/>
                  <a:gd name="connsiteX167" fmla="*/ 45728 w 232737"/>
                  <a:gd name="connsiteY167" fmla="*/ 87084 h 89557"/>
                  <a:gd name="connsiteX168" fmla="*/ 45728 w 232737"/>
                  <a:gd name="connsiteY168" fmla="*/ 78701 h 89557"/>
                  <a:gd name="connsiteX169" fmla="*/ 44204 w 232737"/>
                  <a:gd name="connsiteY169" fmla="*/ 77939 h 89557"/>
                  <a:gd name="connsiteX170" fmla="*/ 44204 w 232737"/>
                  <a:gd name="connsiteY170" fmla="*/ 83274 h 89557"/>
                  <a:gd name="connsiteX171" fmla="*/ 43441 w 232737"/>
                  <a:gd name="connsiteY171" fmla="*/ 77939 h 89557"/>
                  <a:gd name="connsiteX172" fmla="*/ 41917 w 232737"/>
                  <a:gd name="connsiteY172" fmla="*/ 77177 h 89557"/>
                  <a:gd name="connsiteX173" fmla="*/ 41155 w 232737"/>
                  <a:gd name="connsiteY173" fmla="*/ 82512 h 89557"/>
                  <a:gd name="connsiteX174" fmla="*/ 41917 w 232737"/>
                  <a:gd name="connsiteY174" fmla="*/ 85560 h 89557"/>
                  <a:gd name="connsiteX175" fmla="*/ 40393 w 232737"/>
                  <a:gd name="connsiteY175" fmla="*/ 87847 h 89557"/>
                  <a:gd name="connsiteX176" fmla="*/ 40393 w 232737"/>
                  <a:gd name="connsiteY176" fmla="*/ 84798 h 89557"/>
                  <a:gd name="connsiteX177" fmla="*/ 39631 w 232737"/>
                  <a:gd name="connsiteY177" fmla="*/ 88609 h 89557"/>
                  <a:gd name="connsiteX178" fmla="*/ 39631 w 232737"/>
                  <a:gd name="connsiteY178" fmla="*/ 84036 h 89557"/>
                  <a:gd name="connsiteX179" fmla="*/ 38869 w 232737"/>
                  <a:gd name="connsiteY179" fmla="*/ 88609 h 89557"/>
                  <a:gd name="connsiteX180" fmla="*/ 38106 w 232737"/>
                  <a:gd name="connsiteY180" fmla="*/ 81750 h 89557"/>
                  <a:gd name="connsiteX181" fmla="*/ 38869 w 232737"/>
                  <a:gd name="connsiteY181" fmla="*/ 77939 h 89557"/>
                  <a:gd name="connsiteX182" fmla="*/ 38106 w 232737"/>
                  <a:gd name="connsiteY182" fmla="*/ 75653 h 89557"/>
                  <a:gd name="connsiteX183" fmla="*/ 37345 w 232737"/>
                  <a:gd name="connsiteY183" fmla="*/ 87847 h 89557"/>
                  <a:gd name="connsiteX184" fmla="*/ 36582 w 232737"/>
                  <a:gd name="connsiteY184" fmla="*/ 87084 h 89557"/>
                  <a:gd name="connsiteX185" fmla="*/ 37345 w 232737"/>
                  <a:gd name="connsiteY185" fmla="*/ 82512 h 89557"/>
                  <a:gd name="connsiteX186" fmla="*/ 36582 w 232737"/>
                  <a:gd name="connsiteY186" fmla="*/ 75653 h 89557"/>
                  <a:gd name="connsiteX187" fmla="*/ 35820 w 232737"/>
                  <a:gd name="connsiteY187" fmla="*/ 84798 h 89557"/>
                  <a:gd name="connsiteX188" fmla="*/ 35820 w 232737"/>
                  <a:gd name="connsiteY188" fmla="*/ 79463 h 89557"/>
                  <a:gd name="connsiteX189" fmla="*/ 35058 w 232737"/>
                  <a:gd name="connsiteY189" fmla="*/ 86322 h 89557"/>
                  <a:gd name="connsiteX190" fmla="*/ 33534 w 232737"/>
                  <a:gd name="connsiteY190" fmla="*/ 75653 h 89557"/>
                  <a:gd name="connsiteX191" fmla="*/ 34296 w 232737"/>
                  <a:gd name="connsiteY191" fmla="*/ 68793 h 89557"/>
                  <a:gd name="connsiteX192" fmla="*/ 33534 w 232737"/>
                  <a:gd name="connsiteY192" fmla="*/ 68793 h 89557"/>
                  <a:gd name="connsiteX193" fmla="*/ 34296 w 232737"/>
                  <a:gd name="connsiteY193" fmla="*/ 58886 h 89557"/>
                  <a:gd name="connsiteX194" fmla="*/ 33534 w 232737"/>
                  <a:gd name="connsiteY194" fmla="*/ 61172 h 89557"/>
                  <a:gd name="connsiteX195" fmla="*/ 32010 w 232737"/>
                  <a:gd name="connsiteY195" fmla="*/ 82512 h 89557"/>
                  <a:gd name="connsiteX196" fmla="*/ 30485 w 232737"/>
                  <a:gd name="connsiteY196" fmla="*/ 74890 h 89557"/>
                  <a:gd name="connsiteX197" fmla="*/ 30485 w 232737"/>
                  <a:gd name="connsiteY197" fmla="*/ 80987 h 89557"/>
                  <a:gd name="connsiteX198" fmla="*/ 28961 w 232737"/>
                  <a:gd name="connsiteY198" fmla="*/ 85560 h 89557"/>
                  <a:gd name="connsiteX199" fmla="*/ 29723 w 232737"/>
                  <a:gd name="connsiteY199" fmla="*/ 71842 h 89557"/>
                  <a:gd name="connsiteX200" fmla="*/ 30485 w 232737"/>
                  <a:gd name="connsiteY200" fmla="*/ 73366 h 89557"/>
                  <a:gd name="connsiteX201" fmla="*/ 30485 w 232737"/>
                  <a:gd name="connsiteY201" fmla="*/ 64983 h 89557"/>
                  <a:gd name="connsiteX202" fmla="*/ 28961 w 232737"/>
                  <a:gd name="connsiteY202" fmla="*/ 70318 h 89557"/>
                  <a:gd name="connsiteX203" fmla="*/ 28961 w 232737"/>
                  <a:gd name="connsiteY203" fmla="*/ 74890 h 89557"/>
                  <a:gd name="connsiteX204" fmla="*/ 27437 w 232737"/>
                  <a:gd name="connsiteY204" fmla="*/ 77939 h 89557"/>
                  <a:gd name="connsiteX205" fmla="*/ 28199 w 232737"/>
                  <a:gd name="connsiteY205" fmla="*/ 85560 h 89557"/>
                  <a:gd name="connsiteX206" fmla="*/ 27437 w 232737"/>
                  <a:gd name="connsiteY206" fmla="*/ 87847 h 89557"/>
                  <a:gd name="connsiteX207" fmla="*/ 27437 w 232737"/>
                  <a:gd name="connsiteY207" fmla="*/ 84798 h 89557"/>
                  <a:gd name="connsiteX208" fmla="*/ 25913 w 232737"/>
                  <a:gd name="connsiteY208" fmla="*/ 89371 h 89557"/>
                  <a:gd name="connsiteX209" fmla="*/ 25913 w 232737"/>
                  <a:gd name="connsiteY209" fmla="*/ 83274 h 89557"/>
                  <a:gd name="connsiteX210" fmla="*/ 27437 w 232737"/>
                  <a:gd name="connsiteY210" fmla="*/ 77177 h 89557"/>
                  <a:gd name="connsiteX211" fmla="*/ 25913 w 232737"/>
                  <a:gd name="connsiteY211" fmla="*/ 78701 h 89557"/>
                  <a:gd name="connsiteX212" fmla="*/ 26675 w 232737"/>
                  <a:gd name="connsiteY212" fmla="*/ 77177 h 89557"/>
                  <a:gd name="connsiteX213" fmla="*/ 25150 w 232737"/>
                  <a:gd name="connsiteY213" fmla="*/ 71842 h 89557"/>
                  <a:gd name="connsiteX214" fmla="*/ 24388 w 232737"/>
                  <a:gd name="connsiteY214" fmla="*/ 77939 h 89557"/>
                  <a:gd name="connsiteX215" fmla="*/ 22102 w 232737"/>
                  <a:gd name="connsiteY215" fmla="*/ 82512 h 89557"/>
                  <a:gd name="connsiteX216" fmla="*/ 22102 w 232737"/>
                  <a:gd name="connsiteY216" fmla="*/ 74890 h 89557"/>
                  <a:gd name="connsiteX217" fmla="*/ 24388 w 232737"/>
                  <a:gd name="connsiteY217" fmla="*/ 72604 h 89557"/>
                  <a:gd name="connsiteX218" fmla="*/ 25913 w 232737"/>
                  <a:gd name="connsiteY218" fmla="*/ 65745 h 89557"/>
                  <a:gd name="connsiteX219" fmla="*/ 25150 w 232737"/>
                  <a:gd name="connsiteY219" fmla="*/ 52789 h 89557"/>
                  <a:gd name="connsiteX220" fmla="*/ 24388 w 232737"/>
                  <a:gd name="connsiteY220" fmla="*/ 55075 h 89557"/>
                  <a:gd name="connsiteX221" fmla="*/ 24388 w 232737"/>
                  <a:gd name="connsiteY221" fmla="*/ 64221 h 89557"/>
                  <a:gd name="connsiteX222" fmla="*/ 21340 w 232737"/>
                  <a:gd name="connsiteY222" fmla="*/ 70318 h 89557"/>
                  <a:gd name="connsiteX223" fmla="*/ 22102 w 232737"/>
                  <a:gd name="connsiteY223" fmla="*/ 62696 h 89557"/>
                  <a:gd name="connsiteX224" fmla="*/ 18292 w 232737"/>
                  <a:gd name="connsiteY224" fmla="*/ 61934 h 89557"/>
                  <a:gd name="connsiteX225" fmla="*/ 16767 w 232737"/>
                  <a:gd name="connsiteY225" fmla="*/ 70318 h 89557"/>
                  <a:gd name="connsiteX226" fmla="*/ 16767 w 232737"/>
                  <a:gd name="connsiteY226" fmla="*/ 80987 h 89557"/>
                  <a:gd name="connsiteX227" fmla="*/ 16767 w 232737"/>
                  <a:gd name="connsiteY227" fmla="*/ 75653 h 89557"/>
                  <a:gd name="connsiteX228" fmla="*/ 15243 w 232737"/>
                  <a:gd name="connsiteY228" fmla="*/ 75653 h 89557"/>
                  <a:gd name="connsiteX229" fmla="*/ 16767 w 232737"/>
                  <a:gd name="connsiteY229" fmla="*/ 60410 h 89557"/>
                  <a:gd name="connsiteX230" fmla="*/ 16005 w 232737"/>
                  <a:gd name="connsiteY230" fmla="*/ 55837 h 89557"/>
                  <a:gd name="connsiteX231" fmla="*/ 12957 w 232737"/>
                  <a:gd name="connsiteY231" fmla="*/ 62696 h 89557"/>
                  <a:gd name="connsiteX232" fmla="*/ 9146 w 232737"/>
                  <a:gd name="connsiteY232" fmla="*/ 62696 h 89557"/>
                  <a:gd name="connsiteX233" fmla="*/ 9146 w 232737"/>
                  <a:gd name="connsiteY233" fmla="*/ 52026 h 89557"/>
                  <a:gd name="connsiteX234" fmla="*/ 8383 w 232737"/>
                  <a:gd name="connsiteY234" fmla="*/ 55837 h 89557"/>
                  <a:gd name="connsiteX235" fmla="*/ 8383 w 232737"/>
                  <a:gd name="connsiteY235" fmla="*/ 54313 h 89557"/>
                  <a:gd name="connsiteX236" fmla="*/ 6097 w 232737"/>
                  <a:gd name="connsiteY236" fmla="*/ 59648 h 89557"/>
                  <a:gd name="connsiteX237" fmla="*/ 6859 w 232737"/>
                  <a:gd name="connsiteY237" fmla="*/ 52026 h 89557"/>
                  <a:gd name="connsiteX238" fmla="*/ 6097 w 232737"/>
                  <a:gd name="connsiteY238" fmla="*/ 53551 h 89557"/>
                  <a:gd name="connsiteX239" fmla="*/ 6859 w 232737"/>
                  <a:gd name="connsiteY239" fmla="*/ 47454 h 89557"/>
                  <a:gd name="connsiteX240" fmla="*/ 4573 w 232737"/>
                  <a:gd name="connsiteY240" fmla="*/ 48216 h 89557"/>
                  <a:gd name="connsiteX241" fmla="*/ 4573 w 232737"/>
                  <a:gd name="connsiteY241" fmla="*/ 52789 h 89557"/>
                  <a:gd name="connsiteX242" fmla="*/ 1525 w 232737"/>
                  <a:gd name="connsiteY242" fmla="*/ 53551 h 89557"/>
                  <a:gd name="connsiteX243" fmla="*/ 1525 w 232737"/>
                  <a:gd name="connsiteY243" fmla="*/ 48978 h 89557"/>
                  <a:gd name="connsiteX244" fmla="*/ 762 w 232737"/>
                  <a:gd name="connsiteY244" fmla="*/ 51264 h 89557"/>
                  <a:gd name="connsiteX245" fmla="*/ 0 w 232737"/>
                  <a:gd name="connsiteY245" fmla="*/ 48216 h 89557"/>
                  <a:gd name="connsiteX246" fmla="*/ 2287 w 232737"/>
                  <a:gd name="connsiteY246" fmla="*/ 38308 h 89557"/>
                  <a:gd name="connsiteX247" fmla="*/ 1525 w 232737"/>
                  <a:gd name="connsiteY247" fmla="*/ 47454 h 89557"/>
                  <a:gd name="connsiteX248" fmla="*/ 3049 w 232737"/>
                  <a:gd name="connsiteY248" fmla="*/ 45929 h 89557"/>
                  <a:gd name="connsiteX249" fmla="*/ 2287 w 232737"/>
                  <a:gd name="connsiteY249" fmla="*/ 48216 h 89557"/>
                  <a:gd name="connsiteX250" fmla="*/ 3811 w 232737"/>
                  <a:gd name="connsiteY250" fmla="*/ 39070 h 89557"/>
                  <a:gd name="connsiteX251" fmla="*/ 3049 w 232737"/>
                  <a:gd name="connsiteY251" fmla="*/ 39070 h 89557"/>
                  <a:gd name="connsiteX252" fmla="*/ 4573 w 232737"/>
                  <a:gd name="connsiteY252" fmla="*/ 36022 h 89557"/>
                  <a:gd name="connsiteX253" fmla="*/ 4573 w 232737"/>
                  <a:gd name="connsiteY253" fmla="*/ 41357 h 89557"/>
                  <a:gd name="connsiteX254" fmla="*/ 6097 w 232737"/>
                  <a:gd name="connsiteY254" fmla="*/ 36022 h 89557"/>
                  <a:gd name="connsiteX255" fmla="*/ 8383 w 232737"/>
                  <a:gd name="connsiteY255" fmla="*/ 33735 h 89557"/>
                  <a:gd name="connsiteX256" fmla="*/ 6097 w 232737"/>
                  <a:gd name="connsiteY256" fmla="*/ 45167 h 89557"/>
                  <a:gd name="connsiteX257" fmla="*/ 6859 w 232737"/>
                  <a:gd name="connsiteY257" fmla="*/ 47454 h 89557"/>
                  <a:gd name="connsiteX258" fmla="*/ 8383 w 232737"/>
                  <a:gd name="connsiteY258" fmla="*/ 35260 h 89557"/>
                  <a:gd name="connsiteX259" fmla="*/ 8383 w 232737"/>
                  <a:gd name="connsiteY259" fmla="*/ 39070 h 89557"/>
                  <a:gd name="connsiteX260" fmla="*/ 9908 w 232737"/>
                  <a:gd name="connsiteY260" fmla="*/ 32211 h 89557"/>
                  <a:gd name="connsiteX261" fmla="*/ 13718 w 232737"/>
                  <a:gd name="connsiteY261" fmla="*/ 34498 h 89557"/>
                  <a:gd name="connsiteX262" fmla="*/ 13718 w 232737"/>
                  <a:gd name="connsiteY262" fmla="*/ 38308 h 89557"/>
                  <a:gd name="connsiteX263" fmla="*/ 16767 w 232737"/>
                  <a:gd name="connsiteY263" fmla="*/ 31449 h 89557"/>
                  <a:gd name="connsiteX264" fmla="*/ 20578 w 232737"/>
                  <a:gd name="connsiteY264" fmla="*/ 34498 h 89557"/>
                  <a:gd name="connsiteX265" fmla="*/ 28199 w 232737"/>
                  <a:gd name="connsiteY265" fmla="*/ 30687 h 89557"/>
                  <a:gd name="connsiteX266" fmla="*/ 27437 w 232737"/>
                  <a:gd name="connsiteY266" fmla="*/ 36022 h 89557"/>
                  <a:gd name="connsiteX267" fmla="*/ 28199 w 232737"/>
                  <a:gd name="connsiteY267" fmla="*/ 38308 h 89557"/>
                  <a:gd name="connsiteX268" fmla="*/ 29723 w 232737"/>
                  <a:gd name="connsiteY268" fmla="*/ 29163 h 89557"/>
                  <a:gd name="connsiteX269" fmla="*/ 33534 w 232737"/>
                  <a:gd name="connsiteY269" fmla="*/ 24590 h 89557"/>
                  <a:gd name="connsiteX270" fmla="*/ 33534 w 232737"/>
                  <a:gd name="connsiteY270" fmla="*/ 28401 h 89557"/>
                  <a:gd name="connsiteX271" fmla="*/ 37345 w 232737"/>
                  <a:gd name="connsiteY271" fmla="*/ 29163 h 89557"/>
                  <a:gd name="connsiteX272" fmla="*/ 38106 w 232737"/>
                  <a:gd name="connsiteY272" fmla="*/ 33735 h 89557"/>
                  <a:gd name="connsiteX273" fmla="*/ 40393 w 232737"/>
                  <a:gd name="connsiteY273" fmla="*/ 23828 h 89557"/>
                  <a:gd name="connsiteX274" fmla="*/ 42680 w 232737"/>
                  <a:gd name="connsiteY274" fmla="*/ 27638 h 89557"/>
                  <a:gd name="connsiteX275" fmla="*/ 51825 w 232737"/>
                  <a:gd name="connsiteY275" fmla="*/ 19255 h 89557"/>
                  <a:gd name="connsiteX276" fmla="*/ 51825 w 232737"/>
                  <a:gd name="connsiteY276" fmla="*/ 23828 h 89557"/>
                  <a:gd name="connsiteX277" fmla="*/ 60971 w 232737"/>
                  <a:gd name="connsiteY277" fmla="*/ 18493 h 89557"/>
                  <a:gd name="connsiteX278" fmla="*/ 60971 w 232737"/>
                  <a:gd name="connsiteY278" fmla="*/ 26114 h 89557"/>
                  <a:gd name="connsiteX279" fmla="*/ 62495 w 232737"/>
                  <a:gd name="connsiteY279" fmla="*/ 18493 h 89557"/>
                  <a:gd name="connsiteX280" fmla="*/ 64781 w 232737"/>
                  <a:gd name="connsiteY280" fmla="*/ 20779 h 89557"/>
                  <a:gd name="connsiteX281" fmla="*/ 66305 w 232737"/>
                  <a:gd name="connsiteY281" fmla="*/ 16206 h 89557"/>
                  <a:gd name="connsiteX282" fmla="*/ 70116 w 232737"/>
                  <a:gd name="connsiteY282" fmla="*/ 16969 h 89557"/>
                  <a:gd name="connsiteX283" fmla="*/ 70116 w 232737"/>
                  <a:gd name="connsiteY283" fmla="*/ 16206 h 89557"/>
                  <a:gd name="connsiteX284" fmla="*/ 70116 w 232737"/>
                  <a:gd name="connsiteY284" fmla="*/ 21541 h 89557"/>
                  <a:gd name="connsiteX285" fmla="*/ 71640 w 232737"/>
                  <a:gd name="connsiteY285" fmla="*/ 14682 h 89557"/>
                  <a:gd name="connsiteX286" fmla="*/ 76975 w 232737"/>
                  <a:gd name="connsiteY286" fmla="*/ 17731 h 89557"/>
                  <a:gd name="connsiteX287" fmla="*/ 77737 w 232737"/>
                  <a:gd name="connsiteY287" fmla="*/ 13158 h 89557"/>
                  <a:gd name="connsiteX288" fmla="*/ 81548 w 232737"/>
                  <a:gd name="connsiteY288" fmla="*/ 13920 h 89557"/>
                  <a:gd name="connsiteX289" fmla="*/ 81548 w 232737"/>
                  <a:gd name="connsiteY289" fmla="*/ 18493 h 89557"/>
                  <a:gd name="connsiteX290" fmla="*/ 82310 w 232737"/>
                  <a:gd name="connsiteY290" fmla="*/ 13920 h 89557"/>
                  <a:gd name="connsiteX291" fmla="*/ 89169 w 232737"/>
                  <a:gd name="connsiteY291" fmla="*/ 17731 h 89557"/>
                  <a:gd name="connsiteX292" fmla="*/ 99839 w 232737"/>
                  <a:gd name="connsiteY292" fmla="*/ 14682 h 89557"/>
                  <a:gd name="connsiteX293" fmla="*/ 99839 w 232737"/>
                  <a:gd name="connsiteY293" fmla="*/ 16206 h 89557"/>
                  <a:gd name="connsiteX294" fmla="*/ 103650 w 232737"/>
                  <a:gd name="connsiteY294" fmla="*/ 12396 h 89557"/>
                  <a:gd name="connsiteX295" fmla="*/ 104412 w 232737"/>
                  <a:gd name="connsiteY295" fmla="*/ 16969 h 89557"/>
                  <a:gd name="connsiteX296" fmla="*/ 108223 w 232737"/>
                  <a:gd name="connsiteY296" fmla="*/ 15444 h 89557"/>
                  <a:gd name="connsiteX297" fmla="*/ 108223 w 232737"/>
                  <a:gd name="connsiteY297" fmla="*/ 16206 h 89557"/>
                  <a:gd name="connsiteX298" fmla="*/ 112033 w 232737"/>
                  <a:gd name="connsiteY298" fmla="*/ 18493 h 89557"/>
                  <a:gd name="connsiteX299" fmla="*/ 111271 w 232737"/>
                  <a:gd name="connsiteY299" fmla="*/ 21541 h 89557"/>
                  <a:gd name="connsiteX300" fmla="*/ 112795 w 232737"/>
                  <a:gd name="connsiteY300" fmla="*/ 22303 h 89557"/>
                  <a:gd name="connsiteX301" fmla="*/ 112795 w 232737"/>
                  <a:gd name="connsiteY301" fmla="*/ 17731 h 89557"/>
                  <a:gd name="connsiteX302" fmla="*/ 122703 w 232737"/>
                  <a:gd name="connsiteY302" fmla="*/ 13158 h 89557"/>
                  <a:gd name="connsiteX303" fmla="*/ 124989 w 232737"/>
                  <a:gd name="connsiteY303" fmla="*/ 21541 h 89557"/>
                  <a:gd name="connsiteX304" fmla="*/ 124989 w 232737"/>
                  <a:gd name="connsiteY304" fmla="*/ 20017 h 89557"/>
                  <a:gd name="connsiteX305" fmla="*/ 126514 w 232737"/>
                  <a:gd name="connsiteY305" fmla="*/ 25352 h 89557"/>
                  <a:gd name="connsiteX306" fmla="*/ 126514 w 232737"/>
                  <a:gd name="connsiteY306" fmla="*/ 19255 h 89557"/>
                  <a:gd name="connsiteX307" fmla="*/ 129562 w 232737"/>
                  <a:gd name="connsiteY307" fmla="*/ 23828 h 89557"/>
                  <a:gd name="connsiteX308" fmla="*/ 129562 w 232737"/>
                  <a:gd name="connsiteY308" fmla="*/ 26876 h 89557"/>
                  <a:gd name="connsiteX309" fmla="*/ 133372 w 232737"/>
                  <a:gd name="connsiteY309" fmla="*/ 13158 h 89557"/>
                  <a:gd name="connsiteX310" fmla="*/ 153950 w 232737"/>
                  <a:gd name="connsiteY310" fmla="*/ 4012 h 89557"/>
                  <a:gd name="connsiteX311" fmla="*/ 174527 w 232737"/>
                  <a:gd name="connsiteY311" fmla="*/ 5537 h 89557"/>
                  <a:gd name="connsiteX312" fmla="*/ 178338 w 232737"/>
                  <a:gd name="connsiteY312" fmla="*/ 9347 h 89557"/>
                  <a:gd name="connsiteX313" fmla="*/ 178338 w 232737"/>
                  <a:gd name="connsiteY313" fmla="*/ 12396 h 89557"/>
                  <a:gd name="connsiteX314" fmla="*/ 179101 w 232737"/>
                  <a:gd name="connsiteY314" fmla="*/ 5537 h 89557"/>
                  <a:gd name="connsiteX315" fmla="*/ 186722 w 232737"/>
                  <a:gd name="connsiteY315" fmla="*/ 4775 h 89557"/>
                  <a:gd name="connsiteX316" fmla="*/ 186722 w 232737"/>
                  <a:gd name="connsiteY316" fmla="*/ 10109 h 89557"/>
                  <a:gd name="connsiteX317" fmla="*/ 186722 w 232737"/>
                  <a:gd name="connsiteY317" fmla="*/ 6299 h 89557"/>
                  <a:gd name="connsiteX318" fmla="*/ 186722 w 232737"/>
                  <a:gd name="connsiteY318" fmla="*/ 7823 h 89557"/>
                  <a:gd name="connsiteX319" fmla="*/ 186722 w 232737"/>
                  <a:gd name="connsiteY319" fmla="*/ 1726 h 89557"/>
                  <a:gd name="connsiteX320" fmla="*/ 207299 w 232737"/>
                  <a:gd name="connsiteY320" fmla="*/ 5537 h 89557"/>
                  <a:gd name="connsiteX321" fmla="*/ 212634 w 232737"/>
                  <a:gd name="connsiteY321" fmla="*/ 4012 h 89557"/>
                  <a:gd name="connsiteX322" fmla="*/ 227877 w 232737"/>
                  <a:gd name="connsiteY322" fmla="*/ 11634 h 89557"/>
                  <a:gd name="connsiteX323" fmla="*/ 231687 w 232737"/>
                  <a:gd name="connsiteY323" fmla="*/ 39070 h 8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232737" h="89557">
                    <a:moveTo>
                      <a:pt x="231687" y="39070"/>
                    </a:moveTo>
                    <a:cubicBezTo>
                      <a:pt x="230163" y="53551"/>
                      <a:pt x="225590" y="39832"/>
                      <a:pt x="223304" y="48978"/>
                    </a:cubicBezTo>
                    <a:cubicBezTo>
                      <a:pt x="223304" y="49740"/>
                      <a:pt x="222542" y="41357"/>
                      <a:pt x="221780" y="42881"/>
                    </a:cubicBezTo>
                    <a:cubicBezTo>
                      <a:pt x="220255" y="54313"/>
                      <a:pt x="214920" y="48216"/>
                      <a:pt x="210348" y="39832"/>
                    </a:cubicBezTo>
                    <a:lnTo>
                      <a:pt x="210348" y="37546"/>
                    </a:lnTo>
                    <a:cubicBezTo>
                      <a:pt x="209585" y="36022"/>
                      <a:pt x="209585" y="43643"/>
                      <a:pt x="208824" y="42119"/>
                    </a:cubicBezTo>
                    <a:cubicBezTo>
                      <a:pt x="208824" y="40595"/>
                      <a:pt x="208824" y="39832"/>
                      <a:pt x="208824" y="38308"/>
                    </a:cubicBezTo>
                    <a:cubicBezTo>
                      <a:pt x="208824" y="42881"/>
                      <a:pt x="208061" y="40595"/>
                      <a:pt x="207299" y="43643"/>
                    </a:cubicBezTo>
                    <a:cubicBezTo>
                      <a:pt x="207299" y="42119"/>
                      <a:pt x="206537" y="38308"/>
                      <a:pt x="205775" y="36784"/>
                    </a:cubicBezTo>
                    <a:lnTo>
                      <a:pt x="205775" y="42119"/>
                    </a:lnTo>
                    <a:cubicBezTo>
                      <a:pt x="205775" y="54313"/>
                      <a:pt x="202726" y="41357"/>
                      <a:pt x="201964" y="48216"/>
                    </a:cubicBezTo>
                    <a:cubicBezTo>
                      <a:pt x="201964" y="46692"/>
                      <a:pt x="201964" y="45929"/>
                      <a:pt x="201964" y="45167"/>
                    </a:cubicBezTo>
                    <a:cubicBezTo>
                      <a:pt x="199678" y="52789"/>
                      <a:pt x="196629" y="51264"/>
                      <a:pt x="194343" y="54313"/>
                    </a:cubicBezTo>
                    <a:cubicBezTo>
                      <a:pt x="194343" y="52789"/>
                      <a:pt x="194343" y="48978"/>
                      <a:pt x="193581" y="47454"/>
                    </a:cubicBezTo>
                    <a:cubicBezTo>
                      <a:pt x="193581" y="52789"/>
                      <a:pt x="192819" y="54313"/>
                      <a:pt x="192057" y="55075"/>
                    </a:cubicBezTo>
                    <a:cubicBezTo>
                      <a:pt x="191294" y="49740"/>
                      <a:pt x="191294" y="60410"/>
                      <a:pt x="189770" y="57361"/>
                    </a:cubicBezTo>
                    <a:lnTo>
                      <a:pt x="189770" y="55837"/>
                    </a:lnTo>
                    <a:cubicBezTo>
                      <a:pt x="189770" y="61934"/>
                      <a:pt x="188246" y="52789"/>
                      <a:pt x="188246" y="59648"/>
                    </a:cubicBezTo>
                    <a:lnTo>
                      <a:pt x="189008" y="55075"/>
                    </a:lnTo>
                    <a:cubicBezTo>
                      <a:pt x="189008" y="62696"/>
                      <a:pt x="187484" y="51264"/>
                      <a:pt x="187484" y="55075"/>
                    </a:cubicBezTo>
                    <a:lnTo>
                      <a:pt x="187484" y="56599"/>
                    </a:lnTo>
                    <a:cubicBezTo>
                      <a:pt x="186722" y="58886"/>
                      <a:pt x="186722" y="54313"/>
                      <a:pt x="185960" y="55837"/>
                    </a:cubicBezTo>
                    <a:lnTo>
                      <a:pt x="185960" y="55075"/>
                    </a:lnTo>
                    <a:cubicBezTo>
                      <a:pt x="185197" y="57361"/>
                      <a:pt x="184436" y="52789"/>
                      <a:pt x="184436" y="58886"/>
                    </a:cubicBezTo>
                    <a:cubicBezTo>
                      <a:pt x="183673" y="54313"/>
                      <a:pt x="185197" y="56599"/>
                      <a:pt x="184436" y="49740"/>
                    </a:cubicBezTo>
                    <a:cubicBezTo>
                      <a:pt x="181387" y="56599"/>
                      <a:pt x="177576" y="55075"/>
                      <a:pt x="173766" y="55837"/>
                    </a:cubicBezTo>
                    <a:cubicBezTo>
                      <a:pt x="173003" y="53551"/>
                      <a:pt x="173003" y="52789"/>
                      <a:pt x="173003" y="50502"/>
                    </a:cubicBezTo>
                    <a:cubicBezTo>
                      <a:pt x="173003" y="52026"/>
                      <a:pt x="171479" y="52026"/>
                      <a:pt x="171479" y="55075"/>
                    </a:cubicBezTo>
                    <a:lnTo>
                      <a:pt x="170717" y="52026"/>
                    </a:lnTo>
                    <a:cubicBezTo>
                      <a:pt x="169955" y="49740"/>
                      <a:pt x="170717" y="58886"/>
                      <a:pt x="169193" y="55837"/>
                    </a:cubicBezTo>
                    <a:cubicBezTo>
                      <a:pt x="169193" y="54313"/>
                      <a:pt x="169193" y="52026"/>
                      <a:pt x="169193" y="49740"/>
                    </a:cubicBezTo>
                    <a:cubicBezTo>
                      <a:pt x="169193" y="54313"/>
                      <a:pt x="167669" y="53551"/>
                      <a:pt x="167669" y="55075"/>
                    </a:cubicBezTo>
                    <a:cubicBezTo>
                      <a:pt x="167669" y="54313"/>
                      <a:pt x="167669" y="53551"/>
                      <a:pt x="167669" y="51264"/>
                    </a:cubicBezTo>
                    <a:cubicBezTo>
                      <a:pt x="166906" y="56599"/>
                      <a:pt x="166144" y="50502"/>
                      <a:pt x="165382" y="53551"/>
                    </a:cubicBezTo>
                    <a:lnTo>
                      <a:pt x="165382" y="49740"/>
                    </a:lnTo>
                    <a:cubicBezTo>
                      <a:pt x="163858" y="45167"/>
                      <a:pt x="165382" y="57361"/>
                      <a:pt x="164620" y="54313"/>
                    </a:cubicBezTo>
                    <a:cubicBezTo>
                      <a:pt x="164620" y="53551"/>
                      <a:pt x="164620" y="52026"/>
                      <a:pt x="164620" y="50502"/>
                    </a:cubicBezTo>
                    <a:cubicBezTo>
                      <a:pt x="163858" y="56599"/>
                      <a:pt x="162334" y="55075"/>
                      <a:pt x="161571" y="57361"/>
                    </a:cubicBezTo>
                    <a:cubicBezTo>
                      <a:pt x="161571" y="56599"/>
                      <a:pt x="161571" y="55837"/>
                      <a:pt x="161571" y="55837"/>
                    </a:cubicBezTo>
                    <a:cubicBezTo>
                      <a:pt x="160809" y="56599"/>
                      <a:pt x="159285" y="55075"/>
                      <a:pt x="158523" y="57361"/>
                    </a:cubicBezTo>
                    <a:cubicBezTo>
                      <a:pt x="157761" y="55837"/>
                      <a:pt x="158523" y="48978"/>
                      <a:pt x="156999" y="49740"/>
                    </a:cubicBezTo>
                    <a:cubicBezTo>
                      <a:pt x="156999" y="56599"/>
                      <a:pt x="155474" y="52789"/>
                      <a:pt x="156237" y="60410"/>
                    </a:cubicBezTo>
                    <a:cubicBezTo>
                      <a:pt x="155474" y="59648"/>
                      <a:pt x="153950" y="56599"/>
                      <a:pt x="153188" y="58886"/>
                    </a:cubicBezTo>
                    <a:cubicBezTo>
                      <a:pt x="153188" y="55837"/>
                      <a:pt x="152426" y="50502"/>
                      <a:pt x="153188" y="49740"/>
                    </a:cubicBezTo>
                    <a:lnTo>
                      <a:pt x="152426" y="45167"/>
                    </a:lnTo>
                    <a:cubicBezTo>
                      <a:pt x="152426" y="42119"/>
                      <a:pt x="153188" y="45929"/>
                      <a:pt x="152426" y="42119"/>
                    </a:cubicBezTo>
                    <a:cubicBezTo>
                      <a:pt x="152426" y="42119"/>
                      <a:pt x="150902" y="45167"/>
                      <a:pt x="150902" y="44405"/>
                    </a:cubicBezTo>
                    <a:cubicBezTo>
                      <a:pt x="150139" y="48978"/>
                      <a:pt x="150139" y="56599"/>
                      <a:pt x="148615" y="58124"/>
                    </a:cubicBezTo>
                    <a:cubicBezTo>
                      <a:pt x="149377" y="55075"/>
                      <a:pt x="147853" y="50502"/>
                      <a:pt x="148615" y="48978"/>
                    </a:cubicBezTo>
                    <a:lnTo>
                      <a:pt x="147853" y="62696"/>
                    </a:lnTo>
                    <a:cubicBezTo>
                      <a:pt x="147853" y="62696"/>
                      <a:pt x="147853" y="57361"/>
                      <a:pt x="147091" y="58886"/>
                    </a:cubicBezTo>
                    <a:cubicBezTo>
                      <a:pt x="147091" y="60410"/>
                      <a:pt x="147091" y="61934"/>
                      <a:pt x="147091" y="63459"/>
                    </a:cubicBezTo>
                    <a:cubicBezTo>
                      <a:pt x="147091" y="62696"/>
                      <a:pt x="145567" y="64983"/>
                      <a:pt x="144805" y="58124"/>
                    </a:cubicBezTo>
                    <a:cubicBezTo>
                      <a:pt x="144805" y="55075"/>
                      <a:pt x="145567" y="56599"/>
                      <a:pt x="144805" y="54313"/>
                    </a:cubicBezTo>
                    <a:cubicBezTo>
                      <a:pt x="144042" y="54313"/>
                      <a:pt x="144042" y="56599"/>
                      <a:pt x="143281" y="56599"/>
                    </a:cubicBezTo>
                    <a:lnTo>
                      <a:pt x="143281" y="55837"/>
                    </a:lnTo>
                    <a:cubicBezTo>
                      <a:pt x="142518" y="55075"/>
                      <a:pt x="141756" y="58886"/>
                      <a:pt x="142518" y="62696"/>
                    </a:cubicBezTo>
                    <a:cubicBezTo>
                      <a:pt x="142518" y="62696"/>
                      <a:pt x="142518" y="58886"/>
                      <a:pt x="142518" y="60410"/>
                    </a:cubicBezTo>
                    <a:cubicBezTo>
                      <a:pt x="142518" y="64221"/>
                      <a:pt x="141756" y="65745"/>
                      <a:pt x="140994" y="65745"/>
                    </a:cubicBezTo>
                    <a:cubicBezTo>
                      <a:pt x="140994" y="64983"/>
                      <a:pt x="140994" y="62696"/>
                      <a:pt x="140994" y="60410"/>
                    </a:cubicBezTo>
                    <a:cubicBezTo>
                      <a:pt x="140232" y="65745"/>
                      <a:pt x="139470" y="68031"/>
                      <a:pt x="137946" y="70318"/>
                    </a:cubicBezTo>
                    <a:cubicBezTo>
                      <a:pt x="137946" y="73366"/>
                      <a:pt x="137946" y="64221"/>
                      <a:pt x="138707" y="65745"/>
                    </a:cubicBezTo>
                    <a:cubicBezTo>
                      <a:pt x="137183" y="61172"/>
                      <a:pt x="136421" y="72604"/>
                      <a:pt x="134897" y="65745"/>
                    </a:cubicBezTo>
                    <a:cubicBezTo>
                      <a:pt x="134897" y="64983"/>
                      <a:pt x="134897" y="70318"/>
                      <a:pt x="134897" y="69556"/>
                    </a:cubicBezTo>
                    <a:cubicBezTo>
                      <a:pt x="134135" y="68793"/>
                      <a:pt x="134135" y="64221"/>
                      <a:pt x="133372" y="66507"/>
                    </a:cubicBezTo>
                    <a:cubicBezTo>
                      <a:pt x="133372" y="63459"/>
                      <a:pt x="132611" y="67269"/>
                      <a:pt x="132611" y="68031"/>
                    </a:cubicBezTo>
                    <a:cubicBezTo>
                      <a:pt x="132611" y="70318"/>
                      <a:pt x="132611" y="66507"/>
                      <a:pt x="132611" y="66507"/>
                    </a:cubicBezTo>
                    <a:cubicBezTo>
                      <a:pt x="131848" y="68793"/>
                      <a:pt x="129562" y="73366"/>
                      <a:pt x="128038" y="69556"/>
                    </a:cubicBezTo>
                    <a:cubicBezTo>
                      <a:pt x="128038" y="71080"/>
                      <a:pt x="127276" y="76415"/>
                      <a:pt x="127276" y="76415"/>
                    </a:cubicBezTo>
                    <a:lnTo>
                      <a:pt x="127276" y="71842"/>
                    </a:lnTo>
                    <a:cubicBezTo>
                      <a:pt x="127276" y="69556"/>
                      <a:pt x="126514" y="72604"/>
                      <a:pt x="125751" y="68793"/>
                    </a:cubicBezTo>
                    <a:cubicBezTo>
                      <a:pt x="124989" y="74128"/>
                      <a:pt x="128038" y="64221"/>
                      <a:pt x="127276" y="68031"/>
                    </a:cubicBezTo>
                    <a:cubicBezTo>
                      <a:pt x="127276" y="64221"/>
                      <a:pt x="126514" y="74890"/>
                      <a:pt x="126514" y="68793"/>
                    </a:cubicBezTo>
                    <a:cubicBezTo>
                      <a:pt x="125751" y="68793"/>
                      <a:pt x="124989" y="74128"/>
                      <a:pt x="124989" y="69556"/>
                    </a:cubicBezTo>
                    <a:cubicBezTo>
                      <a:pt x="124989" y="70318"/>
                      <a:pt x="125751" y="63459"/>
                      <a:pt x="124989" y="63459"/>
                    </a:cubicBezTo>
                    <a:cubicBezTo>
                      <a:pt x="124227" y="64221"/>
                      <a:pt x="124989" y="65745"/>
                      <a:pt x="124227" y="67269"/>
                    </a:cubicBezTo>
                    <a:lnTo>
                      <a:pt x="123465" y="68793"/>
                    </a:lnTo>
                    <a:cubicBezTo>
                      <a:pt x="123465" y="73366"/>
                      <a:pt x="122703" y="68031"/>
                      <a:pt x="122703" y="72604"/>
                    </a:cubicBezTo>
                    <a:cubicBezTo>
                      <a:pt x="122703" y="68793"/>
                      <a:pt x="121179" y="74890"/>
                      <a:pt x="121179" y="68031"/>
                    </a:cubicBezTo>
                    <a:lnTo>
                      <a:pt x="121179" y="62696"/>
                    </a:lnTo>
                    <a:cubicBezTo>
                      <a:pt x="120416" y="63459"/>
                      <a:pt x="120416" y="68793"/>
                      <a:pt x="120416" y="71080"/>
                    </a:cubicBezTo>
                    <a:cubicBezTo>
                      <a:pt x="120416" y="70318"/>
                      <a:pt x="120416" y="69556"/>
                      <a:pt x="120416" y="68793"/>
                    </a:cubicBezTo>
                    <a:cubicBezTo>
                      <a:pt x="120416" y="77177"/>
                      <a:pt x="119654" y="68031"/>
                      <a:pt x="118892" y="74890"/>
                    </a:cubicBezTo>
                    <a:cubicBezTo>
                      <a:pt x="118130" y="71842"/>
                      <a:pt x="116606" y="74890"/>
                      <a:pt x="116606" y="69556"/>
                    </a:cubicBezTo>
                    <a:cubicBezTo>
                      <a:pt x="115844" y="71842"/>
                      <a:pt x="115844" y="74890"/>
                      <a:pt x="115082" y="73366"/>
                    </a:cubicBezTo>
                    <a:cubicBezTo>
                      <a:pt x="115082" y="72604"/>
                      <a:pt x="115082" y="72604"/>
                      <a:pt x="115082" y="70318"/>
                    </a:cubicBezTo>
                    <a:cubicBezTo>
                      <a:pt x="114319" y="68031"/>
                      <a:pt x="114319" y="70318"/>
                      <a:pt x="114319" y="71080"/>
                    </a:cubicBezTo>
                    <a:cubicBezTo>
                      <a:pt x="114319" y="69556"/>
                      <a:pt x="113558" y="66507"/>
                      <a:pt x="112795" y="63459"/>
                    </a:cubicBezTo>
                    <a:cubicBezTo>
                      <a:pt x="112033" y="65745"/>
                      <a:pt x="112795" y="70318"/>
                      <a:pt x="112795" y="73366"/>
                    </a:cubicBezTo>
                    <a:cubicBezTo>
                      <a:pt x="112033" y="64983"/>
                      <a:pt x="111271" y="78701"/>
                      <a:pt x="110509" y="71080"/>
                    </a:cubicBezTo>
                    <a:cubicBezTo>
                      <a:pt x="110509" y="69556"/>
                      <a:pt x="111271" y="67269"/>
                      <a:pt x="110509" y="64983"/>
                    </a:cubicBezTo>
                    <a:cubicBezTo>
                      <a:pt x="109747" y="56599"/>
                      <a:pt x="109747" y="71080"/>
                      <a:pt x="108223" y="67269"/>
                    </a:cubicBezTo>
                    <a:lnTo>
                      <a:pt x="108223" y="74128"/>
                    </a:lnTo>
                    <a:cubicBezTo>
                      <a:pt x="107460" y="69556"/>
                      <a:pt x="106698" y="77939"/>
                      <a:pt x="106698" y="71080"/>
                    </a:cubicBezTo>
                    <a:cubicBezTo>
                      <a:pt x="106698" y="73366"/>
                      <a:pt x="105936" y="68793"/>
                      <a:pt x="105936" y="75653"/>
                    </a:cubicBezTo>
                    <a:cubicBezTo>
                      <a:pt x="104412" y="70318"/>
                      <a:pt x="102126" y="79463"/>
                      <a:pt x="101363" y="67269"/>
                    </a:cubicBezTo>
                    <a:cubicBezTo>
                      <a:pt x="101363" y="68031"/>
                      <a:pt x="100601" y="67269"/>
                      <a:pt x="100601" y="71080"/>
                    </a:cubicBezTo>
                    <a:cubicBezTo>
                      <a:pt x="101363" y="74890"/>
                      <a:pt x="101363" y="68031"/>
                      <a:pt x="101363" y="71080"/>
                    </a:cubicBezTo>
                    <a:cubicBezTo>
                      <a:pt x="101363" y="71080"/>
                      <a:pt x="101363" y="73366"/>
                      <a:pt x="101363" y="74128"/>
                    </a:cubicBezTo>
                    <a:cubicBezTo>
                      <a:pt x="100601" y="72604"/>
                      <a:pt x="100601" y="71842"/>
                      <a:pt x="100601" y="66507"/>
                    </a:cubicBezTo>
                    <a:cubicBezTo>
                      <a:pt x="99839" y="62696"/>
                      <a:pt x="99839" y="77939"/>
                      <a:pt x="98315" y="75653"/>
                    </a:cubicBezTo>
                    <a:cubicBezTo>
                      <a:pt x="98315" y="72604"/>
                      <a:pt x="98315" y="71842"/>
                      <a:pt x="97553" y="72604"/>
                    </a:cubicBezTo>
                    <a:lnTo>
                      <a:pt x="96791" y="77177"/>
                    </a:lnTo>
                    <a:cubicBezTo>
                      <a:pt x="96028" y="76415"/>
                      <a:pt x="96028" y="71080"/>
                      <a:pt x="96028" y="65745"/>
                    </a:cubicBezTo>
                    <a:cubicBezTo>
                      <a:pt x="95266" y="66507"/>
                      <a:pt x="95266" y="66507"/>
                      <a:pt x="94504" y="69556"/>
                    </a:cubicBezTo>
                    <a:lnTo>
                      <a:pt x="93742" y="63459"/>
                    </a:lnTo>
                    <a:cubicBezTo>
                      <a:pt x="94504" y="68031"/>
                      <a:pt x="93742" y="66507"/>
                      <a:pt x="92980" y="67269"/>
                    </a:cubicBezTo>
                    <a:lnTo>
                      <a:pt x="92980" y="65745"/>
                    </a:lnTo>
                    <a:cubicBezTo>
                      <a:pt x="92980" y="63459"/>
                      <a:pt x="92217" y="64983"/>
                      <a:pt x="92217" y="65745"/>
                    </a:cubicBezTo>
                    <a:cubicBezTo>
                      <a:pt x="92217" y="68793"/>
                      <a:pt x="92980" y="69556"/>
                      <a:pt x="92980" y="71080"/>
                    </a:cubicBezTo>
                    <a:cubicBezTo>
                      <a:pt x="92217" y="73366"/>
                      <a:pt x="92980" y="72604"/>
                      <a:pt x="92217" y="74890"/>
                    </a:cubicBezTo>
                    <a:cubicBezTo>
                      <a:pt x="92217" y="70318"/>
                      <a:pt x="91456" y="71842"/>
                      <a:pt x="90693" y="71080"/>
                    </a:cubicBezTo>
                    <a:cubicBezTo>
                      <a:pt x="89931" y="70318"/>
                      <a:pt x="89931" y="74890"/>
                      <a:pt x="89931" y="74890"/>
                    </a:cubicBezTo>
                    <a:cubicBezTo>
                      <a:pt x="89931" y="72604"/>
                      <a:pt x="89169" y="74128"/>
                      <a:pt x="89931" y="71080"/>
                    </a:cubicBezTo>
                    <a:cubicBezTo>
                      <a:pt x="89931" y="70318"/>
                      <a:pt x="89931" y="73366"/>
                      <a:pt x="90693" y="71080"/>
                    </a:cubicBezTo>
                    <a:cubicBezTo>
                      <a:pt x="90693" y="69556"/>
                      <a:pt x="90693" y="64983"/>
                      <a:pt x="89931" y="68031"/>
                    </a:cubicBezTo>
                    <a:cubicBezTo>
                      <a:pt x="89169" y="70318"/>
                      <a:pt x="89931" y="77177"/>
                      <a:pt x="89169" y="74128"/>
                    </a:cubicBezTo>
                    <a:cubicBezTo>
                      <a:pt x="89169" y="72604"/>
                      <a:pt x="89169" y="71080"/>
                      <a:pt x="89931" y="69556"/>
                    </a:cubicBezTo>
                    <a:lnTo>
                      <a:pt x="89169" y="67269"/>
                    </a:lnTo>
                    <a:lnTo>
                      <a:pt x="89169" y="71842"/>
                    </a:lnTo>
                    <a:cubicBezTo>
                      <a:pt x="89169" y="71080"/>
                      <a:pt x="89169" y="70318"/>
                      <a:pt x="89169" y="69556"/>
                    </a:cubicBezTo>
                    <a:cubicBezTo>
                      <a:pt x="89169" y="74128"/>
                      <a:pt x="87645" y="71080"/>
                      <a:pt x="87645" y="75653"/>
                    </a:cubicBezTo>
                    <a:cubicBezTo>
                      <a:pt x="86883" y="76415"/>
                      <a:pt x="86883" y="72604"/>
                      <a:pt x="86121" y="72604"/>
                    </a:cubicBezTo>
                    <a:lnTo>
                      <a:pt x="86121" y="72604"/>
                    </a:lnTo>
                    <a:cubicBezTo>
                      <a:pt x="85359" y="70318"/>
                      <a:pt x="85359" y="71842"/>
                      <a:pt x="84596" y="74890"/>
                    </a:cubicBezTo>
                    <a:lnTo>
                      <a:pt x="84596" y="74128"/>
                    </a:lnTo>
                    <a:cubicBezTo>
                      <a:pt x="84596" y="74128"/>
                      <a:pt x="83835" y="74128"/>
                      <a:pt x="83072" y="77177"/>
                    </a:cubicBezTo>
                    <a:cubicBezTo>
                      <a:pt x="82310" y="74128"/>
                      <a:pt x="83072" y="61172"/>
                      <a:pt x="82310" y="66507"/>
                    </a:cubicBezTo>
                    <a:cubicBezTo>
                      <a:pt x="81548" y="66507"/>
                      <a:pt x="81548" y="74128"/>
                      <a:pt x="81548" y="77177"/>
                    </a:cubicBezTo>
                    <a:cubicBezTo>
                      <a:pt x="80024" y="74128"/>
                      <a:pt x="79261" y="80987"/>
                      <a:pt x="77737" y="74890"/>
                    </a:cubicBezTo>
                    <a:cubicBezTo>
                      <a:pt x="77737" y="76415"/>
                      <a:pt x="77737" y="77939"/>
                      <a:pt x="76975" y="78701"/>
                    </a:cubicBezTo>
                    <a:cubicBezTo>
                      <a:pt x="75451" y="77177"/>
                      <a:pt x="73164" y="84036"/>
                      <a:pt x="71640" y="75653"/>
                    </a:cubicBezTo>
                    <a:cubicBezTo>
                      <a:pt x="72403" y="74128"/>
                      <a:pt x="71640" y="71080"/>
                      <a:pt x="71640" y="68793"/>
                    </a:cubicBezTo>
                    <a:cubicBezTo>
                      <a:pt x="70878" y="72604"/>
                      <a:pt x="70878" y="64983"/>
                      <a:pt x="70878" y="71080"/>
                    </a:cubicBezTo>
                    <a:cubicBezTo>
                      <a:pt x="70878" y="74890"/>
                      <a:pt x="70878" y="76415"/>
                      <a:pt x="71640" y="78701"/>
                    </a:cubicBezTo>
                    <a:cubicBezTo>
                      <a:pt x="70878" y="80987"/>
                      <a:pt x="69354" y="80987"/>
                      <a:pt x="68592" y="77177"/>
                    </a:cubicBezTo>
                    <a:cubicBezTo>
                      <a:pt x="68592" y="78701"/>
                      <a:pt x="68592" y="80225"/>
                      <a:pt x="68592" y="80987"/>
                    </a:cubicBezTo>
                    <a:cubicBezTo>
                      <a:pt x="68592" y="74890"/>
                      <a:pt x="67829" y="74128"/>
                      <a:pt x="67068" y="76415"/>
                    </a:cubicBezTo>
                    <a:lnTo>
                      <a:pt x="67068" y="80225"/>
                    </a:lnTo>
                    <a:lnTo>
                      <a:pt x="67068" y="76415"/>
                    </a:lnTo>
                    <a:cubicBezTo>
                      <a:pt x="67068" y="77939"/>
                      <a:pt x="67068" y="84036"/>
                      <a:pt x="66305" y="80987"/>
                    </a:cubicBezTo>
                    <a:cubicBezTo>
                      <a:pt x="66305" y="79463"/>
                      <a:pt x="66305" y="77939"/>
                      <a:pt x="66305" y="77177"/>
                    </a:cubicBezTo>
                    <a:cubicBezTo>
                      <a:pt x="65543" y="80225"/>
                      <a:pt x="64781" y="85560"/>
                      <a:pt x="64019" y="82512"/>
                    </a:cubicBezTo>
                    <a:lnTo>
                      <a:pt x="66305" y="76415"/>
                    </a:lnTo>
                    <a:cubicBezTo>
                      <a:pt x="66305" y="77177"/>
                      <a:pt x="65543" y="80225"/>
                      <a:pt x="66305" y="81750"/>
                    </a:cubicBezTo>
                    <a:cubicBezTo>
                      <a:pt x="65543" y="78701"/>
                      <a:pt x="64781" y="77939"/>
                      <a:pt x="64019" y="73366"/>
                    </a:cubicBezTo>
                    <a:cubicBezTo>
                      <a:pt x="61733" y="84798"/>
                      <a:pt x="59447" y="85560"/>
                      <a:pt x="57160" y="84036"/>
                    </a:cubicBezTo>
                    <a:lnTo>
                      <a:pt x="57160" y="80987"/>
                    </a:lnTo>
                    <a:cubicBezTo>
                      <a:pt x="56398" y="78701"/>
                      <a:pt x="56398" y="85560"/>
                      <a:pt x="56398" y="84036"/>
                    </a:cubicBezTo>
                    <a:cubicBezTo>
                      <a:pt x="56398" y="81750"/>
                      <a:pt x="56398" y="77939"/>
                      <a:pt x="56398" y="74890"/>
                    </a:cubicBezTo>
                    <a:cubicBezTo>
                      <a:pt x="55636" y="71842"/>
                      <a:pt x="54873" y="79463"/>
                      <a:pt x="54873" y="80987"/>
                    </a:cubicBezTo>
                    <a:cubicBezTo>
                      <a:pt x="54873" y="84798"/>
                      <a:pt x="55636" y="78701"/>
                      <a:pt x="54873" y="83274"/>
                    </a:cubicBezTo>
                    <a:cubicBezTo>
                      <a:pt x="54873" y="84798"/>
                      <a:pt x="54111" y="80225"/>
                      <a:pt x="53349" y="85560"/>
                    </a:cubicBezTo>
                    <a:cubicBezTo>
                      <a:pt x="53349" y="83274"/>
                      <a:pt x="53349" y="79463"/>
                      <a:pt x="53349" y="77177"/>
                    </a:cubicBezTo>
                    <a:lnTo>
                      <a:pt x="52587" y="80225"/>
                    </a:lnTo>
                    <a:cubicBezTo>
                      <a:pt x="51825" y="73366"/>
                      <a:pt x="54111" y="68793"/>
                      <a:pt x="54111" y="60410"/>
                    </a:cubicBezTo>
                    <a:lnTo>
                      <a:pt x="53349" y="61172"/>
                    </a:lnTo>
                    <a:cubicBezTo>
                      <a:pt x="53349" y="55075"/>
                      <a:pt x="54873" y="54313"/>
                      <a:pt x="53349" y="52789"/>
                    </a:cubicBezTo>
                    <a:cubicBezTo>
                      <a:pt x="52587" y="55837"/>
                      <a:pt x="51825" y="63459"/>
                      <a:pt x="52587" y="65745"/>
                    </a:cubicBezTo>
                    <a:cubicBezTo>
                      <a:pt x="51825" y="67269"/>
                      <a:pt x="51825" y="78701"/>
                      <a:pt x="50301" y="78701"/>
                    </a:cubicBezTo>
                    <a:cubicBezTo>
                      <a:pt x="50301" y="75653"/>
                      <a:pt x="51063" y="77939"/>
                      <a:pt x="51063" y="73366"/>
                    </a:cubicBezTo>
                    <a:cubicBezTo>
                      <a:pt x="50301" y="68793"/>
                      <a:pt x="49538" y="75653"/>
                      <a:pt x="49538" y="74128"/>
                    </a:cubicBezTo>
                    <a:cubicBezTo>
                      <a:pt x="50301" y="76415"/>
                      <a:pt x="49538" y="81750"/>
                      <a:pt x="48776" y="82512"/>
                    </a:cubicBezTo>
                    <a:cubicBezTo>
                      <a:pt x="48014" y="80225"/>
                      <a:pt x="49538" y="77177"/>
                      <a:pt x="48776" y="76415"/>
                    </a:cubicBezTo>
                    <a:cubicBezTo>
                      <a:pt x="48776" y="79463"/>
                      <a:pt x="48014" y="81750"/>
                      <a:pt x="48014" y="84036"/>
                    </a:cubicBezTo>
                    <a:cubicBezTo>
                      <a:pt x="47252" y="90895"/>
                      <a:pt x="47252" y="81750"/>
                      <a:pt x="46490" y="87847"/>
                    </a:cubicBezTo>
                    <a:cubicBezTo>
                      <a:pt x="46490" y="82512"/>
                      <a:pt x="48014" y="76415"/>
                      <a:pt x="46490" y="73366"/>
                    </a:cubicBezTo>
                    <a:cubicBezTo>
                      <a:pt x="46490" y="77939"/>
                      <a:pt x="44966" y="80225"/>
                      <a:pt x="45728" y="87084"/>
                    </a:cubicBezTo>
                    <a:cubicBezTo>
                      <a:pt x="45728" y="85560"/>
                      <a:pt x="45728" y="81750"/>
                      <a:pt x="45728" y="78701"/>
                    </a:cubicBezTo>
                    <a:cubicBezTo>
                      <a:pt x="44966" y="75653"/>
                      <a:pt x="44204" y="87847"/>
                      <a:pt x="44204" y="77939"/>
                    </a:cubicBezTo>
                    <a:lnTo>
                      <a:pt x="44204" y="83274"/>
                    </a:lnTo>
                    <a:cubicBezTo>
                      <a:pt x="44204" y="81750"/>
                      <a:pt x="44204" y="80225"/>
                      <a:pt x="43441" y="77939"/>
                    </a:cubicBezTo>
                    <a:cubicBezTo>
                      <a:pt x="42680" y="77939"/>
                      <a:pt x="41917" y="84798"/>
                      <a:pt x="41917" y="77177"/>
                    </a:cubicBezTo>
                    <a:cubicBezTo>
                      <a:pt x="41917" y="77939"/>
                      <a:pt x="40393" y="77939"/>
                      <a:pt x="41155" y="82512"/>
                    </a:cubicBezTo>
                    <a:cubicBezTo>
                      <a:pt x="41917" y="85560"/>
                      <a:pt x="41917" y="78701"/>
                      <a:pt x="41917" y="85560"/>
                    </a:cubicBezTo>
                    <a:cubicBezTo>
                      <a:pt x="41917" y="79463"/>
                      <a:pt x="41155" y="86322"/>
                      <a:pt x="40393" y="87847"/>
                    </a:cubicBezTo>
                    <a:lnTo>
                      <a:pt x="40393" y="84798"/>
                    </a:lnTo>
                    <a:cubicBezTo>
                      <a:pt x="40393" y="85560"/>
                      <a:pt x="39631" y="85560"/>
                      <a:pt x="39631" y="88609"/>
                    </a:cubicBezTo>
                    <a:cubicBezTo>
                      <a:pt x="39631" y="87084"/>
                      <a:pt x="39631" y="84798"/>
                      <a:pt x="39631" y="84036"/>
                    </a:cubicBezTo>
                    <a:lnTo>
                      <a:pt x="38869" y="88609"/>
                    </a:lnTo>
                    <a:cubicBezTo>
                      <a:pt x="38106" y="90895"/>
                      <a:pt x="38869" y="80987"/>
                      <a:pt x="38106" y="81750"/>
                    </a:cubicBezTo>
                    <a:lnTo>
                      <a:pt x="38869" y="77939"/>
                    </a:lnTo>
                    <a:cubicBezTo>
                      <a:pt x="38869" y="78701"/>
                      <a:pt x="38869" y="74128"/>
                      <a:pt x="38106" y="75653"/>
                    </a:cubicBezTo>
                    <a:cubicBezTo>
                      <a:pt x="38106" y="79463"/>
                      <a:pt x="37345" y="84798"/>
                      <a:pt x="37345" y="87847"/>
                    </a:cubicBezTo>
                    <a:cubicBezTo>
                      <a:pt x="36582" y="89371"/>
                      <a:pt x="37345" y="83274"/>
                      <a:pt x="36582" y="87084"/>
                    </a:cubicBezTo>
                    <a:lnTo>
                      <a:pt x="37345" y="82512"/>
                    </a:lnTo>
                    <a:cubicBezTo>
                      <a:pt x="37345" y="80987"/>
                      <a:pt x="37345" y="75653"/>
                      <a:pt x="36582" y="75653"/>
                    </a:cubicBezTo>
                    <a:cubicBezTo>
                      <a:pt x="35820" y="77177"/>
                      <a:pt x="35058" y="83274"/>
                      <a:pt x="35820" y="84798"/>
                    </a:cubicBezTo>
                    <a:cubicBezTo>
                      <a:pt x="35820" y="84798"/>
                      <a:pt x="35058" y="82512"/>
                      <a:pt x="35820" y="79463"/>
                    </a:cubicBezTo>
                    <a:cubicBezTo>
                      <a:pt x="35058" y="80987"/>
                      <a:pt x="35820" y="84036"/>
                      <a:pt x="35058" y="86322"/>
                    </a:cubicBezTo>
                    <a:cubicBezTo>
                      <a:pt x="35058" y="83274"/>
                      <a:pt x="34296" y="79463"/>
                      <a:pt x="33534" y="75653"/>
                    </a:cubicBezTo>
                    <a:lnTo>
                      <a:pt x="34296" y="68793"/>
                    </a:lnTo>
                    <a:lnTo>
                      <a:pt x="33534" y="68793"/>
                    </a:lnTo>
                    <a:cubicBezTo>
                      <a:pt x="34296" y="63459"/>
                      <a:pt x="33534" y="64983"/>
                      <a:pt x="34296" y="58886"/>
                    </a:cubicBezTo>
                    <a:cubicBezTo>
                      <a:pt x="34296" y="58124"/>
                      <a:pt x="33534" y="59648"/>
                      <a:pt x="33534" y="61172"/>
                    </a:cubicBezTo>
                    <a:cubicBezTo>
                      <a:pt x="34296" y="70318"/>
                      <a:pt x="32010" y="73366"/>
                      <a:pt x="32010" y="82512"/>
                    </a:cubicBezTo>
                    <a:cubicBezTo>
                      <a:pt x="30485" y="84798"/>
                      <a:pt x="32010" y="61934"/>
                      <a:pt x="30485" y="74890"/>
                    </a:cubicBezTo>
                    <a:cubicBezTo>
                      <a:pt x="30485" y="77177"/>
                      <a:pt x="29723" y="83274"/>
                      <a:pt x="30485" y="80987"/>
                    </a:cubicBezTo>
                    <a:cubicBezTo>
                      <a:pt x="29723" y="80225"/>
                      <a:pt x="29723" y="89371"/>
                      <a:pt x="28961" y="85560"/>
                    </a:cubicBezTo>
                    <a:cubicBezTo>
                      <a:pt x="29723" y="81750"/>
                      <a:pt x="28961" y="77177"/>
                      <a:pt x="29723" y="71842"/>
                    </a:cubicBezTo>
                    <a:cubicBezTo>
                      <a:pt x="29723" y="74890"/>
                      <a:pt x="30485" y="74128"/>
                      <a:pt x="30485" y="73366"/>
                    </a:cubicBezTo>
                    <a:cubicBezTo>
                      <a:pt x="30485" y="70318"/>
                      <a:pt x="31248" y="64983"/>
                      <a:pt x="30485" y="64983"/>
                    </a:cubicBezTo>
                    <a:cubicBezTo>
                      <a:pt x="29723" y="65745"/>
                      <a:pt x="28961" y="65745"/>
                      <a:pt x="28961" y="70318"/>
                    </a:cubicBezTo>
                    <a:cubicBezTo>
                      <a:pt x="28961" y="74890"/>
                      <a:pt x="29723" y="69556"/>
                      <a:pt x="28961" y="74890"/>
                    </a:cubicBezTo>
                    <a:cubicBezTo>
                      <a:pt x="28199" y="76415"/>
                      <a:pt x="28199" y="69556"/>
                      <a:pt x="27437" y="77939"/>
                    </a:cubicBezTo>
                    <a:cubicBezTo>
                      <a:pt x="28199" y="77177"/>
                      <a:pt x="28199" y="82512"/>
                      <a:pt x="28199" y="85560"/>
                    </a:cubicBezTo>
                    <a:lnTo>
                      <a:pt x="27437" y="87847"/>
                    </a:lnTo>
                    <a:lnTo>
                      <a:pt x="27437" y="84798"/>
                    </a:lnTo>
                    <a:cubicBezTo>
                      <a:pt x="26675" y="82512"/>
                      <a:pt x="26675" y="90895"/>
                      <a:pt x="25913" y="89371"/>
                    </a:cubicBezTo>
                    <a:lnTo>
                      <a:pt x="25913" y="83274"/>
                    </a:lnTo>
                    <a:cubicBezTo>
                      <a:pt x="26675" y="77939"/>
                      <a:pt x="27437" y="85560"/>
                      <a:pt x="27437" y="77177"/>
                    </a:cubicBezTo>
                    <a:cubicBezTo>
                      <a:pt x="26675" y="76415"/>
                      <a:pt x="26675" y="80987"/>
                      <a:pt x="25913" y="78701"/>
                    </a:cubicBezTo>
                    <a:cubicBezTo>
                      <a:pt x="25913" y="77939"/>
                      <a:pt x="25913" y="77939"/>
                      <a:pt x="26675" y="77177"/>
                    </a:cubicBezTo>
                    <a:cubicBezTo>
                      <a:pt x="26675" y="77177"/>
                      <a:pt x="26675" y="64983"/>
                      <a:pt x="25150" y="71842"/>
                    </a:cubicBezTo>
                    <a:cubicBezTo>
                      <a:pt x="24388" y="74128"/>
                      <a:pt x="25150" y="74890"/>
                      <a:pt x="24388" y="77939"/>
                    </a:cubicBezTo>
                    <a:cubicBezTo>
                      <a:pt x="22864" y="78701"/>
                      <a:pt x="22864" y="82512"/>
                      <a:pt x="22102" y="82512"/>
                    </a:cubicBezTo>
                    <a:cubicBezTo>
                      <a:pt x="22864" y="76415"/>
                      <a:pt x="20578" y="81750"/>
                      <a:pt x="22102" y="74890"/>
                    </a:cubicBezTo>
                    <a:cubicBezTo>
                      <a:pt x="22102" y="78701"/>
                      <a:pt x="23626" y="78701"/>
                      <a:pt x="24388" y="72604"/>
                    </a:cubicBezTo>
                    <a:cubicBezTo>
                      <a:pt x="24388" y="64983"/>
                      <a:pt x="25150" y="73366"/>
                      <a:pt x="25913" y="65745"/>
                    </a:cubicBezTo>
                    <a:cubicBezTo>
                      <a:pt x="25150" y="65745"/>
                      <a:pt x="25150" y="58124"/>
                      <a:pt x="25150" y="52789"/>
                    </a:cubicBezTo>
                    <a:cubicBezTo>
                      <a:pt x="25150" y="52789"/>
                      <a:pt x="24388" y="54313"/>
                      <a:pt x="24388" y="55075"/>
                    </a:cubicBezTo>
                    <a:cubicBezTo>
                      <a:pt x="24388" y="59648"/>
                      <a:pt x="24388" y="59648"/>
                      <a:pt x="24388" y="64221"/>
                    </a:cubicBezTo>
                    <a:cubicBezTo>
                      <a:pt x="23626" y="62696"/>
                      <a:pt x="22102" y="65745"/>
                      <a:pt x="21340" y="70318"/>
                    </a:cubicBezTo>
                    <a:cubicBezTo>
                      <a:pt x="21340" y="68031"/>
                      <a:pt x="21340" y="63459"/>
                      <a:pt x="22102" y="62696"/>
                    </a:cubicBezTo>
                    <a:cubicBezTo>
                      <a:pt x="20578" y="64221"/>
                      <a:pt x="19816" y="63459"/>
                      <a:pt x="18292" y="61934"/>
                    </a:cubicBezTo>
                    <a:cubicBezTo>
                      <a:pt x="18292" y="69556"/>
                      <a:pt x="16767" y="63459"/>
                      <a:pt x="16767" y="70318"/>
                    </a:cubicBezTo>
                    <a:cubicBezTo>
                      <a:pt x="17529" y="71842"/>
                      <a:pt x="17529" y="77177"/>
                      <a:pt x="16767" y="80987"/>
                    </a:cubicBezTo>
                    <a:cubicBezTo>
                      <a:pt x="16767" y="80225"/>
                      <a:pt x="16767" y="77939"/>
                      <a:pt x="16767" y="75653"/>
                    </a:cubicBezTo>
                    <a:cubicBezTo>
                      <a:pt x="16005" y="79463"/>
                      <a:pt x="16005" y="68793"/>
                      <a:pt x="15243" y="75653"/>
                    </a:cubicBezTo>
                    <a:cubicBezTo>
                      <a:pt x="16767" y="73366"/>
                      <a:pt x="16005" y="66507"/>
                      <a:pt x="16767" y="60410"/>
                    </a:cubicBezTo>
                    <a:cubicBezTo>
                      <a:pt x="16005" y="63459"/>
                      <a:pt x="16767" y="55837"/>
                      <a:pt x="16005" y="55837"/>
                    </a:cubicBezTo>
                    <a:cubicBezTo>
                      <a:pt x="15243" y="58886"/>
                      <a:pt x="13718" y="61934"/>
                      <a:pt x="12957" y="62696"/>
                    </a:cubicBezTo>
                    <a:cubicBezTo>
                      <a:pt x="12194" y="57361"/>
                      <a:pt x="9908" y="62696"/>
                      <a:pt x="9146" y="62696"/>
                    </a:cubicBezTo>
                    <a:cubicBezTo>
                      <a:pt x="9146" y="59648"/>
                      <a:pt x="9146" y="52789"/>
                      <a:pt x="9146" y="52026"/>
                    </a:cubicBezTo>
                    <a:cubicBezTo>
                      <a:pt x="8383" y="52026"/>
                      <a:pt x="9146" y="59648"/>
                      <a:pt x="8383" y="55837"/>
                    </a:cubicBezTo>
                    <a:lnTo>
                      <a:pt x="8383" y="54313"/>
                    </a:lnTo>
                    <a:cubicBezTo>
                      <a:pt x="8383" y="55837"/>
                      <a:pt x="6859" y="49740"/>
                      <a:pt x="6097" y="59648"/>
                    </a:cubicBezTo>
                    <a:lnTo>
                      <a:pt x="6859" y="52026"/>
                    </a:lnTo>
                    <a:cubicBezTo>
                      <a:pt x="6859" y="51264"/>
                      <a:pt x="6097" y="52789"/>
                      <a:pt x="6097" y="53551"/>
                    </a:cubicBezTo>
                    <a:cubicBezTo>
                      <a:pt x="6097" y="51264"/>
                      <a:pt x="6097" y="48978"/>
                      <a:pt x="6859" y="47454"/>
                    </a:cubicBezTo>
                    <a:cubicBezTo>
                      <a:pt x="6859" y="42119"/>
                      <a:pt x="5335" y="48216"/>
                      <a:pt x="4573" y="48216"/>
                    </a:cubicBezTo>
                    <a:lnTo>
                      <a:pt x="4573" y="52789"/>
                    </a:lnTo>
                    <a:cubicBezTo>
                      <a:pt x="3049" y="55837"/>
                      <a:pt x="3049" y="52026"/>
                      <a:pt x="1525" y="53551"/>
                    </a:cubicBezTo>
                    <a:lnTo>
                      <a:pt x="1525" y="48978"/>
                    </a:lnTo>
                    <a:lnTo>
                      <a:pt x="762" y="51264"/>
                    </a:lnTo>
                    <a:cubicBezTo>
                      <a:pt x="1525" y="47454"/>
                      <a:pt x="762" y="44405"/>
                      <a:pt x="0" y="48216"/>
                    </a:cubicBezTo>
                    <a:lnTo>
                      <a:pt x="2287" y="38308"/>
                    </a:lnTo>
                    <a:cubicBezTo>
                      <a:pt x="2287" y="40595"/>
                      <a:pt x="1525" y="43643"/>
                      <a:pt x="1525" y="47454"/>
                    </a:cubicBezTo>
                    <a:cubicBezTo>
                      <a:pt x="1525" y="51264"/>
                      <a:pt x="2287" y="49740"/>
                      <a:pt x="3049" y="45929"/>
                    </a:cubicBezTo>
                    <a:cubicBezTo>
                      <a:pt x="3049" y="45167"/>
                      <a:pt x="2287" y="46692"/>
                      <a:pt x="2287" y="48216"/>
                    </a:cubicBezTo>
                    <a:cubicBezTo>
                      <a:pt x="2287" y="42119"/>
                      <a:pt x="3049" y="42881"/>
                      <a:pt x="3811" y="39070"/>
                    </a:cubicBezTo>
                    <a:cubicBezTo>
                      <a:pt x="3811" y="39070"/>
                      <a:pt x="3049" y="37546"/>
                      <a:pt x="3049" y="39070"/>
                    </a:cubicBezTo>
                    <a:cubicBezTo>
                      <a:pt x="3811" y="36022"/>
                      <a:pt x="3811" y="36022"/>
                      <a:pt x="4573" y="36022"/>
                    </a:cubicBezTo>
                    <a:cubicBezTo>
                      <a:pt x="3811" y="38308"/>
                      <a:pt x="4573" y="39832"/>
                      <a:pt x="4573" y="41357"/>
                    </a:cubicBezTo>
                    <a:cubicBezTo>
                      <a:pt x="4573" y="36022"/>
                      <a:pt x="5335" y="34498"/>
                      <a:pt x="6097" y="36022"/>
                    </a:cubicBezTo>
                    <a:cubicBezTo>
                      <a:pt x="6097" y="42119"/>
                      <a:pt x="7622" y="32211"/>
                      <a:pt x="8383" y="33735"/>
                    </a:cubicBezTo>
                    <a:cubicBezTo>
                      <a:pt x="7622" y="39070"/>
                      <a:pt x="6859" y="42881"/>
                      <a:pt x="6097" y="45167"/>
                    </a:cubicBezTo>
                    <a:cubicBezTo>
                      <a:pt x="6859" y="48216"/>
                      <a:pt x="6859" y="45167"/>
                      <a:pt x="6859" y="47454"/>
                    </a:cubicBezTo>
                    <a:cubicBezTo>
                      <a:pt x="7622" y="43643"/>
                      <a:pt x="7622" y="37546"/>
                      <a:pt x="8383" y="35260"/>
                    </a:cubicBezTo>
                    <a:lnTo>
                      <a:pt x="8383" y="39070"/>
                    </a:lnTo>
                    <a:cubicBezTo>
                      <a:pt x="9146" y="36784"/>
                      <a:pt x="9146" y="31449"/>
                      <a:pt x="9908" y="32211"/>
                    </a:cubicBezTo>
                    <a:cubicBezTo>
                      <a:pt x="11432" y="34498"/>
                      <a:pt x="12957" y="34498"/>
                      <a:pt x="13718" y="34498"/>
                    </a:cubicBezTo>
                    <a:lnTo>
                      <a:pt x="13718" y="38308"/>
                    </a:lnTo>
                    <a:cubicBezTo>
                      <a:pt x="14481" y="29925"/>
                      <a:pt x="16005" y="35260"/>
                      <a:pt x="16767" y="31449"/>
                    </a:cubicBezTo>
                    <a:cubicBezTo>
                      <a:pt x="18292" y="35260"/>
                      <a:pt x="19816" y="27638"/>
                      <a:pt x="20578" y="34498"/>
                    </a:cubicBezTo>
                    <a:cubicBezTo>
                      <a:pt x="23626" y="31449"/>
                      <a:pt x="25913" y="29163"/>
                      <a:pt x="28199" y="30687"/>
                    </a:cubicBezTo>
                    <a:lnTo>
                      <a:pt x="27437" y="36022"/>
                    </a:lnTo>
                    <a:cubicBezTo>
                      <a:pt x="28199" y="32211"/>
                      <a:pt x="27437" y="39070"/>
                      <a:pt x="28199" y="38308"/>
                    </a:cubicBezTo>
                    <a:cubicBezTo>
                      <a:pt x="28199" y="33735"/>
                      <a:pt x="28961" y="32211"/>
                      <a:pt x="29723" y="29163"/>
                    </a:cubicBezTo>
                    <a:cubicBezTo>
                      <a:pt x="30485" y="33735"/>
                      <a:pt x="32772" y="29163"/>
                      <a:pt x="33534" y="24590"/>
                    </a:cubicBezTo>
                    <a:lnTo>
                      <a:pt x="33534" y="28401"/>
                    </a:lnTo>
                    <a:cubicBezTo>
                      <a:pt x="35058" y="21541"/>
                      <a:pt x="35820" y="27638"/>
                      <a:pt x="37345" y="29163"/>
                    </a:cubicBezTo>
                    <a:cubicBezTo>
                      <a:pt x="37345" y="30687"/>
                      <a:pt x="37345" y="34498"/>
                      <a:pt x="38106" y="33735"/>
                    </a:cubicBezTo>
                    <a:cubicBezTo>
                      <a:pt x="38869" y="27638"/>
                      <a:pt x="39631" y="27638"/>
                      <a:pt x="40393" y="23828"/>
                    </a:cubicBezTo>
                    <a:cubicBezTo>
                      <a:pt x="41155" y="23828"/>
                      <a:pt x="42680" y="25352"/>
                      <a:pt x="42680" y="27638"/>
                    </a:cubicBezTo>
                    <a:cubicBezTo>
                      <a:pt x="45728" y="19255"/>
                      <a:pt x="48776" y="24590"/>
                      <a:pt x="51825" y="19255"/>
                    </a:cubicBezTo>
                    <a:lnTo>
                      <a:pt x="51825" y="23828"/>
                    </a:lnTo>
                    <a:cubicBezTo>
                      <a:pt x="54873" y="13920"/>
                      <a:pt x="57922" y="23066"/>
                      <a:pt x="60971" y="18493"/>
                    </a:cubicBezTo>
                    <a:lnTo>
                      <a:pt x="60971" y="26114"/>
                    </a:lnTo>
                    <a:cubicBezTo>
                      <a:pt x="61733" y="28401"/>
                      <a:pt x="62495" y="23828"/>
                      <a:pt x="62495" y="18493"/>
                    </a:cubicBezTo>
                    <a:cubicBezTo>
                      <a:pt x="63257" y="20779"/>
                      <a:pt x="64781" y="14682"/>
                      <a:pt x="64781" y="20779"/>
                    </a:cubicBezTo>
                    <a:cubicBezTo>
                      <a:pt x="65543" y="22303"/>
                      <a:pt x="65543" y="16969"/>
                      <a:pt x="66305" y="16206"/>
                    </a:cubicBezTo>
                    <a:cubicBezTo>
                      <a:pt x="67829" y="19255"/>
                      <a:pt x="68592" y="18493"/>
                      <a:pt x="70116" y="16969"/>
                    </a:cubicBezTo>
                    <a:lnTo>
                      <a:pt x="70116" y="16206"/>
                    </a:lnTo>
                    <a:cubicBezTo>
                      <a:pt x="70116" y="17731"/>
                      <a:pt x="70116" y="21541"/>
                      <a:pt x="70116" y="21541"/>
                    </a:cubicBezTo>
                    <a:cubicBezTo>
                      <a:pt x="70878" y="19255"/>
                      <a:pt x="72403" y="23828"/>
                      <a:pt x="71640" y="14682"/>
                    </a:cubicBezTo>
                    <a:cubicBezTo>
                      <a:pt x="73164" y="20017"/>
                      <a:pt x="75451" y="10109"/>
                      <a:pt x="76975" y="17731"/>
                    </a:cubicBezTo>
                    <a:cubicBezTo>
                      <a:pt x="76975" y="15444"/>
                      <a:pt x="76975" y="14682"/>
                      <a:pt x="77737" y="13158"/>
                    </a:cubicBezTo>
                    <a:cubicBezTo>
                      <a:pt x="79261" y="13158"/>
                      <a:pt x="80786" y="18493"/>
                      <a:pt x="81548" y="13920"/>
                    </a:cubicBezTo>
                    <a:cubicBezTo>
                      <a:pt x="81548" y="15444"/>
                      <a:pt x="81548" y="18493"/>
                      <a:pt x="81548" y="18493"/>
                    </a:cubicBezTo>
                    <a:cubicBezTo>
                      <a:pt x="81548" y="17731"/>
                      <a:pt x="81548" y="15444"/>
                      <a:pt x="82310" y="13920"/>
                    </a:cubicBezTo>
                    <a:cubicBezTo>
                      <a:pt x="84596" y="9347"/>
                      <a:pt x="86883" y="18493"/>
                      <a:pt x="89169" y="17731"/>
                    </a:cubicBezTo>
                    <a:cubicBezTo>
                      <a:pt x="92980" y="13158"/>
                      <a:pt x="96791" y="15444"/>
                      <a:pt x="99839" y="14682"/>
                    </a:cubicBezTo>
                    <a:lnTo>
                      <a:pt x="99839" y="16206"/>
                    </a:lnTo>
                    <a:cubicBezTo>
                      <a:pt x="100601" y="9347"/>
                      <a:pt x="102888" y="23828"/>
                      <a:pt x="103650" y="12396"/>
                    </a:cubicBezTo>
                    <a:cubicBezTo>
                      <a:pt x="103650" y="13920"/>
                      <a:pt x="104412" y="13158"/>
                      <a:pt x="104412" y="16969"/>
                    </a:cubicBezTo>
                    <a:cubicBezTo>
                      <a:pt x="105174" y="11634"/>
                      <a:pt x="106698" y="21541"/>
                      <a:pt x="108223" y="15444"/>
                    </a:cubicBezTo>
                    <a:cubicBezTo>
                      <a:pt x="108223" y="15444"/>
                      <a:pt x="108223" y="15444"/>
                      <a:pt x="108223" y="16206"/>
                    </a:cubicBezTo>
                    <a:cubicBezTo>
                      <a:pt x="109747" y="20017"/>
                      <a:pt x="110509" y="14682"/>
                      <a:pt x="112033" y="18493"/>
                    </a:cubicBezTo>
                    <a:cubicBezTo>
                      <a:pt x="112033" y="19255"/>
                      <a:pt x="111271" y="20017"/>
                      <a:pt x="111271" y="21541"/>
                    </a:cubicBezTo>
                    <a:cubicBezTo>
                      <a:pt x="112033" y="25352"/>
                      <a:pt x="112795" y="13920"/>
                      <a:pt x="112795" y="22303"/>
                    </a:cubicBezTo>
                    <a:lnTo>
                      <a:pt x="112795" y="17731"/>
                    </a:lnTo>
                    <a:cubicBezTo>
                      <a:pt x="115844" y="21541"/>
                      <a:pt x="118892" y="15444"/>
                      <a:pt x="122703" y="13158"/>
                    </a:cubicBezTo>
                    <a:cubicBezTo>
                      <a:pt x="124989" y="18493"/>
                      <a:pt x="123465" y="28401"/>
                      <a:pt x="124989" y="21541"/>
                    </a:cubicBezTo>
                    <a:cubicBezTo>
                      <a:pt x="124989" y="23066"/>
                      <a:pt x="124989" y="17731"/>
                      <a:pt x="124989" y="20017"/>
                    </a:cubicBezTo>
                    <a:cubicBezTo>
                      <a:pt x="125751" y="17731"/>
                      <a:pt x="126514" y="29925"/>
                      <a:pt x="126514" y="25352"/>
                    </a:cubicBezTo>
                    <a:cubicBezTo>
                      <a:pt x="126514" y="20017"/>
                      <a:pt x="126514" y="22303"/>
                      <a:pt x="126514" y="19255"/>
                    </a:cubicBezTo>
                    <a:cubicBezTo>
                      <a:pt x="128038" y="23066"/>
                      <a:pt x="128800" y="27638"/>
                      <a:pt x="129562" y="23828"/>
                    </a:cubicBezTo>
                    <a:lnTo>
                      <a:pt x="129562" y="26876"/>
                    </a:lnTo>
                    <a:cubicBezTo>
                      <a:pt x="130324" y="18493"/>
                      <a:pt x="132611" y="23066"/>
                      <a:pt x="133372" y="13158"/>
                    </a:cubicBezTo>
                    <a:cubicBezTo>
                      <a:pt x="140232" y="10872"/>
                      <a:pt x="147091" y="5537"/>
                      <a:pt x="153950" y="4012"/>
                    </a:cubicBezTo>
                    <a:cubicBezTo>
                      <a:pt x="160809" y="5537"/>
                      <a:pt x="167669" y="964"/>
                      <a:pt x="174527" y="5537"/>
                    </a:cubicBezTo>
                    <a:cubicBezTo>
                      <a:pt x="176814" y="13158"/>
                      <a:pt x="176814" y="13158"/>
                      <a:pt x="178338" y="9347"/>
                    </a:cubicBezTo>
                    <a:cubicBezTo>
                      <a:pt x="178338" y="10872"/>
                      <a:pt x="178338" y="10872"/>
                      <a:pt x="178338" y="12396"/>
                    </a:cubicBezTo>
                    <a:cubicBezTo>
                      <a:pt x="178338" y="6299"/>
                      <a:pt x="179862" y="11634"/>
                      <a:pt x="179101" y="5537"/>
                    </a:cubicBezTo>
                    <a:cubicBezTo>
                      <a:pt x="182149" y="6299"/>
                      <a:pt x="184436" y="4775"/>
                      <a:pt x="186722" y="4775"/>
                    </a:cubicBezTo>
                    <a:cubicBezTo>
                      <a:pt x="186722" y="5537"/>
                      <a:pt x="186722" y="10872"/>
                      <a:pt x="186722" y="10109"/>
                    </a:cubicBezTo>
                    <a:lnTo>
                      <a:pt x="186722" y="6299"/>
                    </a:lnTo>
                    <a:lnTo>
                      <a:pt x="186722" y="7823"/>
                    </a:lnTo>
                    <a:cubicBezTo>
                      <a:pt x="186722" y="7061"/>
                      <a:pt x="187484" y="4012"/>
                      <a:pt x="186722" y="1726"/>
                    </a:cubicBezTo>
                    <a:cubicBezTo>
                      <a:pt x="192819" y="-4371"/>
                      <a:pt x="200440" y="7823"/>
                      <a:pt x="207299" y="5537"/>
                    </a:cubicBezTo>
                    <a:cubicBezTo>
                      <a:pt x="208824" y="7823"/>
                      <a:pt x="211110" y="5537"/>
                      <a:pt x="212634" y="4012"/>
                    </a:cubicBezTo>
                    <a:cubicBezTo>
                      <a:pt x="218731" y="11634"/>
                      <a:pt x="223304" y="17731"/>
                      <a:pt x="227877" y="11634"/>
                    </a:cubicBezTo>
                    <a:cubicBezTo>
                      <a:pt x="232449" y="19255"/>
                      <a:pt x="233973" y="35260"/>
                      <a:pt x="231687" y="3907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9" name="Freeform: Shape 386">
                <a:extLst>
                  <a:ext uri="{FF2B5EF4-FFF2-40B4-BE49-F238E27FC236}">
                    <a16:creationId xmlns:a16="http://schemas.microsoft.com/office/drawing/2014/main" id="{2EA0D354-C8A8-9744-5393-C369B8FDB446}"/>
                  </a:ext>
                </a:extLst>
              </p:cNvPr>
              <p:cNvSpPr/>
              <p:nvPr/>
            </p:nvSpPr>
            <p:spPr>
              <a:xfrm>
                <a:off x="9347176" y="2860294"/>
                <a:ext cx="338" cy="9145"/>
              </a:xfrm>
              <a:custGeom>
                <a:avLst/>
                <a:gdLst>
                  <a:gd name="connsiteX0" fmla="*/ 0 w 338"/>
                  <a:gd name="connsiteY0" fmla="*/ 0 h 9145"/>
                  <a:gd name="connsiteX1" fmla="*/ 0 w 338"/>
                  <a:gd name="connsiteY1" fmla="*/ 9146 h 9145"/>
                  <a:gd name="connsiteX2" fmla="*/ 0 w 338"/>
                  <a:gd name="connsiteY2" fmla="*/ 0 h 9145"/>
                </a:gdLst>
                <a:ahLst/>
                <a:cxnLst>
                  <a:cxn ang="0">
                    <a:pos x="connsiteX0" y="connsiteY0"/>
                  </a:cxn>
                  <a:cxn ang="0">
                    <a:pos x="connsiteX1" y="connsiteY1"/>
                  </a:cxn>
                  <a:cxn ang="0">
                    <a:pos x="connsiteX2" y="connsiteY2"/>
                  </a:cxn>
                </a:cxnLst>
                <a:rect l="l" t="t" r="r" b="b"/>
                <a:pathLst>
                  <a:path w="338" h="9145">
                    <a:moveTo>
                      <a:pt x="0" y="0"/>
                    </a:moveTo>
                    <a:cubicBezTo>
                      <a:pt x="0" y="3049"/>
                      <a:pt x="762" y="4573"/>
                      <a:pt x="0" y="9146"/>
                    </a:cubicBezTo>
                    <a:cubicBezTo>
                      <a:pt x="0" y="6097"/>
                      <a:pt x="0" y="3049"/>
                      <a:pt x="0"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0" name="Freeform: Shape 387">
                <a:extLst>
                  <a:ext uri="{FF2B5EF4-FFF2-40B4-BE49-F238E27FC236}">
                    <a16:creationId xmlns:a16="http://schemas.microsoft.com/office/drawing/2014/main" id="{D543B37D-F4D8-588B-4418-58283724C94C}"/>
                  </a:ext>
                </a:extLst>
              </p:cNvPr>
              <p:cNvSpPr/>
              <p:nvPr/>
            </p:nvSpPr>
            <p:spPr>
              <a:xfrm>
                <a:off x="9360894" y="2892910"/>
                <a:ext cx="762" cy="3630"/>
              </a:xfrm>
              <a:custGeom>
                <a:avLst/>
                <a:gdLst>
                  <a:gd name="connsiteX0" fmla="*/ 762 w 762"/>
                  <a:gd name="connsiteY0" fmla="*/ 156 h 3630"/>
                  <a:gd name="connsiteX1" fmla="*/ 762 w 762"/>
                  <a:gd name="connsiteY1" fmla="*/ 1680 h 3630"/>
                  <a:gd name="connsiteX2" fmla="*/ 0 w 762"/>
                  <a:gd name="connsiteY2" fmla="*/ 3204 h 3630"/>
                  <a:gd name="connsiteX3" fmla="*/ 762 w 762"/>
                  <a:gd name="connsiteY3" fmla="*/ 156 h 3630"/>
                </a:gdLst>
                <a:ahLst/>
                <a:cxnLst>
                  <a:cxn ang="0">
                    <a:pos x="connsiteX0" y="connsiteY0"/>
                  </a:cxn>
                  <a:cxn ang="0">
                    <a:pos x="connsiteX1" y="connsiteY1"/>
                  </a:cxn>
                  <a:cxn ang="0">
                    <a:pos x="connsiteX2" y="connsiteY2"/>
                  </a:cxn>
                  <a:cxn ang="0">
                    <a:pos x="connsiteX3" y="connsiteY3"/>
                  </a:cxn>
                </a:cxnLst>
                <a:rect l="l" t="t" r="r" b="b"/>
                <a:pathLst>
                  <a:path w="762" h="3630">
                    <a:moveTo>
                      <a:pt x="762" y="156"/>
                    </a:moveTo>
                    <a:cubicBezTo>
                      <a:pt x="762" y="-607"/>
                      <a:pt x="762" y="1680"/>
                      <a:pt x="762" y="1680"/>
                    </a:cubicBezTo>
                    <a:cubicBezTo>
                      <a:pt x="762" y="1680"/>
                      <a:pt x="0" y="4728"/>
                      <a:pt x="0" y="3204"/>
                    </a:cubicBezTo>
                    <a:cubicBezTo>
                      <a:pt x="0" y="3204"/>
                      <a:pt x="762" y="1680"/>
                      <a:pt x="762" y="156"/>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1" name="Freeform: Shape 388">
                <a:extLst>
                  <a:ext uri="{FF2B5EF4-FFF2-40B4-BE49-F238E27FC236}">
                    <a16:creationId xmlns:a16="http://schemas.microsoft.com/office/drawing/2014/main" id="{0655987E-3339-EE40-DEB3-6D8679C3DA2E}"/>
                  </a:ext>
                </a:extLst>
              </p:cNvPr>
              <p:cNvSpPr/>
              <p:nvPr/>
            </p:nvSpPr>
            <p:spPr>
              <a:xfrm>
                <a:off x="9363943" y="2895352"/>
                <a:ext cx="1524" cy="5334"/>
              </a:xfrm>
              <a:custGeom>
                <a:avLst/>
                <a:gdLst>
                  <a:gd name="connsiteX0" fmla="*/ 1524 w 1524"/>
                  <a:gd name="connsiteY0" fmla="*/ 0 h 5334"/>
                  <a:gd name="connsiteX1" fmla="*/ 0 w 1524"/>
                  <a:gd name="connsiteY1" fmla="*/ 5335 h 5334"/>
                  <a:gd name="connsiteX2" fmla="*/ 1524 w 1524"/>
                  <a:gd name="connsiteY2" fmla="*/ 0 h 5334"/>
                </a:gdLst>
                <a:ahLst/>
                <a:cxnLst>
                  <a:cxn ang="0">
                    <a:pos x="connsiteX0" y="connsiteY0"/>
                  </a:cxn>
                  <a:cxn ang="0">
                    <a:pos x="connsiteX1" y="connsiteY1"/>
                  </a:cxn>
                  <a:cxn ang="0">
                    <a:pos x="connsiteX2" y="connsiteY2"/>
                  </a:cxn>
                </a:cxnLst>
                <a:rect l="l" t="t" r="r" b="b"/>
                <a:pathLst>
                  <a:path w="1524" h="5334">
                    <a:moveTo>
                      <a:pt x="1524" y="0"/>
                    </a:moveTo>
                    <a:cubicBezTo>
                      <a:pt x="1524" y="3048"/>
                      <a:pt x="0" y="4573"/>
                      <a:pt x="0" y="5335"/>
                    </a:cubicBezTo>
                    <a:lnTo>
                      <a:pt x="1524"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2" name="Freeform: Shape 389">
                <a:extLst>
                  <a:ext uri="{FF2B5EF4-FFF2-40B4-BE49-F238E27FC236}">
                    <a16:creationId xmlns:a16="http://schemas.microsoft.com/office/drawing/2014/main" id="{9E28508D-FA52-CDDA-0106-598142E91FFC}"/>
                  </a:ext>
                </a:extLst>
              </p:cNvPr>
              <p:cNvSpPr/>
              <p:nvPr/>
            </p:nvSpPr>
            <p:spPr>
              <a:xfrm>
                <a:off x="9368706" y="2906784"/>
                <a:ext cx="571" cy="3810"/>
              </a:xfrm>
              <a:custGeom>
                <a:avLst/>
                <a:gdLst>
                  <a:gd name="connsiteX0" fmla="*/ 572 w 571"/>
                  <a:gd name="connsiteY0" fmla="*/ 0 h 3810"/>
                  <a:gd name="connsiteX1" fmla="*/ 572 w 571"/>
                  <a:gd name="connsiteY1" fmla="*/ 3811 h 3810"/>
                  <a:gd name="connsiteX2" fmla="*/ 572 w 571"/>
                  <a:gd name="connsiteY2" fmla="*/ 0 h 3810"/>
                </a:gdLst>
                <a:ahLst/>
                <a:cxnLst>
                  <a:cxn ang="0">
                    <a:pos x="connsiteX0" y="connsiteY0"/>
                  </a:cxn>
                  <a:cxn ang="0">
                    <a:pos x="connsiteX1" y="connsiteY1"/>
                  </a:cxn>
                  <a:cxn ang="0">
                    <a:pos x="connsiteX2" y="connsiteY2"/>
                  </a:cxn>
                </a:cxnLst>
                <a:rect l="l" t="t" r="r" b="b"/>
                <a:pathLst>
                  <a:path w="571" h="3810">
                    <a:moveTo>
                      <a:pt x="572" y="0"/>
                    </a:moveTo>
                    <a:cubicBezTo>
                      <a:pt x="572" y="2286"/>
                      <a:pt x="572" y="3811"/>
                      <a:pt x="572" y="3811"/>
                    </a:cubicBezTo>
                    <a:cubicBezTo>
                      <a:pt x="-191" y="2286"/>
                      <a:pt x="-191" y="1524"/>
                      <a:pt x="572"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3" name="Freeform: Shape 390">
                <a:extLst>
                  <a:ext uri="{FF2B5EF4-FFF2-40B4-BE49-F238E27FC236}">
                    <a16:creationId xmlns:a16="http://schemas.microsoft.com/office/drawing/2014/main" id="{108306DF-9E3E-BFDB-461F-6501CF292815}"/>
                  </a:ext>
                </a:extLst>
              </p:cNvPr>
              <p:cNvSpPr/>
              <p:nvPr/>
            </p:nvSpPr>
            <p:spPr>
              <a:xfrm>
                <a:off x="9369278" y="2900687"/>
                <a:ext cx="762" cy="3048"/>
              </a:xfrm>
              <a:custGeom>
                <a:avLst/>
                <a:gdLst>
                  <a:gd name="connsiteX0" fmla="*/ 0 w 762"/>
                  <a:gd name="connsiteY0" fmla="*/ 0 h 3048"/>
                  <a:gd name="connsiteX1" fmla="*/ 762 w 762"/>
                  <a:gd name="connsiteY1" fmla="*/ 3049 h 3048"/>
                  <a:gd name="connsiteX2" fmla="*/ 0 w 762"/>
                  <a:gd name="connsiteY2" fmla="*/ 0 h 3048"/>
                </a:gdLst>
                <a:ahLst/>
                <a:cxnLst>
                  <a:cxn ang="0">
                    <a:pos x="connsiteX0" y="connsiteY0"/>
                  </a:cxn>
                  <a:cxn ang="0">
                    <a:pos x="connsiteX1" y="connsiteY1"/>
                  </a:cxn>
                  <a:cxn ang="0">
                    <a:pos x="connsiteX2" y="connsiteY2"/>
                  </a:cxn>
                </a:cxnLst>
                <a:rect l="l" t="t" r="r" b="b"/>
                <a:pathLst>
                  <a:path w="762" h="3048">
                    <a:moveTo>
                      <a:pt x="0" y="0"/>
                    </a:moveTo>
                    <a:cubicBezTo>
                      <a:pt x="0" y="0"/>
                      <a:pt x="762" y="1524"/>
                      <a:pt x="762" y="3049"/>
                    </a:cubicBezTo>
                    <a:cubicBezTo>
                      <a:pt x="762" y="762"/>
                      <a:pt x="0" y="4573"/>
                      <a:pt x="0"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4" name="Freeform: Shape 391">
                <a:extLst>
                  <a:ext uri="{FF2B5EF4-FFF2-40B4-BE49-F238E27FC236}">
                    <a16:creationId xmlns:a16="http://schemas.microsoft.com/office/drawing/2014/main" id="{B246CF5C-5812-75EB-B683-513E5666B432}"/>
                  </a:ext>
                </a:extLst>
              </p:cNvPr>
              <p:cNvSpPr/>
              <p:nvPr/>
            </p:nvSpPr>
            <p:spPr>
              <a:xfrm>
                <a:off x="9377661" y="2908247"/>
                <a:ext cx="761" cy="2241"/>
              </a:xfrm>
              <a:custGeom>
                <a:avLst/>
                <a:gdLst>
                  <a:gd name="connsiteX0" fmla="*/ 0 w 761"/>
                  <a:gd name="connsiteY0" fmla="*/ 823 h 2241"/>
                  <a:gd name="connsiteX1" fmla="*/ 762 w 761"/>
                  <a:gd name="connsiteY1" fmla="*/ 1585 h 2241"/>
                  <a:gd name="connsiteX2" fmla="*/ 0 w 761"/>
                  <a:gd name="connsiteY2" fmla="*/ 823 h 2241"/>
                </a:gdLst>
                <a:ahLst/>
                <a:cxnLst>
                  <a:cxn ang="0">
                    <a:pos x="connsiteX0" y="connsiteY0"/>
                  </a:cxn>
                  <a:cxn ang="0">
                    <a:pos x="connsiteX1" y="connsiteY1"/>
                  </a:cxn>
                  <a:cxn ang="0">
                    <a:pos x="connsiteX2" y="connsiteY2"/>
                  </a:cxn>
                </a:cxnLst>
                <a:rect l="l" t="t" r="r" b="b"/>
                <a:pathLst>
                  <a:path w="761" h="2241">
                    <a:moveTo>
                      <a:pt x="0" y="823"/>
                    </a:moveTo>
                    <a:cubicBezTo>
                      <a:pt x="0" y="823"/>
                      <a:pt x="762" y="-1463"/>
                      <a:pt x="762" y="1585"/>
                    </a:cubicBezTo>
                    <a:cubicBezTo>
                      <a:pt x="762" y="-701"/>
                      <a:pt x="0" y="4634"/>
                      <a:pt x="0" y="82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5" name="Freeform: Shape 392">
                <a:extLst>
                  <a:ext uri="{FF2B5EF4-FFF2-40B4-BE49-F238E27FC236}">
                    <a16:creationId xmlns:a16="http://schemas.microsoft.com/office/drawing/2014/main" id="{E05683D0-AE25-0ED3-C835-FEB95E7109F8}"/>
                  </a:ext>
                </a:extLst>
              </p:cNvPr>
              <p:cNvSpPr/>
              <p:nvPr/>
            </p:nvSpPr>
            <p:spPr>
              <a:xfrm>
                <a:off x="9381471" y="2905259"/>
                <a:ext cx="338" cy="3810"/>
              </a:xfrm>
              <a:custGeom>
                <a:avLst/>
                <a:gdLst>
                  <a:gd name="connsiteX0" fmla="*/ 0 w 338"/>
                  <a:gd name="connsiteY0" fmla="*/ 0 h 3810"/>
                  <a:gd name="connsiteX1" fmla="*/ 0 w 338"/>
                  <a:gd name="connsiteY1" fmla="*/ 0 h 3810"/>
                  <a:gd name="connsiteX2" fmla="*/ 0 w 338"/>
                  <a:gd name="connsiteY2" fmla="*/ 3811 h 3810"/>
                  <a:gd name="connsiteX3" fmla="*/ 0 w 338"/>
                  <a:gd name="connsiteY3" fmla="*/ 0 h 3810"/>
                </a:gdLst>
                <a:ahLst/>
                <a:cxnLst>
                  <a:cxn ang="0">
                    <a:pos x="connsiteX0" y="connsiteY0"/>
                  </a:cxn>
                  <a:cxn ang="0">
                    <a:pos x="connsiteX1" y="connsiteY1"/>
                  </a:cxn>
                  <a:cxn ang="0">
                    <a:pos x="connsiteX2" y="connsiteY2"/>
                  </a:cxn>
                  <a:cxn ang="0">
                    <a:pos x="connsiteX3" y="connsiteY3"/>
                  </a:cxn>
                </a:cxnLst>
                <a:rect l="l" t="t" r="r" b="b"/>
                <a:pathLst>
                  <a:path w="338" h="3810">
                    <a:moveTo>
                      <a:pt x="0" y="0"/>
                    </a:moveTo>
                    <a:cubicBezTo>
                      <a:pt x="0" y="0"/>
                      <a:pt x="762" y="762"/>
                      <a:pt x="0" y="0"/>
                    </a:cubicBezTo>
                    <a:cubicBezTo>
                      <a:pt x="762" y="1524"/>
                      <a:pt x="0" y="3811"/>
                      <a:pt x="0" y="3811"/>
                    </a:cubicBez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6" name="Freeform: Shape 393">
                <a:extLst>
                  <a:ext uri="{FF2B5EF4-FFF2-40B4-BE49-F238E27FC236}">
                    <a16:creationId xmlns:a16="http://schemas.microsoft.com/office/drawing/2014/main" id="{BC46FBD2-C92B-CE71-E46F-191DD4466205}"/>
                  </a:ext>
                </a:extLst>
              </p:cNvPr>
              <p:cNvSpPr/>
              <p:nvPr/>
            </p:nvSpPr>
            <p:spPr>
              <a:xfrm>
                <a:off x="9453112" y="2893065"/>
                <a:ext cx="76212" cy="3048"/>
              </a:xfrm>
              <a:custGeom>
                <a:avLst/>
                <a:gdLst>
                  <a:gd name="connsiteX0" fmla="*/ 0 w 76212"/>
                  <a:gd name="connsiteY0" fmla="*/ 1524 h 3048"/>
                  <a:gd name="connsiteX1" fmla="*/ 0 w 76212"/>
                  <a:gd name="connsiteY1" fmla="*/ 3049 h 3048"/>
                  <a:gd name="connsiteX2" fmla="*/ 0 w 76212"/>
                  <a:gd name="connsiteY2" fmla="*/ 0 h 3048"/>
                </a:gdLst>
                <a:ahLst/>
                <a:cxnLst>
                  <a:cxn ang="0">
                    <a:pos x="connsiteX0" y="connsiteY0"/>
                  </a:cxn>
                  <a:cxn ang="0">
                    <a:pos x="connsiteX1" y="connsiteY1"/>
                  </a:cxn>
                  <a:cxn ang="0">
                    <a:pos x="connsiteX2" y="connsiteY2"/>
                  </a:cxn>
                </a:cxnLst>
                <a:rect l="l" t="t" r="r" b="b"/>
                <a:pathLst>
                  <a:path w="76212" h="3048">
                    <a:moveTo>
                      <a:pt x="0" y="1524"/>
                    </a:moveTo>
                    <a:lnTo>
                      <a:pt x="0" y="3049"/>
                    </a:ln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7" name="Freeform: Shape 394">
                <a:extLst>
                  <a:ext uri="{FF2B5EF4-FFF2-40B4-BE49-F238E27FC236}">
                    <a16:creationId xmlns:a16="http://schemas.microsoft.com/office/drawing/2014/main" id="{B07CF375-D19B-2B0C-7178-F8B3F6FFF9BF}"/>
                  </a:ext>
                </a:extLst>
              </p:cNvPr>
              <p:cNvSpPr/>
              <p:nvPr/>
            </p:nvSpPr>
            <p:spPr>
              <a:xfrm>
                <a:off x="9484359" y="2893471"/>
                <a:ext cx="761" cy="3405"/>
              </a:xfrm>
              <a:custGeom>
                <a:avLst/>
                <a:gdLst>
                  <a:gd name="connsiteX0" fmla="*/ 0 w 761"/>
                  <a:gd name="connsiteY0" fmla="*/ 356 h 3405"/>
                  <a:gd name="connsiteX1" fmla="*/ 762 w 761"/>
                  <a:gd name="connsiteY1" fmla="*/ 3405 h 3405"/>
                  <a:gd name="connsiteX2" fmla="*/ 0 w 761"/>
                  <a:gd name="connsiteY2" fmla="*/ 356 h 3405"/>
                </a:gdLst>
                <a:ahLst/>
                <a:cxnLst>
                  <a:cxn ang="0">
                    <a:pos x="connsiteX0" y="connsiteY0"/>
                  </a:cxn>
                  <a:cxn ang="0">
                    <a:pos x="connsiteX1" y="connsiteY1"/>
                  </a:cxn>
                  <a:cxn ang="0">
                    <a:pos x="connsiteX2" y="connsiteY2"/>
                  </a:cxn>
                </a:cxnLst>
                <a:rect l="l" t="t" r="r" b="b"/>
                <a:pathLst>
                  <a:path w="761" h="3405">
                    <a:moveTo>
                      <a:pt x="0" y="356"/>
                    </a:moveTo>
                    <a:cubicBezTo>
                      <a:pt x="0" y="-1168"/>
                      <a:pt x="762" y="2643"/>
                      <a:pt x="762" y="3405"/>
                    </a:cubicBezTo>
                    <a:cubicBezTo>
                      <a:pt x="0" y="3405"/>
                      <a:pt x="762" y="-406"/>
                      <a:pt x="0" y="356"/>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8" name="Freeform: Shape 395">
                <a:extLst>
                  <a:ext uri="{FF2B5EF4-FFF2-40B4-BE49-F238E27FC236}">
                    <a16:creationId xmlns:a16="http://schemas.microsoft.com/office/drawing/2014/main" id="{8523D0D1-642B-5FA6-F03E-4284E7106CB6}"/>
                  </a:ext>
                </a:extLst>
              </p:cNvPr>
              <p:cNvSpPr/>
              <p:nvPr/>
            </p:nvSpPr>
            <p:spPr>
              <a:xfrm>
                <a:off x="9500364" y="2874012"/>
                <a:ext cx="761" cy="5334"/>
              </a:xfrm>
              <a:custGeom>
                <a:avLst/>
                <a:gdLst>
                  <a:gd name="connsiteX0" fmla="*/ 762 w 761"/>
                  <a:gd name="connsiteY0" fmla="*/ 5335 h 5334"/>
                  <a:gd name="connsiteX1" fmla="*/ 0 w 761"/>
                  <a:gd name="connsiteY1" fmla="*/ 5335 h 5334"/>
                  <a:gd name="connsiteX2" fmla="*/ 0 w 761"/>
                  <a:gd name="connsiteY2" fmla="*/ 0 h 5334"/>
                </a:gdLst>
                <a:ahLst/>
                <a:cxnLst>
                  <a:cxn ang="0">
                    <a:pos x="connsiteX0" y="connsiteY0"/>
                  </a:cxn>
                  <a:cxn ang="0">
                    <a:pos x="connsiteX1" y="connsiteY1"/>
                  </a:cxn>
                  <a:cxn ang="0">
                    <a:pos x="connsiteX2" y="connsiteY2"/>
                  </a:cxn>
                </a:cxnLst>
                <a:rect l="l" t="t" r="r" b="b"/>
                <a:pathLst>
                  <a:path w="761" h="5334">
                    <a:moveTo>
                      <a:pt x="762" y="5335"/>
                    </a:moveTo>
                    <a:lnTo>
                      <a:pt x="0" y="5335"/>
                    </a:ln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84" name="Graphic 1">
              <a:extLst>
                <a:ext uri="{FF2B5EF4-FFF2-40B4-BE49-F238E27FC236}">
                  <a16:creationId xmlns:a16="http://schemas.microsoft.com/office/drawing/2014/main" id="{CC3FCA83-CE98-C205-286B-C853B59DE739}"/>
                </a:ext>
              </a:extLst>
            </p:cNvPr>
            <p:cNvGrpSpPr/>
            <p:nvPr/>
          </p:nvGrpSpPr>
          <p:grpSpPr>
            <a:xfrm>
              <a:off x="9410433" y="2615582"/>
              <a:ext cx="193580" cy="231963"/>
              <a:chOff x="9410433" y="2615582"/>
              <a:chExt cx="193580" cy="231963"/>
            </a:xfrm>
            <a:grpFill/>
          </p:grpSpPr>
          <p:sp>
            <p:nvSpPr>
              <p:cNvPr id="85" name="Freeform: Shape 372">
                <a:extLst>
                  <a:ext uri="{FF2B5EF4-FFF2-40B4-BE49-F238E27FC236}">
                    <a16:creationId xmlns:a16="http://schemas.microsoft.com/office/drawing/2014/main" id="{575A482F-C3C5-E948-03E5-3C744C735754}"/>
                  </a:ext>
                </a:extLst>
              </p:cNvPr>
              <p:cNvSpPr/>
              <p:nvPr/>
            </p:nvSpPr>
            <p:spPr>
              <a:xfrm>
                <a:off x="9436604" y="2615582"/>
                <a:ext cx="3402" cy="2443"/>
              </a:xfrm>
              <a:custGeom>
                <a:avLst/>
                <a:gdLst>
                  <a:gd name="connsiteX0" fmla="*/ 2789 w 3402"/>
                  <a:gd name="connsiteY0" fmla="*/ 831 h 2443"/>
                  <a:gd name="connsiteX1" fmla="*/ 503 w 3402"/>
                  <a:gd name="connsiteY1" fmla="*/ 1593 h 2443"/>
                  <a:gd name="connsiteX2" fmla="*/ 2789 w 3402"/>
                  <a:gd name="connsiteY2" fmla="*/ 831 h 2443"/>
                </a:gdLst>
                <a:ahLst/>
                <a:cxnLst>
                  <a:cxn ang="0">
                    <a:pos x="connsiteX0" y="connsiteY0"/>
                  </a:cxn>
                  <a:cxn ang="0">
                    <a:pos x="connsiteX1" y="connsiteY1"/>
                  </a:cxn>
                  <a:cxn ang="0">
                    <a:pos x="connsiteX2" y="connsiteY2"/>
                  </a:cxn>
                </a:cxnLst>
                <a:rect l="l" t="t" r="r" b="b"/>
                <a:pathLst>
                  <a:path w="3402" h="2443">
                    <a:moveTo>
                      <a:pt x="2789" y="831"/>
                    </a:moveTo>
                    <a:cubicBezTo>
                      <a:pt x="1265" y="831"/>
                      <a:pt x="-1022" y="3879"/>
                      <a:pt x="503" y="1593"/>
                    </a:cubicBezTo>
                    <a:cubicBezTo>
                      <a:pt x="2789" y="69"/>
                      <a:pt x="4314" y="-693"/>
                      <a:pt x="2789" y="83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6" name="Freeform: Shape 373">
                <a:extLst>
                  <a:ext uri="{FF2B5EF4-FFF2-40B4-BE49-F238E27FC236}">
                    <a16:creationId xmlns:a16="http://schemas.microsoft.com/office/drawing/2014/main" id="{FD8A3B6D-6B46-3FEE-F7B9-C7EE87086232}"/>
                  </a:ext>
                </a:extLst>
              </p:cNvPr>
              <p:cNvSpPr/>
              <p:nvPr/>
            </p:nvSpPr>
            <p:spPr>
              <a:xfrm>
                <a:off x="9412719" y="2624224"/>
                <a:ext cx="191294" cy="223321"/>
              </a:xfrm>
              <a:custGeom>
                <a:avLst/>
                <a:gdLst>
                  <a:gd name="connsiteX0" fmla="*/ 169193 w 191294"/>
                  <a:gd name="connsiteY0" fmla="*/ 221589 h 223321"/>
                  <a:gd name="connsiteX1" fmla="*/ 155474 w 191294"/>
                  <a:gd name="connsiteY1" fmla="*/ 218540 h 223321"/>
                  <a:gd name="connsiteX2" fmla="*/ 160047 w 191294"/>
                  <a:gd name="connsiteY2" fmla="*/ 213968 h 223321"/>
                  <a:gd name="connsiteX3" fmla="*/ 155474 w 191294"/>
                  <a:gd name="connsiteY3" fmla="*/ 201011 h 223321"/>
                  <a:gd name="connsiteX4" fmla="*/ 157761 w 191294"/>
                  <a:gd name="connsiteY4" fmla="*/ 200249 h 223321"/>
                  <a:gd name="connsiteX5" fmla="*/ 152426 w 191294"/>
                  <a:gd name="connsiteY5" fmla="*/ 201011 h 223321"/>
                  <a:gd name="connsiteX6" fmla="*/ 155474 w 191294"/>
                  <a:gd name="connsiteY6" fmla="*/ 198725 h 223321"/>
                  <a:gd name="connsiteX7" fmla="*/ 150139 w 191294"/>
                  <a:gd name="connsiteY7" fmla="*/ 200249 h 223321"/>
                  <a:gd name="connsiteX8" fmla="*/ 155474 w 191294"/>
                  <a:gd name="connsiteY8" fmla="*/ 195677 h 223321"/>
                  <a:gd name="connsiteX9" fmla="*/ 150901 w 191294"/>
                  <a:gd name="connsiteY9" fmla="*/ 197963 h 223321"/>
                  <a:gd name="connsiteX10" fmla="*/ 143280 w 191294"/>
                  <a:gd name="connsiteY10" fmla="*/ 197201 h 223321"/>
                  <a:gd name="connsiteX11" fmla="*/ 146329 w 191294"/>
                  <a:gd name="connsiteY11" fmla="*/ 195677 h 223321"/>
                  <a:gd name="connsiteX12" fmla="*/ 133372 w 191294"/>
                  <a:gd name="connsiteY12" fmla="*/ 192628 h 223321"/>
                  <a:gd name="connsiteX13" fmla="*/ 139470 w 191294"/>
                  <a:gd name="connsiteY13" fmla="*/ 188817 h 223321"/>
                  <a:gd name="connsiteX14" fmla="*/ 131848 w 191294"/>
                  <a:gd name="connsiteY14" fmla="*/ 191866 h 223321"/>
                  <a:gd name="connsiteX15" fmla="*/ 128800 w 191294"/>
                  <a:gd name="connsiteY15" fmla="*/ 191104 h 223321"/>
                  <a:gd name="connsiteX16" fmla="*/ 129562 w 191294"/>
                  <a:gd name="connsiteY16" fmla="*/ 190342 h 223321"/>
                  <a:gd name="connsiteX17" fmla="*/ 125751 w 191294"/>
                  <a:gd name="connsiteY17" fmla="*/ 191104 h 223321"/>
                  <a:gd name="connsiteX18" fmla="*/ 128800 w 191294"/>
                  <a:gd name="connsiteY18" fmla="*/ 188055 h 223321"/>
                  <a:gd name="connsiteX19" fmla="*/ 128038 w 191294"/>
                  <a:gd name="connsiteY19" fmla="*/ 186531 h 223321"/>
                  <a:gd name="connsiteX20" fmla="*/ 126513 w 191294"/>
                  <a:gd name="connsiteY20" fmla="*/ 187293 h 223321"/>
                  <a:gd name="connsiteX21" fmla="*/ 126513 w 191294"/>
                  <a:gd name="connsiteY21" fmla="*/ 185769 h 223321"/>
                  <a:gd name="connsiteX22" fmla="*/ 127275 w 191294"/>
                  <a:gd name="connsiteY22" fmla="*/ 185007 h 223321"/>
                  <a:gd name="connsiteX23" fmla="*/ 122703 w 191294"/>
                  <a:gd name="connsiteY23" fmla="*/ 185769 h 223321"/>
                  <a:gd name="connsiteX24" fmla="*/ 130324 w 191294"/>
                  <a:gd name="connsiteY24" fmla="*/ 180434 h 223321"/>
                  <a:gd name="connsiteX25" fmla="*/ 118892 w 191294"/>
                  <a:gd name="connsiteY25" fmla="*/ 172813 h 223321"/>
                  <a:gd name="connsiteX26" fmla="*/ 122703 w 191294"/>
                  <a:gd name="connsiteY26" fmla="*/ 169002 h 223321"/>
                  <a:gd name="connsiteX27" fmla="*/ 118130 w 191294"/>
                  <a:gd name="connsiteY27" fmla="*/ 169764 h 223321"/>
                  <a:gd name="connsiteX28" fmla="*/ 120416 w 191294"/>
                  <a:gd name="connsiteY28" fmla="*/ 167478 h 223321"/>
                  <a:gd name="connsiteX29" fmla="*/ 115843 w 191294"/>
                  <a:gd name="connsiteY29" fmla="*/ 168240 h 223321"/>
                  <a:gd name="connsiteX30" fmla="*/ 121178 w 191294"/>
                  <a:gd name="connsiteY30" fmla="*/ 165191 h 223321"/>
                  <a:gd name="connsiteX31" fmla="*/ 115082 w 191294"/>
                  <a:gd name="connsiteY31" fmla="*/ 165953 h 223321"/>
                  <a:gd name="connsiteX32" fmla="*/ 118130 w 191294"/>
                  <a:gd name="connsiteY32" fmla="*/ 164429 h 223321"/>
                  <a:gd name="connsiteX33" fmla="*/ 115082 w 191294"/>
                  <a:gd name="connsiteY33" fmla="*/ 163667 h 223321"/>
                  <a:gd name="connsiteX34" fmla="*/ 118130 w 191294"/>
                  <a:gd name="connsiteY34" fmla="*/ 162143 h 223321"/>
                  <a:gd name="connsiteX35" fmla="*/ 113557 w 191294"/>
                  <a:gd name="connsiteY35" fmla="*/ 163667 h 223321"/>
                  <a:gd name="connsiteX36" fmla="*/ 116606 w 191294"/>
                  <a:gd name="connsiteY36" fmla="*/ 161381 h 223321"/>
                  <a:gd name="connsiteX37" fmla="*/ 108984 w 191294"/>
                  <a:gd name="connsiteY37" fmla="*/ 162143 h 223321"/>
                  <a:gd name="connsiteX38" fmla="*/ 110508 w 191294"/>
                  <a:gd name="connsiteY38" fmla="*/ 161381 h 223321"/>
                  <a:gd name="connsiteX39" fmla="*/ 107460 w 191294"/>
                  <a:gd name="connsiteY39" fmla="*/ 159094 h 223321"/>
                  <a:gd name="connsiteX40" fmla="*/ 112795 w 191294"/>
                  <a:gd name="connsiteY40" fmla="*/ 153759 h 223321"/>
                  <a:gd name="connsiteX41" fmla="*/ 102887 w 191294"/>
                  <a:gd name="connsiteY41" fmla="*/ 159094 h 223321"/>
                  <a:gd name="connsiteX42" fmla="*/ 102125 w 191294"/>
                  <a:gd name="connsiteY42" fmla="*/ 155284 h 223321"/>
                  <a:gd name="connsiteX43" fmla="*/ 109747 w 191294"/>
                  <a:gd name="connsiteY43" fmla="*/ 150711 h 223321"/>
                  <a:gd name="connsiteX44" fmla="*/ 112795 w 191294"/>
                  <a:gd name="connsiteY44" fmla="*/ 147662 h 223321"/>
                  <a:gd name="connsiteX45" fmla="*/ 115082 w 191294"/>
                  <a:gd name="connsiteY45" fmla="*/ 146900 h 223321"/>
                  <a:gd name="connsiteX46" fmla="*/ 112033 w 191294"/>
                  <a:gd name="connsiteY46" fmla="*/ 146138 h 223321"/>
                  <a:gd name="connsiteX47" fmla="*/ 99076 w 191294"/>
                  <a:gd name="connsiteY47" fmla="*/ 151473 h 223321"/>
                  <a:gd name="connsiteX48" fmla="*/ 106698 w 191294"/>
                  <a:gd name="connsiteY48" fmla="*/ 146138 h 223321"/>
                  <a:gd name="connsiteX49" fmla="*/ 94504 w 191294"/>
                  <a:gd name="connsiteY49" fmla="*/ 152235 h 223321"/>
                  <a:gd name="connsiteX50" fmla="*/ 97552 w 191294"/>
                  <a:gd name="connsiteY50" fmla="*/ 149187 h 223321"/>
                  <a:gd name="connsiteX51" fmla="*/ 93741 w 191294"/>
                  <a:gd name="connsiteY51" fmla="*/ 151473 h 223321"/>
                  <a:gd name="connsiteX52" fmla="*/ 96790 w 191294"/>
                  <a:gd name="connsiteY52" fmla="*/ 146900 h 223321"/>
                  <a:gd name="connsiteX53" fmla="*/ 99839 w 191294"/>
                  <a:gd name="connsiteY53" fmla="*/ 144614 h 223321"/>
                  <a:gd name="connsiteX54" fmla="*/ 96790 w 191294"/>
                  <a:gd name="connsiteY54" fmla="*/ 144614 h 223321"/>
                  <a:gd name="connsiteX55" fmla="*/ 97552 w 191294"/>
                  <a:gd name="connsiteY55" fmla="*/ 143852 h 223321"/>
                  <a:gd name="connsiteX56" fmla="*/ 91455 w 191294"/>
                  <a:gd name="connsiteY56" fmla="*/ 146900 h 223321"/>
                  <a:gd name="connsiteX57" fmla="*/ 93741 w 191294"/>
                  <a:gd name="connsiteY57" fmla="*/ 146138 h 223321"/>
                  <a:gd name="connsiteX58" fmla="*/ 88407 w 191294"/>
                  <a:gd name="connsiteY58" fmla="*/ 146900 h 223321"/>
                  <a:gd name="connsiteX59" fmla="*/ 92980 w 191294"/>
                  <a:gd name="connsiteY59" fmla="*/ 144614 h 223321"/>
                  <a:gd name="connsiteX60" fmla="*/ 83072 w 191294"/>
                  <a:gd name="connsiteY60" fmla="*/ 146900 h 223321"/>
                  <a:gd name="connsiteX61" fmla="*/ 86883 w 191294"/>
                  <a:gd name="connsiteY61" fmla="*/ 145376 h 223321"/>
                  <a:gd name="connsiteX62" fmla="*/ 84596 w 191294"/>
                  <a:gd name="connsiteY62" fmla="*/ 141565 h 223321"/>
                  <a:gd name="connsiteX63" fmla="*/ 81548 w 191294"/>
                  <a:gd name="connsiteY63" fmla="*/ 143852 h 223321"/>
                  <a:gd name="connsiteX64" fmla="*/ 83834 w 191294"/>
                  <a:gd name="connsiteY64" fmla="*/ 140803 h 223321"/>
                  <a:gd name="connsiteX65" fmla="*/ 81548 w 191294"/>
                  <a:gd name="connsiteY65" fmla="*/ 140803 h 223321"/>
                  <a:gd name="connsiteX66" fmla="*/ 83072 w 191294"/>
                  <a:gd name="connsiteY66" fmla="*/ 140041 h 223321"/>
                  <a:gd name="connsiteX67" fmla="*/ 77737 w 191294"/>
                  <a:gd name="connsiteY67" fmla="*/ 136993 h 223321"/>
                  <a:gd name="connsiteX68" fmla="*/ 71640 w 191294"/>
                  <a:gd name="connsiteY68" fmla="*/ 139279 h 223321"/>
                  <a:gd name="connsiteX69" fmla="*/ 75451 w 191294"/>
                  <a:gd name="connsiteY69" fmla="*/ 136993 h 223321"/>
                  <a:gd name="connsiteX70" fmla="*/ 77737 w 191294"/>
                  <a:gd name="connsiteY70" fmla="*/ 133944 h 223321"/>
                  <a:gd name="connsiteX71" fmla="*/ 79261 w 191294"/>
                  <a:gd name="connsiteY71" fmla="*/ 135468 h 223321"/>
                  <a:gd name="connsiteX72" fmla="*/ 77737 w 191294"/>
                  <a:gd name="connsiteY72" fmla="*/ 134706 h 223321"/>
                  <a:gd name="connsiteX73" fmla="*/ 75451 w 191294"/>
                  <a:gd name="connsiteY73" fmla="*/ 133182 h 223321"/>
                  <a:gd name="connsiteX74" fmla="*/ 80023 w 191294"/>
                  <a:gd name="connsiteY74" fmla="*/ 130133 h 223321"/>
                  <a:gd name="connsiteX75" fmla="*/ 76213 w 191294"/>
                  <a:gd name="connsiteY75" fmla="*/ 130896 h 223321"/>
                  <a:gd name="connsiteX76" fmla="*/ 74688 w 191294"/>
                  <a:gd name="connsiteY76" fmla="*/ 131658 h 223321"/>
                  <a:gd name="connsiteX77" fmla="*/ 70878 w 191294"/>
                  <a:gd name="connsiteY77" fmla="*/ 133182 h 223321"/>
                  <a:gd name="connsiteX78" fmla="*/ 73927 w 191294"/>
                  <a:gd name="connsiteY78" fmla="*/ 129371 h 223321"/>
                  <a:gd name="connsiteX79" fmla="*/ 78499 w 191294"/>
                  <a:gd name="connsiteY79" fmla="*/ 126323 h 223321"/>
                  <a:gd name="connsiteX80" fmla="*/ 70878 w 191294"/>
                  <a:gd name="connsiteY80" fmla="*/ 130133 h 223321"/>
                  <a:gd name="connsiteX81" fmla="*/ 73164 w 191294"/>
                  <a:gd name="connsiteY81" fmla="*/ 128609 h 223321"/>
                  <a:gd name="connsiteX82" fmla="*/ 67067 w 191294"/>
                  <a:gd name="connsiteY82" fmla="*/ 130133 h 223321"/>
                  <a:gd name="connsiteX83" fmla="*/ 70116 w 191294"/>
                  <a:gd name="connsiteY83" fmla="*/ 124799 h 223321"/>
                  <a:gd name="connsiteX84" fmla="*/ 65543 w 191294"/>
                  <a:gd name="connsiteY84" fmla="*/ 124799 h 223321"/>
                  <a:gd name="connsiteX85" fmla="*/ 67829 w 191294"/>
                  <a:gd name="connsiteY85" fmla="*/ 123274 h 223321"/>
                  <a:gd name="connsiteX86" fmla="*/ 66305 w 191294"/>
                  <a:gd name="connsiteY86" fmla="*/ 122512 h 223321"/>
                  <a:gd name="connsiteX87" fmla="*/ 72402 w 191294"/>
                  <a:gd name="connsiteY87" fmla="*/ 117177 h 223321"/>
                  <a:gd name="connsiteX88" fmla="*/ 64019 w 191294"/>
                  <a:gd name="connsiteY88" fmla="*/ 121750 h 223321"/>
                  <a:gd name="connsiteX89" fmla="*/ 64019 w 191294"/>
                  <a:gd name="connsiteY89" fmla="*/ 117939 h 223321"/>
                  <a:gd name="connsiteX90" fmla="*/ 69353 w 191294"/>
                  <a:gd name="connsiteY90" fmla="*/ 114891 h 223321"/>
                  <a:gd name="connsiteX91" fmla="*/ 66305 w 191294"/>
                  <a:gd name="connsiteY91" fmla="*/ 114129 h 223321"/>
                  <a:gd name="connsiteX92" fmla="*/ 60208 w 191294"/>
                  <a:gd name="connsiteY92" fmla="*/ 117939 h 223321"/>
                  <a:gd name="connsiteX93" fmla="*/ 61732 w 191294"/>
                  <a:gd name="connsiteY93" fmla="*/ 114891 h 223321"/>
                  <a:gd name="connsiteX94" fmla="*/ 57160 w 191294"/>
                  <a:gd name="connsiteY94" fmla="*/ 116415 h 223321"/>
                  <a:gd name="connsiteX95" fmla="*/ 61732 w 191294"/>
                  <a:gd name="connsiteY95" fmla="*/ 107270 h 223321"/>
                  <a:gd name="connsiteX96" fmla="*/ 58684 w 191294"/>
                  <a:gd name="connsiteY96" fmla="*/ 108794 h 223321"/>
                  <a:gd name="connsiteX97" fmla="*/ 59446 w 191294"/>
                  <a:gd name="connsiteY97" fmla="*/ 109556 h 223321"/>
                  <a:gd name="connsiteX98" fmla="*/ 56397 w 191294"/>
                  <a:gd name="connsiteY98" fmla="*/ 111080 h 223321"/>
                  <a:gd name="connsiteX99" fmla="*/ 62495 w 191294"/>
                  <a:gd name="connsiteY99" fmla="*/ 106507 h 223321"/>
                  <a:gd name="connsiteX100" fmla="*/ 53349 w 191294"/>
                  <a:gd name="connsiteY100" fmla="*/ 108794 h 223321"/>
                  <a:gd name="connsiteX101" fmla="*/ 55635 w 191294"/>
                  <a:gd name="connsiteY101" fmla="*/ 106507 h 223321"/>
                  <a:gd name="connsiteX102" fmla="*/ 51062 w 191294"/>
                  <a:gd name="connsiteY102" fmla="*/ 108032 h 223321"/>
                  <a:gd name="connsiteX103" fmla="*/ 60208 w 191294"/>
                  <a:gd name="connsiteY103" fmla="*/ 101935 h 223321"/>
                  <a:gd name="connsiteX104" fmla="*/ 55635 w 191294"/>
                  <a:gd name="connsiteY104" fmla="*/ 102697 h 223321"/>
                  <a:gd name="connsiteX105" fmla="*/ 60208 w 191294"/>
                  <a:gd name="connsiteY105" fmla="*/ 98886 h 223321"/>
                  <a:gd name="connsiteX106" fmla="*/ 56397 w 191294"/>
                  <a:gd name="connsiteY106" fmla="*/ 100410 h 223321"/>
                  <a:gd name="connsiteX107" fmla="*/ 57160 w 191294"/>
                  <a:gd name="connsiteY107" fmla="*/ 99648 h 223321"/>
                  <a:gd name="connsiteX108" fmla="*/ 56397 w 191294"/>
                  <a:gd name="connsiteY108" fmla="*/ 98886 h 223321"/>
                  <a:gd name="connsiteX109" fmla="*/ 52587 w 191294"/>
                  <a:gd name="connsiteY109" fmla="*/ 102697 h 223321"/>
                  <a:gd name="connsiteX110" fmla="*/ 48776 w 191294"/>
                  <a:gd name="connsiteY110" fmla="*/ 104221 h 223321"/>
                  <a:gd name="connsiteX111" fmla="*/ 51062 w 191294"/>
                  <a:gd name="connsiteY111" fmla="*/ 101173 h 223321"/>
                  <a:gd name="connsiteX112" fmla="*/ 47252 w 191294"/>
                  <a:gd name="connsiteY112" fmla="*/ 102697 h 223321"/>
                  <a:gd name="connsiteX113" fmla="*/ 50300 w 191294"/>
                  <a:gd name="connsiteY113" fmla="*/ 100410 h 223321"/>
                  <a:gd name="connsiteX114" fmla="*/ 50300 w 191294"/>
                  <a:gd name="connsiteY114" fmla="*/ 101173 h 223321"/>
                  <a:gd name="connsiteX115" fmla="*/ 52587 w 191294"/>
                  <a:gd name="connsiteY115" fmla="*/ 98886 h 223321"/>
                  <a:gd name="connsiteX116" fmla="*/ 46490 w 191294"/>
                  <a:gd name="connsiteY116" fmla="*/ 101173 h 223321"/>
                  <a:gd name="connsiteX117" fmla="*/ 51062 w 191294"/>
                  <a:gd name="connsiteY117" fmla="*/ 98886 h 223321"/>
                  <a:gd name="connsiteX118" fmla="*/ 52587 w 191294"/>
                  <a:gd name="connsiteY118" fmla="*/ 96600 h 223321"/>
                  <a:gd name="connsiteX119" fmla="*/ 51062 w 191294"/>
                  <a:gd name="connsiteY119" fmla="*/ 98886 h 223321"/>
                  <a:gd name="connsiteX120" fmla="*/ 52587 w 191294"/>
                  <a:gd name="connsiteY120" fmla="*/ 98124 h 223321"/>
                  <a:gd name="connsiteX121" fmla="*/ 46490 w 191294"/>
                  <a:gd name="connsiteY121" fmla="*/ 100410 h 223321"/>
                  <a:gd name="connsiteX122" fmla="*/ 48776 w 191294"/>
                  <a:gd name="connsiteY122" fmla="*/ 97362 h 223321"/>
                  <a:gd name="connsiteX123" fmla="*/ 48776 w 191294"/>
                  <a:gd name="connsiteY123" fmla="*/ 97362 h 223321"/>
                  <a:gd name="connsiteX124" fmla="*/ 46490 w 191294"/>
                  <a:gd name="connsiteY124" fmla="*/ 96600 h 223321"/>
                  <a:gd name="connsiteX125" fmla="*/ 47252 w 191294"/>
                  <a:gd name="connsiteY125" fmla="*/ 95838 h 223321"/>
                  <a:gd name="connsiteX126" fmla="*/ 44204 w 191294"/>
                  <a:gd name="connsiteY126" fmla="*/ 95838 h 223321"/>
                  <a:gd name="connsiteX127" fmla="*/ 52587 w 191294"/>
                  <a:gd name="connsiteY127" fmla="*/ 89741 h 223321"/>
                  <a:gd name="connsiteX128" fmla="*/ 43441 w 191294"/>
                  <a:gd name="connsiteY128" fmla="*/ 94313 h 223321"/>
                  <a:gd name="connsiteX129" fmla="*/ 43441 w 191294"/>
                  <a:gd name="connsiteY129" fmla="*/ 89741 h 223321"/>
                  <a:gd name="connsiteX130" fmla="*/ 39630 w 191294"/>
                  <a:gd name="connsiteY130" fmla="*/ 91265 h 223321"/>
                  <a:gd name="connsiteX131" fmla="*/ 39630 w 191294"/>
                  <a:gd name="connsiteY131" fmla="*/ 84406 h 223321"/>
                  <a:gd name="connsiteX132" fmla="*/ 45728 w 191294"/>
                  <a:gd name="connsiteY132" fmla="*/ 81357 h 223321"/>
                  <a:gd name="connsiteX133" fmla="*/ 43441 w 191294"/>
                  <a:gd name="connsiteY133" fmla="*/ 82119 h 223321"/>
                  <a:gd name="connsiteX134" fmla="*/ 37344 w 191294"/>
                  <a:gd name="connsiteY134" fmla="*/ 85930 h 223321"/>
                  <a:gd name="connsiteX135" fmla="*/ 36582 w 191294"/>
                  <a:gd name="connsiteY135" fmla="*/ 82119 h 223321"/>
                  <a:gd name="connsiteX136" fmla="*/ 32772 w 191294"/>
                  <a:gd name="connsiteY136" fmla="*/ 84406 h 223321"/>
                  <a:gd name="connsiteX137" fmla="*/ 36582 w 191294"/>
                  <a:gd name="connsiteY137" fmla="*/ 80595 h 223321"/>
                  <a:gd name="connsiteX138" fmla="*/ 33534 w 191294"/>
                  <a:gd name="connsiteY138" fmla="*/ 82119 h 223321"/>
                  <a:gd name="connsiteX139" fmla="*/ 36582 w 191294"/>
                  <a:gd name="connsiteY139" fmla="*/ 79833 h 223321"/>
                  <a:gd name="connsiteX140" fmla="*/ 32772 w 191294"/>
                  <a:gd name="connsiteY140" fmla="*/ 81357 h 223321"/>
                  <a:gd name="connsiteX141" fmla="*/ 35820 w 191294"/>
                  <a:gd name="connsiteY141" fmla="*/ 79071 h 223321"/>
                  <a:gd name="connsiteX142" fmla="*/ 30485 w 191294"/>
                  <a:gd name="connsiteY142" fmla="*/ 79833 h 223321"/>
                  <a:gd name="connsiteX143" fmla="*/ 35058 w 191294"/>
                  <a:gd name="connsiteY143" fmla="*/ 76784 h 223321"/>
                  <a:gd name="connsiteX144" fmla="*/ 30485 w 191294"/>
                  <a:gd name="connsiteY144" fmla="*/ 79071 h 223321"/>
                  <a:gd name="connsiteX145" fmla="*/ 36582 w 191294"/>
                  <a:gd name="connsiteY145" fmla="*/ 72974 h 223321"/>
                  <a:gd name="connsiteX146" fmla="*/ 22864 w 191294"/>
                  <a:gd name="connsiteY146" fmla="*/ 71449 h 223321"/>
                  <a:gd name="connsiteX147" fmla="*/ 25150 w 191294"/>
                  <a:gd name="connsiteY147" fmla="*/ 69925 h 223321"/>
                  <a:gd name="connsiteX148" fmla="*/ 22102 w 191294"/>
                  <a:gd name="connsiteY148" fmla="*/ 70687 h 223321"/>
                  <a:gd name="connsiteX149" fmla="*/ 29723 w 191294"/>
                  <a:gd name="connsiteY149" fmla="*/ 66115 h 223321"/>
                  <a:gd name="connsiteX150" fmla="*/ 23626 w 191294"/>
                  <a:gd name="connsiteY150" fmla="*/ 67639 h 223321"/>
                  <a:gd name="connsiteX151" fmla="*/ 22102 w 191294"/>
                  <a:gd name="connsiteY151" fmla="*/ 69163 h 223321"/>
                  <a:gd name="connsiteX152" fmla="*/ 19053 w 191294"/>
                  <a:gd name="connsiteY152" fmla="*/ 69163 h 223321"/>
                  <a:gd name="connsiteX153" fmla="*/ 26674 w 191294"/>
                  <a:gd name="connsiteY153" fmla="*/ 65352 h 223321"/>
                  <a:gd name="connsiteX154" fmla="*/ 24388 w 191294"/>
                  <a:gd name="connsiteY154" fmla="*/ 66115 h 223321"/>
                  <a:gd name="connsiteX155" fmla="*/ 41917 w 191294"/>
                  <a:gd name="connsiteY155" fmla="*/ 56969 h 223321"/>
                  <a:gd name="connsiteX156" fmla="*/ 41155 w 191294"/>
                  <a:gd name="connsiteY156" fmla="*/ 56969 h 223321"/>
                  <a:gd name="connsiteX157" fmla="*/ 48776 w 191294"/>
                  <a:gd name="connsiteY157" fmla="*/ 53158 h 223321"/>
                  <a:gd name="connsiteX158" fmla="*/ 37344 w 191294"/>
                  <a:gd name="connsiteY158" fmla="*/ 59255 h 223321"/>
                  <a:gd name="connsiteX159" fmla="*/ 25150 w 191294"/>
                  <a:gd name="connsiteY159" fmla="*/ 63828 h 223321"/>
                  <a:gd name="connsiteX160" fmla="*/ 30485 w 191294"/>
                  <a:gd name="connsiteY160" fmla="*/ 61542 h 223321"/>
                  <a:gd name="connsiteX161" fmla="*/ 28961 w 191294"/>
                  <a:gd name="connsiteY161" fmla="*/ 60018 h 223321"/>
                  <a:gd name="connsiteX162" fmla="*/ 21340 w 191294"/>
                  <a:gd name="connsiteY162" fmla="*/ 63828 h 223321"/>
                  <a:gd name="connsiteX163" fmla="*/ 25912 w 191294"/>
                  <a:gd name="connsiteY163" fmla="*/ 60780 h 223321"/>
                  <a:gd name="connsiteX164" fmla="*/ 19053 w 191294"/>
                  <a:gd name="connsiteY164" fmla="*/ 64590 h 223321"/>
                  <a:gd name="connsiteX165" fmla="*/ 15242 w 191294"/>
                  <a:gd name="connsiteY165" fmla="*/ 65352 h 223321"/>
                  <a:gd name="connsiteX166" fmla="*/ 27437 w 191294"/>
                  <a:gd name="connsiteY166" fmla="*/ 58493 h 223321"/>
                  <a:gd name="connsiteX167" fmla="*/ 15242 w 191294"/>
                  <a:gd name="connsiteY167" fmla="*/ 64590 h 223321"/>
                  <a:gd name="connsiteX168" fmla="*/ 22102 w 191294"/>
                  <a:gd name="connsiteY168" fmla="*/ 60018 h 223321"/>
                  <a:gd name="connsiteX169" fmla="*/ 22102 w 191294"/>
                  <a:gd name="connsiteY169" fmla="*/ 58493 h 223321"/>
                  <a:gd name="connsiteX170" fmla="*/ 17529 w 191294"/>
                  <a:gd name="connsiteY170" fmla="*/ 60780 h 223321"/>
                  <a:gd name="connsiteX171" fmla="*/ 22102 w 191294"/>
                  <a:gd name="connsiteY171" fmla="*/ 57731 h 223321"/>
                  <a:gd name="connsiteX172" fmla="*/ 22102 w 191294"/>
                  <a:gd name="connsiteY172" fmla="*/ 56207 h 223321"/>
                  <a:gd name="connsiteX173" fmla="*/ 16767 w 191294"/>
                  <a:gd name="connsiteY173" fmla="*/ 58493 h 223321"/>
                  <a:gd name="connsiteX174" fmla="*/ 14481 w 191294"/>
                  <a:gd name="connsiteY174" fmla="*/ 61542 h 223321"/>
                  <a:gd name="connsiteX175" fmla="*/ 11432 w 191294"/>
                  <a:gd name="connsiteY175" fmla="*/ 61542 h 223321"/>
                  <a:gd name="connsiteX176" fmla="*/ 13718 w 191294"/>
                  <a:gd name="connsiteY176" fmla="*/ 60018 h 223321"/>
                  <a:gd name="connsiteX177" fmla="*/ 9907 w 191294"/>
                  <a:gd name="connsiteY177" fmla="*/ 60780 h 223321"/>
                  <a:gd name="connsiteX178" fmla="*/ 13718 w 191294"/>
                  <a:gd name="connsiteY178" fmla="*/ 58493 h 223321"/>
                  <a:gd name="connsiteX179" fmla="*/ 9907 w 191294"/>
                  <a:gd name="connsiteY179" fmla="*/ 60780 h 223321"/>
                  <a:gd name="connsiteX180" fmla="*/ 15242 w 191294"/>
                  <a:gd name="connsiteY180" fmla="*/ 56207 h 223321"/>
                  <a:gd name="connsiteX181" fmla="*/ 18291 w 191294"/>
                  <a:gd name="connsiteY181" fmla="*/ 55445 h 223321"/>
                  <a:gd name="connsiteX182" fmla="*/ 19816 w 191294"/>
                  <a:gd name="connsiteY182" fmla="*/ 53921 h 223321"/>
                  <a:gd name="connsiteX183" fmla="*/ 9146 w 191294"/>
                  <a:gd name="connsiteY183" fmla="*/ 59255 h 223321"/>
                  <a:gd name="connsiteX184" fmla="*/ 9146 w 191294"/>
                  <a:gd name="connsiteY184" fmla="*/ 58493 h 223321"/>
                  <a:gd name="connsiteX185" fmla="*/ 13718 w 191294"/>
                  <a:gd name="connsiteY185" fmla="*/ 56969 h 223321"/>
                  <a:gd name="connsiteX186" fmla="*/ 19053 w 191294"/>
                  <a:gd name="connsiteY186" fmla="*/ 52396 h 223321"/>
                  <a:gd name="connsiteX187" fmla="*/ 10670 w 191294"/>
                  <a:gd name="connsiteY187" fmla="*/ 56969 h 223321"/>
                  <a:gd name="connsiteX188" fmla="*/ 15242 w 191294"/>
                  <a:gd name="connsiteY188" fmla="*/ 53921 h 223321"/>
                  <a:gd name="connsiteX189" fmla="*/ 9146 w 191294"/>
                  <a:gd name="connsiteY189" fmla="*/ 56969 h 223321"/>
                  <a:gd name="connsiteX190" fmla="*/ 17529 w 191294"/>
                  <a:gd name="connsiteY190" fmla="*/ 50110 h 223321"/>
                  <a:gd name="connsiteX191" fmla="*/ 23626 w 191294"/>
                  <a:gd name="connsiteY191" fmla="*/ 47824 h 223321"/>
                  <a:gd name="connsiteX192" fmla="*/ 23626 w 191294"/>
                  <a:gd name="connsiteY192" fmla="*/ 47061 h 223321"/>
                  <a:gd name="connsiteX193" fmla="*/ 32009 w 191294"/>
                  <a:gd name="connsiteY193" fmla="*/ 42489 h 223321"/>
                  <a:gd name="connsiteX194" fmla="*/ 28961 w 191294"/>
                  <a:gd name="connsiteY194" fmla="*/ 42489 h 223321"/>
                  <a:gd name="connsiteX195" fmla="*/ 9907 w 191294"/>
                  <a:gd name="connsiteY195" fmla="*/ 51634 h 223321"/>
                  <a:gd name="connsiteX196" fmla="*/ 15242 w 191294"/>
                  <a:gd name="connsiteY196" fmla="*/ 46299 h 223321"/>
                  <a:gd name="connsiteX197" fmla="*/ 9907 w 191294"/>
                  <a:gd name="connsiteY197" fmla="*/ 49348 h 223321"/>
                  <a:gd name="connsiteX198" fmla="*/ 4573 w 191294"/>
                  <a:gd name="connsiteY198" fmla="*/ 50110 h 223321"/>
                  <a:gd name="connsiteX199" fmla="*/ 16767 w 191294"/>
                  <a:gd name="connsiteY199" fmla="*/ 44013 h 223321"/>
                  <a:gd name="connsiteX200" fmla="*/ 16005 w 191294"/>
                  <a:gd name="connsiteY200" fmla="*/ 45537 h 223321"/>
                  <a:gd name="connsiteX201" fmla="*/ 22864 w 191294"/>
                  <a:gd name="connsiteY201" fmla="*/ 40964 h 223321"/>
                  <a:gd name="connsiteX202" fmla="*/ 17529 w 191294"/>
                  <a:gd name="connsiteY202" fmla="*/ 42489 h 223321"/>
                  <a:gd name="connsiteX203" fmla="*/ 13718 w 191294"/>
                  <a:gd name="connsiteY203" fmla="*/ 44775 h 223321"/>
                  <a:gd name="connsiteX204" fmla="*/ 10670 w 191294"/>
                  <a:gd name="connsiteY204" fmla="*/ 44775 h 223321"/>
                  <a:gd name="connsiteX205" fmla="*/ 4573 w 191294"/>
                  <a:gd name="connsiteY205" fmla="*/ 49348 h 223321"/>
                  <a:gd name="connsiteX206" fmla="*/ 2286 w 191294"/>
                  <a:gd name="connsiteY206" fmla="*/ 49348 h 223321"/>
                  <a:gd name="connsiteX207" fmla="*/ 5335 w 191294"/>
                  <a:gd name="connsiteY207" fmla="*/ 47824 h 223321"/>
                  <a:gd name="connsiteX208" fmla="*/ 0 w 191294"/>
                  <a:gd name="connsiteY208" fmla="*/ 48586 h 223321"/>
                  <a:gd name="connsiteX209" fmla="*/ 5335 w 191294"/>
                  <a:gd name="connsiteY209" fmla="*/ 44775 h 223321"/>
                  <a:gd name="connsiteX210" fmla="*/ 11432 w 191294"/>
                  <a:gd name="connsiteY210" fmla="*/ 43251 h 223321"/>
                  <a:gd name="connsiteX211" fmla="*/ 9146 w 191294"/>
                  <a:gd name="connsiteY211" fmla="*/ 42489 h 223321"/>
                  <a:gd name="connsiteX212" fmla="*/ 10670 w 191294"/>
                  <a:gd name="connsiteY212" fmla="*/ 42489 h 223321"/>
                  <a:gd name="connsiteX213" fmla="*/ 14481 w 191294"/>
                  <a:gd name="connsiteY213" fmla="*/ 38678 h 223321"/>
                  <a:gd name="connsiteX214" fmla="*/ 8383 w 191294"/>
                  <a:gd name="connsiteY214" fmla="*/ 41727 h 223321"/>
                  <a:gd name="connsiteX215" fmla="*/ 3049 w 191294"/>
                  <a:gd name="connsiteY215" fmla="*/ 41727 h 223321"/>
                  <a:gd name="connsiteX216" fmla="*/ 9146 w 191294"/>
                  <a:gd name="connsiteY216" fmla="*/ 37916 h 223321"/>
                  <a:gd name="connsiteX217" fmla="*/ 12956 w 191294"/>
                  <a:gd name="connsiteY217" fmla="*/ 39440 h 223321"/>
                  <a:gd name="connsiteX218" fmla="*/ 19816 w 191294"/>
                  <a:gd name="connsiteY218" fmla="*/ 37154 h 223321"/>
                  <a:gd name="connsiteX219" fmla="*/ 30485 w 191294"/>
                  <a:gd name="connsiteY219" fmla="*/ 30295 h 223321"/>
                  <a:gd name="connsiteX220" fmla="*/ 28199 w 191294"/>
                  <a:gd name="connsiteY220" fmla="*/ 31057 h 223321"/>
                  <a:gd name="connsiteX221" fmla="*/ 19816 w 191294"/>
                  <a:gd name="connsiteY221" fmla="*/ 35629 h 223321"/>
                  <a:gd name="connsiteX222" fmla="*/ 12956 w 191294"/>
                  <a:gd name="connsiteY222" fmla="*/ 35629 h 223321"/>
                  <a:gd name="connsiteX223" fmla="*/ 19816 w 191294"/>
                  <a:gd name="connsiteY223" fmla="*/ 32581 h 223321"/>
                  <a:gd name="connsiteX224" fmla="*/ 18291 w 191294"/>
                  <a:gd name="connsiteY224" fmla="*/ 28770 h 223321"/>
                  <a:gd name="connsiteX225" fmla="*/ 10670 w 191294"/>
                  <a:gd name="connsiteY225" fmla="*/ 31819 h 223321"/>
                  <a:gd name="connsiteX226" fmla="*/ 1524 w 191294"/>
                  <a:gd name="connsiteY226" fmla="*/ 37916 h 223321"/>
                  <a:gd name="connsiteX227" fmla="*/ 6097 w 191294"/>
                  <a:gd name="connsiteY227" fmla="*/ 35629 h 223321"/>
                  <a:gd name="connsiteX228" fmla="*/ 5335 w 191294"/>
                  <a:gd name="connsiteY228" fmla="*/ 34105 h 223321"/>
                  <a:gd name="connsiteX229" fmla="*/ 19053 w 191294"/>
                  <a:gd name="connsiteY229" fmla="*/ 27246 h 223321"/>
                  <a:gd name="connsiteX230" fmla="*/ 22102 w 191294"/>
                  <a:gd name="connsiteY230" fmla="*/ 24198 h 223321"/>
                  <a:gd name="connsiteX231" fmla="*/ 14481 w 191294"/>
                  <a:gd name="connsiteY231" fmla="*/ 24960 h 223321"/>
                  <a:gd name="connsiteX232" fmla="*/ 12194 w 191294"/>
                  <a:gd name="connsiteY232" fmla="*/ 21149 h 223321"/>
                  <a:gd name="connsiteX233" fmla="*/ 21340 w 191294"/>
                  <a:gd name="connsiteY233" fmla="*/ 15052 h 223321"/>
                  <a:gd name="connsiteX234" fmla="*/ 17529 w 191294"/>
                  <a:gd name="connsiteY234" fmla="*/ 16576 h 223321"/>
                  <a:gd name="connsiteX235" fmla="*/ 19053 w 191294"/>
                  <a:gd name="connsiteY235" fmla="*/ 15814 h 223321"/>
                  <a:gd name="connsiteX236" fmla="*/ 13718 w 191294"/>
                  <a:gd name="connsiteY236" fmla="*/ 15814 h 223321"/>
                  <a:gd name="connsiteX237" fmla="*/ 20577 w 191294"/>
                  <a:gd name="connsiteY237" fmla="*/ 12766 h 223321"/>
                  <a:gd name="connsiteX238" fmla="*/ 19053 w 191294"/>
                  <a:gd name="connsiteY238" fmla="*/ 12766 h 223321"/>
                  <a:gd name="connsiteX239" fmla="*/ 24388 w 191294"/>
                  <a:gd name="connsiteY239" fmla="*/ 9717 h 223321"/>
                  <a:gd name="connsiteX240" fmla="*/ 22102 w 191294"/>
                  <a:gd name="connsiteY240" fmla="*/ 8193 h 223321"/>
                  <a:gd name="connsiteX241" fmla="*/ 18291 w 191294"/>
                  <a:gd name="connsiteY241" fmla="*/ 10479 h 223321"/>
                  <a:gd name="connsiteX242" fmla="*/ 16005 w 191294"/>
                  <a:gd name="connsiteY242" fmla="*/ 7431 h 223321"/>
                  <a:gd name="connsiteX243" fmla="*/ 19816 w 191294"/>
                  <a:gd name="connsiteY243" fmla="*/ 5144 h 223321"/>
                  <a:gd name="connsiteX244" fmla="*/ 17529 w 191294"/>
                  <a:gd name="connsiteY244" fmla="*/ 5907 h 223321"/>
                  <a:gd name="connsiteX245" fmla="*/ 19816 w 191294"/>
                  <a:gd name="connsiteY245" fmla="*/ 3620 h 223321"/>
                  <a:gd name="connsiteX246" fmla="*/ 29723 w 191294"/>
                  <a:gd name="connsiteY246" fmla="*/ 572 h 223321"/>
                  <a:gd name="connsiteX247" fmla="*/ 21340 w 191294"/>
                  <a:gd name="connsiteY247" fmla="*/ 4382 h 223321"/>
                  <a:gd name="connsiteX248" fmla="*/ 23626 w 191294"/>
                  <a:gd name="connsiteY248" fmla="*/ 5144 h 223321"/>
                  <a:gd name="connsiteX249" fmla="*/ 21340 w 191294"/>
                  <a:gd name="connsiteY249" fmla="*/ 5144 h 223321"/>
                  <a:gd name="connsiteX250" fmla="*/ 30485 w 191294"/>
                  <a:gd name="connsiteY250" fmla="*/ 1334 h 223321"/>
                  <a:gd name="connsiteX251" fmla="*/ 29723 w 191294"/>
                  <a:gd name="connsiteY251" fmla="*/ 572 h 223321"/>
                  <a:gd name="connsiteX252" fmla="*/ 33534 w 191294"/>
                  <a:gd name="connsiteY252" fmla="*/ 572 h 223321"/>
                  <a:gd name="connsiteX253" fmla="*/ 28961 w 191294"/>
                  <a:gd name="connsiteY253" fmla="*/ 2858 h 223321"/>
                  <a:gd name="connsiteX254" fmla="*/ 34296 w 191294"/>
                  <a:gd name="connsiteY254" fmla="*/ 2096 h 223321"/>
                  <a:gd name="connsiteX255" fmla="*/ 37344 w 191294"/>
                  <a:gd name="connsiteY255" fmla="*/ 3620 h 223321"/>
                  <a:gd name="connsiteX256" fmla="*/ 26674 w 191294"/>
                  <a:gd name="connsiteY256" fmla="*/ 7431 h 223321"/>
                  <a:gd name="connsiteX257" fmla="*/ 25150 w 191294"/>
                  <a:gd name="connsiteY257" fmla="*/ 9717 h 223321"/>
                  <a:gd name="connsiteX258" fmla="*/ 36582 w 191294"/>
                  <a:gd name="connsiteY258" fmla="*/ 5144 h 223321"/>
                  <a:gd name="connsiteX259" fmla="*/ 33534 w 191294"/>
                  <a:gd name="connsiteY259" fmla="*/ 6669 h 223321"/>
                  <a:gd name="connsiteX260" fmla="*/ 40393 w 191294"/>
                  <a:gd name="connsiteY260" fmla="*/ 5144 h 223321"/>
                  <a:gd name="connsiteX261" fmla="*/ 40393 w 191294"/>
                  <a:gd name="connsiteY261" fmla="*/ 10479 h 223321"/>
                  <a:gd name="connsiteX262" fmla="*/ 37344 w 191294"/>
                  <a:gd name="connsiteY262" fmla="*/ 12004 h 223321"/>
                  <a:gd name="connsiteX263" fmla="*/ 44965 w 191294"/>
                  <a:gd name="connsiteY263" fmla="*/ 12004 h 223321"/>
                  <a:gd name="connsiteX264" fmla="*/ 44204 w 191294"/>
                  <a:gd name="connsiteY264" fmla="*/ 17338 h 223321"/>
                  <a:gd name="connsiteX265" fmla="*/ 52587 w 191294"/>
                  <a:gd name="connsiteY265" fmla="*/ 22673 h 223321"/>
                  <a:gd name="connsiteX266" fmla="*/ 47252 w 191294"/>
                  <a:gd name="connsiteY266" fmla="*/ 24960 h 223321"/>
                  <a:gd name="connsiteX267" fmla="*/ 45728 w 191294"/>
                  <a:gd name="connsiteY267" fmla="*/ 27246 h 223321"/>
                  <a:gd name="connsiteX268" fmla="*/ 54111 w 191294"/>
                  <a:gd name="connsiteY268" fmla="*/ 23435 h 223321"/>
                  <a:gd name="connsiteX269" fmla="*/ 60208 w 191294"/>
                  <a:gd name="connsiteY269" fmla="*/ 24960 h 223321"/>
                  <a:gd name="connsiteX270" fmla="*/ 57160 w 191294"/>
                  <a:gd name="connsiteY270" fmla="*/ 27246 h 223321"/>
                  <a:gd name="connsiteX271" fmla="*/ 58684 w 191294"/>
                  <a:gd name="connsiteY271" fmla="*/ 31057 h 223321"/>
                  <a:gd name="connsiteX272" fmla="*/ 54873 w 191294"/>
                  <a:gd name="connsiteY272" fmla="*/ 34105 h 223321"/>
                  <a:gd name="connsiteX273" fmla="*/ 64781 w 191294"/>
                  <a:gd name="connsiteY273" fmla="*/ 31819 h 223321"/>
                  <a:gd name="connsiteX274" fmla="*/ 63257 w 191294"/>
                  <a:gd name="connsiteY274" fmla="*/ 36392 h 223321"/>
                  <a:gd name="connsiteX275" fmla="*/ 75451 w 191294"/>
                  <a:gd name="connsiteY275" fmla="*/ 40964 h 223321"/>
                  <a:gd name="connsiteX276" fmla="*/ 71640 w 191294"/>
                  <a:gd name="connsiteY276" fmla="*/ 43251 h 223321"/>
                  <a:gd name="connsiteX277" fmla="*/ 81548 w 191294"/>
                  <a:gd name="connsiteY277" fmla="*/ 49348 h 223321"/>
                  <a:gd name="connsiteX278" fmla="*/ 74688 w 191294"/>
                  <a:gd name="connsiteY278" fmla="*/ 53158 h 223321"/>
                  <a:gd name="connsiteX279" fmla="*/ 82310 w 191294"/>
                  <a:gd name="connsiteY279" fmla="*/ 50872 h 223321"/>
                  <a:gd name="connsiteX280" fmla="*/ 81548 w 191294"/>
                  <a:gd name="connsiteY280" fmla="*/ 54683 h 223321"/>
                  <a:gd name="connsiteX281" fmla="*/ 86120 w 191294"/>
                  <a:gd name="connsiteY281" fmla="*/ 53921 h 223321"/>
                  <a:gd name="connsiteX282" fmla="*/ 87645 w 191294"/>
                  <a:gd name="connsiteY282" fmla="*/ 57731 h 223321"/>
                  <a:gd name="connsiteX283" fmla="*/ 87645 w 191294"/>
                  <a:gd name="connsiteY283" fmla="*/ 56969 h 223321"/>
                  <a:gd name="connsiteX284" fmla="*/ 83072 w 191294"/>
                  <a:gd name="connsiteY284" fmla="*/ 60018 h 223321"/>
                  <a:gd name="connsiteX285" fmla="*/ 89931 w 191294"/>
                  <a:gd name="connsiteY285" fmla="*/ 57731 h 223321"/>
                  <a:gd name="connsiteX286" fmla="*/ 90693 w 191294"/>
                  <a:gd name="connsiteY286" fmla="*/ 64590 h 223321"/>
                  <a:gd name="connsiteX287" fmla="*/ 95266 w 191294"/>
                  <a:gd name="connsiteY287" fmla="*/ 62304 h 223321"/>
                  <a:gd name="connsiteX288" fmla="*/ 96790 w 191294"/>
                  <a:gd name="connsiteY288" fmla="*/ 66877 h 223321"/>
                  <a:gd name="connsiteX289" fmla="*/ 92980 w 191294"/>
                  <a:gd name="connsiteY289" fmla="*/ 69163 h 223321"/>
                  <a:gd name="connsiteX290" fmla="*/ 97552 w 191294"/>
                  <a:gd name="connsiteY290" fmla="*/ 66877 h 223321"/>
                  <a:gd name="connsiteX291" fmla="*/ 98315 w 191294"/>
                  <a:gd name="connsiteY291" fmla="*/ 75260 h 223321"/>
                  <a:gd name="connsiteX292" fmla="*/ 107460 w 191294"/>
                  <a:gd name="connsiteY292" fmla="*/ 84406 h 223321"/>
                  <a:gd name="connsiteX293" fmla="*/ 105936 w 191294"/>
                  <a:gd name="connsiteY293" fmla="*/ 85168 h 223321"/>
                  <a:gd name="connsiteX294" fmla="*/ 111271 w 191294"/>
                  <a:gd name="connsiteY294" fmla="*/ 86692 h 223321"/>
                  <a:gd name="connsiteX295" fmla="*/ 108222 w 191294"/>
                  <a:gd name="connsiteY295" fmla="*/ 89741 h 223321"/>
                  <a:gd name="connsiteX296" fmla="*/ 112033 w 191294"/>
                  <a:gd name="connsiteY296" fmla="*/ 92789 h 223321"/>
                  <a:gd name="connsiteX297" fmla="*/ 111271 w 191294"/>
                  <a:gd name="connsiteY297" fmla="*/ 92789 h 223321"/>
                  <a:gd name="connsiteX298" fmla="*/ 112033 w 191294"/>
                  <a:gd name="connsiteY298" fmla="*/ 98124 h 223321"/>
                  <a:gd name="connsiteX299" fmla="*/ 108984 w 191294"/>
                  <a:gd name="connsiteY299" fmla="*/ 99648 h 223321"/>
                  <a:gd name="connsiteX300" fmla="*/ 108984 w 191294"/>
                  <a:gd name="connsiteY300" fmla="*/ 101935 h 223321"/>
                  <a:gd name="connsiteX301" fmla="*/ 112795 w 191294"/>
                  <a:gd name="connsiteY301" fmla="*/ 99648 h 223321"/>
                  <a:gd name="connsiteX302" fmla="*/ 122703 w 191294"/>
                  <a:gd name="connsiteY302" fmla="*/ 107270 h 223321"/>
                  <a:gd name="connsiteX303" fmla="*/ 116606 w 191294"/>
                  <a:gd name="connsiteY303" fmla="*/ 114129 h 223321"/>
                  <a:gd name="connsiteX304" fmla="*/ 118130 w 191294"/>
                  <a:gd name="connsiteY304" fmla="*/ 113367 h 223321"/>
                  <a:gd name="connsiteX305" fmla="*/ 114319 w 191294"/>
                  <a:gd name="connsiteY305" fmla="*/ 117939 h 223321"/>
                  <a:gd name="connsiteX306" fmla="*/ 119654 w 191294"/>
                  <a:gd name="connsiteY306" fmla="*/ 114891 h 223321"/>
                  <a:gd name="connsiteX307" fmla="*/ 118130 w 191294"/>
                  <a:gd name="connsiteY307" fmla="*/ 120226 h 223321"/>
                  <a:gd name="connsiteX308" fmla="*/ 115843 w 191294"/>
                  <a:gd name="connsiteY308" fmla="*/ 121750 h 223321"/>
                  <a:gd name="connsiteX309" fmla="*/ 129562 w 191294"/>
                  <a:gd name="connsiteY309" fmla="*/ 118702 h 223321"/>
                  <a:gd name="connsiteX310" fmla="*/ 150139 w 191294"/>
                  <a:gd name="connsiteY310" fmla="*/ 134706 h 223321"/>
                  <a:gd name="connsiteX311" fmla="*/ 162333 w 191294"/>
                  <a:gd name="connsiteY311" fmla="*/ 156046 h 223321"/>
                  <a:gd name="connsiteX312" fmla="*/ 161571 w 191294"/>
                  <a:gd name="connsiteY312" fmla="*/ 162143 h 223321"/>
                  <a:gd name="connsiteX313" fmla="*/ 159285 w 191294"/>
                  <a:gd name="connsiteY313" fmla="*/ 163667 h 223321"/>
                  <a:gd name="connsiteX314" fmla="*/ 165382 w 191294"/>
                  <a:gd name="connsiteY314" fmla="*/ 161381 h 223321"/>
                  <a:gd name="connsiteX315" fmla="*/ 171479 w 191294"/>
                  <a:gd name="connsiteY315" fmla="*/ 168240 h 223321"/>
                  <a:gd name="connsiteX316" fmla="*/ 166906 w 191294"/>
                  <a:gd name="connsiteY316" fmla="*/ 171288 h 223321"/>
                  <a:gd name="connsiteX317" fmla="*/ 170717 w 191294"/>
                  <a:gd name="connsiteY317" fmla="*/ 169764 h 223321"/>
                  <a:gd name="connsiteX318" fmla="*/ 169193 w 191294"/>
                  <a:gd name="connsiteY318" fmla="*/ 170526 h 223321"/>
                  <a:gd name="connsiteX319" fmla="*/ 174527 w 191294"/>
                  <a:gd name="connsiteY319" fmla="*/ 167478 h 223321"/>
                  <a:gd name="connsiteX320" fmla="*/ 183673 w 191294"/>
                  <a:gd name="connsiteY320" fmla="*/ 189579 h 223321"/>
                  <a:gd name="connsiteX321" fmla="*/ 188246 w 191294"/>
                  <a:gd name="connsiteY321" fmla="*/ 194152 h 223321"/>
                  <a:gd name="connsiteX322" fmla="*/ 191294 w 191294"/>
                  <a:gd name="connsiteY322" fmla="*/ 213205 h 223321"/>
                  <a:gd name="connsiteX323" fmla="*/ 169193 w 191294"/>
                  <a:gd name="connsiteY323" fmla="*/ 221589 h 2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91294" h="223321">
                    <a:moveTo>
                      <a:pt x="169193" y="221589"/>
                    </a:moveTo>
                    <a:cubicBezTo>
                      <a:pt x="155474" y="227686"/>
                      <a:pt x="164619" y="215492"/>
                      <a:pt x="155474" y="218540"/>
                    </a:cubicBezTo>
                    <a:cubicBezTo>
                      <a:pt x="154712" y="218540"/>
                      <a:pt x="161571" y="213968"/>
                      <a:pt x="160047" y="213968"/>
                    </a:cubicBezTo>
                    <a:cubicBezTo>
                      <a:pt x="148615" y="217778"/>
                      <a:pt x="150901" y="209395"/>
                      <a:pt x="155474" y="201011"/>
                    </a:cubicBezTo>
                    <a:lnTo>
                      <a:pt x="157761" y="200249"/>
                    </a:lnTo>
                    <a:cubicBezTo>
                      <a:pt x="158523" y="198725"/>
                      <a:pt x="151663" y="202536"/>
                      <a:pt x="152426" y="201011"/>
                    </a:cubicBezTo>
                    <a:cubicBezTo>
                      <a:pt x="153950" y="200249"/>
                      <a:pt x="153950" y="200249"/>
                      <a:pt x="155474" y="198725"/>
                    </a:cubicBezTo>
                    <a:cubicBezTo>
                      <a:pt x="151663" y="201011"/>
                      <a:pt x="153188" y="198725"/>
                      <a:pt x="150139" y="200249"/>
                    </a:cubicBezTo>
                    <a:cubicBezTo>
                      <a:pt x="151663" y="198725"/>
                      <a:pt x="153950" y="196439"/>
                      <a:pt x="155474" y="195677"/>
                    </a:cubicBezTo>
                    <a:lnTo>
                      <a:pt x="150901" y="197963"/>
                    </a:lnTo>
                    <a:cubicBezTo>
                      <a:pt x="140231" y="204060"/>
                      <a:pt x="149377" y="194914"/>
                      <a:pt x="143280" y="197201"/>
                    </a:cubicBezTo>
                    <a:cubicBezTo>
                      <a:pt x="144042" y="196439"/>
                      <a:pt x="144805" y="196439"/>
                      <a:pt x="146329" y="195677"/>
                    </a:cubicBezTo>
                    <a:cubicBezTo>
                      <a:pt x="138707" y="197963"/>
                      <a:pt x="137183" y="194152"/>
                      <a:pt x="133372" y="192628"/>
                    </a:cubicBezTo>
                    <a:cubicBezTo>
                      <a:pt x="134896" y="191866"/>
                      <a:pt x="137945" y="189579"/>
                      <a:pt x="139470" y="188817"/>
                    </a:cubicBezTo>
                    <a:cubicBezTo>
                      <a:pt x="134896" y="191866"/>
                      <a:pt x="133372" y="191866"/>
                      <a:pt x="131848" y="191866"/>
                    </a:cubicBezTo>
                    <a:cubicBezTo>
                      <a:pt x="136421" y="188055"/>
                      <a:pt x="126513" y="193390"/>
                      <a:pt x="128800" y="191104"/>
                    </a:cubicBezTo>
                    <a:lnTo>
                      <a:pt x="129562" y="190342"/>
                    </a:lnTo>
                    <a:cubicBezTo>
                      <a:pt x="124227" y="193390"/>
                      <a:pt x="131848" y="187293"/>
                      <a:pt x="125751" y="191104"/>
                    </a:cubicBezTo>
                    <a:lnTo>
                      <a:pt x="128800" y="188055"/>
                    </a:lnTo>
                    <a:cubicBezTo>
                      <a:pt x="121940" y="192628"/>
                      <a:pt x="131086" y="185007"/>
                      <a:pt x="128038" y="186531"/>
                    </a:cubicBezTo>
                    <a:lnTo>
                      <a:pt x="126513" y="187293"/>
                    </a:lnTo>
                    <a:cubicBezTo>
                      <a:pt x="124989" y="188055"/>
                      <a:pt x="127275" y="185007"/>
                      <a:pt x="126513" y="185769"/>
                    </a:cubicBezTo>
                    <a:lnTo>
                      <a:pt x="127275" y="185007"/>
                    </a:lnTo>
                    <a:cubicBezTo>
                      <a:pt x="124989" y="185007"/>
                      <a:pt x="128038" y="181958"/>
                      <a:pt x="122703" y="185769"/>
                    </a:cubicBezTo>
                    <a:cubicBezTo>
                      <a:pt x="126513" y="182720"/>
                      <a:pt x="124989" y="185769"/>
                      <a:pt x="130324" y="180434"/>
                    </a:cubicBezTo>
                    <a:cubicBezTo>
                      <a:pt x="122703" y="180434"/>
                      <a:pt x="121178" y="176623"/>
                      <a:pt x="118892" y="172813"/>
                    </a:cubicBezTo>
                    <a:cubicBezTo>
                      <a:pt x="120416" y="171288"/>
                      <a:pt x="121178" y="170526"/>
                      <a:pt x="122703" y="169002"/>
                    </a:cubicBezTo>
                    <a:cubicBezTo>
                      <a:pt x="121178" y="169002"/>
                      <a:pt x="121178" y="168240"/>
                      <a:pt x="118130" y="169764"/>
                    </a:cubicBezTo>
                    <a:cubicBezTo>
                      <a:pt x="118130" y="169764"/>
                      <a:pt x="120416" y="167478"/>
                      <a:pt x="120416" y="167478"/>
                    </a:cubicBezTo>
                    <a:cubicBezTo>
                      <a:pt x="121940" y="165191"/>
                      <a:pt x="114319" y="170526"/>
                      <a:pt x="115843" y="168240"/>
                    </a:cubicBezTo>
                    <a:cubicBezTo>
                      <a:pt x="117368" y="167478"/>
                      <a:pt x="118892" y="166716"/>
                      <a:pt x="121178" y="165191"/>
                    </a:cubicBezTo>
                    <a:cubicBezTo>
                      <a:pt x="116606" y="167478"/>
                      <a:pt x="116606" y="165953"/>
                      <a:pt x="115082" y="165953"/>
                    </a:cubicBezTo>
                    <a:cubicBezTo>
                      <a:pt x="115843" y="165191"/>
                      <a:pt x="116606" y="165191"/>
                      <a:pt x="118130" y="164429"/>
                    </a:cubicBezTo>
                    <a:cubicBezTo>
                      <a:pt x="112795" y="166716"/>
                      <a:pt x="118130" y="162143"/>
                      <a:pt x="115082" y="163667"/>
                    </a:cubicBezTo>
                    <a:lnTo>
                      <a:pt x="118130" y="162143"/>
                    </a:lnTo>
                    <a:cubicBezTo>
                      <a:pt x="121178" y="158332"/>
                      <a:pt x="112033" y="165953"/>
                      <a:pt x="113557" y="163667"/>
                    </a:cubicBezTo>
                    <a:cubicBezTo>
                      <a:pt x="114319" y="162905"/>
                      <a:pt x="115843" y="162143"/>
                      <a:pt x="116606" y="161381"/>
                    </a:cubicBezTo>
                    <a:cubicBezTo>
                      <a:pt x="110508" y="164429"/>
                      <a:pt x="111271" y="161381"/>
                      <a:pt x="108984" y="162143"/>
                    </a:cubicBezTo>
                    <a:cubicBezTo>
                      <a:pt x="109747" y="162143"/>
                      <a:pt x="110508" y="161381"/>
                      <a:pt x="110508" y="161381"/>
                    </a:cubicBezTo>
                    <a:cubicBezTo>
                      <a:pt x="108984" y="160619"/>
                      <a:pt x="110508" y="158332"/>
                      <a:pt x="107460" y="159094"/>
                    </a:cubicBezTo>
                    <a:cubicBezTo>
                      <a:pt x="108222" y="157570"/>
                      <a:pt x="114319" y="154522"/>
                      <a:pt x="112795" y="153759"/>
                    </a:cubicBezTo>
                    <a:cubicBezTo>
                      <a:pt x="106698" y="157570"/>
                      <a:pt x="108984" y="153759"/>
                      <a:pt x="102887" y="159094"/>
                    </a:cubicBezTo>
                    <a:cubicBezTo>
                      <a:pt x="102887" y="157570"/>
                      <a:pt x="104412" y="154522"/>
                      <a:pt x="102125" y="155284"/>
                    </a:cubicBezTo>
                    <a:cubicBezTo>
                      <a:pt x="104412" y="154522"/>
                      <a:pt x="108984" y="149949"/>
                      <a:pt x="109747" y="150711"/>
                    </a:cubicBezTo>
                    <a:lnTo>
                      <a:pt x="112795" y="147662"/>
                    </a:lnTo>
                    <a:cubicBezTo>
                      <a:pt x="115082" y="146138"/>
                      <a:pt x="112033" y="148424"/>
                      <a:pt x="115082" y="146900"/>
                    </a:cubicBezTo>
                    <a:cubicBezTo>
                      <a:pt x="114319" y="146900"/>
                      <a:pt x="111271" y="146900"/>
                      <a:pt x="112033" y="146138"/>
                    </a:cubicBezTo>
                    <a:cubicBezTo>
                      <a:pt x="108222" y="147662"/>
                      <a:pt x="100601" y="151473"/>
                      <a:pt x="99076" y="151473"/>
                    </a:cubicBezTo>
                    <a:cubicBezTo>
                      <a:pt x="101363" y="150711"/>
                      <a:pt x="105174" y="146900"/>
                      <a:pt x="106698" y="146138"/>
                    </a:cubicBezTo>
                    <a:lnTo>
                      <a:pt x="94504" y="152235"/>
                    </a:lnTo>
                    <a:cubicBezTo>
                      <a:pt x="93741" y="152235"/>
                      <a:pt x="99076" y="149187"/>
                      <a:pt x="97552" y="149187"/>
                    </a:cubicBezTo>
                    <a:cubicBezTo>
                      <a:pt x="96028" y="149949"/>
                      <a:pt x="95266" y="150711"/>
                      <a:pt x="93741" y="151473"/>
                    </a:cubicBezTo>
                    <a:cubicBezTo>
                      <a:pt x="94504" y="150711"/>
                      <a:pt x="91455" y="150711"/>
                      <a:pt x="96790" y="146900"/>
                    </a:cubicBezTo>
                    <a:cubicBezTo>
                      <a:pt x="99076" y="145376"/>
                      <a:pt x="98315" y="146900"/>
                      <a:pt x="99839" y="144614"/>
                    </a:cubicBezTo>
                    <a:cubicBezTo>
                      <a:pt x="99076" y="143852"/>
                      <a:pt x="97552" y="145376"/>
                      <a:pt x="96790" y="144614"/>
                    </a:cubicBezTo>
                    <a:lnTo>
                      <a:pt x="97552" y="143852"/>
                    </a:lnTo>
                    <a:cubicBezTo>
                      <a:pt x="98315" y="143090"/>
                      <a:pt x="94504" y="143852"/>
                      <a:pt x="91455" y="146900"/>
                    </a:cubicBezTo>
                    <a:cubicBezTo>
                      <a:pt x="91455" y="147662"/>
                      <a:pt x="94504" y="144614"/>
                      <a:pt x="93741" y="146138"/>
                    </a:cubicBezTo>
                    <a:cubicBezTo>
                      <a:pt x="89931" y="148424"/>
                      <a:pt x="88407" y="147662"/>
                      <a:pt x="88407" y="146900"/>
                    </a:cubicBezTo>
                    <a:cubicBezTo>
                      <a:pt x="89169" y="146138"/>
                      <a:pt x="90693" y="145376"/>
                      <a:pt x="92980" y="144614"/>
                    </a:cubicBezTo>
                    <a:cubicBezTo>
                      <a:pt x="87645" y="146900"/>
                      <a:pt x="85359" y="146900"/>
                      <a:pt x="83072" y="146900"/>
                    </a:cubicBezTo>
                    <a:cubicBezTo>
                      <a:pt x="80023" y="148424"/>
                      <a:pt x="88407" y="143852"/>
                      <a:pt x="86883" y="145376"/>
                    </a:cubicBezTo>
                    <a:cubicBezTo>
                      <a:pt x="89931" y="141565"/>
                      <a:pt x="79261" y="146138"/>
                      <a:pt x="84596" y="141565"/>
                    </a:cubicBezTo>
                    <a:cubicBezTo>
                      <a:pt x="85359" y="141565"/>
                      <a:pt x="80785" y="144614"/>
                      <a:pt x="81548" y="143852"/>
                    </a:cubicBezTo>
                    <a:cubicBezTo>
                      <a:pt x="81548" y="143090"/>
                      <a:pt x="85359" y="140041"/>
                      <a:pt x="83834" y="140803"/>
                    </a:cubicBezTo>
                    <a:cubicBezTo>
                      <a:pt x="86120" y="139279"/>
                      <a:pt x="83072" y="140803"/>
                      <a:pt x="81548" y="140803"/>
                    </a:cubicBezTo>
                    <a:cubicBezTo>
                      <a:pt x="80023" y="141565"/>
                      <a:pt x="82310" y="140041"/>
                      <a:pt x="83072" y="140041"/>
                    </a:cubicBezTo>
                    <a:cubicBezTo>
                      <a:pt x="80785" y="140803"/>
                      <a:pt x="75451" y="140803"/>
                      <a:pt x="77737" y="136993"/>
                    </a:cubicBezTo>
                    <a:cubicBezTo>
                      <a:pt x="76213" y="137755"/>
                      <a:pt x="71640" y="140041"/>
                      <a:pt x="71640" y="139279"/>
                    </a:cubicBezTo>
                    <a:lnTo>
                      <a:pt x="75451" y="136993"/>
                    </a:lnTo>
                    <a:cubicBezTo>
                      <a:pt x="77737" y="135468"/>
                      <a:pt x="74688" y="136230"/>
                      <a:pt x="77737" y="133944"/>
                    </a:cubicBezTo>
                    <a:cubicBezTo>
                      <a:pt x="73164" y="136230"/>
                      <a:pt x="83072" y="133944"/>
                      <a:pt x="79261" y="135468"/>
                    </a:cubicBezTo>
                    <a:cubicBezTo>
                      <a:pt x="82310" y="133182"/>
                      <a:pt x="72402" y="137755"/>
                      <a:pt x="77737" y="134706"/>
                    </a:cubicBezTo>
                    <a:cubicBezTo>
                      <a:pt x="76975" y="133944"/>
                      <a:pt x="72402" y="136230"/>
                      <a:pt x="75451" y="133182"/>
                    </a:cubicBezTo>
                    <a:cubicBezTo>
                      <a:pt x="74688" y="133944"/>
                      <a:pt x="80785" y="130133"/>
                      <a:pt x="80023" y="130133"/>
                    </a:cubicBezTo>
                    <a:cubicBezTo>
                      <a:pt x="78499" y="129371"/>
                      <a:pt x="77737" y="130896"/>
                      <a:pt x="76213" y="130896"/>
                    </a:cubicBezTo>
                    <a:lnTo>
                      <a:pt x="74688" y="131658"/>
                    </a:lnTo>
                    <a:cubicBezTo>
                      <a:pt x="70878" y="133944"/>
                      <a:pt x="74688" y="130896"/>
                      <a:pt x="70878" y="133182"/>
                    </a:cubicBezTo>
                    <a:cubicBezTo>
                      <a:pt x="73927" y="130896"/>
                      <a:pt x="67829" y="133182"/>
                      <a:pt x="73927" y="129371"/>
                    </a:cubicBezTo>
                    <a:lnTo>
                      <a:pt x="78499" y="126323"/>
                    </a:lnTo>
                    <a:cubicBezTo>
                      <a:pt x="77737" y="126323"/>
                      <a:pt x="73164" y="128609"/>
                      <a:pt x="70878" y="130133"/>
                    </a:cubicBezTo>
                    <a:cubicBezTo>
                      <a:pt x="71640" y="130133"/>
                      <a:pt x="72402" y="129371"/>
                      <a:pt x="73164" y="128609"/>
                    </a:cubicBezTo>
                    <a:cubicBezTo>
                      <a:pt x="66305" y="133182"/>
                      <a:pt x="73164" y="127085"/>
                      <a:pt x="67067" y="130133"/>
                    </a:cubicBezTo>
                    <a:cubicBezTo>
                      <a:pt x="69353" y="127847"/>
                      <a:pt x="66305" y="127847"/>
                      <a:pt x="70116" y="124799"/>
                    </a:cubicBezTo>
                    <a:cubicBezTo>
                      <a:pt x="67829" y="125561"/>
                      <a:pt x="64781" y="126323"/>
                      <a:pt x="65543" y="124799"/>
                    </a:cubicBezTo>
                    <a:cubicBezTo>
                      <a:pt x="66305" y="124799"/>
                      <a:pt x="66305" y="124799"/>
                      <a:pt x="67829" y="123274"/>
                    </a:cubicBezTo>
                    <a:cubicBezTo>
                      <a:pt x="69353" y="121750"/>
                      <a:pt x="67829" y="122512"/>
                      <a:pt x="66305" y="122512"/>
                    </a:cubicBezTo>
                    <a:cubicBezTo>
                      <a:pt x="67067" y="121750"/>
                      <a:pt x="70116" y="118702"/>
                      <a:pt x="72402" y="117177"/>
                    </a:cubicBezTo>
                    <a:cubicBezTo>
                      <a:pt x="70116" y="117939"/>
                      <a:pt x="66305" y="120226"/>
                      <a:pt x="64019" y="121750"/>
                    </a:cubicBezTo>
                    <a:cubicBezTo>
                      <a:pt x="70878" y="116415"/>
                      <a:pt x="58684" y="122512"/>
                      <a:pt x="64019" y="117939"/>
                    </a:cubicBezTo>
                    <a:cubicBezTo>
                      <a:pt x="64781" y="117177"/>
                      <a:pt x="67829" y="116415"/>
                      <a:pt x="69353" y="114891"/>
                    </a:cubicBezTo>
                    <a:cubicBezTo>
                      <a:pt x="76213" y="109556"/>
                      <a:pt x="63257" y="117177"/>
                      <a:pt x="66305" y="114129"/>
                    </a:cubicBezTo>
                    <a:lnTo>
                      <a:pt x="60208" y="117939"/>
                    </a:lnTo>
                    <a:cubicBezTo>
                      <a:pt x="63257" y="114891"/>
                      <a:pt x="55635" y="118702"/>
                      <a:pt x="61732" y="114891"/>
                    </a:cubicBezTo>
                    <a:cubicBezTo>
                      <a:pt x="59446" y="115653"/>
                      <a:pt x="63257" y="112604"/>
                      <a:pt x="57160" y="116415"/>
                    </a:cubicBezTo>
                    <a:cubicBezTo>
                      <a:pt x="60970" y="111842"/>
                      <a:pt x="51825" y="114129"/>
                      <a:pt x="61732" y="107270"/>
                    </a:cubicBezTo>
                    <a:cubicBezTo>
                      <a:pt x="60970" y="107270"/>
                      <a:pt x="60970" y="106507"/>
                      <a:pt x="58684" y="108794"/>
                    </a:cubicBezTo>
                    <a:cubicBezTo>
                      <a:pt x="55635" y="111080"/>
                      <a:pt x="60970" y="108032"/>
                      <a:pt x="59446" y="109556"/>
                    </a:cubicBezTo>
                    <a:cubicBezTo>
                      <a:pt x="59446" y="109556"/>
                      <a:pt x="57922" y="110318"/>
                      <a:pt x="56397" y="111080"/>
                    </a:cubicBezTo>
                    <a:cubicBezTo>
                      <a:pt x="57160" y="109556"/>
                      <a:pt x="57922" y="108794"/>
                      <a:pt x="62495" y="106507"/>
                    </a:cubicBezTo>
                    <a:cubicBezTo>
                      <a:pt x="65543" y="103459"/>
                      <a:pt x="51825" y="111080"/>
                      <a:pt x="53349" y="108794"/>
                    </a:cubicBezTo>
                    <a:cubicBezTo>
                      <a:pt x="55635" y="107270"/>
                      <a:pt x="56397" y="106507"/>
                      <a:pt x="55635" y="106507"/>
                    </a:cubicBezTo>
                    <a:lnTo>
                      <a:pt x="51062" y="108032"/>
                    </a:lnTo>
                    <a:cubicBezTo>
                      <a:pt x="51825" y="106507"/>
                      <a:pt x="56397" y="104221"/>
                      <a:pt x="60208" y="101935"/>
                    </a:cubicBezTo>
                    <a:cubicBezTo>
                      <a:pt x="59446" y="101935"/>
                      <a:pt x="59446" y="101173"/>
                      <a:pt x="55635" y="102697"/>
                    </a:cubicBezTo>
                    <a:lnTo>
                      <a:pt x="60208" y="98886"/>
                    </a:lnTo>
                    <a:cubicBezTo>
                      <a:pt x="56397" y="101935"/>
                      <a:pt x="57160" y="99648"/>
                      <a:pt x="56397" y="100410"/>
                    </a:cubicBezTo>
                    <a:lnTo>
                      <a:pt x="57160" y="99648"/>
                    </a:lnTo>
                    <a:cubicBezTo>
                      <a:pt x="58684" y="98886"/>
                      <a:pt x="57160" y="98886"/>
                      <a:pt x="56397" y="98886"/>
                    </a:cubicBezTo>
                    <a:cubicBezTo>
                      <a:pt x="54111" y="100410"/>
                      <a:pt x="53349" y="101935"/>
                      <a:pt x="52587" y="102697"/>
                    </a:cubicBezTo>
                    <a:cubicBezTo>
                      <a:pt x="50300" y="103459"/>
                      <a:pt x="51062" y="103459"/>
                      <a:pt x="48776" y="104221"/>
                    </a:cubicBezTo>
                    <a:cubicBezTo>
                      <a:pt x="52587" y="101935"/>
                      <a:pt x="51062" y="101935"/>
                      <a:pt x="51062" y="101173"/>
                    </a:cubicBezTo>
                    <a:cubicBezTo>
                      <a:pt x="51825" y="100410"/>
                      <a:pt x="47252" y="102697"/>
                      <a:pt x="47252" y="102697"/>
                    </a:cubicBezTo>
                    <a:cubicBezTo>
                      <a:pt x="49538" y="101173"/>
                      <a:pt x="47252" y="101935"/>
                      <a:pt x="50300" y="100410"/>
                    </a:cubicBezTo>
                    <a:cubicBezTo>
                      <a:pt x="51062" y="100410"/>
                      <a:pt x="48776" y="101935"/>
                      <a:pt x="50300" y="101173"/>
                    </a:cubicBezTo>
                    <a:cubicBezTo>
                      <a:pt x="51825" y="99648"/>
                      <a:pt x="55635" y="98124"/>
                      <a:pt x="52587" y="98886"/>
                    </a:cubicBezTo>
                    <a:cubicBezTo>
                      <a:pt x="50300" y="99648"/>
                      <a:pt x="44965" y="103459"/>
                      <a:pt x="46490" y="101173"/>
                    </a:cubicBezTo>
                    <a:cubicBezTo>
                      <a:pt x="47252" y="100410"/>
                      <a:pt x="49538" y="99648"/>
                      <a:pt x="51062" y="98886"/>
                    </a:cubicBezTo>
                    <a:lnTo>
                      <a:pt x="52587" y="96600"/>
                    </a:lnTo>
                    <a:lnTo>
                      <a:pt x="51062" y="98886"/>
                    </a:lnTo>
                    <a:cubicBezTo>
                      <a:pt x="51825" y="98124"/>
                      <a:pt x="52587" y="98124"/>
                      <a:pt x="52587" y="98124"/>
                    </a:cubicBezTo>
                    <a:cubicBezTo>
                      <a:pt x="48776" y="100410"/>
                      <a:pt x="50300" y="97362"/>
                      <a:pt x="46490" y="100410"/>
                    </a:cubicBezTo>
                    <a:cubicBezTo>
                      <a:pt x="45728" y="100410"/>
                      <a:pt x="48776" y="98124"/>
                      <a:pt x="48776" y="97362"/>
                    </a:cubicBezTo>
                    <a:lnTo>
                      <a:pt x="48776" y="97362"/>
                    </a:lnTo>
                    <a:cubicBezTo>
                      <a:pt x="50300" y="95838"/>
                      <a:pt x="48776" y="95838"/>
                      <a:pt x="46490" y="96600"/>
                    </a:cubicBezTo>
                    <a:lnTo>
                      <a:pt x="47252" y="95838"/>
                    </a:lnTo>
                    <a:cubicBezTo>
                      <a:pt x="47252" y="95076"/>
                      <a:pt x="46490" y="95076"/>
                      <a:pt x="44204" y="95838"/>
                    </a:cubicBezTo>
                    <a:cubicBezTo>
                      <a:pt x="46490" y="93551"/>
                      <a:pt x="57922" y="87454"/>
                      <a:pt x="52587" y="89741"/>
                    </a:cubicBezTo>
                    <a:cubicBezTo>
                      <a:pt x="51825" y="88979"/>
                      <a:pt x="44965" y="92789"/>
                      <a:pt x="43441" y="94313"/>
                    </a:cubicBezTo>
                    <a:cubicBezTo>
                      <a:pt x="44965" y="92027"/>
                      <a:pt x="38106" y="93551"/>
                      <a:pt x="43441" y="89741"/>
                    </a:cubicBezTo>
                    <a:cubicBezTo>
                      <a:pt x="41917" y="90503"/>
                      <a:pt x="41155" y="91265"/>
                      <a:pt x="39630" y="91265"/>
                    </a:cubicBezTo>
                    <a:cubicBezTo>
                      <a:pt x="40393" y="88979"/>
                      <a:pt x="32772" y="90503"/>
                      <a:pt x="39630" y="84406"/>
                    </a:cubicBezTo>
                    <a:cubicBezTo>
                      <a:pt x="41155" y="83644"/>
                      <a:pt x="43441" y="82119"/>
                      <a:pt x="45728" y="81357"/>
                    </a:cubicBezTo>
                    <a:cubicBezTo>
                      <a:pt x="41917" y="82882"/>
                      <a:pt x="48776" y="79071"/>
                      <a:pt x="43441" y="82119"/>
                    </a:cubicBezTo>
                    <a:cubicBezTo>
                      <a:pt x="40393" y="84406"/>
                      <a:pt x="38869" y="85168"/>
                      <a:pt x="37344" y="85930"/>
                    </a:cubicBezTo>
                    <a:cubicBezTo>
                      <a:pt x="35058" y="85930"/>
                      <a:pt x="34296" y="84406"/>
                      <a:pt x="36582" y="82119"/>
                    </a:cubicBezTo>
                    <a:cubicBezTo>
                      <a:pt x="35058" y="83644"/>
                      <a:pt x="34296" y="83644"/>
                      <a:pt x="32772" y="84406"/>
                    </a:cubicBezTo>
                    <a:cubicBezTo>
                      <a:pt x="38106" y="81357"/>
                      <a:pt x="38106" y="79833"/>
                      <a:pt x="36582" y="80595"/>
                    </a:cubicBezTo>
                    <a:lnTo>
                      <a:pt x="33534" y="82119"/>
                    </a:lnTo>
                    <a:lnTo>
                      <a:pt x="36582" y="79833"/>
                    </a:lnTo>
                    <a:cubicBezTo>
                      <a:pt x="35058" y="79833"/>
                      <a:pt x="29723" y="83644"/>
                      <a:pt x="32772" y="81357"/>
                    </a:cubicBezTo>
                    <a:cubicBezTo>
                      <a:pt x="34296" y="80595"/>
                      <a:pt x="35058" y="79833"/>
                      <a:pt x="35820" y="79071"/>
                    </a:cubicBezTo>
                    <a:cubicBezTo>
                      <a:pt x="32772" y="79833"/>
                      <a:pt x="28199" y="82119"/>
                      <a:pt x="30485" y="79833"/>
                    </a:cubicBezTo>
                    <a:lnTo>
                      <a:pt x="35058" y="76784"/>
                    </a:lnTo>
                    <a:cubicBezTo>
                      <a:pt x="34296" y="76784"/>
                      <a:pt x="31247" y="78309"/>
                      <a:pt x="30485" y="79071"/>
                    </a:cubicBezTo>
                    <a:cubicBezTo>
                      <a:pt x="32772" y="76022"/>
                      <a:pt x="32772" y="75260"/>
                      <a:pt x="36582" y="72974"/>
                    </a:cubicBezTo>
                    <a:cubicBezTo>
                      <a:pt x="25912" y="76784"/>
                      <a:pt x="23626" y="74498"/>
                      <a:pt x="22864" y="71449"/>
                    </a:cubicBezTo>
                    <a:lnTo>
                      <a:pt x="25150" y="69925"/>
                    </a:lnTo>
                    <a:cubicBezTo>
                      <a:pt x="27437" y="68401"/>
                      <a:pt x="20577" y="72212"/>
                      <a:pt x="22102" y="70687"/>
                    </a:cubicBezTo>
                    <a:cubicBezTo>
                      <a:pt x="24388" y="69925"/>
                      <a:pt x="26674" y="67639"/>
                      <a:pt x="29723" y="66115"/>
                    </a:cubicBezTo>
                    <a:cubicBezTo>
                      <a:pt x="32009" y="63828"/>
                      <a:pt x="25150" y="67639"/>
                      <a:pt x="23626" y="67639"/>
                    </a:cubicBezTo>
                    <a:cubicBezTo>
                      <a:pt x="20577" y="69163"/>
                      <a:pt x="25912" y="66877"/>
                      <a:pt x="22102" y="69163"/>
                    </a:cubicBezTo>
                    <a:cubicBezTo>
                      <a:pt x="20577" y="69925"/>
                      <a:pt x="23626" y="66877"/>
                      <a:pt x="19053" y="69163"/>
                    </a:cubicBezTo>
                    <a:cubicBezTo>
                      <a:pt x="20577" y="67639"/>
                      <a:pt x="24388" y="66115"/>
                      <a:pt x="26674" y="65352"/>
                    </a:cubicBezTo>
                    <a:lnTo>
                      <a:pt x="24388" y="66115"/>
                    </a:lnTo>
                    <a:cubicBezTo>
                      <a:pt x="29723" y="62304"/>
                      <a:pt x="35058" y="61542"/>
                      <a:pt x="41917" y="56969"/>
                    </a:cubicBezTo>
                    <a:lnTo>
                      <a:pt x="41155" y="56969"/>
                    </a:lnTo>
                    <a:cubicBezTo>
                      <a:pt x="45728" y="53921"/>
                      <a:pt x="47252" y="54683"/>
                      <a:pt x="48776" y="53158"/>
                    </a:cubicBezTo>
                    <a:cubicBezTo>
                      <a:pt x="45728" y="53921"/>
                      <a:pt x="38869" y="57731"/>
                      <a:pt x="37344" y="59255"/>
                    </a:cubicBezTo>
                    <a:cubicBezTo>
                      <a:pt x="35058" y="59255"/>
                      <a:pt x="25912" y="65352"/>
                      <a:pt x="25150" y="63828"/>
                    </a:cubicBezTo>
                    <a:cubicBezTo>
                      <a:pt x="27437" y="61542"/>
                      <a:pt x="26674" y="64590"/>
                      <a:pt x="30485" y="61542"/>
                    </a:cubicBezTo>
                    <a:cubicBezTo>
                      <a:pt x="34296" y="58493"/>
                      <a:pt x="27437" y="61542"/>
                      <a:pt x="28961" y="60018"/>
                    </a:cubicBezTo>
                    <a:cubicBezTo>
                      <a:pt x="27437" y="61542"/>
                      <a:pt x="22102" y="63828"/>
                      <a:pt x="21340" y="63828"/>
                    </a:cubicBezTo>
                    <a:cubicBezTo>
                      <a:pt x="23626" y="62304"/>
                      <a:pt x="25912" y="61542"/>
                      <a:pt x="25912" y="60780"/>
                    </a:cubicBezTo>
                    <a:cubicBezTo>
                      <a:pt x="22864" y="62304"/>
                      <a:pt x="20577" y="62304"/>
                      <a:pt x="19053" y="64590"/>
                    </a:cubicBezTo>
                    <a:cubicBezTo>
                      <a:pt x="12194" y="67639"/>
                      <a:pt x="20577" y="63066"/>
                      <a:pt x="15242" y="65352"/>
                    </a:cubicBezTo>
                    <a:cubicBezTo>
                      <a:pt x="19816" y="62304"/>
                      <a:pt x="25912" y="60780"/>
                      <a:pt x="27437" y="58493"/>
                    </a:cubicBezTo>
                    <a:cubicBezTo>
                      <a:pt x="22864" y="60780"/>
                      <a:pt x="20577" y="60780"/>
                      <a:pt x="15242" y="64590"/>
                    </a:cubicBezTo>
                    <a:cubicBezTo>
                      <a:pt x="16005" y="63828"/>
                      <a:pt x="19816" y="61542"/>
                      <a:pt x="22102" y="60018"/>
                    </a:cubicBezTo>
                    <a:cubicBezTo>
                      <a:pt x="24388" y="57731"/>
                      <a:pt x="13718" y="63066"/>
                      <a:pt x="22102" y="58493"/>
                    </a:cubicBezTo>
                    <a:lnTo>
                      <a:pt x="17529" y="60780"/>
                    </a:lnTo>
                    <a:cubicBezTo>
                      <a:pt x="19053" y="60018"/>
                      <a:pt x="19816" y="59255"/>
                      <a:pt x="22102" y="57731"/>
                    </a:cubicBezTo>
                    <a:cubicBezTo>
                      <a:pt x="22102" y="56969"/>
                      <a:pt x="15242" y="59255"/>
                      <a:pt x="22102" y="56207"/>
                    </a:cubicBezTo>
                    <a:cubicBezTo>
                      <a:pt x="21340" y="56207"/>
                      <a:pt x="21340" y="55445"/>
                      <a:pt x="16767" y="58493"/>
                    </a:cubicBezTo>
                    <a:cubicBezTo>
                      <a:pt x="14481" y="60780"/>
                      <a:pt x="20577" y="57731"/>
                      <a:pt x="14481" y="61542"/>
                    </a:cubicBezTo>
                    <a:cubicBezTo>
                      <a:pt x="19053" y="58493"/>
                      <a:pt x="12956" y="60780"/>
                      <a:pt x="11432" y="61542"/>
                    </a:cubicBezTo>
                    <a:lnTo>
                      <a:pt x="13718" y="60018"/>
                    </a:lnTo>
                    <a:cubicBezTo>
                      <a:pt x="12956" y="60018"/>
                      <a:pt x="12956" y="59255"/>
                      <a:pt x="9907" y="60780"/>
                    </a:cubicBezTo>
                    <a:cubicBezTo>
                      <a:pt x="11432" y="60018"/>
                      <a:pt x="12956" y="59255"/>
                      <a:pt x="13718" y="58493"/>
                    </a:cubicBezTo>
                    <a:lnTo>
                      <a:pt x="9907" y="60780"/>
                    </a:lnTo>
                    <a:cubicBezTo>
                      <a:pt x="7621" y="60780"/>
                      <a:pt x="16767" y="56969"/>
                      <a:pt x="15242" y="56207"/>
                    </a:cubicBezTo>
                    <a:lnTo>
                      <a:pt x="18291" y="55445"/>
                    </a:lnTo>
                    <a:cubicBezTo>
                      <a:pt x="17529" y="55445"/>
                      <a:pt x="21340" y="53158"/>
                      <a:pt x="19816" y="53921"/>
                    </a:cubicBezTo>
                    <a:cubicBezTo>
                      <a:pt x="16005" y="55445"/>
                      <a:pt x="11432" y="57731"/>
                      <a:pt x="9146" y="59255"/>
                    </a:cubicBezTo>
                    <a:cubicBezTo>
                      <a:pt x="7621" y="59255"/>
                      <a:pt x="12956" y="56969"/>
                      <a:pt x="9146" y="58493"/>
                    </a:cubicBezTo>
                    <a:lnTo>
                      <a:pt x="13718" y="56969"/>
                    </a:lnTo>
                    <a:cubicBezTo>
                      <a:pt x="15242" y="56207"/>
                      <a:pt x="19053" y="53158"/>
                      <a:pt x="19053" y="52396"/>
                    </a:cubicBezTo>
                    <a:cubicBezTo>
                      <a:pt x="17529" y="52396"/>
                      <a:pt x="12194" y="54683"/>
                      <a:pt x="10670" y="56969"/>
                    </a:cubicBezTo>
                    <a:cubicBezTo>
                      <a:pt x="10670" y="56969"/>
                      <a:pt x="12194" y="54683"/>
                      <a:pt x="15242" y="53921"/>
                    </a:cubicBezTo>
                    <a:cubicBezTo>
                      <a:pt x="13718" y="53921"/>
                      <a:pt x="11432" y="56207"/>
                      <a:pt x="9146" y="56969"/>
                    </a:cubicBezTo>
                    <a:cubicBezTo>
                      <a:pt x="11432" y="55445"/>
                      <a:pt x="14481" y="52396"/>
                      <a:pt x="17529" y="50110"/>
                    </a:cubicBezTo>
                    <a:lnTo>
                      <a:pt x="23626" y="47824"/>
                    </a:lnTo>
                    <a:lnTo>
                      <a:pt x="23626" y="47061"/>
                    </a:lnTo>
                    <a:cubicBezTo>
                      <a:pt x="28961" y="44775"/>
                      <a:pt x="27437" y="44775"/>
                      <a:pt x="32009" y="42489"/>
                    </a:cubicBezTo>
                    <a:cubicBezTo>
                      <a:pt x="32772" y="41727"/>
                      <a:pt x="30485" y="42489"/>
                      <a:pt x="28961" y="42489"/>
                    </a:cubicBezTo>
                    <a:cubicBezTo>
                      <a:pt x="21340" y="47824"/>
                      <a:pt x="17529" y="47824"/>
                      <a:pt x="9907" y="51634"/>
                    </a:cubicBezTo>
                    <a:cubicBezTo>
                      <a:pt x="6859" y="51634"/>
                      <a:pt x="27437" y="40964"/>
                      <a:pt x="15242" y="46299"/>
                    </a:cubicBezTo>
                    <a:cubicBezTo>
                      <a:pt x="13718" y="47824"/>
                      <a:pt x="7621" y="50110"/>
                      <a:pt x="9907" y="49348"/>
                    </a:cubicBezTo>
                    <a:cubicBezTo>
                      <a:pt x="9907" y="47824"/>
                      <a:pt x="2286" y="53158"/>
                      <a:pt x="4573" y="50110"/>
                    </a:cubicBezTo>
                    <a:cubicBezTo>
                      <a:pt x="7621" y="49348"/>
                      <a:pt x="11432" y="45537"/>
                      <a:pt x="16767" y="44013"/>
                    </a:cubicBezTo>
                    <a:cubicBezTo>
                      <a:pt x="14481" y="45537"/>
                      <a:pt x="15242" y="45537"/>
                      <a:pt x="16005" y="45537"/>
                    </a:cubicBezTo>
                    <a:cubicBezTo>
                      <a:pt x="18291" y="44013"/>
                      <a:pt x="23626" y="41727"/>
                      <a:pt x="22864" y="40964"/>
                    </a:cubicBezTo>
                    <a:cubicBezTo>
                      <a:pt x="22102" y="40964"/>
                      <a:pt x="21340" y="40202"/>
                      <a:pt x="17529" y="42489"/>
                    </a:cubicBezTo>
                    <a:cubicBezTo>
                      <a:pt x="12956" y="44775"/>
                      <a:pt x="18291" y="43251"/>
                      <a:pt x="13718" y="44775"/>
                    </a:cubicBezTo>
                    <a:cubicBezTo>
                      <a:pt x="11432" y="44775"/>
                      <a:pt x="18291" y="40964"/>
                      <a:pt x="10670" y="44775"/>
                    </a:cubicBezTo>
                    <a:cubicBezTo>
                      <a:pt x="11432" y="44775"/>
                      <a:pt x="7621" y="47824"/>
                      <a:pt x="4573" y="49348"/>
                    </a:cubicBezTo>
                    <a:lnTo>
                      <a:pt x="2286" y="49348"/>
                    </a:lnTo>
                    <a:lnTo>
                      <a:pt x="5335" y="47824"/>
                    </a:lnTo>
                    <a:cubicBezTo>
                      <a:pt x="6859" y="45537"/>
                      <a:pt x="0" y="50110"/>
                      <a:pt x="0" y="48586"/>
                    </a:cubicBezTo>
                    <a:lnTo>
                      <a:pt x="5335" y="44775"/>
                    </a:lnTo>
                    <a:cubicBezTo>
                      <a:pt x="9907" y="42489"/>
                      <a:pt x="3810" y="47824"/>
                      <a:pt x="11432" y="43251"/>
                    </a:cubicBezTo>
                    <a:cubicBezTo>
                      <a:pt x="11432" y="42489"/>
                      <a:pt x="7621" y="44013"/>
                      <a:pt x="9146" y="42489"/>
                    </a:cubicBezTo>
                    <a:cubicBezTo>
                      <a:pt x="9907" y="42489"/>
                      <a:pt x="9907" y="42489"/>
                      <a:pt x="10670" y="42489"/>
                    </a:cubicBezTo>
                    <a:cubicBezTo>
                      <a:pt x="10670" y="41727"/>
                      <a:pt x="21340" y="36392"/>
                      <a:pt x="14481" y="38678"/>
                    </a:cubicBezTo>
                    <a:cubicBezTo>
                      <a:pt x="12194" y="39440"/>
                      <a:pt x="11432" y="40202"/>
                      <a:pt x="8383" y="41727"/>
                    </a:cubicBezTo>
                    <a:cubicBezTo>
                      <a:pt x="6859" y="40964"/>
                      <a:pt x="3810" y="42489"/>
                      <a:pt x="3049" y="41727"/>
                    </a:cubicBezTo>
                    <a:cubicBezTo>
                      <a:pt x="9146" y="38678"/>
                      <a:pt x="3049" y="40202"/>
                      <a:pt x="9146" y="37916"/>
                    </a:cubicBezTo>
                    <a:cubicBezTo>
                      <a:pt x="6097" y="40202"/>
                      <a:pt x="7621" y="41727"/>
                      <a:pt x="12956" y="39440"/>
                    </a:cubicBezTo>
                    <a:cubicBezTo>
                      <a:pt x="19816" y="35629"/>
                      <a:pt x="12194" y="40964"/>
                      <a:pt x="19816" y="37154"/>
                    </a:cubicBezTo>
                    <a:cubicBezTo>
                      <a:pt x="19816" y="36392"/>
                      <a:pt x="25912" y="32581"/>
                      <a:pt x="30485" y="30295"/>
                    </a:cubicBezTo>
                    <a:cubicBezTo>
                      <a:pt x="30485" y="29532"/>
                      <a:pt x="28961" y="30295"/>
                      <a:pt x="28199" y="31057"/>
                    </a:cubicBezTo>
                    <a:cubicBezTo>
                      <a:pt x="24388" y="33343"/>
                      <a:pt x="24388" y="33343"/>
                      <a:pt x="19816" y="35629"/>
                    </a:cubicBezTo>
                    <a:cubicBezTo>
                      <a:pt x="20577" y="34105"/>
                      <a:pt x="17529" y="34105"/>
                      <a:pt x="12956" y="35629"/>
                    </a:cubicBezTo>
                    <a:cubicBezTo>
                      <a:pt x="14481" y="34105"/>
                      <a:pt x="19053" y="31819"/>
                      <a:pt x="19816" y="32581"/>
                    </a:cubicBezTo>
                    <a:cubicBezTo>
                      <a:pt x="18291" y="31819"/>
                      <a:pt x="17529" y="30295"/>
                      <a:pt x="18291" y="28770"/>
                    </a:cubicBezTo>
                    <a:cubicBezTo>
                      <a:pt x="12194" y="33343"/>
                      <a:pt x="16005" y="28008"/>
                      <a:pt x="10670" y="31819"/>
                    </a:cubicBezTo>
                    <a:cubicBezTo>
                      <a:pt x="9146" y="33343"/>
                      <a:pt x="5335" y="36392"/>
                      <a:pt x="1524" y="37916"/>
                    </a:cubicBezTo>
                    <a:cubicBezTo>
                      <a:pt x="1524" y="37154"/>
                      <a:pt x="4573" y="36392"/>
                      <a:pt x="6097" y="35629"/>
                    </a:cubicBezTo>
                    <a:cubicBezTo>
                      <a:pt x="2286" y="37154"/>
                      <a:pt x="11432" y="31819"/>
                      <a:pt x="5335" y="34105"/>
                    </a:cubicBezTo>
                    <a:cubicBezTo>
                      <a:pt x="8383" y="34105"/>
                      <a:pt x="13718" y="30295"/>
                      <a:pt x="19053" y="27246"/>
                    </a:cubicBezTo>
                    <a:cubicBezTo>
                      <a:pt x="16005" y="28008"/>
                      <a:pt x="22864" y="24960"/>
                      <a:pt x="22102" y="24198"/>
                    </a:cubicBezTo>
                    <a:cubicBezTo>
                      <a:pt x="19053" y="24960"/>
                      <a:pt x="16005" y="24960"/>
                      <a:pt x="14481" y="24960"/>
                    </a:cubicBezTo>
                    <a:cubicBezTo>
                      <a:pt x="19053" y="21149"/>
                      <a:pt x="12956" y="21911"/>
                      <a:pt x="12194" y="21149"/>
                    </a:cubicBezTo>
                    <a:cubicBezTo>
                      <a:pt x="14481" y="18863"/>
                      <a:pt x="20577" y="16576"/>
                      <a:pt x="21340" y="15052"/>
                    </a:cubicBezTo>
                    <a:cubicBezTo>
                      <a:pt x="20577" y="14290"/>
                      <a:pt x="15242" y="18863"/>
                      <a:pt x="17529" y="16576"/>
                    </a:cubicBezTo>
                    <a:lnTo>
                      <a:pt x="19053" y="15814"/>
                    </a:lnTo>
                    <a:cubicBezTo>
                      <a:pt x="17529" y="16576"/>
                      <a:pt x="22102" y="12004"/>
                      <a:pt x="13718" y="15814"/>
                    </a:cubicBezTo>
                    <a:lnTo>
                      <a:pt x="20577" y="12766"/>
                    </a:lnTo>
                    <a:cubicBezTo>
                      <a:pt x="21340" y="12004"/>
                      <a:pt x="19816" y="12766"/>
                      <a:pt x="19053" y="12766"/>
                    </a:cubicBezTo>
                    <a:cubicBezTo>
                      <a:pt x="21340" y="12004"/>
                      <a:pt x="22864" y="10479"/>
                      <a:pt x="24388" y="9717"/>
                    </a:cubicBezTo>
                    <a:cubicBezTo>
                      <a:pt x="28199" y="6669"/>
                      <a:pt x="22864" y="8955"/>
                      <a:pt x="22102" y="8193"/>
                    </a:cubicBezTo>
                    <a:lnTo>
                      <a:pt x="18291" y="10479"/>
                    </a:lnTo>
                    <a:cubicBezTo>
                      <a:pt x="14481" y="11241"/>
                      <a:pt x="18291" y="8193"/>
                      <a:pt x="16005" y="7431"/>
                    </a:cubicBezTo>
                    <a:lnTo>
                      <a:pt x="19816" y="5144"/>
                    </a:lnTo>
                    <a:lnTo>
                      <a:pt x="17529" y="5907"/>
                    </a:lnTo>
                    <a:cubicBezTo>
                      <a:pt x="21340" y="4382"/>
                      <a:pt x="23626" y="2096"/>
                      <a:pt x="19816" y="3620"/>
                    </a:cubicBezTo>
                    <a:lnTo>
                      <a:pt x="29723" y="572"/>
                    </a:lnTo>
                    <a:cubicBezTo>
                      <a:pt x="27437" y="2096"/>
                      <a:pt x="25150" y="2096"/>
                      <a:pt x="21340" y="4382"/>
                    </a:cubicBezTo>
                    <a:cubicBezTo>
                      <a:pt x="18291" y="6669"/>
                      <a:pt x="19816" y="6669"/>
                      <a:pt x="23626" y="5144"/>
                    </a:cubicBezTo>
                    <a:cubicBezTo>
                      <a:pt x="23626" y="4382"/>
                      <a:pt x="22864" y="5144"/>
                      <a:pt x="21340" y="5144"/>
                    </a:cubicBezTo>
                    <a:cubicBezTo>
                      <a:pt x="26674" y="2096"/>
                      <a:pt x="26674" y="2858"/>
                      <a:pt x="30485" y="1334"/>
                    </a:cubicBezTo>
                    <a:cubicBezTo>
                      <a:pt x="30485" y="1334"/>
                      <a:pt x="31247" y="-191"/>
                      <a:pt x="29723" y="572"/>
                    </a:cubicBezTo>
                    <a:cubicBezTo>
                      <a:pt x="32772" y="-191"/>
                      <a:pt x="32772" y="-191"/>
                      <a:pt x="33534" y="572"/>
                    </a:cubicBezTo>
                    <a:cubicBezTo>
                      <a:pt x="31247" y="1334"/>
                      <a:pt x="30485" y="2858"/>
                      <a:pt x="28961" y="2858"/>
                    </a:cubicBezTo>
                    <a:cubicBezTo>
                      <a:pt x="33534" y="572"/>
                      <a:pt x="35058" y="572"/>
                      <a:pt x="34296" y="2096"/>
                    </a:cubicBezTo>
                    <a:cubicBezTo>
                      <a:pt x="28961" y="5144"/>
                      <a:pt x="38869" y="2096"/>
                      <a:pt x="37344" y="3620"/>
                    </a:cubicBezTo>
                    <a:cubicBezTo>
                      <a:pt x="32772" y="5907"/>
                      <a:pt x="28199" y="7431"/>
                      <a:pt x="26674" y="7431"/>
                    </a:cubicBezTo>
                    <a:cubicBezTo>
                      <a:pt x="24388" y="8955"/>
                      <a:pt x="27437" y="8193"/>
                      <a:pt x="25150" y="9717"/>
                    </a:cubicBezTo>
                    <a:cubicBezTo>
                      <a:pt x="28961" y="8193"/>
                      <a:pt x="34296" y="5907"/>
                      <a:pt x="36582" y="5144"/>
                    </a:cubicBezTo>
                    <a:lnTo>
                      <a:pt x="33534" y="6669"/>
                    </a:lnTo>
                    <a:cubicBezTo>
                      <a:pt x="35820" y="6669"/>
                      <a:pt x="40393" y="3620"/>
                      <a:pt x="40393" y="5144"/>
                    </a:cubicBezTo>
                    <a:cubicBezTo>
                      <a:pt x="39630" y="7431"/>
                      <a:pt x="40393" y="8955"/>
                      <a:pt x="40393" y="10479"/>
                    </a:cubicBezTo>
                    <a:lnTo>
                      <a:pt x="37344" y="12004"/>
                    </a:lnTo>
                    <a:cubicBezTo>
                      <a:pt x="44965" y="8955"/>
                      <a:pt x="41155" y="12766"/>
                      <a:pt x="44965" y="12004"/>
                    </a:cubicBezTo>
                    <a:cubicBezTo>
                      <a:pt x="42679" y="15052"/>
                      <a:pt x="50300" y="13528"/>
                      <a:pt x="44204" y="17338"/>
                    </a:cubicBezTo>
                    <a:cubicBezTo>
                      <a:pt x="48014" y="18863"/>
                      <a:pt x="51825" y="19625"/>
                      <a:pt x="52587" y="22673"/>
                    </a:cubicBezTo>
                    <a:lnTo>
                      <a:pt x="47252" y="24960"/>
                    </a:lnTo>
                    <a:cubicBezTo>
                      <a:pt x="51062" y="23435"/>
                      <a:pt x="44965" y="26484"/>
                      <a:pt x="45728" y="27246"/>
                    </a:cubicBezTo>
                    <a:cubicBezTo>
                      <a:pt x="49538" y="24198"/>
                      <a:pt x="51062" y="24960"/>
                      <a:pt x="54111" y="23435"/>
                    </a:cubicBezTo>
                    <a:cubicBezTo>
                      <a:pt x="51062" y="26484"/>
                      <a:pt x="55635" y="25722"/>
                      <a:pt x="60208" y="24960"/>
                    </a:cubicBezTo>
                    <a:lnTo>
                      <a:pt x="57160" y="27246"/>
                    </a:lnTo>
                    <a:cubicBezTo>
                      <a:pt x="64019" y="24960"/>
                      <a:pt x="59446" y="29532"/>
                      <a:pt x="58684" y="31057"/>
                    </a:cubicBezTo>
                    <a:cubicBezTo>
                      <a:pt x="57160" y="31819"/>
                      <a:pt x="54111" y="34105"/>
                      <a:pt x="54873" y="34105"/>
                    </a:cubicBezTo>
                    <a:cubicBezTo>
                      <a:pt x="60970" y="31819"/>
                      <a:pt x="60208" y="32581"/>
                      <a:pt x="64781" y="31819"/>
                    </a:cubicBezTo>
                    <a:cubicBezTo>
                      <a:pt x="65543" y="32581"/>
                      <a:pt x="64781" y="34867"/>
                      <a:pt x="63257" y="36392"/>
                    </a:cubicBezTo>
                    <a:cubicBezTo>
                      <a:pt x="72402" y="34867"/>
                      <a:pt x="69353" y="40964"/>
                      <a:pt x="75451" y="40964"/>
                    </a:cubicBezTo>
                    <a:lnTo>
                      <a:pt x="71640" y="43251"/>
                    </a:lnTo>
                    <a:cubicBezTo>
                      <a:pt x="81548" y="41727"/>
                      <a:pt x="76213" y="49348"/>
                      <a:pt x="81548" y="49348"/>
                    </a:cubicBezTo>
                    <a:lnTo>
                      <a:pt x="74688" y="53158"/>
                    </a:lnTo>
                    <a:cubicBezTo>
                      <a:pt x="73164" y="55445"/>
                      <a:pt x="77737" y="53921"/>
                      <a:pt x="82310" y="50872"/>
                    </a:cubicBezTo>
                    <a:cubicBezTo>
                      <a:pt x="80785" y="53158"/>
                      <a:pt x="86883" y="50872"/>
                      <a:pt x="81548" y="54683"/>
                    </a:cubicBezTo>
                    <a:cubicBezTo>
                      <a:pt x="80785" y="56207"/>
                      <a:pt x="85359" y="53921"/>
                      <a:pt x="86120" y="53921"/>
                    </a:cubicBezTo>
                    <a:cubicBezTo>
                      <a:pt x="84596" y="56969"/>
                      <a:pt x="85359" y="56969"/>
                      <a:pt x="87645" y="57731"/>
                    </a:cubicBezTo>
                    <a:lnTo>
                      <a:pt x="87645" y="56969"/>
                    </a:lnTo>
                    <a:cubicBezTo>
                      <a:pt x="86120" y="57731"/>
                      <a:pt x="83072" y="59255"/>
                      <a:pt x="83072" y="60018"/>
                    </a:cubicBezTo>
                    <a:cubicBezTo>
                      <a:pt x="85359" y="59255"/>
                      <a:pt x="82310" y="63066"/>
                      <a:pt x="89931" y="57731"/>
                    </a:cubicBezTo>
                    <a:cubicBezTo>
                      <a:pt x="86120" y="62304"/>
                      <a:pt x="96028" y="59255"/>
                      <a:pt x="90693" y="64590"/>
                    </a:cubicBezTo>
                    <a:cubicBezTo>
                      <a:pt x="92980" y="63066"/>
                      <a:pt x="93741" y="63066"/>
                      <a:pt x="95266" y="62304"/>
                    </a:cubicBezTo>
                    <a:cubicBezTo>
                      <a:pt x="96028" y="63828"/>
                      <a:pt x="92980" y="67639"/>
                      <a:pt x="96790" y="66877"/>
                    </a:cubicBezTo>
                    <a:cubicBezTo>
                      <a:pt x="96028" y="67639"/>
                      <a:pt x="92980" y="68401"/>
                      <a:pt x="92980" y="69163"/>
                    </a:cubicBezTo>
                    <a:cubicBezTo>
                      <a:pt x="93741" y="69163"/>
                      <a:pt x="96028" y="67639"/>
                      <a:pt x="97552" y="66877"/>
                    </a:cubicBezTo>
                    <a:cubicBezTo>
                      <a:pt x="102887" y="66877"/>
                      <a:pt x="96028" y="73736"/>
                      <a:pt x="98315" y="75260"/>
                    </a:cubicBezTo>
                    <a:cubicBezTo>
                      <a:pt x="104412" y="76022"/>
                      <a:pt x="105174" y="81357"/>
                      <a:pt x="107460" y="84406"/>
                    </a:cubicBezTo>
                    <a:lnTo>
                      <a:pt x="105936" y="85168"/>
                    </a:lnTo>
                    <a:cubicBezTo>
                      <a:pt x="112795" y="82882"/>
                      <a:pt x="101363" y="92027"/>
                      <a:pt x="111271" y="86692"/>
                    </a:cubicBezTo>
                    <a:cubicBezTo>
                      <a:pt x="109747" y="88216"/>
                      <a:pt x="111271" y="88216"/>
                      <a:pt x="108222" y="89741"/>
                    </a:cubicBezTo>
                    <a:cubicBezTo>
                      <a:pt x="112795" y="88216"/>
                      <a:pt x="105936" y="95076"/>
                      <a:pt x="112033" y="92789"/>
                    </a:cubicBezTo>
                    <a:cubicBezTo>
                      <a:pt x="112033" y="92789"/>
                      <a:pt x="112033" y="92789"/>
                      <a:pt x="111271" y="92789"/>
                    </a:cubicBezTo>
                    <a:cubicBezTo>
                      <a:pt x="108984" y="96600"/>
                      <a:pt x="114319" y="94313"/>
                      <a:pt x="112033" y="98124"/>
                    </a:cubicBezTo>
                    <a:cubicBezTo>
                      <a:pt x="111271" y="98124"/>
                      <a:pt x="110508" y="98124"/>
                      <a:pt x="108984" y="99648"/>
                    </a:cubicBezTo>
                    <a:cubicBezTo>
                      <a:pt x="106698" y="101935"/>
                      <a:pt x="116606" y="96600"/>
                      <a:pt x="108984" y="101935"/>
                    </a:cubicBezTo>
                    <a:cubicBezTo>
                      <a:pt x="108984" y="101935"/>
                      <a:pt x="112795" y="99648"/>
                      <a:pt x="112795" y="99648"/>
                    </a:cubicBezTo>
                    <a:cubicBezTo>
                      <a:pt x="112033" y="104983"/>
                      <a:pt x="118892" y="104983"/>
                      <a:pt x="122703" y="107270"/>
                    </a:cubicBezTo>
                    <a:cubicBezTo>
                      <a:pt x="119654" y="112604"/>
                      <a:pt x="109747" y="115653"/>
                      <a:pt x="116606" y="114129"/>
                    </a:cubicBezTo>
                    <a:cubicBezTo>
                      <a:pt x="115082" y="114891"/>
                      <a:pt x="119654" y="112604"/>
                      <a:pt x="118130" y="113367"/>
                    </a:cubicBezTo>
                    <a:cubicBezTo>
                      <a:pt x="120416" y="112604"/>
                      <a:pt x="110508" y="120226"/>
                      <a:pt x="114319" y="117939"/>
                    </a:cubicBezTo>
                    <a:cubicBezTo>
                      <a:pt x="118892" y="114891"/>
                      <a:pt x="117368" y="116415"/>
                      <a:pt x="119654" y="114891"/>
                    </a:cubicBezTo>
                    <a:cubicBezTo>
                      <a:pt x="117368" y="117939"/>
                      <a:pt x="113557" y="120988"/>
                      <a:pt x="118130" y="120226"/>
                    </a:cubicBezTo>
                    <a:lnTo>
                      <a:pt x="115843" y="121750"/>
                    </a:lnTo>
                    <a:cubicBezTo>
                      <a:pt x="123465" y="118702"/>
                      <a:pt x="121178" y="122512"/>
                      <a:pt x="129562" y="118702"/>
                    </a:cubicBezTo>
                    <a:cubicBezTo>
                      <a:pt x="135659" y="124799"/>
                      <a:pt x="144805" y="128609"/>
                      <a:pt x="150139" y="134706"/>
                    </a:cubicBezTo>
                    <a:cubicBezTo>
                      <a:pt x="153188" y="142327"/>
                      <a:pt x="161571" y="146900"/>
                      <a:pt x="162333" y="156046"/>
                    </a:cubicBezTo>
                    <a:cubicBezTo>
                      <a:pt x="156998" y="162143"/>
                      <a:pt x="157761" y="162143"/>
                      <a:pt x="161571" y="162143"/>
                    </a:cubicBezTo>
                    <a:cubicBezTo>
                      <a:pt x="160809" y="162905"/>
                      <a:pt x="160047" y="162905"/>
                      <a:pt x="159285" y="163667"/>
                    </a:cubicBezTo>
                    <a:cubicBezTo>
                      <a:pt x="164619" y="159856"/>
                      <a:pt x="160809" y="164429"/>
                      <a:pt x="165382" y="161381"/>
                    </a:cubicBezTo>
                    <a:cubicBezTo>
                      <a:pt x="166144" y="164429"/>
                      <a:pt x="169193" y="165953"/>
                      <a:pt x="171479" y="168240"/>
                    </a:cubicBezTo>
                    <a:cubicBezTo>
                      <a:pt x="170717" y="168240"/>
                      <a:pt x="166144" y="171288"/>
                      <a:pt x="166906" y="171288"/>
                    </a:cubicBezTo>
                    <a:lnTo>
                      <a:pt x="170717" y="169764"/>
                    </a:lnTo>
                    <a:lnTo>
                      <a:pt x="169193" y="170526"/>
                    </a:lnTo>
                    <a:cubicBezTo>
                      <a:pt x="169954" y="170526"/>
                      <a:pt x="173003" y="169002"/>
                      <a:pt x="174527" y="167478"/>
                    </a:cubicBezTo>
                    <a:cubicBezTo>
                      <a:pt x="183673" y="170526"/>
                      <a:pt x="178338" y="184245"/>
                      <a:pt x="183673" y="189579"/>
                    </a:cubicBezTo>
                    <a:cubicBezTo>
                      <a:pt x="182911" y="192628"/>
                      <a:pt x="185960" y="193390"/>
                      <a:pt x="188246" y="194152"/>
                    </a:cubicBezTo>
                    <a:cubicBezTo>
                      <a:pt x="185197" y="204060"/>
                      <a:pt x="182911" y="212443"/>
                      <a:pt x="191294" y="213205"/>
                    </a:cubicBezTo>
                    <a:cubicBezTo>
                      <a:pt x="186721" y="212443"/>
                      <a:pt x="173765" y="221589"/>
                      <a:pt x="169193" y="221589"/>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7" name="Freeform: Shape 374">
                <a:extLst>
                  <a:ext uri="{FF2B5EF4-FFF2-40B4-BE49-F238E27FC236}">
                    <a16:creationId xmlns:a16="http://schemas.microsoft.com/office/drawing/2014/main" id="{4AB677FA-5C7A-057A-363C-F7637DD6D8FD}"/>
                  </a:ext>
                </a:extLst>
              </p:cNvPr>
              <p:cNvSpPr/>
              <p:nvPr/>
            </p:nvSpPr>
            <p:spPr>
              <a:xfrm>
                <a:off x="9432534" y="2617175"/>
                <a:ext cx="7621" cy="4572"/>
              </a:xfrm>
              <a:custGeom>
                <a:avLst/>
                <a:gdLst>
                  <a:gd name="connsiteX0" fmla="*/ 7621 w 7621"/>
                  <a:gd name="connsiteY0" fmla="*/ 0 h 4572"/>
                  <a:gd name="connsiteX1" fmla="*/ 0 w 7621"/>
                  <a:gd name="connsiteY1" fmla="*/ 4573 h 4572"/>
                  <a:gd name="connsiteX2" fmla="*/ 7621 w 7621"/>
                  <a:gd name="connsiteY2" fmla="*/ 0 h 4572"/>
                </a:gdLst>
                <a:ahLst/>
                <a:cxnLst>
                  <a:cxn ang="0">
                    <a:pos x="connsiteX0" y="connsiteY0"/>
                  </a:cxn>
                  <a:cxn ang="0">
                    <a:pos x="connsiteX1" y="connsiteY1"/>
                  </a:cxn>
                  <a:cxn ang="0">
                    <a:pos x="connsiteX2" y="connsiteY2"/>
                  </a:cxn>
                </a:cxnLst>
                <a:rect l="l" t="t" r="r" b="b"/>
                <a:pathLst>
                  <a:path w="7621" h="4572">
                    <a:moveTo>
                      <a:pt x="7621" y="0"/>
                    </a:moveTo>
                    <a:cubicBezTo>
                      <a:pt x="4573" y="1524"/>
                      <a:pt x="3810" y="3048"/>
                      <a:pt x="0" y="4573"/>
                    </a:cubicBezTo>
                    <a:cubicBezTo>
                      <a:pt x="2286" y="3048"/>
                      <a:pt x="5335" y="1524"/>
                      <a:pt x="762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8" name="Freeform: Shape 375">
                <a:extLst>
                  <a:ext uri="{FF2B5EF4-FFF2-40B4-BE49-F238E27FC236}">
                    <a16:creationId xmlns:a16="http://schemas.microsoft.com/office/drawing/2014/main" id="{374C9715-472F-26B4-CCF7-2FBC784A4E3C}"/>
                  </a:ext>
                </a:extLst>
              </p:cNvPr>
              <p:cNvSpPr/>
              <p:nvPr/>
            </p:nvSpPr>
            <p:spPr>
              <a:xfrm>
                <a:off x="9417627" y="2648971"/>
                <a:ext cx="3683" cy="1314"/>
              </a:xfrm>
              <a:custGeom>
                <a:avLst/>
                <a:gdLst>
                  <a:gd name="connsiteX0" fmla="*/ 3476 w 3683"/>
                  <a:gd name="connsiteY0" fmla="*/ 213 h 1314"/>
                  <a:gd name="connsiteX1" fmla="*/ 1951 w 3683"/>
                  <a:gd name="connsiteY1" fmla="*/ 976 h 1314"/>
                  <a:gd name="connsiteX2" fmla="*/ 427 w 3683"/>
                  <a:gd name="connsiteY2" fmla="*/ 976 h 1314"/>
                  <a:gd name="connsiteX3" fmla="*/ 3476 w 3683"/>
                  <a:gd name="connsiteY3" fmla="*/ 213 h 1314"/>
                </a:gdLst>
                <a:ahLst/>
                <a:cxnLst>
                  <a:cxn ang="0">
                    <a:pos x="connsiteX0" y="connsiteY0"/>
                  </a:cxn>
                  <a:cxn ang="0">
                    <a:pos x="connsiteX1" y="connsiteY1"/>
                  </a:cxn>
                  <a:cxn ang="0">
                    <a:pos x="connsiteX2" y="connsiteY2"/>
                  </a:cxn>
                  <a:cxn ang="0">
                    <a:pos x="connsiteX3" y="connsiteY3"/>
                  </a:cxn>
                </a:cxnLst>
                <a:rect l="l" t="t" r="r" b="b"/>
                <a:pathLst>
                  <a:path w="3683" h="1314">
                    <a:moveTo>
                      <a:pt x="3476" y="213"/>
                    </a:moveTo>
                    <a:cubicBezTo>
                      <a:pt x="4238" y="-549"/>
                      <a:pt x="2713" y="976"/>
                      <a:pt x="1951" y="976"/>
                    </a:cubicBezTo>
                    <a:cubicBezTo>
                      <a:pt x="1951" y="976"/>
                      <a:pt x="-1098" y="1738"/>
                      <a:pt x="427" y="976"/>
                    </a:cubicBezTo>
                    <a:cubicBezTo>
                      <a:pt x="427" y="976"/>
                      <a:pt x="1951" y="213"/>
                      <a:pt x="3476" y="21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9" name="Freeform: Shape 376">
                <a:extLst>
                  <a:ext uri="{FF2B5EF4-FFF2-40B4-BE49-F238E27FC236}">
                    <a16:creationId xmlns:a16="http://schemas.microsoft.com/office/drawing/2014/main" id="{9922831C-F7AE-145B-98DE-EFD9AC6C23DF}"/>
                  </a:ext>
                </a:extLst>
              </p:cNvPr>
              <p:cNvSpPr/>
              <p:nvPr/>
            </p:nvSpPr>
            <p:spPr>
              <a:xfrm>
                <a:off x="9416529" y="2653757"/>
                <a:ext cx="5335" cy="1262"/>
              </a:xfrm>
              <a:custGeom>
                <a:avLst/>
                <a:gdLst>
                  <a:gd name="connsiteX0" fmla="*/ 5335 w 5335"/>
                  <a:gd name="connsiteY0" fmla="*/ 0 h 1262"/>
                  <a:gd name="connsiteX1" fmla="*/ 0 w 5335"/>
                  <a:gd name="connsiteY1" fmla="*/ 762 h 1262"/>
                  <a:gd name="connsiteX2" fmla="*/ 5335 w 5335"/>
                  <a:gd name="connsiteY2" fmla="*/ 0 h 1262"/>
                </a:gdLst>
                <a:ahLst/>
                <a:cxnLst>
                  <a:cxn ang="0">
                    <a:pos x="connsiteX0" y="connsiteY0"/>
                  </a:cxn>
                  <a:cxn ang="0">
                    <a:pos x="connsiteX1" y="connsiteY1"/>
                  </a:cxn>
                  <a:cxn ang="0">
                    <a:pos x="connsiteX2" y="connsiteY2"/>
                  </a:cxn>
                </a:cxnLst>
                <a:rect l="l" t="t" r="r" b="b"/>
                <a:pathLst>
                  <a:path w="5335" h="1262">
                    <a:moveTo>
                      <a:pt x="5335" y="0"/>
                    </a:moveTo>
                    <a:cubicBezTo>
                      <a:pt x="3049" y="1524"/>
                      <a:pt x="762" y="1524"/>
                      <a:pt x="0" y="762"/>
                    </a:cubicBezTo>
                    <a:lnTo>
                      <a:pt x="5335"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0" name="Freeform: Shape 377">
                <a:extLst>
                  <a:ext uri="{FF2B5EF4-FFF2-40B4-BE49-F238E27FC236}">
                    <a16:creationId xmlns:a16="http://schemas.microsoft.com/office/drawing/2014/main" id="{6605146A-FEA4-D568-52A3-8B73355F78D8}"/>
                  </a:ext>
                </a:extLst>
              </p:cNvPr>
              <p:cNvSpPr/>
              <p:nvPr/>
            </p:nvSpPr>
            <p:spPr>
              <a:xfrm>
                <a:off x="9410433" y="2663664"/>
                <a:ext cx="3048" cy="1823"/>
              </a:xfrm>
              <a:custGeom>
                <a:avLst/>
                <a:gdLst>
                  <a:gd name="connsiteX0" fmla="*/ 3049 w 3048"/>
                  <a:gd name="connsiteY0" fmla="*/ 0 h 1823"/>
                  <a:gd name="connsiteX1" fmla="*/ 0 w 3048"/>
                  <a:gd name="connsiteY1" fmla="*/ 1524 h 1823"/>
                  <a:gd name="connsiteX2" fmla="*/ 3049 w 3048"/>
                  <a:gd name="connsiteY2" fmla="*/ 0 h 1823"/>
                </a:gdLst>
                <a:ahLst/>
                <a:cxnLst>
                  <a:cxn ang="0">
                    <a:pos x="connsiteX0" y="connsiteY0"/>
                  </a:cxn>
                  <a:cxn ang="0">
                    <a:pos x="connsiteX1" y="connsiteY1"/>
                  </a:cxn>
                  <a:cxn ang="0">
                    <a:pos x="connsiteX2" y="connsiteY2"/>
                  </a:cxn>
                </a:cxnLst>
                <a:rect l="l" t="t" r="r" b="b"/>
                <a:pathLst>
                  <a:path w="3048" h="1823">
                    <a:moveTo>
                      <a:pt x="3049" y="0"/>
                    </a:moveTo>
                    <a:cubicBezTo>
                      <a:pt x="1524" y="1524"/>
                      <a:pt x="0" y="2286"/>
                      <a:pt x="0" y="1524"/>
                    </a:cubicBezTo>
                    <a:cubicBezTo>
                      <a:pt x="1524" y="762"/>
                      <a:pt x="2286" y="762"/>
                      <a:pt x="3049"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1" name="Freeform: Shape 378">
                <a:extLst>
                  <a:ext uri="{FF2B5EF4-FFF2-40B4-BE49-F238E27FC236}">
                    <a16:creationId xmlns:a16="http://schemas.microsoft.com/office/drawing/2014/main" id="{E8E45796-6ED3-F5A9-9C2F-AE1ECA19D312}"/>
                  </a:ext>
                </a:extLst>
              </p:cNvPr>
              <p:cNvSpPr/>
              <p:nvPr/>
            </p:nvSpPr>
            <p:spPr>
              <a:xfrm>
                <a:off x="9417236" y="2660616"/>
                <a:ext cx="2342" cy="2286"/>
              </a:xfrm>
              <a:custGeom>
                <a:avLst/>
                <a:gdLst>
                  <a:gd name="connsiteX0" fmla="*/ 2342 w 2342"/>
                  <a:gd name="connsiteY0" fmla="*/ 0 h 2286"/>
                  <a:gd name="connsiteX1" fmla="*/ 56 w 2342"/>
                  <a:gd name="connsiteY1" fmla="*/ 2286 h 2286"/>
                  <a:gd name="connsiteX2" fmla="*/ 2342 w 2342"/>
                  <a:gd name="connsiteY2" fmla="*/ 0 h 2286"/>
                </a:gdLst>
                <a:ahLst/>
                <a:cxnLst>
                  <a:cxn ang="0">
                    <a:pos x="connsiteX0" y="connsiteY0"/>
                  </a:cxn>
                  <a:cxn ang="0">
                    <a:pos x="connsiteX1" y="connsiteY1"/>
                  </a:cxn>
                  <a:cxn ang="0">
                    <a:pos x="connsiteX2" y="connsiteY2"/>
                  </a:cxn>
                </a:cxnLst>
                <a:rect l="l" t="t" r="r" b="b"/>
                <a:pathLst>
                  <a:path w="2342" h="2286">
                    <a:moveTo>
                      <a:pt x="2342" y="0"/>
                    </a:moveTo>
                    <a:cubicBezTo>
                      <a:pt x="2342" y="0"/>
                      <a:pt x="1580" y="1524"/>
                      <a:pt x="56" y="2286"/>
                    </a:cubicBezTo>
                    <a:cubicBezTo>
                      <a:pt x="1580" y="1524"/>
                      <a:pt x="-2231" y="2286"/>
                      <a:pt x="2342"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2" name="Freeform: Shape 379">
                <a:extLst>
                  <a:ext uri="{FF2B5EF4-FFF2-40B4-BE49-F238E27FC236}">
                    <a16:creationId xmlns:a16="http://schemas.microsoft.com/office/drawing/2014/main" id="{400EDB15-2369-DE46-56C8-B6954CFD2525}"/>
                  </a:ext>
                </a:extLst>
              </p:cNvPr>
              <p:cNvSpPr/>
              <p:nvPr/>
            </p:nvSpPr>
            <p:spPr>
              <a:xfrm>
                <a:off x="9415890" y="2673382"/>
                <a:ext cx="2417" cy="952"/>
              </a:xfrm>
              <a:custGeom>
                <a:avLst/>
                <a:gdLst>
                  <a:gd name="connsiteX0" fmla="*/ 1402 w 2417"/>
                  <a:gd name="connsiteY0" fmla="*/ 191 h 952"/>
                  <a:gd name="connsiteX1" fmla="*/ 1402 w 2417"/>
                  <a:gd name="connsiteY1" fmla="*/ 953 h 952"/>
                  <a:gd name="connsiteX2" fmla="*/ 1402 w 2417"/>
                  <a:gd name="connsiteY2" fmla="*/ 191 h 952"/>
                </a:gdLst>
                <a:ahLst/>
                <a:cxnLst>
                  <a:cxn ang="0">
                    <a:pos x="connsiteX0" y="connsiteY0"/>
                  </a:cxn>
                  <a:cxn ang="0">
                    <a:pos x="connsiteX1" y="connsiteY1"/>
                  </a:cxn>
                  <a:cxn ang="0">
                    <a:pos x="connsiteX2" y="connsiteY2"/>
                  </a:cxn>
                </a:cxnLst>
                <a:rect l="l" t="t" r="r" b="b"/>
                <a:pathLst>
                  <a:path w="2417" h="952">
                    <a:moveTo>
                      <a:pt x="1402" y="191"/>
                    </a:moveTo>
                    <a:cubicBezTo>
                      <a:pt x="1402" y="191"/>
                      <a:pt x="3688" y="-572"/>
                      <a:pt x="1402" y="953"/>
                    </a:cubicBezTo>
                    <a:cubicBezTo>
                      <a:pt x="2926" y="191"/>
                      <a:pt x="-2409" y="1715"/>
                      <a:pt x="1402" y="19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3" name="Freeform: Shape 380">
                <a:extLst>
                  <a:ext uri="{FF2B5EF4-FFF2-40B4-BE49-F238E27FC236}">
                    <a16:creationId xmlns:a16="http://schemas.microsoft.com/office/drawing/2014/main" id="{89CF5863-9E49-4128-ADC2-414DC18A6423}"/>
                  </a:ext>
                </a:extLst>
              </p:cNvPr>
              <p:cNvSpPr/>
              <p:nvPr/>
            </p:nvSpPr>
            <p:spPr>
              <a:xfrm>
                <a:off x="9419578" y="2675859"/>
                <a:ext cx="3048" cy="1524"/>
              </a:xfrm>
              <a:custGeom>
                <a:avLst/>
                <a:gdLst>
                  <a:gd name="connsiteX0" fmla="*/ 3049 w 3048"/>
                  <a:gd name="connsiteY0" fmla="*/ 0 h 1524"/>
                  <a:gd name="connsiteX1" fmla="*/ 3049 w 3048"/>
                  <a:gd name="connsiteY1" fmla="*/ 0 h 1524"/>
                  <a:gd name="connsiteX2" fmla="*/ 0 w 3048"/>
                  <a:gd name="connsiteY2" fmla="*/ 1524 h 1524"/>
                  <a:gd name="connsiteX3" fmla="*/ 3049 w 3048"/>
                  <a:gd name="connsiteY3" fmla="*/ 0 h 1524"/>
                </a:gdLst>
                <a:ahLst/>
                <a:cxnLst>
                  <a:cxn ang="0">
                    <a:pos x="connsiteX0" y="connsiteY0"/>
                  </a:cxn>
                  <a:cxn ang="0">
                    <a:pos x="connsiteX1" y="connsiteY1"/>
                  </a:cxn>
                  <a:cxn ang="0">
                    <a:pos x="connsiteX2" y="connsiteY2"/>
                  </a:cxn>
                  <a:cxn ang="0">
                    <a:pos x="connsiteX3" y="connsiteY3"/>
                  </a:cxn>
                </a:cxnLst>
                <a:rect l="l" t="t" r="r" b="b"/>
                <a:pathLst>
                  <a:path w="3048" h="1524">
                    <a:moveTo>
                      <a:pt x="3049" y="0"/>
                    </a:moveTo>
                    <a:cubicBezTo>
                      <a:pt x="3049" y="0"/>
                      <a:pt x="3049" y="0"/>
                      <a:pt x="3049" y="0"/>
                    </a:cubicBezTo>
                    <a:cubicBezTo>
                      <a:pt x="2287" y="1524"/>
                      <a:pt x="0" y="1524"/>
                      <a:pt x="0" y="1524"/>
                    </a:cubicBez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4" name="Freeform: Shape 381">
                <a:extLst>
                  <a:ext uri="{FF2B5EF4-FFF2-40B4-BE49-F238E27FC236}">
                    <a16:creationId xmlns:a16="http://schemas.microsoft.com/office/drawing/2014/main" id="{024B9EE7-ECD6-1E41-5347-0B8FCDC54852}"/>
                  </a:ext>
                </a:extLst>
              </p:cNvPr>
              <p:cNvSpPr/>
              <p:nvPr/>
            </p:nvSpPr>
            <p:spPr>
              <a:xfrm>
                <a:off x="9473689" y="2741402"/>
                <a:ext cx="3048" cy="1524"/>
              </a:xfrm>
              <a:custGeom>
                <a:avLst/>
                <a:gdLst>
                  <a:gd name="connsiteX0" fmla="*/ 1525 w 3048"/>
                  <a:gd name="connsiteY0" fmla="*/ 762 h 1524"/>
                  <a:gd name="connsiteX1" fmla="*/ 0 w 3048"/>
                  <a:gd name="connsiteY1" fmla="*/ 1524 h 1524"/>
                  <a:gd name="connsiteX2" fmla="*/ 3049 w 3048"/>
                  <a:gd name="connsiteY2" fmla="*/ 0 h 1524"/>
                </a:gdLst>
                <a:ahLst/>
                <a:cxnLst>
                  <a:cxn ang="0">
                    <a:pos x="connsiteX0" y="connsiteY0"/>
                  </a:cxn>
                  <a:cxn ang="0">
                    <a:pos x="connsiteX1" y="connsiteY1"/>
                  </a:cxn>
                  <a:cxn ang="0">
                    <a:pos x="connsiteX2" y="connsiteY2"/>
                  </a:cxn>
                </a:cxnLst>
                <a:rect l="l" t="t" r="r" b="b"/>
                <a:pathLst>
                  <a:path w="3048" h="1524">
                    <a:moveTo>
                      <a:pt x="1525" y="762"/>
                    </a:moveTo>
                    <a:lnTo>
                      <a:pt x="0" y="1524"/>
                    </a:ln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5" name="Freeform: Shape 382">
                <a:extLst>
                  <a:ext uri="{FF2B5EF4-FFF2-40B4-BE49-F238E27FC236}">
                    <a16:creationId xmlns:a16="http://schemas.microsoft.com/office/drawing/2014/main" id="{F646406E-F98E-FAE8-DB1E-A96E3F4D19B8}"/>
                  </a:ext>
                </a:extLst>
              </p:cNvPr>
              <p:cNvSpPr/>
              <p:nvPr/>
            </p:nvSpPr>
            <p:spPr>
              <a:xfrm>
                <a:off x="9493382" y="2773258"/>
                <a:ext cx="2768" cy="2439"/>
              </a:xfrm>
              <a:custGeom>
                <a:avLst/>
                <a:gdLst>
                  <a:gd name="connsiteX0" fmla="*/ 2409 w 2768"/>
                  <a:gd name="connsiteY0" fmla="*/ 153 h 2439"/>
                  <a:gd name="connsiteX1" fmla="*/ 122 w 2768"/>
                  <a:gd name="connsiteY1" fmla="*/ 2440 h 2439"/>
                  <a:gd name="connsiteX2" fmla="*/ 2409 w 2768"/>
                  <a:gd name="connsiteY2" fmla="*/ 153 h 2439"/>
                </a:gdLst>
                <a:ahLst/>
                <a:cxnLst>
                  <a:cxn ang="0">
                    <a:pos x="connsiteX0" y="connsiteY0"/>
                  </a:cxn>
                  <a:cxn ang="0">
                    <a:pos x="connsiteX1" y="connsiteY1"/>
                  </a:cxn>
                  <a:cxn ang="0">
                    <a:pos x="connsiteX2" y="connsiteY2"/>
                  </a:cxn>
                </a:cxnLst>
                <a:rect l="l" t="t" r="r" b="b"/>
                <a:pathLst>
                  <a:path w="2768" h="2439">
                    <a:moveTo>
                      <a:pt x="2409" y="153"/>
                    </a:moveTo>
                    <a:cubicBezTo>
                      <a:pt x="3933" y="-609"/>
                      <a:pt x="122" y="1678"/>
                      <a:pt x="122" y="2440"/>
                    </a:cubicBezTo>
                    <a:cubicBezTo>
                      <a:pt x="-640" y="1678"/>
                      <a:pt x="2409" y="153"/>
                      <a:pt x="2409" y="15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6" name="Freeform: Shape 383">
                <a:extLst>
                  <a:ext uri="{FF2B5EF4-FFF2-40B4-BE49-F238E27FC236}">
                    <a16:creationId xmlns:a16="http://schemas.microsoft.com/office/drawing/2014/main" id="{A1EF08D0-1E54-B58C-FC32-8A12E678B92A}"/>
                  </a:ext>
                </a:extLst>
              </p:cNvPr>
              <p:cNvSpPr/>
              <p:nvPr/>
            </p:nvSpPr>
            <p:spPr>
              <a:xfrm>
                <a:off x="9517892" y="2778746"/>
                <a:ext cx="4573" cy="3048"/>
              </a:xfrm>
              <a:custGeom>
                <a:avLst/>
                <a:gdLst>
                  <a:gd name="connsiteX0" fmla="*/ 0 w 4573"/>
                  <a:gd name="connsiteY0" fmla="*/ 3049 h 3048"/>
                  <a:gd name="connsiteX1" fmla="*/ 0 w 4573"/>
                  <a:gd name="connsiteY1" fmla="*/ 3049 h 3048"/>
                  <a:gd name="connsiteX2" fmla="*/ 4573 w 4573"/>
                  <a:gd name="connsiteY2" fmla="*/ 0 h 3048"/>
                </a:gdLst>
                <a:ahLst/>
                <a:cxnLst>
                  <a:cxn ang="0">
                    <a:pos x="connsiteX0" y="connsiteY0"/>
                  </a:cxn>
                  <a:cxn ang="0">
                    <a:pos x="connsiteX1" y="connsiteY1"/>
                  </a:cxn>
                  <a:cxn ang="0">
                    <a:pos x="connsiteX2" y="connsiteY2"/>
                  </a:cxn>
                </a:cxnLst>
                <a:rect l="l" t="t" r="r" b="b"/>
                <a:pathLst>
                  <a:path w="4573" h="3048">
                    <a:moveTo>
                      <a:pt x="0" y="3049"/>
                    </a:moveTo>
                    <a:lnTo>
                      <a:pt x="0" y="3049"/>
                    </a:lnTo>
                    <a:lnTo>
                      <a:pt x="4573"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pic>
        <p:nvPicPr>
          <p:cNvPr id="4" name="Imagen 3">
            <a:extLst>
              <a:ext uri="{FF2B5EF4-FFF2-40B4-BE49-F238E27FC236}">
                <a16:creationId xmlns:a16="http://schemas.microsoft.com/office/drawing/2014/main" id="{33263ADB-B291-C154-BC69-56AC17ED1C8D}"/>
              </a:ext>
            </a:extLst>
          </p:cNvPr>
          <p:cNvPicPr>
            <a:picLocks noChangeAspect="1"/>
          </p:cNvPicPr>
          <p:nvPr/>
        </p:nvPicPr>
        <p:blipFill>
          <a:blip r:embed="rId4"/>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104499353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37</a:t>
            </a:fld>
            <a:endParaRPr lang="es-ES"/>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53361" y="1089977"/>
            <a:ext cx="10008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400" b="1">
                <a:solidFill>
                  <a:schemeClr val="accent1"/>
                </a:solidFill>
                <a:latin typeface="+mn-lt"/>
                <a:ea typeface="Lato Light" panose="020F0502020204030203" pitchFamily="34" charset="0"/>
                <a:cs typeface="Segoe UI" panose="020B0502040204020203" pitchFamily="34" charset="0"/>
              </a:rPr>
              <a:t>Información procedente de varios organismos</a:t>
            </a:r>
            <a:endParaRPr lang="es-ES" altLang="en-US" sz="2400">
              <a:latin typeface="+mn-lt"/>
              <a:ea typeface="Lato Light" panose="020F0502020204030203" pitchFamily="34" charset="0"/>
              <a:cs typeface="Segoe UI" panose="020B0502040204020203" pitchFamily="34" charset="0"/>
            </a:endParaRPr>
          </a:p>
        </p:txBody>
      </p:sp>
      <p:grpSp>
        <p:nvGrpSpPr>
          <p:cNvPr id="7" name="Group 10">
            <a:extLst>
              <a:ext uri="{FF2B5EF4-FFF2-40B4-BE49-F238E27FC236}">
                <a16:creationId xmlns:a16="http://schemas.microsoft.com/office/drawing/2014/main" id="{4144F046-2B9C-C7C0-64CB-801DC75B80F8}"/>
              </a:ext>
            </a:extLst>
          </p:cNvPr>
          <p:cNvGrpSpPr/>
          <p:nvPr/>
        </p:nvGrpSpPr>
        <p:grpSpPr>
          <a:xfrm>
            <a:off x="673326" y="1546843"/>
            <a:ext cx="1660734" cy="45719"/>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32" name="Cerrar llave 31">
            <a:extLst>
              <a:ext uri="{FF2B5EF4-FFF2-40B4-BE49-F238E27FC236}">
                <a16:creationId xmlns:a16="http://schemas.microsoft.com/office/drawing/2014/main" id="{5AAA32E7-1B19-4704-A5B1-94E3B0CD55EE}"/>
              </a:ext>
            </a:extLst>
          </p:cNvPr>
          <p:cNvSpPr/>
          <p:nvPr/>
        </p:nvSpPr>
        <p:spPr>
          <a:xfrm>
            <a:off x="6390417" y="2627449"/>
            <a:ext cx="180000" cy="10840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3" name="Subtitle 2">
            <a:extLst>
              <a:ext uri="{FF2B5EF4-FFF2-40B4-BE49-F238E27FC236}">
                <a16:creationId xmlns:a16="http://schemas.microsoft.com/office/drawing/2014/main" id="{E6862AB0-0402-08AF-C6B6-F8A2F6DAE163}"/>
              </a:ext>
            </a:extLst>
          </p:cNvPr>
          <p:cNvSpPr txBox="1">
            <a:spLocks noChangeArrowheads="1"/>
          </p:cNvSpPr>
          <p:nvPr/>
        </p:nvSpPr>
        <p:spPr bwMode="auto">
          <a:xfrm>
            <a:off x="7101363" y="2927650"/>
            <a:ext cx="4815011"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RNAc</a:t>
            </a:r>
            <a:endParaRPr lang="es-ES" altLang="en-US"/>
          </a:p>
          <a:p>
            <a:r>
              <a:rPr lang="es-ES" altLang="en-US"/>
              <a:t>(18.000 + 3.000) + (4.500 + 500) = 26. 000 €</a:t>
            </a:r>
          </a:p>
        </p:txBody>
      </p:sp>
      <p:sp>
        <p:nvSpPr>
          <p:cNvPr id="35" name="Subtitle 2">
            <a:extLst>
              <a:ext uri="{FF2B5EF4-FFF2-40B4-BE49-F238E27FC236}">
                <a16:creationId xmlns:a16="http://schemas.microsoft.com/office/drawing/2014/main" id="{85C19348-0C20-D282-96DA-60971148749B}"/>
              </a:ext>
            </a:extLst>
          </p:cNvPr>
          <p:cNvSpPr txBox="1">
            <a:spLocks noChangeArrowheads="1"/>
          </p:cNvSpPr>
          <p:nvPr/>
        </p:nvSpPr>
        <p:spPr bwMode="auto">
          <a:xfrm>
            <a:off x="1271977" y="4044720"/>
            <a:ext cx="5216878"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a:t>Porcentaje de </a:t>
            </a:r>
            <a:r>
              <a:rPr lang="es-ES" altLang="en-US" b="1"/>
              <a:t>deducción gastos genéricos </a:t>
            </a:r>
            <a:r>
              <a:rPr lang="es-ES" altLang="en-US"/>
              <a:t>a aplicar: </a:t>
            </a:r>
            <a:r>
              <a:rPr lang="es-ES" altLang="en-US" b="1"/>
              <a:t>7%</a:t>
            </a:r>
          </a:p>
          <a:p>
            <a:pPr>
              <a:spcAft>
                <a:spcPts val="0"/>
              </a:spcAft>
            </a:pPr>
            <a:r>
              <a:rPr lang="es-ES" altLang="en-US"/>
              <a:t>= 26.000 x 0,07 = 1.820 €</a:t>
            </a:r>
          </a:p>
        </p:txBody>
      </p:sp>
      <p:sp>
        <p:nvSpPr>
          <p:cNvPr id="37" name="Cerrar llave 36">
            <a:extLst>
              <a:ext uri="{FF2B5EF4-FFF2-40B4-BE49-F238E27FC236}">
                <a16:creationId xmlns:a16="http://schemas.microsoft.com/office/drawing/2014/main" id="{E13C222D-5FF4-C377-81B9-1F770DF89106}"/>
              </a:ext>
            </a:extLst>
          </p:cNvPr>
          <p:cNvSpPr/>
          <p:nvPr/>
        </p:nvSpPr>
        <p:spPr>
          <a:xfrm>
            <a:off x="6390417" y="4025237"/>
            <a:ext cx="180000" cy="9744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8" name="Subtitle 2">
            <a:extLst>
              <a:ext uri="{FF2B5EF4-FFF2-40B4-BE49-F238E27FC236}">
                <a16:creationId xmlns:a16="http://schemas.microsoft.com/office/drawing/2014/main" id="{602E2BCC-1A04-B94D-892A-E96AC878246F}"/>
              </a:ext>
            </a:extLst>
          </p:cNvPr>
          <p:cNvSpPr txBox="1">
            <a:spLocks noChangeArrowheads="1"/>
          </p:cNvSpPr>
          <p:nvPr/>
        </p:nvSpPr>
        <p:spPr bwMode="auto">
          <a:xfrm>
            <a:off x="7101363" y="4219578"/>
            <a:ext cx="4050546"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err="1"/>
              <a:t>RNAcR</a:t>
            </a:r>
            <a:endParaRPr lang="es-ES" altLang="en-US" b="1"/>
          </a:p>
          <a:p>
            <a:r>
              <a:rPr lang="es-ES" altLang="en-US"/>
              <a:t>26.000 € - 1.820 € = 24.180 €</a:t>
            </a:r>
          </a:p>
        </p:txBody>
      </p:sp>
      <p:sp>
        <p:nvSpPr>
          <p:cNvPr id="39" name="Subtitle 2">
            <a:extLst>
              <a:ext uri="{FF2B5EF4-FFF2-40B4-BE49-F238E27FC236}">
                <a16:creationId xmlns:a16="http://schemas.microsoft.com/office/drawing/2014/main" id="{31CC710D-6F55-4F1D-3276-585847ED0799}"/>
              </a:ext>
            </a:extLst>
          </p:cNvPr>
          <p:cNvSpPr txBox="1">
            <a:spLocks noChangeArrowheads="1"/>
          </p:cNvSpPr>
          <p:nvPr/>
        </p:nvSpPr>
        <p:spPr bwMode="auto">
          <a:xfrm>
            <a:off x="1271977" y="5059726"/>
            <a:ext cx="5050353" cy="1661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b="1"/>
              <a:t>Días regularizables</a:t>
            </a:r>
            <a:r>
              <a:rPr lang="es-ES" altLang="en-US"/>
              <a:t>:</a:t>
            </a:r>
          </a:p>
          <a:p>
            <a:pPr marL="285750" indent="-285750">
              <a:spcAft>
                <a:spcPts val="0"/>
              </a:spcAft>
              <a:buClr>
                <a:schemeClr val="accent2"/>
              </a:buClr>
              <a:buFont typeface="Arial" panose="020B0604020202020204" pitchFamily="34" charset="0"/>
              <a:buChar char="•"/>
            </a:pPr>
            <a:r>
              <a:rPr lang="es-ES" altLang="en-US"/>
              <a:t>Mes incompleto (abril 23) = del 17 de abril al 30 de abril = 14 días</a:t>
            </a:r>
          </a:p>
          <a:p>
            <a:pPr marL="285750" indent="-285750">
              <a:spcAft>
                <a:spcPts val="0"/>
              </a:spcAft>
              <a:buClr>
                <a:schemeClr val="accent2"/>
              </a:buClr>
              <a:buFont typeface="Arial" panose="020B0604020202020204" pitchFamily="34" charset="0"/>
              <a:buChar char="•"/>
            </a:pPr>
            <a:r>
              <a:rPr lang="es-ES" altLang="en-US"/>
              <a:t>Meses completos (de mayo a diciembre 23) = </a:t>
            </a:r>
          </a:p>
          <a:p>
            <a:pPr>
              <a:spcAft>
                <a:spcPts val="0"/>
              </a:spcAft>
              <a:buClr>
                <a:schemeClr val="accent2"/>
              </a:buClr>
            </a:pPr>
            <a:r>
              <a:rPr lang="es-ES" altLang="en-US"/>
              <a:t>      8 meses x 30 = 240 días</a:t>
            </a:r>
          </a:p>
          <a:p>
            <a:pPr marL="285750" indent="-285750">
              <a:spcAft>
                <a:spcPts val="0"/>
              </a:spcAft>
              <a:buClr>
                <a:schemeClr val="accent2"/>
              </a:buClr>
              <a:buFont typeface="Arial" panose="020B0604020202020204" pitchFamily="34" charset="0"/>
              <a:buChar char="•"/>
            </a:pPr>
            <a:r>
              <a:rPr lang="es-ES" altLang="en-US"/>
              <a:t>Total de días regularizables= 14 + 240 = </a:t>
            </a:r>
            <a:r>
              <a:rPr lang="es-ES" altLang="en-US" b="1"/>
              <a:t>254</a:t>
            </a:r>
          </a:p>
        </p:txBody>
      </p:sp>
      <p:sp>
        <p:nvSpPr>
          <p:cNvPr id="43" name="Cerrar llave 42">
            <a:extLst>
              <a:ext uri="{FF2B5EF4-FFF2-40B4-BE49-F238E27FC236}">
                <a16:creationId xmlns:a16="http://schemas.microsoft.com/office/drawing/2014/main" id="{9AA75B06-B504-C2A1-9352-49933FC13089}"/>
              </a:ext>
            </a:extLst>
          </p:cNvPr>
          <p:cNvSpPr/>
          <p:nvPr/>
        </p:nvSpPr>
        <p:spPr>
          <a:xfrm>
            <a:off x="6390417" y="5126486"/>
            <a:ext cx="180000" cy="165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Subtitle 2">
            <a:extLst>
              <a:ext uri="{FF2B5EF4-FFF2-40B4-BE49-F238E27FC236}">
                <a16:creationId xmlns:a16="http://schemas.microsoft.com/office/drawing/2014/main" id="{B4DEA188-923D-45D4-06D7-DB1EB3C2B337}"/>
              </a:ext>
            </a:extLst>
          </p:cNvPr>
          <p:cNvSpPr txBox="1">
            <a:spLocks noChangeArrowheads="1"/>
          </p:cNvSpPr>
          <p:nvPr/>
        </p:nvSpPr>
        <p:spPr bwMode="auto">
          <a:xfrm>
            <a:off x="7101363" y="5657436"/>
            <a:ext cx="502615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RNM </a:t>
            </a:r>
          </a:p>
          <a:p>
            <a:r>
              <a:rPr lang="es-ES" altLang="en-US"/>
              <a:t>(24.180 € / 254) x 30 = </a:t>
            </a:r>
            <a:r>
              <a:rPr lang="es-ES" altLang="en-US" sz="2200" b="1">
                <a:solidFill>
                  <a:srgbClr val="D73A2C"/>
                </a:solidFill>
              </a:rPr>
              <a:t>2.855,9 €</a:t>
            </a:r>
          </a:p>
        </p:txBody>
      </p:sp>
      <p:sp>
        <p:nvSpPr>
          <p:cNvPr id="2" name="Rectángulo 1">
            <a:extLst>
              <a:ext uri="{FF2B5EF4-FFF2-40B4-BE49-F238E27FC236}">
                <a16:creationId xmlns:a16="http://schemas.microsoft.com/office/drawing/2014/main" id="{586D7F5D-F2F3-DF4A-9E79-DB657D2377E9}"/>
              </a:ext>
            </a:extLst>
          </p:cNvPr>
          <p:cNvSpPr/>
          <p:nvPr/>
        </p:nvSpPr>
        <p:spPr>
          <a:xfrm>
            <a:off x="1271976" y="1740730"/>
            <a:ext cx="10920023" cy="640469"/>
          </a:xfrm>
          <a:prstGeom prst="rect">
            <a:avLst/>
          </a:prstGeom>
          <a:solidFill>
            <a:srgbClr val="E0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Subtitle 2">
            <a:extLst>
              <a:ext uri="{FF2B5EF4-FFF2-40B4-BE49-F238E27FC236}">
                <a16:creationId xmlns:a16="http://schemas.microsoft.com/office/drawing/2014/main" id="{54F77538-BF7C-E334-3C1C-FF8D6B2790E6}"/>
              </a:ext>
            </a:extLst>
          </p:cNvPr>
          <p:cNvSpPr txBox="1">
            <a:spLocks noChangeArrowheads="1"/>
          </p:cNvSpPr>
          <p:nvPr/>
        </p:nvSpPr>
        <p:spPr bwMode="auto">
          <a:xfrm>
            <a:off x="1427967" y="1789249"/>
            <a:ext cx="10076748"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700"/>
              <a:t>Alta el 17 de abril de 2023 con información proporcionada por la AEAT y por la Hacienda Foral de Gipuzkoa, sin ninguna situación en 2023 que implique </a:t>
            </a:r>
            <a:r>
              <a:rPr lang="es-ES" altLang="en-US" sz="1700" err="1"/>
              <a:t>PnoR</a:t>
            </a:r>
            <a:r>
              <a:rPr lang="es-ES" altLang="en-US" sz="1700"/>
              <a:t> (1)</a:t>
            </a:r>
          </a:p>
        </p:txBody>
      </p:sp>
      <p:sp>
        <p:nvSpPr>
          <p:cNvPr id="13" name="Rectángulo: esquinas redondeadas 12">
            <a:extLst>
              <a:ext uri="{FF2B5EF4-FFF2-40B4-BE49-F238E27FC236}">
                <a16:creationId xmlns:a16="http://schemas.microsoft.com/office/drawing/2014/main" id="{F966B966-B643-EC4A-AA5A-198EBFA0035C}"/>
              </a:ext>
            </a:extLst>
          </p:cNvPr>
          <p:cNvSpPr/>
          <p:nvPr/>
        </p:nvSpPr>
        <p:spPr>
          <a:xfrm>
            <a:off x="3683164" y="2819982"/>
            <a:ext cx="1240612" cy="3493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18.000 €</a:t>
            </a:r>
          </a:p>
        </p:txBody>
      </p:sp>
      <p:sp>
        <p:nvSpPr>
          <p:cNvPr id="15" name="Rectángulo: esquinas redondeadas 14">
            <a:extLst>
              <a:ext uri="{FF2B5EF4-FFF2-40B4-BE49-F238E27FC236}">
                <a16:creationId xmlns:a16="http://schemas.microsoft.com/office/drawing/2014/main" id="{1988C449-9C69-3EF8-94BB-1FF73D0D762A}"/>
              </a:ext>
            </a:extLst>
          </p:cNvPr>
          <p:cNvSpPr/>
          <p:nvPr/>
        </p:nvSpPr>
        <p:spPr>
          <a:xfrm>
            <a:off x="3683164" y="3317636"/>
            <a:ext cx="1240612" cy="3493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4.500 €</a:t>
            </a:r>
          </a:p>
        </p:txBody>
      </p:sp>
      <p:sp>
        <p:nvSpPr>
          <p:cNvPr id="16" name="Rectángulo: esquinas redondeadas 15">
            <a:extLst>
              <a:ext uri="{FF2B5EF4-FFF2-40B4-BE49-F238E27FC236}">
                <a16:creationId xmlns:a16="http://schemas.microsoft.com/office/drawing/2014/main" id="{EE3C2BA9-D969-B50A-9F47-CAA209C47B07}"/>
              </a:ext>
            </a:extLst>
          </p:cNvPr>
          <p:cNvSpPr/>
          <p:nvPr/>
        </p:nvSpPr>
        <p:spPr>
          <a:xfrm>
            <a:off x="5042319" y="2819982"/>
            <a:ext cx="1240612" cy="3493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3.000 €</a:t>
            </a:r>
          </a:p>
        </p:txBody>
      </p:sp>
      <p:sp>
        <p:nvSpPr>
          <p:cNvPr id="18" name="Rectángulo: esquinas redondeadas 17">
            <a:extLst>
              <a:ext uri="{FF2B5EF4-FFF2-40B4-BE49-F238E27FC236}">
                <a16:creationId xmlns:a16="http://schemas.microsoft.com/office/drawing/2014/main" id="{FF0998C6-110E-9A9F-51FC-0C50998BB3F0}"/>
              </a:ext>
            </a:extLst>
          </p:cNvPr>
          <p:cNvSpPr/>
          <p:nvPr/>
        </p:nvSpPr>
        <p:spPr>
          <a:xfrm>
            <a:off x="5042319" y="3317636"/>
            <a:ext cx="1240612" cy="34930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rPr>
              <a:t>500 €</a:t>
            </a:r>
          </a:p>
        </p:txBody>
      </p:sp>
      <p:sp>
        <p:nvSpPr>
          <p:cNvPr id="19" name="Subtitle 2">
            <a:extLst>
              <a:ext uri="{FF2B5EF4-FFF2-40B4-BE49-F238E27FC236}">
                <a16:creationId xmlns:a16="http://schemas.microsoft.com/office/drawing/2014/main" id="{3C9D656E-004F-D8D4-9FAA-AB89E541C371}"/>
              </a:ext>
            </a:extLst>
          </p:cNvPr>
          <p:cNvSpPr txBox="1">
            <a:spLocks noChangeArrowheads="1"/>
          </p:cNvSpPr>
          <p:nvPr/>
        </p:nvSpPr>
        <p:spPr bwMode="auto">
          <a:xfrm>
            <a:off x="4002548" y="2517426"/>
            <a:ext cx="6018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a:t>AEAT</a:t>
            </a:r>
          </a:p>
        </p:txBody>
      </p:sp>
      <p:sp>
        <p:nvSpPr>
          <p:cNvPr id="20" name="Subtitle 2">
            <a:extLst>
              <a:ext uri="{FF2B5EF4-FFF2-40B4-BE49-F238E27FC236}">
                <a16:creationId xmlns:a16="http://schemas.microsoft.com/office/drawing/2014/main" id="{425F2ED8-7A18-D21D-33BE-0DD06F363EC5}"/>
              </a:ext>
            </a:extLst>
          </p:cNvPr>
          <p:cNvSpPr txBox="1">
            <a:spLocks noChangeArrowheads="1"/>
          </p:cNvSpPr>
          <p:nvPr/>
        </p:nvSpPr>
        <p:spPr bwMode="auto">
          <a:xfrm>
            <a:off x="5054285" y="2510610"/>
            <a:ext cx="12166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a:t>HF Gipuzkoa</a:t>
            </a:r>
          </a:p>
        </p:txBody>
      </p:sp>
      <p:sp>
        <p:nvSpPr>
          <p:cNvPr id="21" name="Subtitle 2">
            <a:extLst>
              <a:ext uri="{FF2B5EF4-FFF2-40B4-BE49-F238E27FC236}">
                <a16:creationId xmlns:a16="http://schemas.microsoft.com/office/drawing/2014/main" id="{F3572EF1-08A3-EF0B-E50E-A1FFE2CFC912}"/>
              </a:ext>
            </a:extLst>
          </p:cNvPr>
          <p:cNvSpPr txBox="1">
            <a:spLocks noChangeArrowheads="1"/>
          </p:cNvSpPr>
          <p:nvPr/>
        </p:nvSpPr>
        <p:spPr bwMode="auto">
          <a:xfrm>
            <a:off x="1271977" y="2838468"/>
            <a:ext cx="238456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RNA</a:t>
            </a:r>
            <a:endParaRPr lang="es-ES" altLang="en-US"/>
          </a:p>
        </p:txBody>
      </p:sp>
      <p:sp>
        <p:nvSpPr>
          <p:cNvPr id="23" name="Subtitle 2">
            <a:extLst>
              <a:ext uri="{FF2B5EF4-FFF2-40B4-BE49-F238E27FC236}">
                <a16:creationId xmlns:a16="http://schemas.microsoft.com/office/drawing/2014/main" id="{D874C593-7A73-4360-28E4-30449474D905}"/>
              </a:ext>
            </a:extLst>
          </p:cNvPr>
          <p:cNvSpPr txBox="1">
            <a:spLocks noChangeArrowheads="1"/>
          </p:cNvSpPr>
          <p:nvPr/>
        </p:nvSpPr>
        <p:spPr bwMode="auto">
          <a:xfrm>
            <a:off x="1271977" y="3212167"/>
            <a:ext cx="2411187"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b="1"/>
              <a:t>Cuotas Seguridad Social </a:t>
            </a:r>
          </a:p>
          <a:p>
            <a:pPr>
              <a:spcAft>
                <a:spcPts val="0"/>
              </a:spcAft>
            </a:pPr>
            <a:r>
              <a:rPr lang="es-ES" altLang="en-US" b="1"/>
              <a:t>deducidas</a:t>
            </a:r>
            <a:endParaRPr lang="es-ES" altLang="en-US"/>
          </a:p>
        </p:txBody>
      </p:sp>
      <p:grpSp>
        <p:nvGrpSpPr>
          <p:cNvPr id="90" name="Grupo 89">
            <a:extLst>
              <a:ext uri="{FF2B5EF4-FFF2-40B4-BE49-F238E27FC236}">
                <a16:creationId xmlns:a16="http://schemas.microsoft.com/office/drawing/2014/main" id="{9047CF93-F36A-AE2D-8922-E519B07AD237}"/>
              </a:ext>
            </a:extLst>
          </p:cNvPr>
          <p:cNvGrpSpPr/>
          <p:nvPr/>
        </p:nvGrpSpPr>
        <p:grpSpPr>
          <a:xfrm>
            <a:off x="6698251" y="2762111"/>
            <a:ext cx="509659" cy="349303"/>
            <a:chOff x="9648317" y="2471938"/>
            <a:chExt cx="968482" cy="645655"/>
          </a:xfrm>
          <a:solidFill>
            <a:srgbClr val="C00000"/>
          </a:solidFill>
        </p:grpSpPr>
        <p:sp>
          <p:nvSpPr>
            <p:cNvPr id="91" name="Right Triangle 22">
              <a:extLst>
                <a:ext uri="{FF2B5EF4-FFF2-40B4-BE49-F238E27FC236}">
                  <a16:creationId xmlns:a16="http://schemas.microsoft.com/office/drawing/2014/main" id="{F13FAB49-33DD-23C6-8C6D-8DCF6CBF2FD9}"/>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2" name="Rectangle 6">
              <a:extLst>
                <a:ext uri="{FF2B5EF4-FFF2-40B4-BE49-F238E27FC236}">
                  <a16:creationId xmlns:a16="http://schemas.microsoft.com/office/drawing/2014/main" id="{11E5DCC9-82D3-7B9E-4E6D-82E6E8B42773}"/>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01</a:t>
              </a:r>
            </a:p>
          </p:txBody>
        </p:sp>
      </p:grpSp>
      <p:grpSp>
        <p:nvGrpSpPr>
          <p:cNvPr id="93" name="Grupo 92">
            <a:extLst>
              <a:ext uri="{FF2B5EF4-FFF2-40B4-BE49-F238E27FC236}">
                <a16:creationId xmlns:a16="http://schemas.microsoft.com/office/drawing/2014/main" id="{E4ED233E-F6DB-56B0-BB9C-D35679B23773}"/>
              </a:ext>
            </a:extLst>
          </p:cNvPr>
          <p:cNvGrpSpPr/>
          <p:nvPr/>
        </p:nvGrpSpPr>
        <p:grpSpPr>
          <a:xfrm>
            <a:off x="6698251" y="4041776"/>
            <a:ext cx="509659" cy="349303"/>
            <a:chOff x="9648317" y="2471938"/>
            <a:chExt cx="968482" cy="645655"/>
          </a:xfrm>
          <a:solidFill>
            <a:srgbClr val="C00000"/>
          </a:solidFill>
        </p:grpSpPr>
        <p:sp>
          <p:nvSpPr>
            <p:cNvPr id="94" name="Right Triangle 22">
              <a:extLst>
                <a:ext uri="{FF2B5EF4-FFF2-40B4-BE49-F238E27FC236}">
                  <a16:creationId xmlns:a16="http://schemas.microsoft.com/office/drawing/2014/main" id="{9123705C-AAEE-2481-E11B-AB62A1848FA5}"/>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5" name="Rectangle 6">
              <a:extLst>
                <a:ext uri="{FF2B5EF4-FFF2-40B4-BE49-F238E27FC236}">
                  <a16:creationId xmlns:a16="http://schemas.microsoft.com/office/drawing/2014/main" id="{881F6371-D604-9770-B523-63682C08C7D4}"/>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02</a:t>
              </a:r>
            </a:p>
          </p:txBody>
        </p:sp>
      </p:grpSp>
      <p:grpSp>
        <p:nvGrpSpPr>
          <p:cNvPr id="96" name="Grupo 95">
            <a:extLst>
              <a:ext uri="{FF2B5EF4-FFF2-40B4-BE49-F238E27FC236}">
                <a16:creationId xmlns:a16="http://schemas.microsoft.com/office/drawing/2014/main" id="{7CAF6462-2564-A2D3-ABFE-EFF430457AAC}"/>
              </a:ext>
            </a:extLst>
          </p:cNvPr>
          <p:cNvGrpSpPr/>
          <p:nvPr/>
        </p:nvGrpSpPr>
        <p:grpSpPr>
          <a:xfrm>
            <a:off x="6698251" y="5512248"/>
            <a:ext cx="509659" cy="349303"/>
            <a:chOff x="9648317" y="2471938"/>
            <a:chExt cx="968482" cy="645655"/>
          </a:xfrm>
          <a:solidFill>
            <a:srgbClr val="C00000"/>
          </a:solidFill>
        </p:grpSpPr>
        <p:sp>
          <p:nvSpPr>
            <p:cNvPr id="97" name="Right Triangle 22">
              <a:extLst>
                <a:ext uri="{FF2B5EF4-FFF2-40B4-BE49-F238E27FC236}">
                  <a16:creationId xmlns:a16="http://schemas.microsoft.com/office/drawing/2014/main" id="{818773EF-9403-D808-8E50-FD095C68A7EE}"/>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8" name="Rectangle 6">
              <a:extLst>
                <a:ext uri="{FF2B5EF4-FFF2-40B4-BE49-F238E27FC236}">
                  <a16:creationId xmlns:a16="http://schemas.microsoft.com/office/drawing/2014/main" id="{5364C413-DC88-1373-4765-AC57BAC0A368}"/>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03</a:t>
              </a:r>
            </a:p>
          </p:txBody>
        </p:sp>
      </p:grpSp>
      <p:sp>
        <p:nvSpPr>
          <p:cNvPr id="99" name="Rectángulo 98">
            <a:extLst>
              <a:ext uri="{FF2B5EF4-FFF2-40B4-BE49-F238E27FC236}">
                <a16:creationId xmlns:a16="http://schemas.microsoft.com/office/drawing/2014/main" id="{5043A160-2BFB-49EE-63A3-CF77539D3529}"/>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grpSp>
        <p:nvGrpSpPr>
          <p:cNvPr id="100" name="Group 11">
            <a:extLst>
              <a:ext uri="{FF2B5EF4-FFF2-40B4-BE49-F238E27FC236}">
                <a16:creationId xmlns:a16="http://schemas.microsoft.com/office/drawing/2014/main" id="{1D8C096A-3F97-0FCE-D841-43945CE9CCE6}"/>
              </a:ext>
            </a:extLst>
          </p:cNvPr>
          <p:cNvGrpSpPr/>
          <p:nvPr/>
        </p:nvGrpSpPr>
        <p:grpSpPr>
          <a:xfrm rot="10800000" flipH="1" flipV="1">
            <a:off x="64481" y="5528324"/>
            <a:ext cx="743414" cy="1254130"/>
            <a:chOff x="1589649" y="1659305"/>
            <a:chExt cx="655320" cy="1019651"/>
          </a:xfrm>
          <a:gradFill flip="none" rotWithShape="1">
            <a:gsLst>
              <a:gs pos="21692">
                <a:srgbClr val="3F8789">
                  <a:alpha val="49000"/>
                </a:srgbClr>
              </a:gs>
              <a:gs pos="0">
                <a:schemeClr val="accent2"/>
              </a:gs>
              <a:gs pos="58000">
                <a:srgbClr val="639FA1">
                  <a:alpha val="17000"/>
                </a:srgbClr>
              </a:gs>
              <a:gs pos="100000">
                <a:schemeClr val="accent5">
                  <a:alpha val="0"/>
                </a:schemeClr>
              </a:gs>
            </a:gsLst>
            <a:lin ang="5400000" scaled="1"/>
            <a:tileRect/>
          </a:gradFill>
        </p:grpSpPr>
        <p:sp>
          <p:nvSpPr>
            <p:cNvPr id="101" name="Oval 13">
              <a:extLst>
                <a:ext uri="{FF2B5EF4-FFF2-40B4-BE49-F238E27FC236}">
                  <a16:creationId xmlns:a16="http://schemas.microsoft.com/office/drawing/2014/main" id="{5539929C-E02C-C81A-4E5B-2BA786D04E34}"/>
                </a:ext>
              </a:extLst>
            </p:cNvPr>
            <p:cNvSpPr/>
            <p:nvPr/>
          </p:nvSpPr>
          <p:spPr>
            <a:xfrm>
              <a:off x="15896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2" name="Oval 14">
              <a:extLst>
                <a:ext uri="{FF2B5EF4-FFF2-40B4-BE49-F238E27FC236}">
                  <a16:creationId xmlns:a16="http://schemas.microsoft.com/office/drawing/2014/main" id="{42147C35-9534-800F-74A5-C106E7B43B28}"/>
                </a:ext>
              </a:extLst>
            </p:cNvPr>
            <p:cNvSpPr/>
            <p:nvPr/>
          </p:nvSpPr>
          <p:spPr>
            <a:xfrm>
              <a:off x="17420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3" name="Oval 15">
              <a:extLst>
                <a:ext uri="{FF2B5EF4-FFF2-40B4-BE49-F238E27FC236}">
                  <a16:creationId xmlns:a16="http://schemas.microsoft.com/office/drawing/2014/main" id="{1FCA3CB6-95EE-4039-867C-25C5D75687C0}"/>
                </a:ext>
              </a:extLst>
            </p:cNvPr>
            <p:cNvSpPr/>
            <p:nvPr/>
          </p:nvSpPr>
          <p:spPr>
            <a:xfrm>
              <a:off x="18944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4" name="Oval 16">
              <a:extLst>
                <a:ext uri="{FF2B5EF4-FFF2-40B4-BE49-F238E27FC236}">
                  <a16:creationId xmlns:a16="http://schemas.microsoft.com/office/drawing/2014/main" id="{8931F3BF-3AA4-5CE9-876D-336E15A9EC44}"/>
                </a:ext>
              </a:extLst>
            </p:cNvPr>
            <p:cNvSpPr/>
            <p:nvPr/>
          </p:nvSpPr>
          <p:spPr>
            <a:xfrm>
              <a:off x="2046849" y="1659307"/>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5" name="Oval 17">
              <a:extLst>
                <a:ext uri="{FF2B5EF4-FFF2-40B4-BE49-F238E27FC236}">
                  <a16:creationId xmlns:a16="http://schemas.microsoft.com/office/drawing/2014/main" id="{A760F7AF-BE05-1820-332D-EB734F87E26F}"/>
                </a:ext>
              </a:extLst>
            </p:cNvPr>
            <p:cNvSpPr/>
            <p:nvPr/>
          </p:nvSpPr>
          <p:spPr>
            <a:xfrm>
              <a:off x="15896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6" name="Oval 18">
              <a:extLst>
                <a:ext uri="{FF2B5EF4-FFF2-40B4-BE49-F238E27FC236}">
                  <a16:creationId xmlns:a16="http://schemas.microsoft.com/office/drawing/2014/main" id="{8F9A788D-94A1-F11F-F10B-352F0DF05731}"/>
                </a:ext>
              </a:extLst>
            </p:cNvPr>
            <p:cNvSpPr/>
            <p:nvPr/>
          </p:nvSpPr>
          <p:spPr>
            <a:xfrm>
              <a:off x="17420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7" name="Oval 19">
              <a:extLst>
                <a:ext uri="{FF2B5EF4-FFF2-40B4-BE49-F238E27FC236}">
                  <a16:creationId xmlns:a16="http://schemas.microsoft.com/office/drawing/2014/main" id="{BE4CEE19-D853-89C0-48C6-2FAEDF094164}"/>
                </a:ext>
              </a:extLst>
            </p:cNvPr>
            <p:cNvSpPr/>
            <p:nvPr/>
          </p:nvSpPr>
          <p:spPr>
            <a:xfrm>
              <a:off x="18944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8" name="Oval 20">
              <a:extLst>
                <a:ext uri="{FF2B5EF4-FFF2-40B4-BE49-F238E27FC236}">
                  <a16:creationId xmlns:a16="http://schemas.microsoft.com/office/drawing/2014/main" id="{24FE27AD-A817-09C1-9D93-7C3D49C53FF6}"/>
                </a:ext>
              </a:extLst>
            </p:cNvPr>
            <p:cNvSpPr/>
            <p:nvPr/>
          </p:nvSpPr>
          <p:spPr>
            <a:xfrm>
              <a:off x="2046849" y="179907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9" name="Oval 21">
              <a:extLst>
                <a:ext uri="{FF2B5EF4-FFF2-40B4-BE49-F238E27FC236}">
                  <a16:creationId xmlns:a16="http://schemas.microsoft.com/office/drawing/2014/main" id="{C9C89B8A-BE2F-F67A-7A0C-4C3801E5150E}"/>
                </a:ext>
              </a:extLst>
            </p:cNvPr>
            <p:cNvSpPr/>
            <p:nvPr/>
          </p:nvSpPr>
          <p:spPr>
            <a:xfrm>
              <a:off x="15896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0" name="Oval 22">
              <a:extLst>
                <a:ext uri="{FF2B5EF4-FFF2-40B4-BE49-F238E27FC236}">
                  <a16:creationId xmlns:a16="http://schemas.microsoft.com/office/drawing/2014/main" id="{30973F0C-2A55-549B-48F3-5B1AB036D4C7}"/>
                </a:ext>
              </a:extLst>
            </p:cNvPr>
            <p:cNvSpPr/>
            <p:nvPr/>
          </p:nvSpPr>
          <p:spPr>
            <a:xfrm>
              <a:off x="17420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1" name="Oval 23">
              <a:extLst>
                <a:ext uri="{FF2B5EF4-FFF2-40B4-BE49-F238E27FC236}">
                  <a16:creationId xmlns:a16="http://schemas.microsoft.com/office/drawing/2014/main" id="{A636DF74-2D2A-E2C1-F1F4-887618D39757}"/>
                </a:ext>
              </a:extLst>
            </p:cNvPr>
            <p:cNvSpPr/>
            <p:nvPr/>
          </p:nvSpPr>
          <p:spPr>
            <a:xfrm>
              <a:off x="18944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2" name="Oval 24">
              <a:extLst>
                <a:ext uri="{FF2B5EF4-FFF2-40B4-BE49-F238E27FC236}">
                  <a16:creationId xmlns:a16="http://schemas.microsoft.com/office/drawing/2014/main" id="{52E1682B-D10D-3C92-9FAB-72626D4538AA}"/>
                </a:ext>
              </a:extLst>
            </p:cNvPr>
            <p:cNvSpPr/>
            <p:nvPr/>
          </p:nvSpPr>
          <p:spPr>
            <a:xfrm>
              <a:off x="2046849" y="193386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3" name="Oval 25">
              <a:extLst>
                <a:ext uri="{FF2B5EF4-FFF2-40B4-BE49-F238E27FC236}">
                  <a16:creationId xmlns:a16="http://schemas.microsoft.com/office/drawing/2014/main" id="{329DE201-2A3D-3F36-B266-3045E66AAAF6}"/>
                </a:ext>
              </a:extLst>
            </p:cNvPr>
            <p:cNvSpPr/>
            <p:nvPr/>
          </p:nvSpPr>
          <p:spPr>
            <a:xfrm>
              <a:off x="15896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4" name="Oval 26">
              <a:extLst>
                <a:ext uri="{FF2B5EF4-FFF2-40B4-BE49-F238E27FC236}">
                  <a16:creationId xmlns:a16="http://schemas.microsoft.com/office/drawing/2014/main" id="{C6D61006-936D-8B19-340E-DDCA60A49B85}"/>
                </a:ext>
              </a:extLst>
            </p:cNvPr>
            <p:cNvSpPr/>
            <p:nvPr/>
          </p:nvSpPr>
          <p:spPr>
            <a:xfrm>
              <a:off x="17420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5" name="Oval 27">
              <a:extLst>
                <a:ext uri="{FF2B5EF4-FFF2-40B4-BE49-F238E27FC236}">
                  <a16:creationId xmlns:a16="http://schemas.microsoft.com/office/drawing/2014/main" id="{6C0D7421-ED58-D1A1-D293-16581B8D2633}"/>
                </a:ext>
              </a:extLst>
            </p:cNvPr>
            <p:cNvSpPr/>
            <p:nvPr/>
          </p:nvSpPr>
          <p:spPr>
            <a:xfrm>
              <a:off x="18944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6" name="Oval 28">
              <a:extLst>
                <a:ext uri="{FF2B5EF4-FFF2-40B4-BE49-F238E27FC236}">
                  <a16:creationId xmlns:a16="http://schemas.microsoft.com/office/drawing/2014/main" id="{AE8DFCBE-030D-B204-D838-9F991E2340D6}"/>
                </a:ext>
              </a:extLst>
            </p:cNvPr>
            <p:cNvSpPr/>
            <p:nvPr/>
          </p:nvSpPr>
          <p:spPr>
            <a:xfrm>
              <a:off x="2046849" y="207363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7" name="Oval 29">
              <a:extLst>
                <a:ext uri="{FF2B5EF4-FFF2-40B4-BE49-F238E27FC236}">
                  <a16:creationId xmlns:a16="http://schemas.microsoft.com/office/drawing/2014/main" id="{343A4FDE-59F9-2F14-CB1C-894C5CB3D086}"/>
                </a:ext>
              </a:extLst>
            </p:cNvPr>
            <p:cNvSpPr/>
            <p:nvPr/>
          </p:nvSpPr>
          <p:spPr>
            <a:xfrm>
              <a:off x="15896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8" name="Oval 30">
              <a:extLst>
                <a:ext uri="{FF2B5EF4-FFF2-40B4-BE49-F238E27FC236}">
                  <a16:creationId xmlns:a16="http://schemas.microsoft.com/office/drawing/2014/main" id="{DA108452-2E91-330D-BAF8-CC38B184A033}"/>
                </a:ext>
              </a:extLst>
            </p:cNvPr>
            <p:cNvSpPr/>
            <p:nvPr/>
          </p:nvSpPr>
          <p:spPr>
            <a:xfrm>
              <a:off x="17420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19" name="Oval 31">
              <a:extLst>
                <a:ext uri="{FF2B5EF4-FFF2-40B4-BE49-F238E27FC236}">
                  <a16:creationId xmlns:a16="http://schemas.microsoft.com/office/drawing/2014/main" id="{A1BF7EA1-3A39-4766-A58F-EC0560F61CB7}"/>
                </a:ext>
              </a:extLst>
            </p:cNvPr>
            <p:cNvSpPr/>
            <p:nvPr/>
          </p:nvSpPr>
          <p:spPr>
            <a:xfrm>
              <a:off x="18944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0" name="Oval 32">
              <a:extLst>
                <a:ext uri="{FF2B5EF4-FFF2-40B4-BE49-F238E27FC236}">
                  <a16:creationId xmlns:a16="http://schemas.microsoft.com/office/drawing/2014/main" id="{89192466-FC57-3BF7-AC9A-2330BD27A868}"/>
                </a:ext>
              </a:extLst>
            </p:cNvPr>
            <p:cNvSpPr/>
            <p:nvPr/>
          </p:nvSpPr>
          <p:spPr>
            <a:xfrm>
              <a:off x="2046849" y="22182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1" name="Oval 33">
              <a:extLst>
                <a:ext uri="{FF2B5EF4-FFF2-40B4-BE49-F238E27FC236}">
                  <a16:creationId xmlns:a16="http://schemas.microsoft.com/office/drawing/2014/main" id="{DB296539-D3E5-DEB4-A48A-05FC34D16098}"/>
                </a:ext>
              </a:extLst>
            </p:cNvPr>
            <p:cNvSpPr/>
            <p:nvPr/>
          </p:nvSpPr>
          <p:spPr>
            <a:xfrm>
              <a:off x="15896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2" name="Oval 34">
              <a:extLst>
                <a:ext uri="{FF2B5EF4-FFF2-40B4-BE49-F238E27FC236}">
                  <a16:creationId xmlns:a16="http://schemas.microsoft.com/office/drawing/2014/main" id="{C78DE69A-1960-E4AE-E47B-B5296CB73F1C}"/>
                </a:ext>
              </a:extLst>
            </p:cNvPr>
            <p:cNvSpPr/>
            <p:nvPr/>
          </p:nvSpPr>
          <p:spPr>
            <a:xfrm>
              <a:off x="17420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3" name="Oval 35">
              <a:extLst>
                <a:ext uri="{FF2B5EF4-FFF2-40B4-BE49-F238E27FC236}">
                  <a16:creationId xmlns:a16="http://schemas.microsoft.com/office/drawing/2014/main" id="{0876BCE0-6DF5-E1CE-4BEB-DB5C4983D0CA}"/>
                </a:ext>
              </a:extLst>
            </p:cNvPr>
            <p:cNvSpPr/>
            <p:nvPr/>
          </p:nvSpPr>
          <p:spPr>
            <a:xfrm>
              <a:off x="18944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4" name="Oval 36">
              <a:extLst>
                <a:ext uri="{FF2B5EF4-FFF2-40B4-BE49-F238E27FC236}">
                  <a16:creationId xmlns:a16="http://schemas.microsoft.com/office/drawing/2014/main" id="{0633472D-D69B-5C0D-F6C8-1CB7F0B7F047}"/>
                </a:ext>
              </a:extLst>
            </p:cNvPr>
            <p:cNvSpPr/>
            <p:nvPr/>
          </p:nvSpPr>
          <p:spPr>
            <a:xfrm>
              <a:off x="2046849" y="235799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5" name="Oval 37">
              <a:extLst>
                <a:ext uri="{FF2B5EF4-FFF2-40B4-BE49-F238E27FC236}">
                  <a16:creationId xmlns:a16="http://schemas.microsoft.com/office/drawing/2014/main" id="{3092DDA5-CB6A-EAF7-2C1E-B11ED4BCB1F9}"/>
                </a:ext>
              </a:extLst>
            </p:cNvPr>
            <p:cNvSpPr/>
            <p:nvPr/>
          </p:nvSpPr>
          <p:spPr>
            <a:xfrm>
              <a:off x="15896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6" name="Oval 38">
              <a:extLst>
                <a:ext uri="{FF2B5EF4-FFF2-40B4-BE49-F238E27FC236}">
                  <a16:creationId xmlns:a16="http://schemas.microsoft.com/office/drawing/2014/main" id="{C3A2A7AF-5138-4CD2-7A9D-98C65B3501B3}"/>
                </a:ext>
              </a:extLst>
            </p:cNvPr>
            <p:cNvSpPr/>
            <p:nvPr/>
          </p:nvSpPr>
          <p:spPr>
            <a:xfrm>
              <a:off x="17420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7" name="Oval 39">
              <a:extLst>
                <a:ext uri="{FF2B5EF4-FFF2-40B4-BE49-F238E27FC236}">
                  <a16:creationId xmlns:a16="http://schemas.microsoft.com/office/drawing/2014/main" id="{02E7C6BD-1A9F-8345-B73C-B0C31B547563}"/>
                </a:ext>
              </a:extLst>
            </p:cNvPr>
            <p:cNvSpPr/>
            <p:nvPr/>
          </p:nvSpPr>
          <p:spPr>
            <a:xfrm>
              <a:off x="18944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8" name="Oval 40">
              <a:extLst>
                <a:ext uri="{FF2B5EF4-FFF2-40B4-BE49-F238E27FC236}">
                  <a16:creationId xmlns:a16="http://schemas.microsoft.com/office/drawing/2014/main" id="{E388CEF9-5827-8C4B-BCF0-DEA905BCA8F3}"/>
                </a:ext>
              </a:extLst>
            </p:cNvPr>
            <p:cNvSpPr/>
            <p:nvPr/>
          </p:nvSpPr>
          <p:spPr>
            <a:xfrm>
              <a:off x="2046849" y="249278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9" name="Oval 41">
              <a:extLst>
                <a:ext uri="{FF2B5EF4-FFF2-40B4-BE49-F238E27FC236}">
                  <a16:creationId xmlns:a16="http://schemas.microsoft.com/office/drawing/2014/main" id="{B3D8F41C-93F5-E98C-FD7A-306A9B97F9A8}"/>
                </a:ext>
              </a:extLst>
            </p:cNvPr>
            <p:cNvSpPr/>
            <p:nvPr/>
          </p:nvSpPr>
          <p:spPr>
            <a:xfrm>
              <a:off x="1589649" y="263323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0" name="Oval 42">
              <a:extLst>
                <a:ext uri="{FF2B5EF4-FFF2-40B4-BE49-F238E27FC236}">
                  <a16:creationId xmlns:a16="http://schemas.microsoft.com/office/drawing/2014/main" id="{C8D6A6E1-AA5A-99E2-974D-79E9F3055CEB}"/>
                </a:ext>
              </a:extLst>
            </p:cNvPr>
            <p:cNvSpPr/>
            <p:nvPr/>
          </p:nvSpPr>
          <p:spPr>
            <a:xfrm>
              <a:off x="1742049" y="263323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1" name="Oval 43">
              <a:extLst>
                <a:ext uri="{FF2B5EF4-FFF2-40B4-BE49-F238E27FC236}">
                  <a16:creationId xmlns:a16="http://schemas.microsoft.com/office/drawing/2014/main" id="{7AB91544-F303-489C-25CB-A83DCE034C66}"/>
                </a:ext>
              </a:extLst>
            </p:cNvPr>
            <p:cNvSpPr/>
            <p:nvPr/>
          </p:nvSpPr>
          <p:spPr>
            <a:xfrm>
              <a:off x="1894449" y="263323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2" name="Oval 44">
              <a:extLst>
                <a:ext uri="{FF2B5EF4-FFF2-40B4-BE49-F238E27FC236}">
                  <a16:creationId xmlns:a16="http://schemas.microsoft.com/office/drawing/2014/main" id="{887F4F2E-0318-2E87-A542-7A65A98DD395}"/>
                </a:ext>
              </a:extLst>
            </p:cNvPr>
            <p:cNvSpPr/>
            <p:nvPr/>
          </p:nvSpPr>
          <p:spPr>
            <a:xfrm>
              <a:off x="2046849" y="263255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3" name="Oval 45">
              <a:extLst>
                <a:ext uri="{FF2B5EF4-FFF2-40B4-BE49-F238E27FC236}">
                  <a16:creationId xmlns:a16="http://schemas.microsoft.com/office/drawing/2014/main" id="{E1C382F3-4425-3605-6D22-68872ED365DB}"/>
                </a:ext>
              </a:extLst>
            </p:cNvPr>
            <p:cNvSpPr/>
            <p:nvPr/>
          </p:nvSpPr>
          <p:spPr>
            <a:xfrm>
              <a:off x="2199249" y="165930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4" name="Oval 46">
              <a:extLst>
                <a:ext uri="{FF2B5EF4-FFF2-40B4-BE49-F238E27FC236}">
                  <a16:creationId xmlns:a16="http://schemas.microsoft.com/office/drawing/2014/main" id="{6B833ADB-A244-B3A9-4F3B-671833EBF610}"/>
                </a:ext>
              </a:extLst>
            </p:cNvPr>
            <p:cNvSpPr/>
            <p:nvPr/>
          </p:nvSpPr>
          <p:spPr>
            <a:xfrm>
              <a:off x="2199249" y="179907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5" name="Oval 47">
              <a:extLst>
                <a:ext uri="{FF2B5EF4-FFF2-40B4-BE49-F238E27FC236}">
                  <a16:creationId xmlns:a16="http://schemas.microsoft.com/office/drawing/2014/main" id="{8F3B16D1-E236-16C4-F746-67FE1EC623AF}"/>
                </a:ext>
              </a:extLst>
            </p:cNvPr>
            <p:cNvSpPr/>
            <p:nvPr/>
          </p:nvSpPr>
          <p:spPr>
            <a:xfrm>
              <a:off x="2199249" y="193386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6" name="Oval 48">
              <a:extLst>
                <a:ext uri="{FF2B5EF4-FFF2-40B4-BE49-F238E27FC236}">
                  <a16:creationId xmlns:a16="http://schemas.microsoft.com/office/drawing/2014/main" id="{A41B276D-97AD-4EF7-AF3A-E67D3895A738}"/>
                </a:ext>
              </a:extLst>
            </p:cNvPr>
            <p:cNvSpPr/>
            <p:nvPr/>
          </p:nvSpPr>
          <p:spPr>
            <a:xfrm>
              <a:off x="2199249" y="20736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7" name="Oval 49">
              <a:extLst>
                <a:ext uri="{FF2B5EF4-FFF2-40B4-BE49-F238E27FC236}">
                  <a16:creationId xmlns:a16="http://schemas.microsoft.com/office/drawing/2014/main" id="{5C6ED2B3-F4EF-B149-4A11-D81DD144C174}"/>
                </a:ext>
              </a:extLst>
            </p:cNvPr>
            <p:cNvSpPr/>
            <p:nvPr/>
          </p:nvSpPr>
          <p:spPr>
            <a:xfrm>
              <a:off x="2199249" y="221822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8" name="Oval 50">
              <a:extLst>
                <a:ext uri="{FF2B5EF4-FFF2-40B4-BE49-F238E27FC236}">
                  <a16:creationId xmlns:a16="http://schemas.microsoft.com/office/drawing/2014/main" id="{3E872A9C-DDB4-D1B4-F77B-03A90CE4C171}"/>
                </a:ext>
              </a:extLst>
            </p:cNvPr>
            <p:cNvSpPr/>
            <p:nvPr/>
          </p:nvSpPr>
          <p:spPr>
            <a:xfrm>
              <a:off x="2199249" y="235799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9" name="Oval 51">
              <a:extLst>
                <a:ext uri="{FF2B5EF4-FFF2-40B4-BE49-F238E27FC236}">
                  <a16:creationId xmlns:a16="http://schemas.microsoft.com/office/drawing/2014/main" id="{1D52B35A-C54F-BB51-AF1C-19B20BD12882}"/>
                </a:ext>
              </a:extLst>
            </p:cNvPr>
            <p:cNvSpPr/>
            <p:nvPr/>
          </p:nvSpPr>
          <p:spPr>
            <a:xfrm>
              <a:off x="2199249" y="249278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0" name="Oval 52">
              <a:extLst>
                <a:ext uri="{FF2B5EF4-FFF2-40B4-BE49-F238E27FC236}">
                  <a16:creationId xmlns:a16="http://schemas.microsoft.com/office/drawing/2014/main" id="{4C15D399-9993-D0F7-E815-E6DF45248F82}"/>
                </a:ext>
              </a:extLst>
            </p:cNvPr>
            <p:cNvSpPr/>
            <p:nvPr/>
          </p:nvSpPr>
          <p:spPr>
            <a:xfrm>
              <a:off x="2199249" y="2632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grpSp>
        <p:nvGrpSpPr>
          <p:cNvPr id="4" name="Grupo 3">
            <a:extLst>
              <a:ext uri="{FF2B5EF4-FFF2-40B4-BE49-F238E27FC236}">
                <a16:creationId xmlns:a16="http://schemas.microsoft.com/office/drawing/2014/main" id="{887F7AC4-14DB-DA7E-3872-E071D5A4B92E}"/>
              </a:ext>
            </a:extLst>
          </p:cNvPr>
          <p:cNvGrpSpPr/>
          <p:nvPr/>
        </p:nvGrpSpPr>
        <p:grpSpPr>
          <a:xfrm>
            <a:off x="83315" y="100378"/>
            <a:ext cx="11312995" cy="630845"/>
            <a:chOff x="101977" y="91047"/>
            <a:chExt cx="11312995" cy="630845"/>
          </a:xfrm>
        </p:grpSpPr>
        <p:sp>
          <p:nvSpPr>
            <p:cNvPr id="10" name="TextBox 12">
              <a:extLst>
                <a:ext uri="{FF2B5EF4-FFF2-40B4-BE49-F238E27FC236}">
                  <a16:creationId xmlns:a16="http://schemas.microsoft.com/office/drawing/2014/main" id="{7DFD9FE0-7935-E759-55C7-9B5B572E4B57}"/>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1" name="Grupo 10">
              <a:extLst>
                <a:ext uri="{FF2B5EF4-FFF2-40B4-BE49-F238E27FC236}">
                  <a16:creationId xmlns:a16="http://schemas.microsoft.com/office/drawing/2014/main" id="{286BB1A6-0770-C44F-B11B-1435977A983D}"/>
                </a:ext>
              </a:extLst>
            </p:cNvPr>
            <p:cNvGrpSpPr/>
            <p:nvPr/>
          </p:nvGrpSpPr>
          <p:grpSpPr>
            <a:xfrm>
              <a:off x="101977" y="91047"/>
              <a:ext cx="712074" cy="630845"/>
              <a:chOff x="101977" y="91047"/>
              <a:chExt cx="712074" cy="630845"/>
            </a:xfrm>
          </p:grpSpPr>
          <p:sp>
            <p:nvSpPr>
              <p:cNvPr id="12" name="Graphic 10">
                <a:extLst>
                  <a:ext uri="{FF2B5EF4-FFF2-40B4-BE49-F238E27FC236}">
                    <a16:creationId xmlns:a16="http://schemas.microsoft.com/office/drawing/2014/main" id="{0643FEDD-4780-7FC0-0324-FEF195156C6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38">
                <a:extLst>
                  <a:ext uri="{FF2B5EF4-FFF2-40B4-BE49-F238E27FC236}">
                    <a16:creationId xmlns:a16="http://schemas.microsoft.com/office/drawing/2014/main" id="{788BA2EC-D87D-7C80-7255-29BCB38352EA}"/>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pic>
        <p:nvPicPr>
          <p:cNvPr id="6" name="Imagen 5">
            <a:extLst>
              <a:ext uri="{FF2B5EF4-FFF2-40B4-BE49-F238E27FC236}">
                <a16:creationId xmlns:a16="http://schemas.microsoft.com/office/drawing/2014/main" id="{87E50DDE-1471-167F-1D19-726061394F27}"/>
              </a:ext>
            </a:extLst>
          </p:cNvPr>
          <p:cNvPicPr>
            <a:picLocks noChangeAspect="1"/>
          </p:cNvPicPr>
          <p:nvPr/>
        </p:nvPicPr>
        <p:blipFill>
          <a:blip r:embed="rId3"/>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362296403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678B7D8E-FCEF-DB19-8866-CAB4BF025A9C}"/>
              </a:ext>
            </a:extLst>
          </p:cNvPr>
          <p:cNvPicPr>
            <a:picLocks noChangeAspect="1"/>
          </p:cNvPicPr>
          <p:nvPr/>
        </p:nvPicPr>
        <p:blipFill>
          <a:blip r:embed="rId3"/>
          <a:stretch>
            <a:fillRect/>
          </a:stretch>
        </p:blipFill>
        <p:spPr>
          <a:xfrm>
            <a:off x="5891067" y="2894410"/>
            <a:ext cx="6215888" cy="3117291"/>
          </a:xfrm>
          <a:prstGeom prst="rect">
            <a:avLst/>
          </a:prstGeom>
        </p:spPr>
      </p:pic>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38</a:t>
            </a:fld>
            <a:endParaRPr lang="es-ES"/>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53361" y="1089977"/>
            <a:ext cx="1000835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400" b="1">
                <a:solidFill>
                  <a:schemeClr val="accent1"/>
                </a:solidFill>
                <a:latin typeface="+mn-lt"/>
                <a:ea typeface="Lato Light" panose="020F0502020204030203" pitchFamily="34" charset="0"/>
                <a:cs typeface="Segoe UI" panose="020B0502040204020203" pitchFamily="34" charset="0"/>
              </a:rPr>
              <a:t>Información procedente de varios organismos</a:t>
            </a:r>
            <a:endParaRPr lang="es-ES" altLang="en-US" sz="2400">
              <a:latin typeface="+mn-lt"/>
              <a:ea typeface="Lato Light" panose="020F0502020204030203" pitchFamily="34" charset="0"/>
              <a:cs typeface="Segoe UI" panose="020B0502040204020203" pitchFamily="34" charset="0"/>
            </a:endParaRPr>
          </a:p>
        </p:txBody>
      </p:sp>
      <p:grpSp>
        <p:nvGrpSpPr>
          <p:cNvPr id="7" name="Group 10">
            <a:extLst>
              <a:ext uri="{FF2B5EF4-FFF2-40B4-BE49-F238E27FC236}">
                <a16:creationId xmlns:a16="http://schemas.microsoft.com/office/drawing/2014/main" id="{4144F046-2B9C-C7C0-64CB-801DC75B80F8}"/>
              </a:ext>
            </a:extLst>
          </p:cNvPr>
          <p:cNvGrpSpPr/>
          <p:nvPr/>
        </p:nvGrpSpPr>
        <p:grpSpPr>
          <a:xfrm>
            <a:off x="673326" y="1546843"/>
            <a:ext cx="1660734" cy="45719"/>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57" name="Rectángulo: esquinas redondeadas 56">
            <a:extLst>
              <a:ext uri="{FF2B5EF4-FFF2-40B4-BE49-F238E27FC236}">
                <a16:creationId xmlns:a16="http://schemas.microsoft.com/office/drawing/2014/main" id="{EB836A3E-76D0-0008-9F65-0B1D32F8BF66}"/>
              </a:ext>
            </a:extLst>
          </p:cNvPr>
          <p:cNvSpPr/>
          <p:nvPr/>
        </p:nvSpPr>
        <p:spPr>
          <a:xfrm>
            <a:off x="6352093" y="5035738"/>
            <a:ext cx="5796000" cy="189596"/>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 name="Subtitle 2">
            <a:extLst>
              <a:ext uri="{FF2B5EF4-FFF2-40B4-BE49-F238E27FC236}">
                <a16:creationId xmlns:a16="http://schemas.microsoft.com/office/drawing/2014/main" id="{A30775A0-C5E4-6E79-E813-1C274ACDFB06}"/>
              </a:ext>
            </a:extLst>
          </p:cNvPr>
          <p:cNvSpPr txBox="1">
            <a:spLocks noChangeArrowheads="1"/>
          </p:cNvSpPr>
          <p:nvPr/>
        </p:nvSpPr>
        <p:spPr bwMode="auto">
          <a:xfrm>
            <a:off x="1650027" y="2851680"/>
            <a:ext cx="3966364"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RNM = </a:t>
            </a:r>
            <a:r>
              <a:rPr lang="es-ES" altLang="en-US" sz="2200" b="1">
                <a:solidFill>
                  <a:srgbClr val="D73A2C"/>
                </a:solidFill>
              </a:rPr>
              <a:t>2.855,9 €</a:t>
            </a:r>
          </a:p>
        </p:txBody>
      </p:sp>
      <p:sp>
        <p:nvSpPr>
          <p:cNvPr id="13" name="Subtitle 2">
            <a:extLst>
              <a:ext uri="{FF2B5EF4-FFF2-40B4-BE49-F238E27FC236}">
                <a16:creationId xmlns:a16="http://schemas.microsoft.com/office/drawing/2014/main" id="{5BA71E6D-1BA2-2469-5CEB-15A38BA235BD}"/>
              </a:ext>
            </a:extLst>
          </p:cNvPr>
          <p:cNvSpPr txBox="1">
            <a:spLocks noChangeArrowheads="1"/>
          </p:cNvSpPr>
          <p:nvPr/>
        </p:nvSpPr>
        <p:spPr bwMode="auto">
          <a:xfrm>
            <a:off x="1561444" y="4311810"/>
            <a:ext cx="3927247"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solidFill>
                  <a:schemeClr val="accent2"/>
                </a:solidFill>
              </a:rPr>
              <a:t>Tramo 8 de la tabla general:</a:t>
            </a:r>
          </a:p>
          <a:p>
            <a:r>
              <a:rPr lang="es-ES" altLang="en-US"/>
              <a:t>Implica que la BCD debe estar entre:</a:t>
            </a:r>
          </a:p>
          <a:p>
            <a:pPr marL="285750" indent="-285750">
              <a:buClr>
                <a:schemeClr val="accent2"/>
              </a:buClr>
              <a:buFont typeface="Arial" panose="020B0604020202020204" pitchFamily="34" charset="0"/>
              <a:buChar char="•"/>
            </a:pPr>
            <a:r>
              <a:rPr lang="es-ES" altLang="en-US"/>
              <a:t>BBCC mínima mensual: 1.143,79 €</a:t>
            </a:r>
          </a:p>
          <a:p>
            <a:pPr marL="285750" indent="-285750">
              <a:buClr>
                <a:schemeClr val="accent2"/>
              </a:buClr>
              <a:buFont typeface="Arial" panose="020B0604020202020204" pitchFamily="34" charset="0"/>
              <a:buChar char="•"/>
            </a:pPr>
            <a:r>
              <a:rPr lang="es-ES" altLang="en-US"/>
              <a:t>BBCC máxima mensual: 3.190,00 €</a:t>
            </a:r>
          </a:p>
        </p:txBody>
      </p:sp>
      <p:sp>
        <p:nvSpPr>
          <p:cNvPr id="15" name="Rectangle: Rounded Corners 19">
            <a:extLst>
              <a:ext uri="{FF2B5EF4-FFF2-40B4-BE49-F238E27FC236}">
                <a16:creationId xmlns:a16="http://schemas.microsoft.com/office/drawing/2014/main" id="{0030DF53-DC00-6811-C16D-5F0E55F2EA3F}"/>
              </a:ext>
            </a:extLst>
          </p:cNvPr>
          <p:cNvSpPr/>
          <p:nvPr/>
        </p:nvSpPr>
        <p:spPr>
          <a:xfrm>
            <a:off x="1419021" y="4118355"/>
            <a:ext cx="4320191" cy="1803826"/>
          </a:xfrm>
          <a:prstGeom prst="roundRect">
            <a:avLst>
              <a:gd name="adj" fmla="val 6667"/>
            </a:avLst>
          </a:prstGeom>
          <a:noFill/>
          <a:ln w="19050" cap="flat" cmpd="sng" algn="ctr">
            <a:gradFill flip="none" rotWithShape="1">
              <a:gsLst>
                <a:gs pos="0">
                  <a:schemeClr val="bg1">
                    <a:lumMod val="95000"/>
                  </a:schemeClr>
                </a:gs>
                <a:gs pos="100000">
                  <a:schemeClr val="bg1">
                    <a:lumMod val="75000"/>
                  </a:schemeClr>
                </a:gs>
              </a:gsLst>
              <a:lin ang="8100000" scaled="1"/>
              <a:tileRect/>
            </a:gradFill>
            <a:prstDash val="solid"/>
            <a:miter lim="800000"/>
          </a:ln>
          <a:effectLst/>
        </p:spPr>
        <p:txBody>
          <a:bodyPr rtlCol="0" anchor="ctr"/>
          <a:lstStyle/>
          <a:p>
            <a:pPr algn="ctr"/>
            <a:endParaRPr lang="en-US" kern="0">
              <a:solidFill>
                <a:prstClr val="white"/>
              </a:solidFill>
              <a:latin typeface="Segoe UI" panose="020B0502040204020203" pitchFamily="34" charset="0"/>
            </a:endParaRPr>
          </a:p>
        </p:txBody>
      </p:sp>
      <p:grpSp>
        <p:nvGrpSpPr>
          <p:cNvPr id="65" name="Grupo 64">
            <a:extLst>
              <a:ext uri="{FF2B5EF4-FFF2-40B4-BE49-F238E27FC236}">
                <a16:creationId xmlns:a16="http://schemas.microsoft.com/office/drawing/2014/main" id="{FF241B3A-5A04-FED0-1751-007757BB3089}"/>
              </a:ext>
            </a:extLst>
          </p:cNvPr>
          <p:cNvGrpSpPr/>
          <p:nvPr/>
        </p:nvGrpSpPr>
        <p:grpSpPr>
          <a:xfrm>
            <a:off x="1297110" y="2630739"/>
            <a:ext cx="509659" cy="349303"/>
            <a:chOff x="9648317" y="2471938"/>
            <a:chExt cx="968482" cy="645655"/>
          </a:xfrm>
          <a:solidFill>
            <a:srgbClr val="C00000"/>
          </a:solidFill>
        </p:grpSpPr>
        <p:sp>
          <p:nvSpPr>
            <p:cNvPr id="66" name="Right Triangle 22">
              <a:extLst>
                <a:ext uri="{FF2B5EF4-FFF2-40B4-BE49-F238E27FC236}">
                  <a16:creationId xmlns:a16="http://schemas.microsoft.com/office/drawing/2014/main" id="{4A31D34A-9AD6-379F-8D77-C79A6C07E6B2}"/>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7" name="Rectangle 6">
              <a:extLst>
                <a:ext uri="{FF2B5EF4-FFF2-40B4-BE49-F238E27FC236}">
                  <a16:creationId xmlns:a16="http://schemas.microsoft.com/office/drawing/2014/main" id="{DFD23777-DB26-7EA0-B1AA-DB80554CAB06}"/>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03</a:t>
              </a:r>
            </a:p>
          </p:txBody>
        </p:sp>
      </p:grpSp>
      <p:sp>
        <p:nvSpPr>
          <p:cNvPr id="70" name="Rectángulo 69">
            <a:extLst>
              <a:ext uri="{FF2B5EF4-FFF2-40B4-BE49-F238E27FC236}">
                <a16:creationId xmlns:a16="http://schemas.microsoft.com/office/drawing/2014/main" id="{A2103C86-4E12-0F73-7825-FF73453E4DD6}"/>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grpSp>
        <p:nvGrpSpPr>
          <p:cNvPr id="71" name="Group 11">
            <a:extLst>
              <a:ext uri="{FF2B5EF4-FFF2-40B4-BE49-F238E27FC236}">
                <a16:creationId xmlns:a16="http://schemas.microsoft.com/office/drawing/2014/main" id="{C2A649B5-E147-313B-814F-22CA46BD2DBC}"/>
              </a:ext>
            </a:extLst>
          </p:cNvPr>
          <p:cNvGrpSpPr/>
          <p:nvPr/>
        </p:nvGrpSpPr>
        <p:grpSpPr>
          <a:xfrm rot="10800000" flipH="1" flipV="1">
            <a:off x="64481" y="5528324"/>
            <a:ext cx="743414" cy="1254130"/>
            <a:chOff x="1589649" y="1659305"/>
            <a:chExt cx="655320" cy="1019651"/>
          </a:xfrm>
          <a:gradFill flip="none" rotWithShape="1">
            <a:gsLst>
              <a:gs pos="21692">
                <a:srgbClr val="3F8789">
                  <a:alpha val="49000"/>
                </a:srgbClr>
              </a:gs>
              <a:gs pos="0">
                <a:schemeClr val="accent2"/>
              </a:gs>
              <a:gs pos="58000">
                <a:srgbClr val="639FA1">
                  <a:alpha val="17000"/>
                </a:srgbClr>
              </a:gs>
              <a:gs pos="100000">
                <a:schemeClr val="accent5">
                  <a:alpha val="0"/>
                </a:schemeClr>
              </a:gs>
            </a:gsLst>
            <a:lin ang="5400000" scaled="1"/>
            <a:tileRect/>
          </a:gradFill>
        </p:grpSpPr>
        <p:sp>
          <p:nvSpPr>
            <p:cNvPr id="72" name="Oval 13">
              <a:extLst>
                <a:ext uri="{FF2B5EF4-FFF2-40B4-BE49-F238E27FC236}">
                  <a16:creationId xmlns:a16="http://schemas.microsoft.com/office/drawing/2014/main" id="{2D34A081-8569-5640-64B9-FB1754F877E8}"/>
                </a:ext>
              </a:extLst>
            </p:cNvPr>
            <p:cNvSpPr/>
            <p:nvPr/>
          </p:nvSpPr>
          <p:spPr>
            <a:xfrm>
              <a:off x="15896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73" name="Oval 14">
              <a:extLst>
                <a:ext uri="{FF2B5EF4-FFF2-40B4-BE49-F238E27FC236}">
                  <a16:creationId xmlns:a16="http://schemas.microsoft.com/office/drawing/2014/main" id="{884894F4-3444-5B1B-CD86-C21DA56911D9}"/>
                </a:ext>
              </a:extLst>
            </p:cNvPr>
            <p:cNvSpPr/>
            <p:nvPr/>
          </p:nvSpPr>
          <p:spPr>
            <a:xfrm>
              <a:off x="17420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74" name="Oval 15">
              <a:extLst>
                <a:ext uri="{FF2B5EF4-FFF2-40B4-BE49-F238E27FC236}">
                  <a16:creationId xmlns:a16="http://schemas.microsoft.com/office/drawing/2014/main" id="{07F8FC2D-9CDB-6746-3F52-BF969A954120}"/>
                </a:ext>
              </a:extLst>
            </p:cNvPr>
            <p:cNvSpPr/>
            <p:nvPr/>
          </p:nvSpPr>
          <p:spPr>
            <a:xfrm>
              <a:off x="18944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78" name="Oval 16">
              <a:extLst>
                <a:ext uri="{FF2B5EF4-FFF2-40B4-BE49-F238E27FC236}">
                  <a16:creationId xmlns:a16="http://schemas.microsoft.com/office/drawing/2014/main" id="{A0F64C4C-DFF9-3F86-6FA9-1B1A1213FE60}"/>
                </a:ext>
              </a:extLst>
            </p:cNvPr>
            <p:cNvSpPr/>
            <p:nvPr/>
          </p:nvSpPr>
          <p:spPr>
            <a:xfrm>
              <a:off x="2046849" y="1659307"/>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79" name="Oval 17">
              <a:extLst>
                <a:ext uri="{FF2B5EF4-FFF2-40B4-BE49-F238E27FC236}">
                  <a16:creationId xmlns:a16="http://schemas.microsoft.com/office/drawing/2014/main" id="{15DE3C48-5DE2-39D2-6E7C-8C49ABD19C52}"/>
                </a:ext>
              </a:extLst>
            </p:cNvPr>
            <p:cNvSpPr/>
            <p:nvPr/>
          </p:nvSpPr>
          <p:spPr>
            <a:xfrm>
              <a:off x="15896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80" name="Oval 18">
              <a:extLst>
                <a:ext uri="{FF2B5EF4-FFF2-40B4-BE49-F238E27FC236}">
                  <a16:creationId xmlns:a16="http://schemas.microsoft.com/office/drawing/2014/main" id="{C6FB2062-87B8-2042-EC83-C259959BC2EF}"/>
                </a:ext>
              </a:extLst>
            </p:cNvPr>
            <p:cNvSpPr/>
            <p:nvPr/>
          </p:nvSpPr>
          <p:spPr>
            <a:xfrm>
              <a:off x="17420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2" name="Oval 19">
              <a:extLst>
                <a:ext uri="{FF2B5EF4-FFF2-40B4-BE49-F238E27FC236}">
                  <a16:creationId xmlns:a16="http://schemas.microsoft.com/office/drawing/2014/main" id="{436262C1-E6F7-BD35-F811-E14E54166199}"/>
                </a:ext>
              </a:extLst>
            </p:cNvPr>
            <p:cNvSpPr/>
            <p:nvPr/>
          </p:nvSpPr>
          <p:spPr>
            <a:xfrm>
              <a:off x="18944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3" name="Oval 20">
              <a:extLst>
                <a:ext uri="{FF2B5EF4-FFF2-40B4-BE49-F238E27FC236}">
                  <a16:creationId xmlns:a16="http://schemas.microsoft.com/office/drawing/2014/main" id="{24AD7978-8065-B8D0-49DB-1D5C8502A6A0}"/>
                </a:ext>
              </a:extLst>
            </p:cNvPr>
            <p:cNvSpPr/>
            <p:nvPr/>
          </p:nvSpPr>
          <p:spPr>
            <a:xfrm>
              <a:off x="2046849" y="179907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4" name="Oval 21">
              <a:extLst>
                <a:ext uri="{FF2B5EF4-FFF2-40B4-BE49-F238E27FC236}">
                  <a16:creationId xmlns:a16="http://schemas.microsoft.com/office/drawing/2014/main" id="{61311551-5C67-7597-7B02-48C2EA4834A6}"/>
                </a:ext>
              </a:extLst>
            </p:cNvPr>
            <p:cNvSpPr/>
            <p:nvPr/>
          </p:nvSpPr>
          <p:spPr>
            <a:xfrm>
              <a:off x="15896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5" name="Oval 22">
              <a:extLst>
                <a:ext uri="{FF2B5EF4-FFF2-40B4-BE49-F238E27FC236}">
                  <a16:creationId xmlns:a16="http://schemas.microsoft.com/office/drawing/2014/main" id="{74146ADB-9E01-EC38-7291-7F83B9235B97}"/>
                </a:ext>
              </a:extLst>
            </p:cNvPr>
            <p:cNvSpPr/>
            <p:nvPr/>
          </p:nvSpPr>
          <p:spPr>
            <a:xfrm>
              <a:off x="17420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6" name="Oval 23">
              <a:extLst>
                <a:ext uri="{FF2B5EF4-FFF2-40B4-BE49-F238E27FC236}">
                  <a16:creationId xmlns:a16="http://schemas.microsoft.com/office/drawing/2014/main" id="{49659539-718C-C4FC-DD27-A32B6C4881E5}"/>
                </a:ext>
              </a:extLst>
            </p:cNvPr>
            <p:cNvSpPr/>
            <p:nvPr/>
          </p:nvSpPr>
          <p:spPr>
            <a:xfrm>
              <a:off x="18944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7" name="Oval 24">
              <a:extLst>
                <a:ext uri="{FF2B5EF4-FFF2-40B4-BE49-F238E27FC236}">
                  <a16:creationId xmlns:a16="http://schemas.microsoft.com/office/drawing/2014/main" id="{9E5DD805-C728-B4F8-0D27-131B66730446}"/>
                </a:ext>
              </a:extLst>
            </p:cNvPr>
            <p:cNvSpPr/>
            <p:nvPr/>
          </p:nvSpPr>
          <p:spPr>
            <a:xfrm>
              <a:off x="2046849" y="193386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8" name="Oval 25">
              <a:extLst>
                <a:ext uri="{FF2B5EF4-FFF2-40B4-BE49-F238E27FC236}">
                  <a16:creationId xmlns:a16="http://schemas.microsoft.com/office/drawing/2014/main" id="{98773AD0-AD0D-04BD-7D33-258E3980103B}"/>
                </a:ext>
              </a:extLst>
            </p:cNvPr>
            <p:cNvSpPr/>
            <p:nvPr/>
          </p:nvSpPr>
          <p:spPr>
            <a:xfrm>
              <a:off x="15896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9" name="Oval 26">
              <a:extLst>
                <a:ext uri="{FF2B5EF4-FFF2-40B4-BE49-F238E27FC236}">
                  <a16:creationId xmlns:a16="http://schemas.microsoft.com/office/drawing/2014/main" id="{CF613DBB-918C-EF80-1ED0-904E29B917D5}"/>
                </a:ext>
              </a:extLst>
            </p:cNvPr>
            <p:cNvSpPr/>
            <p:nvPr/>
          </p:nvSpPr>
          <p:spPr>
            <a:xfrm>
              <a:off x="17420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0" name="Oval 27">
              <a:extLst>
                <a:ext uri="{FF2B5EF4-FFF2-40B4-BE49-F238E27FC236}">
                  <a16:creationId xmlns:a16="http://schemas.microsoft.com/office/drawing/2014/main" id="{846B34D8-5EEA-12D9-73B8-95C7DA6996D3}"/>
                </a:ext>
              </a:extLst>
            </p:cNvPr>
            <p:cNvSpPr/>
            <p:nvPr/>
          </p:nvSpPr>
          <p:spPr>
            <a:xfrm>
              <a:off x="18944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1" name="Oval 28">
              <a:extLst>
                <a:ext uri="{FF2B5EF4-FFF2-40B4-BE49-F238E27FC236}">
                  <a16:creationId xmlns:a16="http://schemas.microsoft.com/office/drawing/2014/main" id="{92D8B0E8-7B92-B690-D282-B8FD7E29DA02}"/>
                </a:ext>
              </a:extLst>
            </p:cNvPr>
            <p:cNvSpPr/>
            <p:nvPr/>
          </p:nvSpPr>
          <p:spPr>
            <a:xfrm>
              <a:off x="2046849" y="207363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2" name="Oval 29">
              <a:extLst>
                <a:ext uri="{FF2B5EF4-FFF2-40B4-BE49-F238E27FC236}">
                  <a16:creationId xmlns:a16="http://schemas.microsoft.com/office/drawing/2014/main" id="{9E9EE450-8783-78B0-3756-9B6AEB74BD4B}"/>
                </a:ext>
              </a:extLst>
            </p:cNvPr>
            <p:cNvSpPr/>
            <p:nvPr/>
          </p:nvSpPr>
          <p:spPr>
            <a:xfrm>
              <a:off x="15896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3" name="Oval 30">
              <a:extLst>
                <a:ext uri="{FF2B5EF4-FFF2-40B4-BE49-F238E27FC236}">
                  <a16:creationId xmlns:a16="http://schemas.microsoft.com/office/drawing/2014/main" id="{6E166168-5B49-9A21-03A4-FA8D14CAC9AF}"/>
                </a:ext>
              </a:extLst>
            </p:cNvPr>
            <p:cNvSpPr/>
            <p:nvPr/>
          </p:nvSpPr>
          <p:spPr>
            <a:xfrm>
              <a:off x="17420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4" name="Oval 31">
              <a:extLst>
                <a:ext uri="{FF2B5EF4-FFF2-40B4-BE49-F238E27FC236}">
                  <a16:creationId xmlns:a16="http://schemas.microsoft.com/office/drawing/2014/main" id="{B9EE005D-CA4B-430A-EC99-76C0F399A006}"/>
                </a:ext>
              </a:extLst>
            </p:cNvPr>
            <p:cNvSpPr/>
            <p:nvPr/>
          </p:nvSpPr>
          <p:spPr>
            <a:xfrm>
              <a:off x="18944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5" name="Oval 32">
              <a:extLst>
                <a:ext uri="{FF2B5EF4-FFF2-40B4-BE49-F238E27FC236}">
                  <a16:creationId xmlns:a16="http://schemas.microsoft.com/office/drawing/2014/main" id="{982F99B1-C8CD-E3FA-EF30-797C299B9C1D}"/>
                </a:ext>
              </a:extLst>
            </p:cNvPr>
            <p:cNvSpPr/>
            <p:nvPr/>
          </p:nvSpPr>
          <p:spPr>
            <a:xfrm>
              <a:off x="2046849" y="22182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6" name="Oval 33">
              <a:extLst>
                <a:ext uri="{FF2B5EF4-FFF2-40B4-BE49-F238E27FC236}">
                  <a16:creationId xmlns:a16="http://schemas.microsoft.com/office/drawing/2014/main" id="{80A1485C-2CE0-5842-EA11-5344EDBC873A}"/>
                </a:ext>
              </a:extLst>
            </p:cNvPr>
            <p:cNvSpPr/>
            <p:nvPr/>
          </p:nvSpPr>
          <p:spPr>
            <a:xfrm>
              <a:off x="15896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7" name="Oval 34">
              <a:extLst>
                <a:ext uri="{FF2B5EF4-FFF2-40B4-BE49-F238E27FC236}">
                  <a16:creationId xmlns:a16="http://schemas.microsoft.com/office/drawing/2014/main" id="{368D4BE9-59DD-FB7F-D2DD-30E3B57F03E5}"/>
                </a:ext>
              </a:extLst>
            </p:cNvPr>
            <p:cNvSpPr/>
            <p:nvPr/>
          </p:nvSpPr>
          <p:spPr>
            <a:xfrm>
              <a:off x="17420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8" name="Oval 35">
              <a:extLst>
                <a:ext uri="{FF2B5EF4-FFF2-40B4-BE49-F238E27FC236}">
                  <a16:creationId xmlns:a16="http://schemas.microsoft.com/office/drawing/2014/main" id="{BD3137D7-6950-55D9-F686-FE1F8F63D6A0}"/>
                </a:ext>
              </a:extLst>
            </p:cNvPr>
            <p:cNvSpPr/>
            <p:nvPr/>
          </p:nvSpPr>
          <p:spPr>
            <a:xfrm>
              <a:off x="18944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9" name="Oval 36">
              <a:extLst>
                <a:ext uri="{FF2B5EF4-FFF2-40B4-BE49-F238E27FC236}">
                  <a16:creationId xmlns:a16="http://schemas.microsoft.com/office/drawing/2014/main" id="{BD777F36-71F8-8841-0CB1-590BBD345241}"/>
                </a:ext>
              </a:extLst>
            </p:cNvPr>
            <p:cNvSpPr/>
            <p:nvPr/>
          </p:nvSpPr>
          <p:spPr>
            <a:xfrm>
              <a:off x="2046849" y="235799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0" name="Oval 37">
              <a:extLst>
                <a:ext uri="{FF2B5EF4-FFF2-40B4-BE49-F238E27FC236}">
                  <a16:creationId xmlns:a16="http://schemas.microsoft.com/office/drawing/2014/main" id="{A0D69DE3-7580-6409-75B9-E22260E84F24}"/>
                </a:ext>
              </a:extLst>
            </p:cNvPr>
            <p:cNvSpPr/>
            <p:nvPr/>
          </p:nvSpPr>
          <p:spPr>
            <a:xfrm>
              <a:off x="15896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1" name="Oval 38">
              <a:extLst>
                <a:ext uri="{FF2B5EF4-FFF2-40B4-BE49-F238E27FC236}">
                  <a16:creationId xmlns:a16="http://schemas.microsoft.com/office/drawing/2014/main" id="{24E6A2B9-1F07-DD98-5062-68BA5D542A0B}"/>
                </a:ext>
              </a:extLst>
            </p:cNvPr>
            <p:cNvSpPr/>
            <p:nvPr/>
          </p:nvSpPr>
          <p:spPr>
            <a:xfrm>
              <a:off x="17420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2" name="Oval 39">
              <a:extLst>
                <a:ext uri="{FF2B5EF4-FFF2-40B4-BE49-F238E27FC236}">
                  <a16:creationId xmlns:a16="http://schemas.microsoft.com/office/drawing/2014/main" id="{4FEF2BDE-A0E7-3398-2BF5-CF9F00A58B26}"/>
                </a:ext>
              </a:extLst>
            </p:cNvPr>
            <p:cNvSpPr/>
            <p:nvPr/>
          </p:nvSpPr>
          <p:spPr>
            <a:xfrm>
              <a:off x="18944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3" name="Oval 40">
              <a:extLst>
                <a:ext uri="{FF2B5EF4-FFF2-40B4-BE49-F238E27FC236}">
                  <a16:creationId xmlns:a16="http://schemas.microsoft.com/office/drawing/2014/main" id="{BA0F9677-1AC6-5F2A-538E-29A4860EAAF8}"/>
                </a:ext>
              </a:extLst>
            </p:cNvPr>
            <p:cNvSpPr/>
            <p:nvPr/>
          </p:nvSpPr>
          <p:spPr>
            <a:xfrm>
              <a:off x="2046849" y="249278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4" name="Oval 41">
              <a:extLst>
                <a:ext uri="{FF2B5EF4-FFF2-40B4-BE49-F238E27FC236}">
                  <a16:creationId xmlns:a16="http://schemas.microsoft.com/office/drawing/2014/main" id="{4190D760-38C1-F4B9-8DE7-4167CFC83A61}"/>
                </a:ext>
              </a:extLst>
            </p:cNvPr>
            <p:cNvSpPr/>
            <p:nvPr/>
          </p:nvSpPr>
          <p:spPr>
            <a:xfrm>
              <a:off x="1589649" y="263323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5" name="Oval 42">
              <a:extLst>
                <a:ext uri="{FF2B5EF4-FFF2-40B4-BE49-F238E27FC236}">
                  <a16:creationId xmlns:a16="http://schemas.microsoft.com/office/drawing/2014/main" id="{8F107A2E-600B-50CF-29DD-221518FB8F5F}"/>
                </a:ext>
              </a:extLst>
            </p:cNvPr>
            <p:cNvSpPr/>
            <p:nvPr/>
          </p:nvSpPr>
          <p:spPr>
            <a:xfrm>
              <a:off x="1742049" y="263323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6" name="Oval 43">
              <a:extLst>
                <a:ext uri="{FF2B5EF4-FFF2-40B4-BE49-F238E27FC236}">
                  <a16:creationId xmlns:a16="http://schemas.microsoft.com/office/drawing/2014/main" id="{7DBAA47D-756C-E37A-B2AF-227E12B4F195}"/>
                </a:ext>
              </a:extLst>
            </p:cNvPr>
            <p:cNvSpPr/>
            <p:nvPr/>
          </p:nvSpPr>
          <p:spPr>
            <a:xfrm>
              <a:off x="1894449" y="263323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7" name="Oval 44">
              <a:extLst>
                <a:ext uri="{FF2B5EF4-FFF2-40B4-BE49-F238E27FC236}">
                  <a16:creationId xmlns:a16="http://schemas.microsoft.com/office/drawing/2014/main" id="{D2CBB817-3466-DCCB-C882-00DE1FF70629}"/>
                </a:ext>
              </a:extLst>
            </p:cNvPr>
            <p:cNvSpPr/>
            <p:nvPr/>
          </p:nvSpPr>
          <p:spPr>
            <a:xfrm>
              <a:off x="2046849" y="263255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8" name="Oval 45">
              <a:extLst>
                <a:ext uri="{FF2B5EF4-FFF2-40B4-BE49-F238E27FC236}">
                  <a16:creationId xmlns:a16="http://schemas.microsoft.com/office/drawing/2014/main" id="{CC2DB879-B388-793A-57F9-0D6A559DC73B}"/>
                </a:ext>
              </a:extLst>
            </p:cNvPr>
            <p:cNvSpPr/>
            <p:nvPr/>
          </p:nvSpPr>
          <p:spPr>
            <a:xfrm>
              <a:off x="2199249" y="165930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9" name="Oval 46">
              <a:extLst>
                <a:ext uri="{FF2B5EF4-FFF2-40B4-BE49-F238E27FC236}">
                  <a16:creationId xmlns:a16="http://schemas.microsoft.com/office/drawing/2014/main" id="{6E87343B-FD4E-BD4D-7E45-A781551CF55F}"/>
                </a:ext>
              </a:extLst>
            </p:cNvPr>
            <p:cNvSpPr/>
            <p:nvPr/>
          </p:nvSpPr>
          <p:spPr>
            <a:xfrm>
              <a:off x="2199249" y="179907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0" name="Oval 47">
              <a:extLst>
                <a:ext uri="{FF2B5EF4-FFF2-40B4-BE49-F238E27FC236}">
                  <a16:creationId xmlns:a16="http://schemas.microsoft.com/office/drawing/2014/main" id="{CF1B7BCA-9F09-03C6-BEB6-7ED063B32595}"/>
                </a:ext>
              </a:extLst>
            </p:cNvPr>
            <p:cNvSpPr/>
            <p:nvPr/>
          </p:nvSpPr>
          <p:spPr>
            <a:xfrm>
              <a:off x="2199249" y="193386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1" name="Oval 48">
              <a:extLst>
                <a:ext uri="{FF2B5EF4-FFF2-40B4-BE49-F238E27FC236}">
                  <a16:creationId xmlns:a16="http://schemas.microsoft.com/office/drawing/2014/main" id="{BD148FEE-EC1B-11E1-D1D7-6E285AC6E292}"/>
                </a:ext>
              </a:extLst>
            </p:cNvPr>
            <p:cNvSpPr/>
            <p:nvPr/>
          </p:nvSpPr>
          <p:spPr>
            <a:xfrm>
              <a:off x="2199249" y="20736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2" name="Oval 49">
              <a:extLst>
                <a:ext uri="{FF2B5EF4-FFF2-40B4-BE49-F238E27FC236}">
                  <a16:creationId xmlns:a16="http://schemas.microsoft.com/office/drawing/2014/main" id="{DBBE5875-8D94-20AC-883C-AA07747B7DA0}"/>
                </a:ext>
              </a:extLst>
            </p:cNvPr>
            <p:cNvSpPr/>
            <p:nvPr/>
          </p:nvSpPr>
          <p:spPr>
            <a:xfrm>
              <a:off x="2199249" y="221822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3" name="Oval 50">
              <a:extLst>
                <a:ext uri="{FF2B5EF4-FFF2-40B4-BE49-F238E27FC236}">
                  <a16:creationId xmlns:a16="http://schemas.microsoft.com/office/drawing/2014/main" id="{D144F860-E641-EAF5-6A30-7D655673C750}"/>
                </a:ext>
              </a:extLst>
            </p:cNvPr>
            <p:cNvSpPr/>
            <p:nvPr/>
          </p:nvSpPr>
          <p:spPr>
            <a:xfrm>
              <a:off x="2199249" y="235799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4" name="Oval 51">
              <a:extLst>
                <a:ext uri="{FF2B5EF4-FFF2-40B4-BE49-F238E27FC236}">
                  <a16:creationId xmlns:a16="http://schemas.microsoft.com/office/drawing/2014/main" id="{B81EA53C-74FC-EEF6-8A79-1FE895BC9742}"/>
                </a:ext>
              </a:extLst>
            </p:cNvPr>
            <p:cNvSpPr/>
            <p:nvPr/>
          </p:nvSpPr>
          <p:spPr>
            <a:xfrm>
              <a:off x="2199249" y="249278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5" name="Oval 52">
              <a:extLst>
                <a:ext uri="{FF2B5EF4-FFF2-40B4-BE49-F238E27FC236}">
                  <a16:creationId xmlns:a16="http://schemas.microsoft.com/office/drawing/2014/main" id="{4B0103A6-3CB7-1ECE-A261-8A322706D91B}"/>
                </a:ext>
              </a:extLst>
            </p:cNvPr>
            <p:cNvSpPr/>
            <p:nvPr/>
          </p:nvSpPr>
          <p:spPr>
            <a:xfrm>
              <a:off x="2199249" y="2632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sp>
        <p:nvSpPr>
          <p:cNvPr id="156" name="Rectángulo 155">
            <a:extLst>
              <a:ext uri="{FF2B5EF4-FFF2-40B4-BE49-F238E27FC236}">
                <a16:creationId xmlns:a16="http://schemas.microsoft.com/office/drawing/2014/main" id="{6B99E9E3-AAD7-E9ED-DCDF-ABC459975B84}"/>
              </a:ext>
            </a:extLst>
          </p:cNvPr>
          <p:cNvSpPr/>
          <p:nvPr/>
        </p:nvSpPr>
        <p:spPr>
          <a:xfrm>
            <a:off x="1283476" y="1740730"/>
            <a:ext cx="10908524" cy="640469"/>
          </a:xfrm>
          <a:prstGeom prst="rect">
            <a:avLst/>
          </a:prstGeom>
          <a:solidFill>
            <a:srgbClr val="E0F2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7" name="Subtitle 2">
            <a:extLst>
              <a:ext uri="{FF2B5EF4-FFF2-40B4-BE49-F238E27FC236}">
                <a16:creationId xmlns:a16="http://schemas.microsoft.com/office/drawing/2014/main" id="{6B1DE734-A6DC-9E62-25FB-CCE16DF908F9}"/>
              </a:ext>
            </a:extLst>
          </p:cNvPr>
          <p:cNvSpPr txBox="1">
            <a:spLocks noChangeArrowheads="1"/>
          </p:cNvSpPr>
          <p:nvPr/>
        </p:nvSpPr>
        <p:spPr bwMode="auto">
          <a:xfrm>
            <a:off x="1427967" y="1789249"/>
            <a:ext cx="10076748" cy="523220"/>
          </a:xfrm>
          <a:prstGeom prst="rect">
            <a:avLst/>
          </a:prstGeom>
          <a:noFill/>
          <a:ln>
            <a:noFill/>
          </a:ln>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700"/>
              <a:t>Alta el 17 de abril de 2023 con información proporcionada por la AEAT y por la Hacienda Foral de Gipuzkoa, sin ninguna situación en 2023 que implique </a:t>
            </a:r>
            <a:r>
              <a:rPr lang="es-ES" altLang="en-US" sz="1700" err="1"/>
              <a:t>PnoR</a:t>
            </a:r>
            <a:r>
              <a:rPr lang="es-ES" altLang="en-US" sz="1700"/>
              <a:t> (2)</a:t>
            </a:r>
          </a:p>
        </p:txBody>
      </p:sp>
      <p:grpSp>
        <p:nvGrpSpPr>
          <p:cNvPr id="81" name="Group 368">
            <a:extLst>
              <a:ext uri="{FF2B5EF4-FFF2-40B4-BE49-F238E27FC236}">
                <a16:creationId xmlns:a16="http://schemas.microsoft.com/office/drawing/2014/main" id="{BAFD6591-AAA1-449B-C2FE-3F9BE2D46368}"/>
              </a:ext>
            </a:extLst>
          </p:cNvPr>
          <p:cNvGrpSpPr/>
          <p:nvPr/>
        </p:nvGrpSpPr>
        <p:grpSpPr>
          <a:xfrm rot="8499507" flipH="1" flipV="1">
            <a:off x="5130895" y="3208772"/>
            <a:ext cx="416350" cy="2384043"/>
            <a:chOff x="8115576" y="1333750"/>
            <a:chExt cx="1488437" cy="1576844"/>
          </a:xfrm>
          <a:solidFill>
            <a:schemeClr val="bg1">
              <a:lumMod val="75000"/>
            </a:schemeClr>
          </a:solidFill>
        </p:grpSpPr>
        <p:grpSp>
          <p:nvGrpSpPr>
            <p:cNvPr id="82" name="Graphic 1">
              <a:extLst>
                <a:ext uri="{FF2B5EF4-FFF2-40B4-BE49-F238E27FC236}">
                  <a16:creationId xmlns:a16="http://schemas.microsoft.com/office/drawing/2014/main" id="{8FF41227-3BCC-265A-A737-18AACAEF8523}"/>
                </a:ext>
              </a:extLst>
            </p:cNvPr>
            <p:cNvGrpSpPr/>
            <p:nvPr/>
          </p:nvGrpSpPr>
          <p:grpSpPr>
            <a:xfrm>
              <a:off x="8115576" y="1333750"/>
              <a:ext cx="1295618" cy="1428951"/>
              <a:chOff x="8115576" y="1333750"/>
              <a:chExt cx="1295618" cy="1428951"/>
            </a:xfrm>
            <a:grpFill/>
          </p:grpSpPr>
          <p:sp>
            <p:nvSpPr>
              <p:cNvPr id="109" name="Freeform: Shape 396">
                <a:extLst>
                  <a:ext uri="{FF2B5EF4-FFF2-40B4-BE49-F238E27FC236}">
                    <a16:creationId xmlns:a16="http://schemas.microsoft.com/office/drawing/2014/main" id="{13F35C11-4BA6-A046-AB6B-7DE62A67EAE4}"/>
                  </a:ext>
                </a:extLst>
              </p:cNvPr>
              <p:cNvSpPr/>
              <p:nvPr/>
            </p:nvSpPr>
            <p:spPr>
              <a:xfrm>
                <a:off x="8128039" y="1333750"/>
                <a:ext cx="4035" cy="4572"/>
              </a:xfrm>
              <a:custGeom>
                <a:avLst/>
                <a:gdLst>
                  <a:gd name="connsiteX0" fmla="*/ 3542 w 4035"/>
                  <a:gd name="connsiteY0" fmla="*/ 4573 h 4572"/>
                  <a:gd name="connsiteX1" fmla="*/ 494 w 4035"/>
                  <a:gd name="connsiteY1" fmla="*/ 0 h 4572"/>
                  <a:gd name="connsiteX2" fmla="*/ 3542 w 4035"/>
                  <a:gd name="connsiteY2" fmla="*/ 4573 h 4572"/>
                </a:gdLst>
                <a:ahLst/>
                <a:cxnLst>
                  <a:cxn ang="0">
                    <a:pos x="connsiteX0" y="connsiteY0"/>
                  </a:cxn>
                  <a:cxn ang="0">
                    <a:pos x="connsiteX1" y="connsiteY1"/>
                  </a:cxn>
                  <a:cxn ang="0">
                    <a:pos x="connsiteX2" y="connsiteY2"/>
                  </a:cxn>
                </a:cxnLst>
                <a:rect l="l" t="t" r="r" b="b"/>
                <a:pathLst>
                  <a:path w="4035" h="4572">
                    <a:moveTo>
                      <a:pt x="3542" y="4573"/>
                    </a:moveTo>
                    <a:cubicBezTo>
                      <a:pt x="1255" y="-3049"/>
                      <a:pt x="-1031" y="9146"/>
                      <a:pt x="494" y="0"/>
                    </a:cubicBezTo>
                    <a:cubicBezTo>
                      <a:pt x="2780" y="762"/>
                      <a:pt x="5066" y="1524"/>
                      <a:pt x="3542" y="457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0" name="Freeform: Shape 397">
                <a:extLst>
                  <a:ext uri="{FF2B5EF4-FFF2-40B4-BE49-F238E27FC236}">
                    <a16:creationId xmlns:a16="http://schemas.microsoft.com/office/drawing/2014/main" id="{9D933642-ED0E-D24E-40ED-594686F73D58}"/>
                  </a:ext>
                </a:extLst>
              </p:cNvPr>
              <p:cNvSpPr/>
              <p:nvPr/>
            </p:nvSpPr>
            <p:spPr>
              <a:xfrm>
                <a:off x="8115576" y="1354328"/>
                <a:ext cx="1295618" cy="1408373"/>
              </a:xfrm>
              <a:custGeom>
                <a:avLst/>
                <a:gdLst>
                  <a:gd name="connsiteX0" fmla="*/ 1264371 w 1295618"/>
                  <a:gd name="connsiteY0" fmla="*/ 1407651 h 1408373"/>
                  <a:gd name="connsiteX1" fmla="*/ 1185110 w 1295618"/>
                  <a:gd name="connsiteY1" fmla="*/ 1385550 h 1408373"/>
                  <a:gd name="connsiteX2" fmla="*/ 1182061 w 1295618"/>
                  <a:gd name="connsiteY2" fmla="*/ 1377929 h 1408373"/>
                  <a:gd name="connsiteX3" fmla="*/ 1095179 w 1295618"/>
                  <a:gd name="connsiteY3" fmla="*/ 1335249 h 1408373"/>
                  <a:gd name="connsiteX4" fmla="*/ 1097465 w 1295618"/>
                  <a:gd name="connsiteY4" fmla="*/ 1333725 h 1408373"/>
                  <a:gd name="connsiteX5" fmla="*/ 1077650 w 1295618"/>
                  <a:gd name="connsiteY5" fmla="*/ 1329914 h 1408373"/>
                  <a:gd name="connsiteX6" fmla="*/ 1079937 w 1295618"/>
                  <a:gd name="connsiteY6" fmla="*/ 1326104 h 1408373"/>
                  <a:gd name="connsiteX7" fmla="*/ 1064694 w 1295618"/>
                  <a:gd name="connsiteY7" fmla="*/ 1325342 h 1408373"/>
                  <a:gd name="connsiteX8" fmla="*/ 1063170 w 1295618"/>
                  <a:gd name="connsiteY8" fmla="*/ 1316196 h 1408373"/>
                  <a:gd name="connsiteX9" fmla="*/ 1057835 w 1295618"/>
                  <a:gd name="connsiteY9" fmla="*/ 1319245 h 1408373"/>
                  <a:gd name="connsiteX10" fmla="*/ 1021252 w 1295618"/>
                  <a:gd name="connsiteY10" fmla="*/ 1307051 h 1408373"/>
                  <a:gd name="connsiteX11" fmla="*/ 1023539 w 1295618"/>
                  <a:gd name="connsiteY11" fmla="*/ 1304764 h 1408373"/>
                  <a:gd name="connsiteX12" fmla="*/ 954185 w 1295618"/>
                  <a:gd name="connsiteY12" fmla="*/ 1278852 h 1408373"/>
                  <a:gd name="connsiteX13" fmla="*/ 957995 w 1295618"/>
                  <a:gd name="connsiteY13" fmla="*/ 1272755 h 1408373"/>
                  <a:gd name="connsiteX14" fmla="*/ 940467 w 1295618"/>
                  <a:gd name="connsiteY14" fmla="*/ 1272755 h 1408373"/>
                  <a:gd name="connsiteX15" fmla="*/ 922938 w 1295618"/>
                  <a:gd name="connsiteY15" fmla="*/ 1265133 h 1408373"/>
                  <a:gd name="connsiteX16" fmla="*/ 924462 w 1295618"/>
                  <a:gd name="connsiteY16" fmla="*/ 1264371 h 1408373"/>
                  <a:gd name="connsiteX17" fmla="*/ 911506 w 1295618"/>
                  <a:gd name="connsiteY17" fmla="*/ 1261323 h 1408373"/>
                  <a:gd name="connsiteX18" fmla="*/ 910744 w 1295618"/>
                  <a:gd name="connsiteY18" fmla="*/ 1255988 h 1408373"/>
                  <a:gd name="connsiteX19" fmla="*/ 899312 w 1295618"/>
                  <a:gd name="connsiteY19" fmla="*/ 1249891 h 1408373"/>
                  <a:gd name="connsiteX20" fmla="*/ 898550 w 1295618"/>
                  <a:gd name="connsiteY20" fmla="*/ 1251415 h 1408373"/>
                  <a:gd name="connsiteX21" fmla="*/ 889404 w 1295618"/>
                  <a:gd name="connsiteY21" fmla="*/ 1245318 h 1408373"/>
                  <a:gd name="connsiteX22" fmla="*/ 889404 w 1295618"/>
                  <a:gd name="connsiteY22" fmla="*/ 1244556 h 1408373"/>
                  <a:gd name="connsiteX23" fmla="*/ 874161 w 1295618"/>
                  <a:gd name="connsiteY23" fmla="*/ 1239983 h 1408373"/>
                  <a:gd name="connsiteX24" fmla="*/ 882545 w 1295618"/>
                  <a:gd name="connsiteY24" fmla="*/ 1233886 h 1408373"/>
                  <a:gd name="connsiteX25" fmla="*/ 797949 w 1295618"/>
                  <a:gd name="connsiteY25" fmla="*/ 1188158 h 1408373"/>
                  <a:gd name="connsiteX26" fmla="*/ 794900 w 1295618"/>
                  <a:gd name="connsiteY26" fmla="*/ 1179775 h 1408373"/>
                  <a:gd name="connsiteX27" fmla="*/ 780420 w 1295618"/>
                  <a:gd name="connsiteY27" fmla="*/ 1175202 h 1408373"/>
                  <a:gd name="connsiteX28" fmla="*/ 778895 w 1295618"/>
                  <a:gd name="connsiteY28" fmla="*/ 1170629 h 1408373"/>
                  <a:gd name="connsiteX29" fmla="*/ 765939 w 1295618"/>
                  <a:gd name="connsiteY29" fmla="*/ 1166819 h 1408373"/>
                  <a:gd name="connsiteX30" fmla="*/ 771274 w 1295618"/>
                  <a:gd name="connsiteY30" fmla="*/ 1163008 h 1408373"/>
                  <a:gd name="connsiteX31" fmla="*/ 752221 w 1295618"/>
                  <a:gd name="connsiteY31" fmla="*/ 1156911 h 1408373"/>
                  <a:gd name="connsiteX32" fmla="*/ 756032 w 1295618"/>
                  <a:gd name="connsiteY32" fmla="*/ 1155387 h 1408373"/>
                  <a:gd name="connsiteX33" fmla="*/ 739265 w 1295618"/>
                  <a:gd name="connsiteY33" fmla="*/ 1146241 h 1408373"/>
                  <a:gd name="connsiteX34" fmla="*/ 743075 w 1295618"/>
                  <a:gd name="connsiteY34" fmla="*/ 1144717 h 1408373"/>
                  <a:gd name="connsiteX35" fmla="*/ 730882 w 1295618"/>
                  <a:gd name="connsiteY35" fmla="*/ 1142431 h 1408373"/>
                  <a:gd name="connsiteX36" fmla="*/ 734692 w 1295618"/>
                  <a:gd name="connsiteY36" fmla="*/ 1140144 h 1408373"/>
                  <a:gd name="connsiteX37" fmla="*/ 707256 w 1295618"/>
                  <a:gd name="connsiteY37" fmla="*/ 1128712 h 1408373"/>
                  <a:gd name="connsiteX38" fmla="*/ 708017 w 1295618"/>
                  <a:gd name="connsiteY38" fmla="*/ 1127950 h 1408373"/>
                  <a:gd name="connsiteX39" fmla="*/ 685154 w 1295618"/>
                  <a:gd name="connsiteY39" fmla="*/ 1113470 h 1408373"/>
                  <a:gd name="connsiteX40" fmla="*/ 682868 w 1295618"/>
                  <a:gd name="connsiteY40" fmla="*/ 1102800 h 1408373"/>
                  <a:gd name="connsiteX41" fmla="*/ 668387 w 1295618"/>
                  <a:gd name="connsiteY41" fmla="*/ 1105849 h 1408373"/>
                  <a:gd name="connsiteX42" fmla="*/ 648572 w 1295618"/>
                  <a:gd name="connsiteY42" fmla="*/ 1089082 h 1408373"/>
                  <a:gd name="connsiteX43" fmla="*/ 656193 w 1295618"/>
                  <a:gd name="connsiteY43" fmla="*/ 1083747 h 1408373"/>
                  <a:gd name="connsiteX44" fmla="*/ 654669 w 1295618"/>
                  <a:gd name="connsiteY44" fmla="*/ 1077650 h 1408373"/>
                  <a:gd name="connsiteX45" fmla="*/ 659241 w 1295618"/>
                  <a:gd name="connsiteY45" fmla="*/ 1077650 h 1408373"/>
                  <a:gd name="connsiteX46" fmla="*/ 645523 w 1295618"/>
                  <a:gd name="connsiteY46" fmla="*/ 1069266 h 1408373"/>
                  <a:gd name="connsiteX47" fmla="*/ 620373 w 1295618"/>
                  <a:gd name="connsiteY47" fmla="*/ 1066980 h 1408373"/>
                  <a:gd name="connsiteX48" fmla="*/ 626470 w 1295618"/>
                  <a:gd name="connsiteY48" fmla="*/ 1060121 h 1408373"/>
                  <a:gd name="connsiteX49" fmla="*/ 608179 w 1295618"/>
                  <a:gd name="connsiteY49" fmla="*/ 1059359 h 1408373"/>
                  <a:gd name="connsiteX50" fmla="*/ 606655 w 1295618"/>
                  <a:gd name="connsiteY50" fmla="*/ 1053262 h 1408373"/>
                  <a:gd name="connsiteX51" fmla="*/ 601320 w 1295618"/>
                  <a:gd name="connsiteY51" fmla="*/ 1054786 h 1408373"/>
                  <a:gd name="connsiteX52" fmla="*/ 592936 w 1295618"/>
                  <a:gd name="connsiteY52" fmla="*/ 1041068 h 1408373"/>
                  <a:gd name="connsiteX53" fmla="*/ 596747 w 1295618"/>
                  <a:gd name="connsiteY53" fmla="*/ 1038781 h 1408373"/>
                  <a:gd name="connsiteX54" fmla="*/ 585315 w 1295618"/>
                  <a:gd name="connsiteY54" fmla="*/ 1032684 h 1408373"/>
                  <a:gd name="connsiteX55" fmla="*/ 586077 w 1295618"/>
                  <a:gd name="connsiteY55" fmla="*/ 1031922 h 1408373"/>
                  <a:gd name="connsiteX56" fmla="*/ 576170 w 1295618"/>
                  <a:gd name="connsiteY56" fmla="*/ 1032684 h 1408373"/>
                  <a:gd name="connsiteX57" fmla="*/ 579980 w 1295618"/>
                  <a:gd name="connsiteY57" fmla="*/ 1032684 h 1408373"/>
                  <a:gd name="connsiteX58" fmla="*/ 563975 w 1295618"/>
                  <a:gd name="connsiteY58" fmla="*/ 1026587 h 1408373"/>
                  <a:gd name="connsiteX59" fmla="*/ 569310 w 1295618"/>
                  <a:gd name="connsiteY59" fmla="*/ 1024301 h 1408373"/>
                  <a:gd name="connsiteX60" fmla="*/ 543398 w 1295618"/>
                  <a:gd name="connsiteY60" fmla="*/ 1014393 h 1408373"/>
                  <a:gd name="connsiteX61" fmla="*/ 549495 w 1295618"/>
                  <a:gd name="connsiteY61" fmla="*/ 1014393 h 1408373"/>
                  <a:gd name="connsiteX62" fmla="*/ 524345 w 1295618"/>
                  <a:gd name="connsiteY62" fmla="*/ 991529 h 1408373"/>
                  <a:gd name="connsiteX63" fmla="*/ 522058 w 1295618"/>
                  <a:gd name="connsiteY63" fmla="*/ 994578 h 1408373"/>
                  <a:gd name="connsiteX64" fmla="*/ 517485 w 1295618"/>
                  <a:gd name="connsiteY64" fmla="*/ 986194 h 1408373"/>
                  <a:gd name="connsiteX65" fmla="*/ 509864 w 1295618"/>
                  <a:gd name="connsiteY65" fmla="*/ 981622 h 1408373"/>
                  <a:gd name="connsiteX66" fmla="*/ 512913 w 1295618"/>
                  <a:gd name="connsiteY66" fmla="*/ 981622 h 1408373"/>
                  <a:gd name="connsiteX67" fmla="*/ 483190 w 1295618"/>
                  <a:gd name="connsiteY67" fmla="*/ 957233 h 1408373"/>
                  <a:gd name="connsiteX68" fmla="*/ 470995 w 1295618"/>
                  <a:gd name="connsiteY68" fmla="*/ 954947 h 1408373"/>
                  <a:gd name="connsiteX69" fmla="*/ 474806 w 1295618"/>
                  <a:gd name="connsiteY69" fmla="*/ 952661 h 1408373"/>
                  <a:gd name="connsiteX70" fmla="*/ 470234 w 1295618"/>
                  <a:gd name="connsiteY70" fmla="*/ 943515 h 1408373"/>
                  <a:gd name="connsiteX71" fmla="*/ 481665 w 1295618"/>
                  <a:gd name="connsiteY71" fmla="*/ 953423 h 1408373"/>
                  <a:gd name="connsiteX72" fmla="*/ 474044 w 1295618"/>
                  <a:gd name="connsiteY72" fmla="*/ 947326 h 1408373"/>
                  <a:gd name="connsiteX73" fmla="*/ 461850 w 1295618"/>
                  <a:gd name="connsiteY73" fmla="*/ 936656 h 1408373"/>
                  <a:gd name="connsiteX74" fmla="*/ 465661 w 1295618"/>
                  <a:gd name="connsiteY74" fmla="*/ 932845 h 1408373"/>
                  <a:gd name="connsiteX75" fmla="*/ 457277 w 1295618"/>
                  <a:gd name="connsiteY75" fmla="*/ 929035 h 1408373"/>
                  <a:gd name="connsiteX76" fmla="*/ 453467 w 1295618"/>
                  <a:gd name="connsiteY76" fmla="*/ 927510 h 1408373"/>
                  <a:gd name="connsiteX77" fmla="*/ 447370 w 1295618"/>
                  <a:gd name="connsiteY77" fmla="*/ 927510 h 1408373"/>
                  <a:gd name="connsiteX78" fmla="*/ 443559 w 1295618"/>
                  <a:gd name="connsiteY78" fmla="*/ 916079 h 1408373"/>
                  <a:gd name="connsiteX79" fmla="*/ 448132 w 1295618"/>
                  <a:gd name="connsiteY79" fmla="*/ 913030 h 1408373"/>
                  <a:gd name="connsiteX80" fmla="*/ 436700 w 1295618"/>
                  <a:gd name="connsiteY80" fmla="*/ 913030 h 1408373"/>
                  <a:gd name="connsiteX81" fmla="*/ 437462 w 1295618"/>
                  <a:gd name="connsiteY81" fmla="*/ 910744 h 1408373"/>
                  <a:gd name="connsiteX82" fmla="*/ 424506 w 1295618"/>
                  <a:gd name="connsiteY82" fmla="*/ 906171 h 1408373"/>
                  <a:gd name="connsiteX83" fmla="*/ 413074 w 1295618"/>
                  <a:gd name="connsiteY83" fmla="*/ 886356 h 1408373"/>
                  <a:gd name="connsiteX84" fmla="*/ 398593 w 1295618"/>
                  <a:gd name="connsiteY84" fmla="*/ 876448 h 1408373"/>
                  <a:gd name="connsiteX85" fmla="*/ 403166 w 1295618"/>
                  <a:gd name="connsiteY85" fmla="*/ 877210 h 1408373"/>
                  <a:gd name="connsiteX86" fmla="*/ 396307 w 1295618"/>
                  <a:gd name="connsiteY86" fmla="*/ 871875 h 1408373"/>
                  <a:gd name="connsiteX87" fmla="*/ 394021 w 1295618"/>
                  <a:gd name="connsiteY87" fmla="*/ 857395 h 1408373"/>
                  <a:gd name="connsiteX88" fmla="*/ 384113 w 1295618"/>
                  <a:gd name="connsiteY88" fmla="*/ 861205 h 1408373"/>
                  <a:gd name="connsiteX89" fmla="*/ 371157 w 1295618"/>
                  <a:gd name="connsiteY89" fmla="*/ 843676 h 1408373"/>
                  <a:gd name="connsiteX90" fmla="*/ 378016 w 1295618"/>
                  <a:gd name="connsiteY90" fmla="*/ 842152 h 1408373"/>
                  <a:gd name="connsiteX91" fmla="*/ 364298 w 1295618"/>
                  <a:gd name="connsiteY91" fmla="*/ 829958 h 1408373"/>
                  <a:gd name="connsiteX92" fmla="*/ 360487 w 1295618"/>
                  <a:gd name="connsiteY92" fmla="*/ 836055 h 1408373"/>
                  <a:gd name="connsiteX93" fmla="*/ 355914 w 1295618"/>
                  <a:gd name="connsiteY93" fmla="*/ 825385 h 1408373"/>
                  <a:gd name="connsiteX94" fmla="*/ 346769 w 1295618"/>
                  <a:gd name="connsiteY94" fmla="*/ 821575 h 1408373"/>
                  <a:gd name="connsiteX95" fmla="*/ 327715 w 1295618"/>
                  <a:gd name="connsiteY95" fmla="*/ 784230 h 1408373"/>
                  <a:gd name="connsiteX96" fmla="*/ 321618 w 1295618"/>
                  <a:gd name="connsiteY96" fmla="*/ 781944 h 1408373"/>
                  <a:gd name="connsiteX97" fmla="*/ 325429 w 1295618"/>
                  <a:gd name="connsiteY97" fmla="*/ 786517 h 1408373"/>
                  <a:gd name="connsiteX98" fmla="*/ 321618 w 1295618"/>
                  <a:gd name="connsiteY98" fmla="*/ 786517 h 1408373"/>
                  <a:gd name="connsiteX99" fmla="*/ 325429 w 1295618"/>
                  <a:gd name="connsiteY99" fmla="*/ 778895 h 1408373"/>
                  <a:gd name="connsiteX100" fmla="*/ 304851 w 1295618"/>
                  <a:gd name="connsiteY100" fmla="*/ 767463 h 1408373"/>
                  <a:gd name="connsiteX101" fmla="*/ 304851 w 1295618"/>
                  <a:gd name="connsiteY101" fmla="*/ 762129 h 1408373"/>
                  <a:gd name="connsiteX102" fmla="*/ 297230 w 1295618"/>
                  <a:gd name="connsiteY102" fmla="*/ 759842 h 1408373"/>
                  <a:gd name="connsiteX103" fmla="*/ 303327 w 1295618"/>
                  <a:gd name="connsiteY103" fmla="*/ 749172 h 1408373"/>
                  <a:gd name="connsiteX104" fmla="*/ 293420 w 1295618"/>
                  <a:gd name="connsiteY104" fmla="*/ 743075 h 1408373"/>
                  <a:gd name="connsiteX105" fmla="*/ 294944 w 1295618"/>
                  <a:gd name="connsiteY105" fmla="*/ 735454 h 1408373"/>
                  <a:gd name="connsiteX106" fmla="*/ 288847 w 1295618"/>
                  <a:gd name="connsiteY106" fmla="*/ 733930 h 1408373"/>
                  <a:gd name="connsiteX107" fmla="*/ 291133 w 1295618"/>
                  <a:gd name="connsiteY107" fmla="*/ 734692 h 1408373"/>
                  <a:gd name="connsiteX108" fmla="*/ 286560 w 1295618"/>
                  <a:gd name="connsiteY108" fmla="*/ 728595 h 1408373"/>
                  <a:gd name="connsiteX109" fmla="*/ 287323 w 1295618"/>
                  <a:gd name="connsiteY109" fmla="*/ 737740 h 1408373"/>
                  <a:gd name="connsiteX110" fmla="*/ 278939 w 1295618"/>
                  <a:gd name="connsiteY110" fmla="*/ 733930 h 1408373"/>
                  <a:gd name="connsiteX111" fmla="*/ 275891 w 1295618"/>
                  <a:gd name="connsiteY111" fmla="*/ 724022 h 1408373"/>
                  <a:gd name="connsiteX112" fmla="*/ 269794 w 1295618"/>
                  <a:gd name="connsiteY112" fmla="*/ 721736 h 1408373"/>
                  <a:gd name="connsiteX113" fmla="*/ 271318 w 1295618"/>
                  <a:gd name="connsiteY113" fmla="*/ 717163 h 1408373"/>
                  <a:gd name="connsiteX114" fmla="*/ 274367 w 1295618"/>
                  <a:gd name="connsiteY114" fmla="*/ 720974 h 1408373"/>
                  <a:gd name="connsiteX115" fmla="*/ 272842 w 1295618"/>
                  <a:gd name="connsiteY115" fmla="*/ 713352 h 1408373"/>
                  <a:gd name="connsiteX116" fmla="*/ 263697 w 1295618"/>
                  <a:gd name="connsiteY116" fmla="*/ 711828 h 1408373"/>
                  <a:gd name="connsiteX117" fmla="*/ 269794 w 1295618"/>
                  <a:gd name="connsiteY117" fmla="*/ 711828 h 1408373"/>
                  <a:gd name="connsiteX118" fmla="*/ 267507 w 1295618"/>
                  <a:gd name="connsiteY118" fmla="*/ 704969 h 1408373"/>
                  <a:gd name="connsiteX119" fmla="*/ 263697 w 1295618"/>
                  <a:gd name="connsiteY119" fmla="*/ 707255 h 1408373"/>
                  <a:gd name="connsiteX120" fmla="*/ 265221 w 1295618"/>
                  <a:gd name="connsiteY120" fmla="*/ 705731 h 1408373"/>
                  <a:gd name="connsiteX121" fmla="*/ 253027 w 1295618"/>
                  <a:gd name="connsiteY121" fmla="*/ 699634 h 1408373"/>
                  <a:gd name="connsiteX122" fmla="*/ 249979 w 1295618"/>
                  <a:gd name="connsiteY122" fmla="*/ 688964 h 1408373"/>
                  <a:gd name="connsiteX123" fmla="*/ 250740 w 1295618"/>
                  <a:gd name="connsiteY123" fmla="*/ 688964 h 1408373"/>
                  <a:gd name="connsiteX124" fmla="*/ 242357 w 1295618"/>
                  <a:gd name="connsiteY124" fmla="*/ 679819 h 1408373"/>
                  <a:gd name="connsiteX125" fmla="*/ 243119 w 1295618"/>
                  <a:gd name="connsiteY125" fmla="*/ 679819 h 1408373"/>
                  <a:gd name="connsiteX126" fmla="*/ 235498 w 1295618"/>
                  <a:gd name="connsiteY126" fmla="*/ 672960 h 1408373"/>
                  <a:gd name="connsiteX127" fmla="*/ 240071 w 1295618"/>
                  <a:gd name="connsiteY127" fmla="*/ 660765 h 1408373"/>
                  <a:gd name="connsiteX128" fmla="*/ 227877 w 1295618"/>
                  <a:gd name="connsiteY128" fmla="*/ 660765 h 1408373"/>
                  <a:gd name="connsiteX129" fmla="*/ 213396 w 1295618"/>
                  <a:gd name="connsiteY129" fmla="*/ 633329 h 1408373"/>
                  <a:gd name="connsiteX130" fmla="*/ 208061 w 1295618"/>
                  <a:gd name="connsiteY130" fmla="*/ 632567 h 1408373"/>
                  <a:gd name="connsiteX131" fmla="*/ 188246 w 1295618"/>
                  <a:gd name="connsiteY131" fmla="*/ 593698 h 1408373"/>
                  <a:gd name="connsiteX132" fmla="*/ 194343 w 1295618"/>
                  <a:gd name="connsiteY132" fmla="*/ 590650 h 1408373"/>
                  <a:gd name="connsiteX133" fmla="*/ 189008 w 1295618"/>
                  <a:gd name="connsiteY133" fmla="*/ 587601 h 1408373"/>
                  <a:gd name="connsiteX134" fmla="*/ 185197 w 1295618"/>
                  <a:gd name="connsiteY134" fmla="*/ 595222 h 1408373"/>
                  <a:gd name="connsiteX135" fmla="*/ 173003 w 1295618"/>
                  <a:gd name="connsiteY135" fmla="*/ 570834 h 1408373"/>
                  <a:gd name="connsiteX136" fmla="*/ 168431 w 1295618"/>
                  <a:gd name="connsiteY136" fmla="*/ 571596 h 1408373"/>
                  <a:gd name="connsiteX137" fmla="*/ 167669 w 1295618"/>
                  <a:gd name="connsiteY137" fmla="*/ 559402 h 1408373"/>
                  <a:gd name="connsiteX138" fmla="*/ 163858 w 1295618"/>
                  <a:gd name="connsiteY138" fmla="*/ 560927 h 1408373"/>
                  <a:gd name="connsiteX139" fmla="*/ 165382 w 1295618"/>
                  <a:gd name="connsiteY139" fmla="*/ 556354 h 1408373"/>
                  <a:gd name="connsiteX140" fmla="*/ 158523 w 1295618"/>
                  <a:gd name="connsiteY140" fmla="*/ 552543 h 1408373"/>
                  <a:gd name="connsiteX141" fmla="*/ 161571 w 1295618"/>
                  <a:gd name="connsiteY141" fmla="*/ 549495 h 1408373"/>
                  <a:gd name="connsiteX142" fmla="*/ 148615 w 1295618"/>
                  <a:gd name="connsiteY142" fmla="*/ 536539 h 1408373"/>
                  <a:gd name="connsiteX143" fmla="*/ 151664 w 1295618"/>
                  <a:gd name="connsiteY143" fmla="*/ 529679 h 1408373"/>
                  <a:gd name="connsiteX144" fmla="*/ 145567 w 1295618"/>
                  <a:gd name="connsiteY144" fmla="*/ 530441 h 1408373"/>
                  <a:gd name="connsiteX145" fmla="*/ 144805 w 1295618"/>
                  <a:gd name="connsiteY145" fmla="*/ 509864 h 1408373"/>
                  <a:gd name="connsiteX146" fmla="*/ 108984 w 1295618"/>
                  <a:gd name="connsiteY146" fmla="*/ 461850 h 1408373"/>
                  <a:gd name="connsiteX147" fmla="*/ 112033 w 1295618"/>
                  <a:gd name="connsiteY147" fmla="*/ 461088 h 1408373"/>
                  <a:gd name="connsiteX148" fmla="*/ 106698 w 1295618"/>
                  <a:gd name="connsiteY148" fmla="*/ 456515 h 1408373"/>
                  <a:gd name="connsiteX149" fmla="*/ 115082 w 1295618"/>
                  <a:gd name="connsiteY149" fmla="*/ 452704 h 1408373"/>
                  <a:gd name="connsiteX150" fmla="*/ 103650 w 1295618"/>
                  <a:gd name="connsiteY150" fmla="*/ 442035 h 1408373"/>
                  <a:gd name="connsiteX151" fmla="*/ 102888 w 1295618"/>
                  <a:gd name="connsiteY151" fmla="*/ 445845 h 1408373"/>
                  <a:gd name="connsiteX152" fmla="*/ 96028 w 1295618"/>
                  <a:gd name="connsiteY152" fmla="*/ 436700 h 1408373"/>
                  <a:gd name="connsiteX153" fmla="*/ 103650 w 1295618"/>
                  <a:gd name="connsiteY153" fmla="*/ 433651 h 1408373"/>
                  <a:gd name="connsiteX154" fmla="*/ 99077 w 1295618"/>
                  <a:gd name="connsiteY154" fmla="*/ 430603 h 1408373"/>
                  <a:gd name="connsiteX155" fmla="*/ 119654 w 1295618"/>
                  <a:gd name="connsiteY155" fmla="*/ 429078 h 1408373"/>
                  <a:gd name="connsiteX156" fmla="*/ 112795 w 1295618"/>
                  <a:gd name="connsiteY156" fmla="*/ 424506 h 1408373"/>
                  <a:gd name="connsiteX157" fmla="*/ 121179 w 1295618"/>
                  <a:gd name="connsiteY157" fmla="*/ 421457 h 1408373"/>
                  <a:gd name="connsiteX158" fmla="*/ 107460 w 1295618"/>
                  <a:gd name="connsiteY158" fmla="*/ 422981 h 1408373"/>
                  <a:gd name="connsiteX159" fmla="*/ 89931 w 1295618"/>
                  <a:gd name="connsiteY159" fmla="*/ 415360 h 1408373"/>
                  <a:gd name="connsiteX160" fmla="*/ 97553 w 1295618"/>
                  <a:gd name="connsiteY160" fmla="*/ 419171 h 1408373"/>
                  <a:gd name="connsiteX161" fmla="*/ 91456 w 1295618"/>
                  <a:gd name="connsiteY161" fmla="*/ 406977 h 1408373"/>
                  <a:gd name="connsiteX162" fmla="*/ 82310 w 1295618"/>
                  <a:gd name="connsiteY162" fmla="*/ 408501 h 1408373"/>
                  <a:gd name="connsiteX163" fmla="*/ 86121 w 1295618"/>
                  <a:gd name="connsiteY163" fmla="*/ 402404 h 1408373"/>
                  <a:gd name="connsiteX164" fmla="*/ 77737 w 1295618"/>
                  <a:gd name="connsiteY164" fmla="*/ 403166 h 1408373"/>
                  <a:gd name="connsiteX165" fmla="*/ 70116 w 1295618"/>
                  <a:gd name="connsiteY165" fmla="*/ 394020 h 1408373"/>
                  <a:gd name="connsiteX166" fmla="*/ 83072 w 1295618"/>
                  <a:gd name="connsiteY166" fmla="*/ 387923 h 1408373"/>
                  <a:gd name="connsiteX167" fmla="*/ 67830 w 1295618"/>
                  <a:gd name="connsiteY167" fmla="*/ 387923 h 1408373"/>
                  <a:gd name="connsiteX168" fmla="*/ 75451 w 1295618"/>
                  <a:gd name="connsiteY168" fmla="*/ 383351 h 1408373"/>
                  <a:gd name="connsiteX169" fmla="*/ 71640 w 1295618"/>
                  <a:gd name="connsiteY169" fmla="*/ 371919 h 1408373"/>
                  <a:gd name="connsiteX170" fmla="*/ 66305 w 1295618"/>
                  <a:gd name="connsiteY170" fmla="*/ 372681 h 1408373"/>
                  <a:gd name="connsiteX171" fmla="*/ 69354 w 1295618"/>
                  <a:gd name="connsiteY171" fmla="*/ 365060 h 1408373"/>
                  <a:gd name="connsiteX172" fmla="*/ 65543 w 1295618"/>
                  <a:gd name="connsiteY172" fmla="*/ 353628 h 1408373"/>
                  <a:gd name="connsiteX173" fmla="*/ 57922 w 1295618"/>
                  <a:gd name="connsiteY173" fmla="*/ 349055 h 1408373"/>
                  <a:gd name="connsiteX174" fmla="*/ 57922 w 1295618"/>
                  <a:gd name="connsiteY174" fmla="*/ 358963 h 1408373"/>
                  <a:gd name="connsiteX175" fmla="*/ 51825 w 1295618"/>
                  <a:gd name="connsiteY175" fmla="*/ 349055 h 1408373"/>
                  <a:gd name="connsiteX176" fmla="*/ 54112 w 1295618"/>
                  <a:gd name="connsiteY176" fmla="*/ 347531 h 1408373"/>
                  <a:gd name="connsiteX177" fmla="*/ 48014 w 1295618"/>
                  <a:gd name="connsiteY177" fmla="*/ 341434 h 1408373"/>
                  <a:gd name="connsiteX178" fmla="*/ 51825 w 1295618"/>
                  <a:gd name="connsiteY178" fmla="*/ 339147 h 1408373"/>
                  <a:gd name="connsiteX179" fmla="*/ 47252 w 1295618"/>
                  <a:gd name="connsiteY179" fmla="*/ 339147 h 1408373"/>
                  <a:gd name="connsiteX180" fmla="*/ 50301 w 1295618"/>
                  <a:gd name="connsiteY180" fmla="*/ 327715 h 1408373"/>
                  <a:gd name="connsiteX181" fmla="*/ 55636 w 1295618"/>
                  <a:gd name="connsiteY181" fmla="*/ 332288 h 1408373"/>
                  <a:gd name="connsiteX182" fmla="*/ 54873 w 1295618"/>
                  <a:gd name="connsiteY182" fmla="*/ 324667 h 1408373"/>
                  <a:gd name="connsiteX183" fmla="*/ 41917 w 1295618"/>
                  <a:gd name="connsiteY183" fmla="*/ 323905 h 1408373"/>
                  <a:gd name="connsiteX184" fmla="*/ 40393 w 1295618"/>
                  <a:gd name="connsiteY184" fmla="*/ 317808 h 1408373"/>
                  <a:gd name="connsiteX185" fmla="*/ 47252 w 1295618"/>
                  <a:gd name="connsiteY185" fmla="*/ 321618 h 1408373"/>
                  <a:gd name="connsiteX186" fmla="*/ 50301 w 1295618"/>
                  <a:gd name="connsiteY186" fmla="*/ 310186 h 1408373"/>
                  <a:gd name="connsiteX187" fmla="*/ 40393 w 1295618"/>
                  <a:gd name="connsiteY187" fmla="*/ 310186 h 1408373"/>
                  <a:gd name="connsiteX188" fmla="*/ 44204 w 1295618"/>
                  <a:gd name="connsiteY188" fmla="*/ 304089 h 1408373"/>
                  <a:gd name="connsiteX189" fmla="*/ 35058 w 1295618"/>
                  <a:gd name="connsiteY189" fmla="*/ 301803 h 1408373"/>
                  <a:gd name="connsiteX190" fmla="*/ 41155 w 1295618"/>
                  <a:gd name="connsiteY190" fmla="*/ 285036 h 1408373"/>
                  <a:gd name="connsiteX191" fmla="*/ 49538 w 1295618"/>
                  <a:gd name="connsiteY191" fmla="*/ 288847 h 1408373"/>
                  <a:gd name="connsiteX192" fmla="*/ 48777 w 1295618"/>
                  <a:gd name="connsiteY192" fmla="*/ 285036 h 1408373"/>
                  <a:gd name="connsiteX193" fmla="*/ 58684 w 1295618"/>
                  <a:gd name="connsiteY193" fmla="*/ 281988 h 1408373"/>
                  <a:gd name="connsiteX194" fmla="*/ 54112 w 1295618"/>
                  <a:gd name="connsiteY194" fmla="*/ 275128 h 1408373"/>
                  <a:gd name="connsiteX195" fmla="*/ 32010 w 1295618"/>
                  <a:gd name="connsiteY195" fmla="*/ 275128 h 1408373"/>
                  <a:gd name="connsiteX196" fmla="*/ 33534 w 1295618"/>
                  <a:gd name="connsiteY196" fmla="*/ 256075 h 1408373"/>
                  <a:gd name="connsiteX197" fmla="*/ 28961 w 1295618"/>
                  <a:gd name="connsiteY197" fmla="*/ 260648 h 1408373"/>
                  <a:gd name="connsiteX198" fmla="*/ 20578 w 1295618"/>
                  <a:gd name="connsiteY198" fmla="*/ 249978 h 1408373"/>
                  <a:gd name="connsiteX199" fmla="*/ 34296 w 1295618"/>
                  <a:gd name="connsiteY199" fmla="*/ 248454 h 1408373"/>
                  <a:gd name="connsiteX200" fmla="*/ 35058 w 1295618"/>
                  <a:gd name="connsiteY200" fmla="*/ 254551 h 1408373"/>
                  <a:gd name="connsiteX201" fmla="*/ 41155 w 1295618"/>
                  <a:gd name="connsiteY201" fmla="*/ 246168 h 1408373"/>
                  <a:gd name="connsiteX202" fmla="*/ 33534 w 1295618"/>
                  <a:gd name="connsiteY202" fmla="*/ 239308 h 1408373"/>
                  <a:gd name="connsiteX203" fmla="*/ 30485 w 1295618"/>
                  <a:gd name="connsiteY203" fmla="*/ 243881 h 1408373"/>
                  <a:gd name="connsiteX204" fmla="*/ 24388 w 1295618"/>
                  <a:gd name="connsiteY204" fmla="*/ 232449 h 1408373"/>
                  <a:gd name="connsiteX205" fmla="*/ 19053 w 1295618"/>
                  <a:gd name="connsiteY205" fmla="*/ 240833 h 1408373"/>
                  <a:gd name="connsiteX206" fmla="*/ 15243 w 1295618"/>
                  <a:gd name="connsiteY206" fmla="*/ 235498 h 1408373"/>
                  <a:gd name="connsiteX207" fmla="*/ 18292 w 1295618"/>
                  <a:gd name="connsiteY207" fmla="*/ 235498 h 1408373"/>
                  <a:gd name="connsiteX208" fmla="*/ 10670 w 1295618"/>
                  <a:gd name="connsiteY208" fmla="*/ 224828 h 1408373"/>
                  <a:gd name="connsiteX209" fmla="*/ 16005 w 1295618"/>
                  <a:gd name="connsiteY209" fmla="*/ 218731 h 1408373"/>
                  <a:gd name="connsiteX210" fmla="*/ 25150 w 1295618"/>
                  <a:gd name="connsiteY210" fmla="*/ 228639 h 1408373"/>
                  <a:gd name="connsiteX211" fmla="*/ 19816 w 1295618"/>
                  <a:gd name="connsiteY211" fmla="*/ 215682 h 1408373"/>
                  <a:gd name="connsiteX212" fmla="*/ 22864 w 1295618"/>
                  <a:gd name="connsiteY212" fmla="*/ 219493 h 1408373"/>
                  <a:gd name="connsiteX213" fmla="*/ 24388 w 1295618"/>
                  <a:gd name="connsiteY213" fmla="*/ 205775 h 1408373"/>
                  <a:gd name="connsiteX214" fmla="*/ 17529 w 1295618"/>
                  <a:gd name="connsiteY214" fmla="*/ 205775 h 1408373"/>
                  <a:gd name="connsiteX215" fmla="*/ 7622 w 1295618"/>
                  <a:gd name="connsiteY215" fmla="*/ 188246 h 1408373"/>
                  <a:gd name="connsiteX216" fmla="*/ 13718 w 1295618"/>
                  <a:gd name="connsiteY216" fmla="*/ 182149 h 1408373"/>
                  <a:gd name="connsiteX217" fmla="*/ 21340 w 1295618"/>
                  <a:gd name="connsiteY217" fmla="*/ 201964 h 1408373"/>
                  <a:gd name="connsiteX218" fmla="*/ 30485 w 1295618"/>
                  <a:gd name="connsiteY218" fmla="*/ 209585 h 1408373"/>
                  <a:gd name="connsiteX219" fmla="*/ 40393 w 1295618"/>
                  <a:gd name="connsiteY219" fmla="*/ 198153 h 1408373"/>
                  <a:gd name="connsiteX220" fmla="*/ 36582 w 1295618"/>
                  <a:gd name="connsiteY220" fmla="*/ 193581 h 1408373"/>
                  <a:gd name="connsiteX221" fmla="*/ 28199 w 1295618"/>
                  <a:gd name="connsiteY221" fmla="*/ 198153 h 1408373"/>
                  <a:gd name="connsiteX222" fmla="*/ 16767 w 1295618"/>
                  <a:gd name="connsiteY222" fmla="*/ 178338 h 1408373"/>
                  <a:gd name="connsiteX223" fmla="*/ 24388 w 1295618"/>
                  <a:gd name="connsiteY223" fmla="*/ 178338 h 1408373"/>
                  <a:gd name="connsiteX224" fmla="*/ 18292 w 1295618"/>
                  <a:gd name="connsiteY224" fmla="*/ 147853 h 1408373"/>
                  <a:gd name="connsiteX225" fmla="*/ 9146 w 1295618"/>
                  <a:gd name="connsiteY225" fmla="*/ 143280 h 1408373"/>
                  <a:gd name="connsiteX226" fmla="*/ 0 w 1295618"/>
                  <a:gd name="connsiteY226" fmla="*/ 152426 h 1408373"/>
                  <a:gd name="connsiteX227" fmla="*/ 4573 w 1295618"/>
                  <a:gd name="connsiteY227" fmla="*/ 150139 h 1408373"/>
                  <a:gd name="connsiteX228" fmla="*/ 2287 w 1295618"/>
                  <a:gd name="connsiteY228" fmla="*/ 139470 h 1408373"/>
                  <a:gd name="connsiteX229" fmla="*/ 18292 w 1295618"/>
                  <a:gd name="connsiteY229" fmla="*/ 140232 h 1408373"/>
                  <a:gd name="connsiteX230" fmla="*/ 21340 w 1295618"/>
                  <a:gd name="connsiteY230" fmla="*/ 133373 h 1408373"/>
                  <a:gd name="connsiteX231" fmla="*/ 6859 w 1295618"/>
                  <a:gd name="connsiteY231" fmla="*/ 111271 h 1408373"/>
                  <a:gd name="connsiteX232" fmla="*/ 1525 w 1295618"/>
                  <a:gd name="connsiteY232" fmla="*/ 79261 h 1408373"/>
                  <a:gd name="connsiteX233" fmla="*/ 11432 w 1295618"/>
                  <a:gd name="connsiteY233" fmla="*/ 71640 h 1408373"/>
                  <a:gd name="connsiteX234" fmla="*/ 6859 w 1295618"/>
                  <a:gd name="connsiteY234" fmla="*/ 67829 h 1408373"/>
                  <a:gd name="connsiteX235" fmla="*/ 8383 w 1295618"/>
                  <a:gd name="connsiteY235" fmla="*/ 68592 h 1408373"/>
                  <a:gd name="connsiteX236" fmla="*/ 762 w 1295618"/>
                  <a:gd name="connsiteY236" fmla="*/ 51825 h 1408373"/>
                  <a:gd name="connsiteX237" fmla="*/ 8383 w 1295618"/>
                  <a:gd name="connsiteY237" fmla="*/ 53349 h 1408373"/>
                  <a:gd name="connsiteX238" fmla="*/ 6097 w 1295618"/>
                  <a:gd name="connsiteY238" fmla="*/ 49538 h 1408373"/>
                  <a:gd name="connsiteX239" fmla="*/ 12194 w 1295618"/>
                  <a:gd name="connsiteY239" fmla="*/ 49538 h 1408373"/>
                  <a:gd name="connsiteX240" fmla="*/ 9146 w 1295618"/>
                  <a:gd name="connsiteY240" fmla="*/ 33534 h 1408373"/>
                  <a:gd name="connsiteX241" fmla="*/ 5335 w 1295618"/>
                  <a:gd name="connsiteY241" fmla="*/ 37344 h 1408373"/>
                  <a:gd name="connsiteX242" fmla="*/ 2287 w 1295618"/>
                  <a:gd name="connsiteY242" fmla="*/ 12194 h 1408373"/>
                  <a:gd name="connsiteX243" fmla="*/ 6859 w 1295618"/>
                  <a:gd name="connsiteY243" fmla="*/ 12194 h 1408373"/>
                  <a:gd name="connsiteX244" fmla="*/ 3811 w 1295618"/>
                  <a:gd name="connsiteY244" fmla="*/ 6859 h 1408373"/>
                  <a:gd name="connsiteX245" fmla="*/ 6097 w 1295618"/>
                  <a:gd name="connsiteY245" fmla="*/ 0 h 1408373"/>
                  <a:gd name="connsiteX246" fmla="*/ 18292 w 1295618"/>
                  <a:gd name="connsiteY246" fmla="*/ 12956 h 1408373"/>
                  <a:gd name="connsiteX247" fmla="*/ 9146 w 1295618"/>
                  <a:gd name="connsiteY247" fmla="*/ 12194 h 1408373"/>
                  <a:gd name="connsiteX248" fmla="*/ 12194 w 1295618"/>
                  <a:gd name="connsiteY248" fmla="*/ 23626 h 1408373"/>
                  <a:gd name="connsiteX249" fmla="*/ 9908 w 1295618"/>
                  <a:gd name="connsiteY249" fmla="*/ 18291 h 1408373"/>
                  <a:gd name="connsiteX250" fmla="*/ 19816 w 1295618"/>
                  <a:gd name="connsiteY250" fmla="*/ 23626 h 1408373"/>
                  <a:gd name="connsiteX251" fmla="*/ 19053 w 1295618"/>
                  <a:gd name="connsiteY251" fmla="*/ 19053 h 1408373"/>
                  <a:gd name="connsiteX252" fmla="*/ 23626 w 1295618"/>
                  <a:gd name="connsiteY252" fmla="*/ 30485 h 1408373"/>
                  <a:gd name="connsiteX253" fmla="*/ 18292 w 1295618"/>
                  <a:gd name="connsiteY253" fmla="*/ 32009 h 1408373"/>
                  <a:gd name="connsiteX254" fmla="*/ 25150 w 1295618"/>
                  <a:gd name="connsiteY254" fmla="*/ 43441 h 1408373"/>
                  <a:gd name="connsiteX255" fmla="*/ 30485 w 1295618"/>
                  <a:gd name="connsiteY255" fmla="*/ 63257 h 1408373"/>
                  <a:gd name="connsiteX256" fmla="*/ 16767 w 1295618"/>
                  <a:gd name="connsiteY256" fmla="*/ 52587 h 1408373"/>
                  <a:gd name="connsiteX257" fmla="*/ 16005 w 1295618"/>
                  <a:gd name="connsiteY257" fmla="*/ 63257 h 1408373"/>
                  <a:gd name="connsiteX258" fmla="*/ 29724 w 1295618"/>
                  <a:gd name="connsiteY258" fmla="*/ 71640 h 1408373"/>
                  <a:gd name="connsiteX259" fmla="*/ 25913 w 1295618"/>
                  <a:gd name="connsiteY259" fmla="*/ 72402 h 1408373"/>
                  <a:gd name="connsiteX260" fmla="*/ 34296 w 1295618"/>
                  <a:gd name="connsiteY260" fmla="*/ 84596 h 1408373"/>
                  <a:gd name="connsiteX261" fmla="*/ 38869 w 1295618"/>
                  <a:gd name="connsiteY261" fmla="*/ 120416 h 1408373"/>
                  <a:gd name="connsiteX262" fmla="*/ 35058 w 1295618"/>
                  <a:gd name="connsiteY262" fmla="*/ 121178 h 1408373"/>
                  <a:gd name="connsiteX263" fmla="*/ 47252 w 1295618"/>
                  <a:gd name="connsiteY263" fmla="*/ 144804 h 1408373"/>
                  <a:gd name="connsiteX264" fmla="*/ 50301 w 1295618"/>
                  <a:gd name="connsiteY264" fmla="*/ 179862 h 1408373"/>
                  <a:gd name="connsiteX265" fmla="*/ 71640 w 1295618"/>
                  <a:gd name="connsiteY265" fmla="*/ 240071 h 1408373"/>
                  <a:gd name="connsiteX266" fmla="*/ 64781 w 1295618"/>
                  <a:gd name="connsiteY266" fmla="*/ 237784 h 1408373"/>
                  <a:gd name="connsiteX267" fmla="*/ 64781 w 1295618"/>
                  <a:gd name="connsiteY267" fmla="*/ 244643 h 1408373"/>
                  <a:gd name="connsiteX268" fmla="*/ 76213 w 1295618"/>
                  <a:gd name="connsiteY268" fmla="*/ 249978 h 1408373"/>
                  <a:gd name="connsiteX269" fmla="*/ 89931 w 1295618"/>
                  <a:gd name="connsiteY269" fmla="*/ 279701 h 1408373"/>
                  <a:gd name="connsiteX270" fmla="*/ 86121 w 1295618"/>
                  <a:gd name="connsiteY270" fmla="*/ 281225 h 1408373"/>
                  <a:gd name="connsiteX271" fmla="*/ 96028 w 1295618"/>
                  <a:gd name="connsiteY271" fmla="*/ 310948 h 1408373"/>
                  <a:gd name="connsiteX272" fmla="*/ 93742 w 1295618"/>
                  <a:gd name="connsiteY272" fmla="*/ 318570 h 1408373"/>
                  <a:gd name="connsiteX273" fmla="*/ 108984 w 1295618"/>
                  <a:gd name="connsiteY273" fmla="*/ 332288 h 1408373"/>
                  <a:gd name="connsiteX274" fmla="*/ 114319 w 1295618"/>
                  <a:gd name="connsiteY274" fmla="*/ 355914 h 1408373"/>
                  <a:gd name="connsiteX275" fmla="*/ 151664 w 1295618"/>
                  <a:gd name="connsiteY275" fmla="*/ 422219 h 1408373"/>
                  <a:gd name="connsiteX276" fmla="*/ 148615 w 1295618"/>
                  <a:gd name="connsiteY276" fmla="*/ 426030 h 1408373"/>
                  <a:gd name="connsiteX277" fmla="*/ 187484 w 1295618"/>
                  <a:gd name="connsiteY277" fmla="*/ 492335 h 1408373"/>
                  <a:gd name="connsiteX278" fmla="*/ 179862 w 1295618"/>
                  <a:gd name="connsiteY278" fmla="*/ 493859 h 1408373"/>
                  <a:gd name="connsiteX279" fmla="*/ 192819 w 1295618"/>
                  <a:gd name="connsiteY279" fmla="*/ 502243 h 1408373"/>
                  <a:gd name="connsiteX280" fmla="*/ 200440 w 1295618"/>
                  <a:gd name="connsiteY280" fmla="*/ 522058 h 1408373"/>
                  <a:gd name="connsiteX281" fmla="*/ 211110 w 1295618"/>
                  <a:gd name="connsiteY281" fmla="*/ 531966 h 1408373"/>
                  <a:gd name="connsiteX282" fmla="*/ 225591 w 1295618"/>
                  <a:gd name="connsiteY282" fmla="*/ 559402 h 1408373"/>
                  <a:gd name="connsiteX283" fmla="*/ 224828 w 1295618"/>
                  <a:gd name="connsiteY283" fmla="*/ 556354 h 1408373"/>
                  <a:gd name="connsiteX284" fmla="*/ 221017 w 1295618"/>
                  <a:gd name="connsiteY284" fmla="*/ 560927 h 1408373"/>
                  <a:gd name="connsiteX285" fmla="*/ 233973 w 1295618"/>
                  <a:gd name="connsiteY285" fmla="*/ 568548 h 1408373"/>
                  <a:gd name="connsiteX286" fmla="*/ 255314 w 1295618"/>
                  <a:gd name="connsiteY286" fmla="*/ 608179 h 1408373"/>
                  <a:gd name="connsiteX287" fmla="*/ 261410 w 1295618"/>
                  <a:gd name="connsiteY287" fmla="*/ 608941 h 1408373"/>
                  <a:gd name="connsiteX288" fmla="*/ 279702 w 1295618"/>
                  <a:gd name="connsiteY288" fmla="*/ 637902 h 1408373"/>
                  <a:gd name="connsiteX289" fmla="*/ 276653 w 1295618"/>
                  <a:gd name="connsiteY289" fmla="*/ 641712 h 1408373"/>
                  <a:gd name="connsiteX290" fmla="*/ 282750 w 1295618"/>
                  <a:gd name="connsiteY290" fmla="*/ 641712 h 1408373"/>
                  <a:gd name="connsiteX291" fmla="*/ 312473 w 1295618"/>
                  <a:gd name="connsiteY291" fmla="*/ 690489 h 1408373"/>
                  <a:gd name="connsiteX292" fmla="*/ 372681 w 1295618"/>
                  <a:gd name="connsiteY292" fmla="*/ 763653 h 1408373"/>
                  <a:gd name="connsiteX293" fmla="*/ 371157 w 1295618"/>
                  <a:gd name="connsiteY293" fmla="*/ 764415 h 1408373"/>
                  <a:gd name="connsiteX294" fmla="*/ 394021 w 1295618"/>
                  <a:gd name="connsiteY294" fmla="*/ 786517 h 1408373"/>
                  <a:gd name="connsiteX295" fmla="*/ 395545 w 1295618"/>
                  <a:gd name="connsiteY295" fmla="*/ 794900 h 1408373"/>
                  <a:gd name="connsiteX296" fmla="*/ 419171 w 1295618"/>
                  <a:gd name="connsiteY296" fmla="*/ 819288 h 1408373"/>
                  <a:gd name="connsiteX297" fmla="*/ 416123 w 1295618"/>
                  <a:gd name="connsiteY297" fmla="*/ 817764 h 1408373"/>
                  <a:gd name="connsiteX298" fmla="*/ 437462 w 1295618"/>
                  <a:gd name="connsiteY298" fmla="*/ 844438 h 1408373"/>
                  <a:gd name="connsiteX299" fmla="*/ 432127 w 1295618"/>
                  <a:gd name="connsiteY299" fmla="*/ 843676 h 1408373"/>
                  <a:gd name="connsiteX300" fmla="*/ 440511 w 1295618"/>
                  <a:gd name="connsiteY300" fmla="*/ 855108 h 1408373"/>
                  <a:gd name="connsiteX301" fmla="*/ 443559 w 1295618"/>
                  <a:gd name="connsiteY301" fmla="*/ 852060 h 1408373"/>
                  <a:gd name="connsiteX302" fmla="*/ 505292 w 1295618"/>
                  <a:gd name="connsiteY302" fmla="*/ 909219 h 1408373"/>
                  <a:gd name="connsiteX303" fmla="*/ 512150 w 1295618"/>
                  <a:gd name="connsiteY303" fmla="*/ 926748 h 1408373"/>
                  <a:gd name="connsiteX304" fmla="*/ 514437 w 1295618"/>
                  <a:gd name="connsiteY304" fmla="*/ 926748 h 1408373"/>
                  <a:gd name="connsiteX305" fmla="*/ 521296 w 1295618"/>
                  <a:gd name="connsiteY305" fmla="*/ 940467 h 1408373"/>
                  <a:gd name="connsiteX306" fmla="*/ 528155 w 1295618"/>
                  <a:gd name="connsiteY306" fmla="*/ 938180 h 1408373"/>
                  <a:gd name="connsiteX307" fmla="*/ 543398 w 1295618"/>
                  <a:gd name="connsiteY307" fmla="*/ 957996 h 1408373"/>
                  <a:gd name="connsiteX308" fmla="*/ 541112 w 1295618"/>
                  <a:gd name="connsiteY308" fmla="*/ 959520 h 1408373"/>
                  <a:gd name="connsiteX309" fmla="*/ 575407 w 1295618"/>
                  <a:gd name="connsiteY309" fmla="*/ 972476 h 1408373"/>
                  <a:gd name="connsiteX310" fmla="*/ 724784 w 1295618"/>
                  <a:gd name="connsiteY310" fmla="*/ 1081460 h 1408373"/>
                  <a:gd name="connsiteX311" fmla="*/ 874924 w 1295618"/>
                  <a:gd name="connsiteY311" fmla="*/ 1183586 h 1408373"/>
                  <a:gd name="connsiteX312" fmla="*/ 899312 w 1295618"/>
                  <a:gd name="connsiteY312" fmla="*/ 1203401 h 1408373"/>
                  <a:gd name="connsiteX313" fmla="*/ 897788 w 1295618"/>
                  <a:gd name="connsiteY313" fmla="*/ 1205687 h 1408373"/>
                  <a:gd name="connsiteX314" fmla="*/ 912268 w 1295618"/>
                  <a:gd name="connsiteY314" fmla="*/ 1206450 h 1408373"/>
                  <a:gd name="connsiteX315" fmla="*/ 971714 w 1295618"/>
                  <a:gd name="connsiteY315" fmla="*/ 1238459 h 1408373"/>
                  <a:gd name="connsiteX316" fmla="*/ 967904 w 1295618"/>
                  <a:gd name="connsiteY316" fmla="*/ 1242270 h 1408373"/>
                  <a:gd name="connsiteX317" fmla="*/ 974001 w 1295618"/>
                  <a:gd name="connsiteY317" fmla="*/ 1240745 h 1408373"/>
                  <a:gd name="connsiteX318" fmla="*/ 974001 w 1295618"/>
                  <a:gd name="connsiteY318" fmla="*/ 1242270 h 1408373"/>
                  <a:gd name="connsiteX319" fmla="*/ 979336 w 1295618"/>
                  <a:gd name="connsiteY319" fmla="*/ 1238459 h 1408373"/>
                  <a:gd name="connsiteX320" fmla="*/ 1134048 w 1295618"/>
                  <a:gd name="connsiteY320" fmla="*/ 1320769 h 1408373"/>
                  <a:gd name="connsiteX321" fmla="*/ 1179013 w 1295618"/>
                  <a:gd name="connsiteY321" fmla="*/ 1339060 h 1408373"/>
                  <a:gd name="connsiteX322" fmla="*/ 1295618 w 1295618"/>
                  <a:gd name="connsiteY322" fmla="*/ 1396220 h 1408373"/>
                  <a:gd name="connsiteX323" fmla="*/ 1264371 w 1295618"/>
                  <a:gd name="connsiteY323" fmla="*/ 1407651 h 1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295618" h="1408373">
                    <a:moveTo>
                      <a:pt x="1264371" y="1407651"/>
                    </a:moveTo>
                    <a:cubicBezTo>
                      <a:pt x="1236935" y="1412986"/>
                      <a:pt x="1212547" y="1387074"/>
                      <a:pt x="1185110" y="1385550"/>
                    </a:cubicBezTo>
                    <a:cubicBezTo>
                      <a:pt x="1182061" y="1384788"/>
                      <a:pt x="1188921" y="1378691"/>
                      <a:pt x="1182061" y="1377929"/>
                    </a:cubicBezTo>
                    <a:cubicBezTo>
                      <a:pt x="1153863" y="1378691"/>
                      <a:pt x="1119567" y="1355827"/>
                      <a:pt x="1095179" y="1335249"/>
                    </a:cubicBezTo>
                    <a:lnTo>
                      <a:pt x="1097465" y="1333725"/>
                    </a:lnTo>
                    <a:cubicBezTo>
                      <a:pt x="1092893" y="1329914"/>
                      <a:pt x="1082985" y="1333725"/>
                      <a:pt x="1077650" y="1329914"/>
                    </a:cubicBezTo>
                    <a:cubicBezTo>
                      <a:pt x="1078412" y="1328390"/>
                      <a:pt x="1080698" y="1329152"/>
                      <a:pt x="1079937" y="1326104"/>
                    </a:cubicBezTo>
                    <a:cubicBezTo>
                      <a:pt x="1076888" y="1329152"/>
                      <a:pt x="1068504" y="1323055"/>
                      <a:pt x="1064694" y="1325342"/>
                    </a:cubicBezTo>
                    <a:cubicBezTo>
                      <a:pt x="1063170" y="1323055"/>
                      <a:pt x="1064694" y="1319245"/>
                      <a:pt x="1063170" y="1316196"/>
                    </a:cubicBezTo>
                    <a:lnTo>
                      <a:pt x="1057835" y="1319245"/>
                    </a:lnTo>
                    <a:cubicBezTo>
                      <a:pt x="1043354" y="1326104"/>
                      <a:pt x="1036495" y="1307813"/>
                      <a:pt x="1021252" y="1307051"/>
                    </a:cubicBezTo>
                    <a:cubicBezTo>
                      <a:pt x="1022015" y="1306288"/>
                      <a:pt x="1024301" y="1306288"/>
                      <a:pt x="1023539" y="1304764"/>
                    </a:cubicBezTo>
                    <a:cubicBezTo>
                      <a:pt x="1000675" y="1301716"/>
                      <a:pt x="977049" y="1287997"/>
                      <a:pt x="954185" y="1278852"/>
                    </a:cubicBezTo>
                    <a:cubicBezTo>
                      <a:pt x="955709" y="1278090"/>
                      <a:pt x="957995" y="1275041"/>
                      <a:pt x="957995" y="1272755"/>
                    </a:cubicBezTo>
                    <a:cubicBezTo>
                      <a:pt x="954185" y="1276565"/>
                      <a:pt x="947326" y="1274279"/>
                      <a:pt x="940467" y="1272755"/>
                    </a:cubicBezTo>
                    <a:cubicBezTo>
                      <a:pt x="940467" y="1266658"/>
                      <a:pt x="928273" y="1271993"/>
                      <a:pt x="922938" y="1265133"/>
                    </a:cubicBezTo>
                    <a:lnTo>
                      <a:pt x="924462" y="1264371"/>
                    </a:lnTo>
                    <a:cubicBezTo>
                      <a:pt x="916841" y="1266658"/>
                      <a:pt x="918365" y="1257512"/>
                      <a:pt x="911506" y="1261323"/>
                    </a:cubicBezTo>
                    <a:lnTo>
                      <a:pt x="910744" y="1255988"/>
                    </a:lnTo>
                    <a:cubicBezTo>
                      <a:pt x="904647" y="1261323"/>
                      <a:pt x="905409" y="1248367"/>
                      <a:pt x="899312" y="1249891"/>
                    </a:cubicBezTo>
                    <a:lnTo>
                      <a:pt x="898550" y="1251415"/>
                    </a:lnTo>
                    <a:cubicBezTo>
                      <a:pt x="893977" y="1250653"/>
                      <a:pt x="893977" y="1246080"/>
                      <a:pt x="889404" y="1245318"/>
                    </a:cubicBezTo>
                    <a:lnTo>
                      <a:pt x="889404" y="1244556"/>
                    </a:lnTo>
                    <a:cubicBezTo>
                      <a:pt x="880259" y="1241507"/>
                      <a:pt x="877210" y="1234648"/>
                      <a:pt x="874161" y="1239983"/>
                    </a:cubicBezTo>
                    <a:cubicBezTo>
                      <a:pt x="873400" y="1233886"/>
                      <a:pt x="883307" y="1243032"/>
                      <a:pt x="882545" y="1233886"/>
                    </a:cubicBezTo>
                    <a:cubicBezTo>
                      <a:pt x="852060" y="1223216"/>
                      <a:pt x="824623" y="1205687"/>
                      <a:pt x="797949" y="1188158"/>
                    </a:cubicBezTo>
                    <a:cubicBezTo>
                      <a:pt x="796425" y="1184348"/>
                      <a:pt x="794900" y="1182061"/>
                      <a:pt x="794900" y="1179775"/>
                    </a:cubicBezTo>
                    <a:cubicBezTo>
                      <a:pt x="791852" y="1179013"/>
                      <a:pt x="784230" y="1174440"/>
                      <a:pt x="780420" y="1175202"/>
                    </a:cubicBezTo>
                    <a:cubicBezTo>
                      <a:pt x="781182" y="1175964"/>
                      <a:pt x="780420" y="1171392"/>
                      <a:pt x="778895" y="1170629"/>
                    </a:cubicBezTo>
                    <a:cubicBezTo>
                      <a:pt x="775085" y="1165295"/>
                      <a:pt x="769750" y="1172916"/>
                      <a:pt x="765939" y="1166819"/>
                    </a:cubicBezTo>
                    <a:cubicBezTo>
                      <a:pt x="768988" y="1166819"/>
                      <a:pt x="770512" y="1166057"/>
                      <a:pt x="771274" y="1163008"/>
                    </a:cubicBezTo>
                    <a:cubicBezTo>
                      <a:pt x="764415" y="1163770"/>
                      <a:pt x="758318" y="1159198"/>
                      <a:pt x="752221" y="1156911"/>
                    </a:cubicBezTo>
                    <a:cubicBezTo>
                      <a:pt x="753746" y="1156911"/>
                      <a:pt x="755270" y="1156911"/>
                      <a:pt x="756032" y="1155387"/>
                    </a:cubicBezTo>
                    <a:cubicBezTo>
                      <a:pt x="746886" y="1156149"/>
                      <a:pt x="746124" y="1147004"/>
                      <a:pt x="739265" y="1146241"/>
                    </a:cubicBezTo>
                    <a:lnTo>
                      <a:pt x="743075" y="1144717"/>
                    </a:lnTo>
                    <a:cubicBezTo>
                      <a:pt x="736979" y="1135572"/>
                      <a:pt x="736216" y="1149290"/>
                      <a:pt x="730882" y="1142431"/>
                    </a:cubicBezTo>
                    <a:cubicBezTo>
                      <a:pt x="733168" y="1142431"/>
                      <a:pt x="733168" y="1140906"/>
                      <a:pt x="734692" y="1140144"/>
                    </a:cubicBezTo>
                    <a:cubicBezTo>
                      <a:pt x="724784" y="1140906"/>
                      <a:pt x="714877" y="1131761"/>
                      <a:pt x="707256" y="1128712"/>
                    </a:cubicBezTo>
                    <a:cubicBezTo>
                      <a:pt x="708017" y="1128712"/>
                      <a:pt x="708017" y="1127950"/>
                      <a:pt x="708017" y="1127950"/>
                    </a:cubicBezTo>
                    <a:cubicBezTo>
                      <a:pt x="700396" y="1123378"/>
                      <a:pt x="694299" y="1116518"/>
                      <a:pt x="685154" y="1113470"/>
                    </a:cubicBezTo>
                    <a:cubicBezTo>
                      <a:pt x="683629" y="1110421"/>
                      <a:pt x="691251" y="1107373"/>
                      <a:pt x="682868" y="1102800"/>
                    </a:cubicBezTo>
                    <a:cubicBezTo>
                      <a:pt x="679057" y="1108897"/>
                      <a:pt x="668387" y="1095941"/>
                      <a:pt x="668387" y="1105849"/>
                    </a:cubicBezTo>
                    <a:cubicBezTo>
                      <a:pt x="662290" y="1100514"/>
                      <a:pt x="654669" y="1090606"/>
                      <a:pt x="648572" y="1089082"/>
                    </a:cubicBezTo>
                    <a:cubicBezTo>
                      <a:pt x="653144" y="1089082"/>
                      <a:pt x="650858" y="1079936"/>
                      <a:pt x="656193" y="1083747"/>
                    </a:cubicBezTo>
                    <a:lnTo>
                      <a:pt x="654669" y="1077650"/>
                    </a:lnTo>
                    <a:cubicBezTo>
                      <a:pt x="656955" y="1076126"/>
                      <a:pt x="657717" y="1081460"/>
                      <a:pt x="659241" y="1077650"/>
                    </a:cubicBezTo>
                    <a:cubicBezTo>
                      <a:pt x="656193" y="1076126"/>
                      <a:pt x="647048" y="1072315"/>
                      <a:pt x="645523" y="1069266"/>
                    </a:cubicBezTo>
                    <a:cubicBezTo>
                      <a:pt x="637902" y="1069266"/>
                      <a:pt x="628756" y="1072315"/>
                      <a:pt x="620373" y="1066980"/>
                    </a:cubicBezTo>
                    <a:cubicBezTo>
                      <a:pt x="625708" y="1067742"/>
                      <a:pt x="623421" y="1059359"/>
                      <a:pt x="626470" y="1060121"/>
                    </a:cubicBezTo>
                    <a:lnTo>
                      <a:pt x="608179" y="1059359"/>
                    </a:lnTo>
                    <a:cubicBezTo>
                      <a:pt x="605130" y="1057834"/>
                      <a:pt x="611227" y="1054786"/>
                      <a:pt x="606655" y="1053262"/>
                    </a:cubicBezTo>
                    <a:cubicBezTo>
                      <a:pt x="605893" y="1054786"/>
                      <a:pt x="603606" y="1054786"/>
                      <a:pt x="601320" y="1054786"/>
                    </a:cubicBezTo>
                    <a:cubicBezTo>
                      <a:pt x="600558" y="1053262"/>
                      <a:pt x="589888" y="1047165"/>
                      <a:pt x="592936" y="1041068"/>
                    </a:cubicBezTo>
                    <a:cubicBezTo>
                      <a:pt x="593698" y="1038019"/>
                      <a:pt x="598271" y="1043354"/>
                      <a:pt x="596747" y="1038781"/>
                    </a:cubicBezTo>
                    <a:cubicBezTo>
                      <a:pt x="592174" y="1034971"/>
                      <a:pt x="590650" y="1036495"/>
                      <a:pt x="585315" y="1032684"/>
                    </a:cubicBezTo>
                    <a:lnTo>
                      <a:pt x="586077" y="1031922"/>
                    </a:lnTo>
                    <a:cubicBezTo>
                      <a:pt x="583791" y="1028874"/>
                      <a:pt x="575407" y="1026587"/>
                      <a:pt x="576170" y="1032684"/>
                    </a:cubicBezTo>
                    <a:cubicBezTo>
                      <a:pt x="578456" y="1034971"/>
                      <a:pt x="577694" y="1028874"/>
                      <a:pt x="579980" y="1032684"/>
                    </a:cubicBezTo>
                    <a:cubicBezTo>
                      <a:pt x="575407" y="1034208"/>
                      <a:pt x="569310" y="1030398"/>
                      <a:pt x="563975" y="1026587"/>
                    </a:cubicBezTo>
                    <a:cubicBezTo>
                      <a:pt x="566262" y="1027349"/>
                      <a:pt x="567024" y="1025825"/>
                      <a:pt x="569310" y="1024301"/>
                    </a:cubicBezTo>
                    <a:cubicBezTo>
                      <a:pt x="559403" y="1023539"/>
                      <a:pt x="551781" y="1018966"/>
                      <a:pt x="543398" y="1014393"/>
                    </a:cubicBezTo>
                    <a:cubicBezTo>
                      <a:pt x="541112" y="1016680"/>
                      <a:pt x="550257" y="1012107"/>
                      <a:pt x="549495" y="1014393"/>
                    </a:cubicBezTo>
                    <a:cubicBezTo>
                      <a:pt x="543398" y="1002961"/>
                      <a:pt x="527393" y="1002961"/>
                      <a:pt x="524345" y="991529"/>
                    </a:cubicBezTo>
                    <a:cubicBezTo>
                      <a:pt x="525869" y="992291"/>
                      <a:pt x="522058" y="995340"/>
                      <a:pt x="522058" y="994578"/>
                    </a:cubicBezTo>
                    <a:cubicBezTo>
                      <a:pt x="518248" y="990767"/>
                      <a:pt x="521296" y="986956"/>
                      <a:pt x="517485" y="986194"/>
                    </a:cubicBezTo>
                    <a:cubicBezTo>
                      <a:pt x="519010" y="983908"/>
                      <a:pt x="513675" y="983908"/>
                      <a:pt x="509864" y="981622"/>
                    </a:cubicBezTo>
                    <a:cubicBezTo>
                      <a:pt x="506816" y="981622"/>
                      <a:pt x="509864" y="980097"/>
                      <a:pt x="512913" y="981622"/>
                    </a:cubicBezTo>
                    <a:cubicBezTo>
                      <a:pt x="507578" y="980097"/>
                      <a:pt x="489287" y="968665"/>
                      <a:pt x="483190" y="957233"/>
                    </a:cubicBezTo>
                    <a:cubicBezTo>
                      <a:pt x="482427" y="958758"/>
                      <a:pt x="473282" y="957233"/>
                      <a:pt x="470995" y="954947"/>
                    </a:cubicBezTo>
                    <a:lnTo>
                      <a:pt x="474806" y="952661"/>
                    </a:lnTo>
                    <a:cubicBezTo>
                      <a:pt x="474806" y="948850"/>
                      <a:pt x="467947" y="946564"/>
                      <a:pt x="470234" y="943515"/>
                    </a:cubicBezTo>
                    <a:cubicBezTo>
                      <a:pt x="461850" y="943515"/>
                      <a:pt x="490049" y="955709"/>
                      <a:pt x="481665" y="953423"/>
                    </a:cubicBezTo>
                    <a:cubicBezTo>
                      <a:pt x="482427" y="949612"/>
                      <a:pt x="468709" y="950374"/>
                      <a:pt x="474044" y="947326"/>
                    </a:cubicBezTo>
                    <a:cubicBezTo>
                      <a:pt x="470234" y="943515"/>
                      <a:pt x="462612" y="943515"/>
                      <a:pt x="461850" y="936656"/>
                    </a:cubicBezTo>
                    <a:cubicBezTo>
                      <a:pt x="462612" y="938180"/>
                      <a:pt x="469471" y="935894"/>
                      <a:pt x="465661" y="932845"/>
                    </a:cubicBezTo>
                    <a:cubicBezTo>
                      <a:pt x="459564" y="927510"/>
                      <a:pt x="462612" y="932845"/>
                      <a:pt x="457277" y="929035"/>
                    </a:cubicBezTo>
                    <a:lnTo>
                      <a:pt x="453467" y="927510"/>
                    </a:lnTo>
                    <a:cubicBezTo>
                      <a:pt x="450418" y="930559"/>
                      <a:pt x="448894" y="922176"/>
                      <a:pt x="447370" y="927510"/>
                    </a:cubicBezTo>
                    <a:cubicBezTo>
                      <a:pt x="448894" y="924462"/>
                      <a:pt x="437462" y="920651"/>
                      <a:pt x="443559" y="916079"/>
                    </a:cubicBezTo>
                    <a:lnTo>
                      <a:pt x="448132" y="913030"/>
                    </a:lnTo>
                    <a:cubicBezTo>
                      <a:pt x="445083" y="910744"/>
                      <a:pt x="439748" y="913030"/>
                      <a:pt x="436700" y="913030"/>
                    </a:cubicBezTo>
                    <a:cubicBezTo>
                      <a:pt x="436700" y="912268"/>
                      <a:pt x="436700" y="910744"/>
                      <a:pt x="437462" y="910744"/>
                    </a:cubicBezTo>
                    <a:cubicBezTo>
                      <a:pt x="431365" y="916079"/>
                      <a:pt x="432127" y="904647"/>
                      <a:pt x="424506" y="906171"/>
                    </a:cubicBezTo>
                    <a:cubicBezTo>
                      <a:pt x="421458" y="899312"/>
                      <a:pt x="411550" y="892453"/>
                      <a:pt x="413074" y="886356"/>
                    </a:cubicBezTo>
                    <a:cubicBezTo>
                      <a:pt x="407739" y="884069"/>
                      <a:pt x="401642" y="882545"/>
                      <a:pt x="398593" y="876448"/>
                    </a:cubicBezTo>
                    <a:cubicBezTo>
                      <a:pt x="400117" y="877210"/>
                      <a:pt x="401642" y="877972"/>
                      <a:pt x="403166" y="877210"/>
                    </a:cubicBezTo>
                    <a:cubicBezTo>
                      <a:pt x="402404" y="872637"/>
                      <a:pt x="400117" y="873399"/>
                      <a:pt x="396307" y="871875"/>
                    </a:cubicBezTo>
                    <a:cubicBezTo>
                      <a:pt x="397831" y="871875"/>
                      <a:pt x="394783" y="862730"/>
                      <a:pt x="394021" y="857395"/>
                    </a:cubicBezTo>
                    <a:cubicBezTo>
                      <a:pt x="388686" y="855108"/>
                      <a:pt x="386399" y="859681"/>
                      <a:pt x="384113" y="861205"/>
                    </a:cubicBezTo>
                    <a:cubicBezTo>
                      <a:pt x="387161" y="852060"/>
                      <a:pt x="369633" y="853584"/>
                      <a:pt x="371157" y="843676"/>
                    </a:cubicBezTo>
                    <a:cubicBezTo>
                      <a:pt x="373443" y="844438"/>
                      <a:pt x="379540" y="847487"/>
                      <a:pt x="378016" y="842152"/>
                    </a:cubicBezTo>
                    <a:cubicBezTo>
                      <a:pt x="381064" y="833007"/>
                      <a:pt x="366584" y="838341"/>
                      <a:pt x="364298" y="829958"/>
                    </a:cubicBezTo>
                    <a:lnTo>
                      <a:pt x="360487" y="836055"/>
                    </a:lnTo>
                    <a:cubicBezTo>
                      <a:pt x="361249" y="830720"/>
                      <a:pt x="349817" y="829196"/>
                      <a:pt x="355914" y="825385"/>
                    </a:cubicBezTo>
                    <a:cubicBezTo>
                      <a:pt x="352104" y="824623"/>
                      <a:pt x="351341" y="816240"/>
                      <a:pt x="346769" y="821575"/>
                    </a:cubicBezTo>
                    <a:cubicBezTo>
                      <a:pt x="342196" y="807856"/>
                      <a:pt x="323143" y="798711"/>
                      <a:pt x="327715" y="784230"/>
                    </a:cubicBezTo>
                    <a:cubicBezTo>
                      <a:pt x="325429" y="783468"/>
                      <a:pt x="323905" y="778895"/>
                      <a:pt x="321618" y="781944"/>
                    </a:cubicBezTo>
                    <a:cubicBezTo>
                      <a:pt x="320857" y="786517"/>
                      <a:pt x="326191" y="783468"/>
                      <a:pt x="325429" y="786517"/>
                    </a:cubicBezTo>
                    <a:cubicBezTo>
                      <a:pt x="323905" y="784992"/>
                      <a:pt x="322381" y="786517"/>
                      <a:pt x="321618" y="786517"/>
                    </a:cubicBezTo>
                    <a:cubicBezTo>
                      <a:pt x="320094" y="781944"/>
                      <a:pt x="318570" y="779658"/>
                      <a:pt x="325429" y="778895"/>
                    </a:cubicBezTo>
                    <a:cubicBezTo>
                      <a:pt x="323143" y="768988"/>
                      <a:pt x="310186" y="778895"/>
                      <a:pt x="304851" y="767463"/>
                    </a:cubicBezTo>
                    <a:cubicBezTo>
                      <a:pt x="307138" y="765939"/>
                      <a:pt x="307900" y="765177"/>
                      <a:pt x="304851" y="762129"/>
                    </a:cubicBezTo>
                    <a:lnTo>
                      <a:pt x="297230" y="759842"/>
                    </a:lnTo>
                    <a:cubicBezTo>
                      <a:pt x="293420" y="752983"/>
                      <a:pt x="299517" y="752221"/>
                      <a:pt x="303327" y="749172"/>
                    </a:cubicBezTo>
                    <a:cubicBezTo>
                      <a:pt x="300279" y="746124"/>
                      <a:pt x="297230" y="742313"/>
                      <a:pt x="293420" y="743075"/>
                    </a:cubicBezTo>
                    <a:lnTo>
                      <a:pt x="294944" y="735454"/>
                    </a:lnTo>
                    <a:cubicBezTo>
                      <a:pt x="293420" y="740789"/>
                      <a:pt x="290371" y="734692"/>
                      <a:pt x="288847" y="733930"/>
                    </a:cubicBezTo>
                    <a:lnTo>
                      <a:pt x="291133" y="734692"/>
                    </a:lnTo>
                    <a:cubicBezTo>
                      <a:pt x="292658" y="733168"/>
                      <a:pt x="288847" y="730119"/>
                      <a:pt x="286560" y="728595"/>
                    </a:cubicBezTo>
                    <a:cubicBezTo>
                      <a:pt x="284274" y="730881"/>
                      <a:pt x="286560" y="735454"/>
                      <a:pt x="287323" y="737740"/>
                    </a:cubicBezTo>
                    <a:cubicBezTo>
                      <a:pt x="284274" y="736978"/>
                      <a:pt x="282750" y="734692"/>
                      <a:pt x="278939" y="733930"/>
                    </a:cubicBezTo>
                    <a:cubicBezTo>
                      <a:pt x="283512" y="731643"/>
                      <a:pt x="277415" y="726308"/>
                      <a:pt x="275891" y="724022"/>
                    </a:cubicBezTo>
                    <a:cubicBezTo>
                      <a:pt x="274367" y="720211"/>
                      <a:pt x="269794" y="723260"/>
                      <a:pt x="269794" y="721736"/>
                    </a:cubicBezTo>
                    <a:cubicBezTo>
                      <a:pt x="272080" y="720211"/>
                      <a:pt x="266745" y="716401"/>
                      <a:pt x="271318" y="717163"/>
                    </a:cubicBezTo>
                    <a:cubicBezTo>
                      <a:pt x="272842" y="717925"/>
                      <a:pt x="271318" y="720974"/>
                      <a:pt x="274367" y="720974"/>
                    </a:cubicBezTo>
                    <a:cubicBezTo>
                      <a:pt x="274367" y="717925"/>
                      <a:pt x="278177" y="715639"/>
                      <a:pt x="272842" y="713352"/>
                    </a:cubicBezTo>
                    <a:cubicBezTo>
                      <a:pt x="269032" y="711828"/>
                      <a:pt x="265983" y="719449"/>
                      <a:pt x="263697" y="711828"/>
                    </a:cubicBezTo>
                    <a:cubicBezTo>
                      <a:pt x="265983" y="712590"/>
                      <a:pt x="267507" y="711828"/>
                      <a:pt x="269794" y="711828"/>
                    </a:cubicBezTo>
                    <a:lnTo>
                      <a:pt x="267507" y="704969"/>
                    </a:lnTo>
                    <a:lnTo>
                      <a:pt x="263697" y="707255"/>
                    </a:lnTo>
                    <a:cubicBezTo>
                      <a:pt x="263697" y="705731"/>
                      <a:pt x="264459" y="706493"/>
                      <a:pt x="265221" y="705731"/>
                    </a:cubicBezTo>
                    <a:cubicBezTo>
                      <a:pt x="260648" y="706493"/>
                      <a:pt x="257600" y="698110"/>
                      <a:pt x="253027" y="699634"/>
                    </a:cubicBezTo>
                    <a:cubicBezTo>
                      <a:pt x="250740" y="697348"/>
                      <a:pt x="251503" y="692013"/>
                      <a:pt x="249979" y="688964"/>
                    </a:cubicBezTo>
                    <a:lnTo>
                      <a:pt x="250740" y="688964"/>
                    </a:lnTo>
                    <a:cubicBezTo>
                      <a:pt x="250740" y="684391"/>
                      <a:pt x="246168" y="680581"/>
                      <a:pt x="242357" y="679819"/>
                    </a:cubicBezTo>
                    <a:lnTo>
                      <a:pt x="243119" y="679819"/>
                    </a:lnTo>
                    <a:cubicBezTo>
                      <a:pt x="242357" y="677532"/>
                      <a:pt x="238547" y="673722"/>
                      <a:pt x="235498" y="672960"/>
                    </a:cubicBezTo>
                    <a:cubicBezTo>
                      <a:pt x="234736" y="666862"/>
                      <a:pt x="247692" y="662290"/>
                      <a:pt x="240071" y="660765"/>
                    </a:cubicBezTo>
                    <a:cubicBezTo>
                      <a:pt x="237022" y="656193"/>
                      <a:pt x="228639" y="657717"/>
                      <a:pt x="227877" y="660765"/>
                    </a:cubicBezTo>
                    <a:cubicBezTo>
                      <a:pt x="224828" y="650858"/>
                      <a:pt x="212634" y="644761"/>
                      <a:pt x="213396" y="633329"/>
                    </a:cubicBezTo>
                    <a:cubicBezTo>
                      <a:pt x="211110" y="633329"/>
                      <a:pt x="211110" y="634091"/>
                      <a:pt x="208061" y="632567"/>
                    </a:cubicBezTo>
                    <a:cubicBezTo>
                      <a:pt x="201964" y="618848"/>
                      <a:pt x="187484" y="608179"/>
                      <a:pt x="188246" y="593698"/>
                    </a:cubicBezTo>
                    <a:cubicBezTo>
                      <a:pt x="192057" y="596747"/>
                      <a:pt x="192057" y="591412"/>
                      <a:pt x="194343" y="590650"/>
                    </a:cubicBezTo>
                    <a:cubicBezTo>
                      <a:pt x="189008" y="589887"/>
                      <a:pt x="195867" y="585315"/>
                      <a:pt x="189008" y="587601"/>
                    </a:cubicBezTo>
                    <a:cubicBezTo>
                      <a:pt x="185960" y="589887"/>
                      <a:pt x="184436" y="590650"/>
                      <a:pt x="185197" y="595222"/>
                    </a:cubicBezTo>
                    <a:cubicBezTo>
                      <a:pt x="179101" y="588363"/>
                      <a:pt x="172241" y="576931"/>
                      <a:pt x="173003" y="570834"/>
                    </a:cubicBezTo>
                    <a:cubicBezTo>
                      <a:pt x="173003" y="573883"/>
                      <a:pt x="170717" y="573121"/>
                      <a:pt x="168431" y="571596"/>
                    </a:cubicBezTo>
                    <a:cubicBezTo>
                      <a:pt x="173766" y="569310"/>
                      <a:pt x="171479" y="563213"/>
                      <a:pt x="167669" y="559402"/>
                    </a:cubicBezTo>
                    <a:lnTo>
                      <a:pt x="163858" y="560927"/>
                    </a:lnTo>
                    <a:lnTo>
                      <a:pt x="165382" y="556354"/>
                    </a:lnTo>
                    <a:cubicBezTo>
                      <a:pt x="163096" y="555592"/>
                      <a:pt x="157761" y="558640"/>
                      <a:pt x="158523" y="552543"/>
                    </a:cubicBezTo>
                    <a:cubicBezTo>
                      <a:pt x="159285" y="551781"/>
                      <a:pt x="160809" y="551019"/>
                      <a:pt x="161571" y="549495"/>
                    </a:cubicBezTo>
                    <a:cubicBezTo>
                      <a:pt x="156237" y="546446"/>
                      <a:pt x="148615" y="542636"/>
                      <a:pt x="148615" y="536539"/>
                    </a:cubicBezTo>
                    <a:lnTo>
                      <a:pt x="151664" y="529679"/>
                    </a:lnTo>
                    <a:cubicBezTo>
                      <a:pt x="150139" y="528155"/>
                      <a:pt x="145567" y="525869"/>
                      <a:pt x="145567" y="530441"/>
                    </a:cubicBezTo>
                    <a:cubicBezTo>
                      <a:pt x="144043" y="520534"/>
                      <a:pt x="141756" y="514437"/>
                      <a:pt x="144805" y="509864"/>
                    </a:cubicBezTo>
                    <a:cubicBezTo>
                      <a:pt x="127276" y="500718"/>
                      <a:pt x="115844" y="479379"/>
                      <a:pt x="108984" y="461850"/>
                    </a:cubicBezTo>
                    <a:lnTo>
                      <a:pt x="112033" y="461088"/>
                    </a:lnTo>
                    <a:cubicBezTo>
                      <a:pt x="112033" y="454991"/>
                      <a:pt x="106698" y="461088"/>
                      <a:pt x="106698" y="456515"/>
                    </a:cubicBezTo>
                    <a:cubicBezTo>
                      <a:pt x="109747" y="457277"/>
                      <a:pt x="110509" y="450418"/>
                      <a:pt x="115082" y="452704"/>
                    </a:cubicBezTo>
                    <a:cubicBezTo>
                      <a:pt x="115082" y="445083"/>
                      <a:pt x="106698" y="445845"/>
                      <a:pt x="103650" y="442035"/>
                    </a:cubicBezTo>
                    <a:cubicBezTo>
                      <a:pt x="99839" y="442797"/>
                      <a:pt x="107460" y="444321"/>
                      <a:pt x="102888" y="445845"/>
                    </a:cubicBezTo>
                    <a:cubicBezTo>
                      <a:pt x="101363" y="445845"/>
                      <a:pt x="101363" y="435175"/>
                      <a:pt x="96028" y="436700"/>
                    </a:cubicBezTo>
                    <a:cubicBezTo>
                      <a:pt x="97553" y="434413"/>
                      <a:pt x="101363" y="433651"/>
                      <a:pt x="103650" y="433651"/>
                    </a:cubicBezTo>
                    <a:lnTo>
                      <a:pt x="99077" y="430603"/>
                    </a:lnTo>
                    <a:cubicBezTo>
                      <a:pt x="102888" y="422981"/>
                      <a:pt x="115082" y="437462"/>
                      <a:pt x="119654" y="429078"/>
                    </a:cubicBezTo>
                    <a:lnTo>
                      <a:pt x="112795" y="424506"/>
                    </a:lnTo>
                    <a:cubicBezTo>
                      <a:pt x="116606" y="418409"/>
                      <a:pt x="123465" y="431365"/>
                      <a:pt x="121179" y="421457"/>
                    </a:cubicBezTo>
                    <a:cubicBezTo>
                      <a:pt x="116606" y="418409"/>
                      <a:pt x="108223" y="418409"/>
                      <a:pt x="107460" y="422981"/>
                    </a:cubicBezTo>
                    <a:cubicBezTo>
                      <a:pt x="102126" y="415360"/>
                      <a:pt x="93742" y="424506"/>
                      <a:pt x="89931" y="415360"/>
                    </a:cubicBezTo>
                    <a:cubicBezTo>
                      <a:pt x="91456" y="411549"/>
                      <a:pt x="93742" y="422219"/>
                      <a:pt x="97553" y="419171"/>
                    </a:cubicBezTo>
                    <a:cubicBezTo>
                      <a:pt x="99839" y="413074"/>
                      <a:pt x="91456" y="411549"/>
                      <a:pt x="91456" y="406977"/>
                    </a:cubicBezTo>
                    <a:cubicBezTo>
                      <a:pt x="91456" y="412312"/>
                      <a:pt x="84596" y="410787"/>
                      <a:pt x="82310" y="408501"/>
                    </a:cubicBezTo>
                    <a:cubicBezTo>
                      <a:pt x="83072" y="402404"/>
                      <a:pt x="88407" y="409263"/>
                      <a:pt x="86121" y="402404"/>
                    </a:cubicBezTo>
                    <a:cubicBezTo>
                      <a:pt x="83072" y="402404"/>
                      <a:pt x="77737" y="397069"/>
                      <a:pt x="77737" y="403166"/>
                    </a:cubicBezTo>
                    <a:cubicBezTo>
                      <a:pt x="70116" y="403166"/>
                      <a:pt x="76975" y="395545"/>
                      <a:pt x="70116" y="394020"/>
                    </a:cubicBezTo>
                    <a:cubicBezTo>
                      <a:pt x="73927" y="390210"/>
                      <a:pt x="83835" y="396307"/>
                      <a:pt x="83072" y="387923"/>
                    </a:cubicBezTo>
                    <a:cubicBezTo>
                      <a:pt x="79261" y="390972"/>
                      <a:pt x="73165" y="381064"/>
                      <a:pt x="67830" y="387923"/>
                    </a:cubicBezTo>
                    <a:cubicBezTo>
                      <a:pt x="67830" y="384113"/>
                      <a:pt x="71640" y="382589"/>
                      <a:pt x="75451" y="383351"/>
                    </a:cubicBezTo>
                    <a:cubicBezTo>
                      <a:pt x="76213" y="378016"/>
                      <a:pt x="63257" y="376492"/>
                      <a:pt x="71640" y="371919"/>
                    </a:cubicBezTo>
                    <a:lnTo>
                      <a:pt x="66305" y="372681"/>
                    </a:lnTo>
                    <a:cubicBezTo>
                      <a:pt x="67068" y="371157"/>
                      <a:pt x="67830" y="368108"/>
                      <a:pt x="69354" y="365060"/>
                    </a:cubicBezTo>
                    <a:cubicBezTo>
                      <a:pt x="67830" y="361249"/>
                      <a:pt x="58684" y="355914"/>
                      <a:pt x="65543" y="353628"/>
                    </a:cubicBezTo>
                    <a:cubicBezTo>
                      <a:pt x="64019" y="352866"/>
                      <a:pt x="61733" y="344482"/>
                      <a:pt x="57922" y="349055"/>
                    </a:cubicBezTo>
                    <a:cubicBezTo>
                      <a:pt x="57160" y="355152"/>
                      <a:pt x="64019" y="353628"/>
                      <a:pt x="57922" y="358963"/>
                    </a:cubicBezTo>
                    <a:cubicBezTo>
                      <a:pt x="61733" y="352866"/>
                      <a:pt x="54112" y="351341"/>
                      <a:pt x="51825" y="349055"/>
                    </a:cubicBezTo>
                    <a:lnTo>
                      <a:pt x="54112" y="347531"/>
                    </a:lnTo>
                    <a:cubicBezTo>
                      <a:pt x="52587" y="346006"/>
                      <a:pt x="51825" y="341434"/>
                      <a:pt x="48014" y="341434"/>
                    </a:cubicBezTo>
                    <a:cubicBezTo>
                      <a:pt x="50301" y="342196"/>
                      <a:pt x="51825" y="340671"/>
                      <a:pt x="51825" y="339147"/>
                    </a:cubicBezTo>
                    <a:lnTo>
                      <a:pt x="47252" y="339147"/>
                    </a:lnTo>
                    <a:cubicBezTo>
                      <a:pt x="42680" y="332288"/>
                      <a:pt x="54112" y="334574"/>
                      <a:pt x="50301" y="327715"/>
                    </a:cubicBezTo>
                    <a:lnTo>
                      <a:pt x="55636" y="332288"/>
                    </a:lnTo>
                    <a:cubicBezTo>
                      <a:pt x="54873" y="331526"/>
                      <a:pt x="57922" y="327715"/>
                      <a:pt x="54873" y="324667"/>
                    </a:cubicBezTo>
                    <a:cubicBezTo>
                      <a:pt x="50301" y="324667"/>
                      <a:pt x="44966" y="323905"/>
                      <a:pt x="41917" y="323905"/>
                    </a:cubicBezTo>
                    <a:cubicBezTo>
                      <a:pt x="38869" y="320094"/>
                      <a:pt x="45728" y="320856"/>
                      <a:pt x="40393" y="317808"/>
                    </a:cubicBezTo>
                    <a:lnTo>
                      <a:pt x="47252" y="321618"/>
                    </a:lnTo>
                    <a:cubicBezTo>
                      <a:pt x="48777" y="321618"/>
                      <a:pt x="52587" y="315521"/>
                      <a:pt x="50301" y="310186"/>
                    </a:cubicBezTo>
                    <a:cubicBezTo>
                      <a:pt x="48014" y="307138"/>
                      <a:pt x="40393" y="304089"/>
                      <a:pt x="40393" y="310186"/>
                    </a:cubicBezTo>
                    <a:cubicBezTo>
                      <a:pt x="39631" y="307138"/>
                      <a:pt x="40393" y="302565"/>
                      <a:pt x="44204" y="304089"/>
                    </a:cubicBezTo>
                    <a:cubicBezTo>
                      <a:pt x="39631" y="298754"/>
                      <a:pt x="38869" y="306376"/>
                      <a:pt x="35058" y="301803"/>
                    </a:cubicBezTo>
                    <a:cubicBezTo>
                      <a:pt x="36582" y="298754"/>
                      <a:pt x="38106" y="290371"/>
                      <a:pt x="41155" y="285036"/>
                    </a:cubicBezTo>
                    <a:lnTo>
                      <a:pt x="49538" y="288847"/>
                    </a:lnTo>
                    <a:lnTo>
                      <a:pt x="48777" y="285036"/>
                    </a:lnTo>
                    <a:cubicBezTo>
                      <a:pt x="55636" y="288085"/>
                      <a:pt x="51825" y="281225"/>
                      <a:pt x="58684" y="281988"/>
                    </a:cubicBezTo>
                    <a:cubicBezTo>
                      <a:pt x="58684" y="278939"/>
                      <a:pt x="55636" y="276653"/>
                      <a:pt x="54112" y="275128"/>
                    </a:cubicBezTo>
                    <a:cubicBezTo>
                      <a:pt x="47252" y="285036"/>
                      <a:pt x="39631" y="270556"/>
                      <a:pt x="32010" y="275128"/>
                    </a:cubicBezTo>
                    <a:cubicBezTo>
                      <a:pt x="26675" y="265221"/>
                      <a:pt x="49538" y="262934"/>
                      <a:pt x="33534" y="256075"/>
                    </a:cubicBezTo>
                    <a:cubicBezTo>
                      <a:pt x="32010" y="258362"/>
                      <a:pt x="24388" y="255313"/>
                      <a:pt x="28961" y="260648"/>
                    </a:cubicBezTo>
                    <a:cubicBezTo>
                      <a:pt x="28199" y="253789"/>
                      <a:pt x="19816" y="259124"/>
                      <a:pt x="20578" y="249978"/>
                    </a:cubicBezTo>
                    <a:cubicBezTo>
                      <a:pt x="25913" y="254551"/>
                      <a:pt x="26675" y="241595"/>
                      <a:pt x="34296" y="248454"/>
                    </a:cubicBezTo>
                    <a:cubicBezTo>
                      <a:pt x="31248" y="248454"/>
                      <a:pt x="33534" y="253789"/>
                      <a:pt x="35058" y="254551"/>
                    </a:cubicBezTo>
                    <a:cubicBezTo>
                      <a:pt x="37345" y="250740"/>
                      <a:pt x="43441" y="253027"/>
                      <a:pt x="41155" y="246168"/>
                    </a:cubicBezTo>
                    <a:cubicBezTo>
                      <a:pt x="38869" y="242357"/>
                      <a:pt x="37345" y="237022"/>
                      <a:pt x="33534" y="239308"/>
                    </a:cubicBezTo>
                    <a:cubicBezTo>
                      <a:pt x="28961" y="240833"/>
                      <a:pt x="35820" y="245405"/>
                      <a:pt x="30485" y="243881"/>
                    </a:cubicBezTo>
                    <a:cubicBezTo>
                      <a:pt x="26675" y="236260"/>
                      <a:pt x="32772" y="233211"/>
                      <a:pt x="24388" y="232449"/>
                    </a:cubicBezTo>
                    <a:cubicBezTo>
                      <a:pt x="25913" y="237022"/>
                      <a:pt x="22102" y="240071"/>
                      <a:pt x="19053" y="240833"/>
                    </a:cubicBezTo>
                    <a:lnTo>
                      <a:pt x="15243" y="235498"/>
                    </a:lnTo>
                    <a:lnTo>
                      <a:pt x="18292" y="235498"/>
                    </a:lnTo>
                    <a:cubicBezTo>
                      <a:pt x="18292" y="225590"/>
                      <a:pt x="12194" y="233973"/>
                      <a:pt x="10670" y="224828"/>
                    </a:cubicBezTo>
                    <a:lnTo>
                      <a:pt x="16005" y="218731"/>
                    </a:lnTo>
                    <a:cubicBezTo>
                      <a:pt x="22102" y="219493"/>
                      <a:pt x="16767" y="232449"/>
                      <a:pt x="25150" y="228639"/>
                    </a:cubicBezTo>
                    <a:cubicBezTo>
                      <a:pt x="23626" y="222542"/>
                      <a:pt x="19053" y="221779"/>
                      <a:pt x="19816" y="215682"/>
                    </a:cubicBezTo>
                    <a:cubicBezTo>
                      <a:pt x="20578" y="217207"/>
                      <a:pt x="21340" y="217969"/>
                      <a:pt x="22864" y="219493"/>
                    </a:cubicBezTo>
                    <a:cubicBezTo>
                      <a:pt x="22864" y="217207"/>
                      <a:pt x="33534" y="211872"/>
                      <a:pt x="24388" y="205775"/>
                    </a:cubicBezTo>
                    <a:cubicBezTo>
                      <a:pt x="20578" y="201964"/>
                      <a:pt x="21340" y="205775"/>
                      <a:pt x="17529" y="205775"/>
                    </a:cubicBezTo>
                    <a:cubicBezTo>
                      <a:pt x="13718" y="196629"/>
                      <a:pt x="9908" y="194343"/>
                      <a:pt x="7622" y="188246"/>
                    </a:cubicBezTo>
                    <a:cubicBezTo>
                      <a:pt x="14481" y="188246"/>
                      <a:pt x="5335" y="177576"/>
                      <a:pt x="13718" y="182149"/>
                    </a:cubicBezTo>
                    <a:cubicBezTo>
                      <a:pt x="10670" y="185959"/>
                      <a:pt x="14481" y="199678"/>
                      <a:pt x="21340" y="201964"/>
                    </a:cubicBezTo>
                    <a:cubicBezTo>
                      <a:pt x="28199" y="196629"/>
                      <a:pt x="22102" y="209585"/>
                      <a:pt x="30485" y="209585"/>
                    </a:cubicBezTo>
                    <a:cubicBezTo>
                      <a:pt x="28961" y="201964"/>
                      <a:pt x="35820" y="200440"/>
                      <a:pt x="40393" y="198153"/>
                    </a:cubicBezTo>
                    <a:cubicBezTo>
                      <a:pt x="40393" y="195867"/>
                      <a:pt x="37345" y="194343"/>
                      <a:pt x="36582" y="193581"/>
                    </a:cubicBezTo>
                    <a:cubicBezTo>
                      <a:pt x="32010" y="193581"/>
                      <a:pt x="32772" y="196629"/>
                      <a:pt x="28199" y="198153"/>
                    </a:cubicBezTo>
                    <a:cubicBezTo>
                      <a:pt x="27437" y="189770"/>
                      <a:pt x="22864" y="182149"/>
                      <a:pt x="16767" y="178338"/>
                    </a:cubicBezTo>
                    <a:cubicBezTo>
                      <a:pt x="18292" y="175290"/>
                      <a:pt x="22864" y="174527"/>
                      <a:pt x="24388" y="178338"/>
                    </a:cubicBezTo>
                    <a:cubicBezTo>
                      <a:pt x="20578" y="168430"/>
                      <a:pt x="19053" y="157761"/>
                      <a:pt x="18292" y="147853"/>
                    </a:cubicBezTo>
                    <a:cubicBezTo>
                      <a:pt x="12194" y="155474"/>
                      <a:pt x="14481" y="137183"/>
                      <a:pt x="9146" y="143280"/>
                    </a:cubicBezTo>
                    <a:cubicBezTo>
                      <a:pt x="8383" y="148615"/>
                      <a:pt x="4573" y="154712"/>
                      <a:pt x="0" y="152426"/>
                    </a:cubicBezTo>
                    <a:cubicBezTo>
                      <a:pt x="0" y="149377"/>
                      <a:pt x="3049" y="151664"/>
                      <a:pt x="4573" y="150139"/>
                    </a:cubicBezTo>
                    <a:cubicBezTo>
                      <a:pt x="0" y="147091"/>
                      <a:pt x="9908" y="142518"/>
                      <a:pt x="2287" y="139470"/>
                    </a:cubicBezTo>
                    <a:cubicBezTo>
                      <a:pt x="6859" y="148615"/>
                      <a:pt x="11432" y="139470"/>
                      <a:pt x="18292" y="140232"/>
                    </a:cubicBezTo>
                    <a:cubicBezTo>
                      <a:pt x="13718" y="134135"/>
                      <a:pt x="22864" y="139470"/>
                      <a:pt x="21340" y="133373"/>
                    </a:cubicBezTo>
                    <a:cubicBezTo>
                      <a:pt x="14481" y="126513"/>
                      <a:pt x="9908" y="118892"/>
                      <a:pt x="6859" y="111271"/>
                    </a:cubicBezTo>
                    <a:cubicBezTo>
                      <a:pt x="10670" y="100601"/>
                      <a:pt x="3049" y="87645"/>
                      <a:pt x="1525" y="79261"/>
                    </a:cubicBezTo>
                    <a:cubicBezTo>
                      <a:pt x="3811" y="74689"/>
                      <a:pt x="10670" y="76213"/>
                      <a:pt x="11432" y="71640"/>
                    </a:cubicBezTo>
                    <a:cubicBezTo>
                      <a:pt x="10670" y="66305"/>
                      <a:pt x="4573" y="76975"/>
                      <a:pt x="6859" y="67829"/>
                    </a:cubicBezTo>
                    <a:lnTo>
                      <a:pt x="8383" y="68592"/>
                    </a:lnTo>
                    <a:cubicBezTo>
                      <a:pt x="6097" y="66305"/>
                      <a:pt x="10670" y="52587"/>
                      <a:pt x="762" y="51825"/>
                    </a:cubicBezTo>
                    <a:lnTo>
                      <a:pt x="8383" y="53349"/>
                    </a:lnTo>
                    <a:cubicBezTo>
                      <a:pt x="9146" y="51825"/>
                      <a:pt x="6859" y="50300"/>
                      <a:pt x="6097" y="49538"/>
                    </a:cubicBezTo>
                    <a:cubicBezTo>
                      <a:pt x="8383" y="48776"/>
                      <a:pt x="10670" y="47252"/>
                      <a:pt x="12194" y="49538"/>
                    </a:cubicBezTo>
                    <a:cubicBezTo>
                      <a:pt x="16005" y="43441"/>
                      <a:pt x="9908" y="38869"/>
                      <a:pt x="9146" y="33534"/>
                    </a:cubicBezTo>
                    <a:lnTo>
                      <a:pt x="5335" y="37344"/>
                    </a:lnTo>
                    <a:cubicBezTo>
                      <a:pt x="762" y="28199"/>
                      <a:pt x="4573" y="21340"/>
                      <a:pt x="2287" y="12194"/>
                    </a:cubicBezTo>
                    <a:lnTo>
                      <a:pt x="6859" y="12194"/>
                    </a:lnTo>
                    <a:lnTo>
                      <a:pt x="3811" y="6859"/>
                    </a:lnTo>
                    <a:cubicBezTo>
                      <a:pt x="8383" y="7621"/>
                      <a:pt x="9908" y="2286"/>
                      <a:pt x="6097" y="0"/>
                    </a:cubicBezTo>
                    <a:lnTo>
                      <a:pt x="18292" y="12956"/>
                    </a:lnTo>
                    <a:cubicBezTo>
                      <a:pt x="16005" y="16767"/>
                      <a:pt x="12957" y="9146"/>
                      <a:pt x="9146" y="12194"/>
                    </a:cubicBezTo>
                    <a:cubicBezTo>
                      <a:pt x="6097" y="14480"/>
                      <a:pt x="7622" y="22864"/>
                      <a:pt x="12194" y="23626"/>
                    </a:cubicBezTo>
                    <a:cubicBezTo>
                      <a:pt x="12194" y="20577"/>
                      <a:pt x="11432" y="20577"/>
                      <a:pt x="9908" y="18291"/>
                    </a:cubicBezTo>
                    <a:cubicBezTo>
                      <a:pt x="16005" y="16767"/>
                      <a:pt x="16005" y="21340"/>
                      <a:pt x="19816" y="23626"/>
                    </a:cubicBezTo>
                    <a:cubicBezTo>
                      <a:pt x="19053" y="22102"/>
                      <a:pt x="20578" y="19053"/>
                      <a:pt x="19053" y="19053"/>
                    </a:cubicBezTo>
                    <a:cubicBezTo>
                      <a:pt x="22102" y="22102"/>
                      <a:pt x="22864" y="25150"/>
                      <a:pt x="23626" y="30485"/>
                    </a:cubicBezTo>
                    <a:cubicBezTo>
                      <a:pt x="20578" y="26675"/>
                      <a:pt x="20578" y="32772"/>
                      <a:pt x="18292" y="32009"/>
                    </a:cubicBezTo>
                    <a:cubicBezTo>
                      <a:pt x="23626" y="32009"/>
                      <a:pt x="25150" y="36582"/>
                      <a:pt x="25150" y="43441"/>
                    </a:cubicBezTo>
                    <a:cubicBezTo>
                      <a:pt x="19816" y="48776"/>
                      <a:pt x="31248" y="55635"/>
                      <a:pt x="30485" y="63257"/>
                    </a:cubicBezTo>
                    <a:cubicBezTo>
                      <a:pt x="25150" y="60970"/>
                      <a:pt x="19816" y="57160"/>
                      <a:pt x="16767" y="52587"/>
                    </a:cubicBezTo>
                    <a:cubicBezTo>
                      <a:pt x="15243" y="57922"/>
                      <a:pt x="17529" y="57922"/>
                      <a:pt x="16005" y="63257"/>
                    </a:cubicBezTo>
                    <a:cubicBezTo>
                      <a:pt x="20578" y="64781"/>
                      <a:pt x="26675" y="65543"/>
                      <a:pt x="29724" y="71640"/>
                    </a:cubicBezTo>
                    <a:lnTo>
                      <a:pt x="25913" y="72402"/>
                    </a:lnTo>
                    <a:cubicBezTo>
                      <a:pt x="28961" y="77737"/>
                      <a:pt x="34296" y="76975"/>
                      <a:pt x="34296" y="84596"/>
                    </a:cubicBezTo>
                    <a:cubicBezTo>
                      <a:pt x="34296" y="97552"/>
                      <a:pt x="36582" y="110509"/>
                      <a:pt x="38869" y="120416"/>
                    </a:cubicBezTo>
                    <a:lnTo>
                      <a:pt x="35058" y="121178"/>
                    </a:lnTo>
                    <a:cubicBezTo>
                      <a:pt x="44204" y="124989"/>
                      <a:pt x="41917" y="138707"/>
                      <a:pt x="47252" y="144804"/>
                    </a:cubicBezTo>
                    <a:cubicBezTo>
                      <a:pt x="44204" y="160047"/>
                      <a:pt x="55636" y="172241"/>
                      <a:pt x="50301" y="179862"/>
                    </a:cubicBezTo>
                    <a:cubicBezTo>
                      <a:pt x="58684" y="200440"/>
                      <a:pt x="65543" y="218731"/>
                      <a:pt x="71640" y="240071"/>
                    </a:cubicBezTo>
                    <a:lnTo>
                      <a:pt x="64781" y="237784"/>
                    </a:lnTo>
                    <a:cubicBezTo>
                      <a:pt x="70116" y="240833"/>
                      <a:pt x="62495" y="241595"/>
                      <a:pt x="64781" y="244643"/>
                    </a:cubicBezTo>
                    <a:cubicBezTo>
                      <a:pt x="67830" y="239308"/>
                      <a:pt x="71640" y="248454"/>
                      <a:pt x="76213" y="249978"/>
                    </a:cubicBezTo>
                    <a:cubicBezTo>
                      <a:pt x="74689" y="261410"/>
                      <a:pt x="83072" y="272842"/>
                      <a:pt x="89931" y="279701"/>
                    </a:cubicBezTo>
                    <a:lnTo>
                      <a:pt x="86121" y="281225"/>
                    </a:lnTo>
                    <a:cubicBezTo>
                      <a:pt x="96028" y="287322"/>
                      <a:pt x="93742" y="299517"/>
                      <a:pt x="96028" y="310948"/>
                    </a:cubicBezTo>
                    <a:cubicBezTo>
                      <a:pt x="95266" y="312473"/>
                      <a:pt x="92218" y="315521"/>
                      <a:pt x="93742" y="318570"/>
                    </a:cubicBezTo>
                    <a:cubicBezTo>
                      <a:pt x="101363" y="322380"/>
                      <a:pt x="102126" y="325429"/>
                      <a:pt x="108984" y="332288"/>
                    </a:cubicBezTo>
                    <a:cubicBezTo>
                      <a:pt x="111271" y="338385"/>
                      <a:pt x="113558" y="349055"/>
                      <a:pt x="114319" y="355914"/>
                    </a:cubicBezTo>
                    <a:cubicBezTo>
                      <a:pt x="131848" y="375729"/>
                      <a:pt x="135659" y="400880"/>
                      <a:pt x="151664" y="422219"/>
                    </a:cubicBezTo>
                    <a:lnTo>
                      <a:pt x="148615" y="426030"/>
                    </a:lnTo>
                    <a:cubicBezTo>
                      <a:pt x="167669" y="444321"/>
                      <a:pt x="173003" y="475568"/>
                      <a:pt x="187484" y="492335"/>
                    </a:cubicBezTo>
                    <a:lnTo>
                      <a:pt x="179862" y="493859"/>
                    </a:lnTo>
                    <a:cubicBezTo>
                      <a:pt x="180625" y="500718"/>
                      <a:pt x="188246" y="506053"/>
                      <a:pt x="192819" y="502243"/>
                    </a:cubicBezTo>
                    <a:cubicBezTo>
                      <a:pt x="193581" y="509102"/>
                      <a:pt x="204250" y="515199"/>
                      <a:pt x="200440" y="522058"/>
                    </a:cubicBezTo>
                    <a:cubicBezTo>
                      <a:pt x="202726" y="528917"/>
                      <a:pt x="207299" y="527393"/>
                      <a:pt x="211110" y="531966"/>
                    </a:cubicBezTo>
                    <a:cubicBezTo>
                      <a:pt x="214920" y="544922"/>
                      <a:pt x="217969" y="549495"/>
                      <a:pt x="225591" y="559402"/>
                    </a:cubicBezTo>
                    <a:lnTo>
                      <a:pt x="224828" y="556354"/>
                    </a:lnTo>
                    <a:cubicBezTo>
                      <a:pt x="222542" y="556354"/>
                      <a:pt x="219493" y="557878"/>
                      <a:pt x="221017" y="560927"/>
                    </a:cubicBezTo>
                    <a:cubicBezTo>
                      <a:pt x="224828" y="563975"/>
                      <a:pt x="228639" y="576931"/>
                      <a:pt x="233973" y="568548"/>
                    </a:cubicBezTo>
                    <a:cubicBezTo>
                      <a:pt x="236260" y="583028"/>
                      <a:pt x="254551" y="593698"/>
                      <a:pt x="255314" y="608179"/>
                    </a:cubicBezTo>
                    <a:cubicBezTo>
                      <a:pt x="256838" y="605892"/>
                      <a:pt x="259124" y="608179"/>
                      <a:pt x="261410" y="608941"/>
                    </a:cubicBezTo>
                    <a:cubicBezTo>
                      <a:pt x="267507" y="618848"/>
                      <a:pt x="270556" y="631805"/>
                      <a:pt x="279702" y="637902"/>
                    </a:cubicBezTo>
                    <a:cubicBezTo>
                      <a:pt x="279702" y="640188"/>
                      <a:pt x="274367" y="637902"/>
                      <a:pt x="276653" y="641712"/>
                    </a:cubicBezTo>
                    <a:cubicBezTo>
                      <a:pt x="278939" y="643236"/>
                      <a:pt x="279702" y="640188"/>
                      <a:pt x="282750" y="641712"/>
                    </a:cubicBezTo>
                    <a:cubicBezTo>
                      <a:pt x="297230" y="655431"/>
                      <a:pt x="301041" y="676770"/>
                      <a:pt x="312473" y="690489"/>
                    </a:cubicBezTo>
                    <a:cubicBezTo>
                      <a:pt x="334575" y="713352"/>
                      <a:pt x="352866" y="740027"/>
                      <a:pt x="372681" y="763653"/>
                    </a:cubicBezTo>
                    <a:lnTo>
                      <a:pt x="371157" y="764415"/>
                    </a:lnTo>
                    <a:cubicBezTo>
                      <a:pt x="382589" y="767463"/>
                      <a:pt x="381064" y="787279"/>
                      <a:pt x="394021" y="786517"/>
                    </a:cubicBezTo>
                    <a:cubicBezTo>
                      <a:pt x="394021" y="789565"/>
                      <a:pt x="399356" y="794138"/>
                      <a:pt x="395545" y="794900"/>
                    </a:cubicBezTo>
                    <a:cubicBezTo>
                      <a:pt x="404691" y="797949"/>
                      <a:pt x="406215" y="815478"/>
                      <a:pt x="419171" y="819288"/>
                    </a:cubicBezTo>
                    <a:cubicBezTo>
                      <a:pt x="418409" y="818526"/>
                      <a:pt x="417647" y="818526"/>
                      <a:pt x="416123" y="817764"/>
                    </a:cubicBezTo>
                    <a:cubicBezTo>
                      <a:pt x="420695" y="829196"/>
                      <a:pt x="432127" y="833007"/>
                      <a:pt x="437462" y="844438"/>
                    </a:cubicBezTo>
                    <a:cubicBezTo>
                      <a:pt x="435938" y="843676"/>
                      <a:pt x="434414" y="842914"/>
                      <a:pt x="432127" y="843676"/>
                    </a:cubicBezTo>
                    <a:cubicBezTo>
                      <a:pt x="432889" y="849773"/>
                      <a:pt x="445846" y="846725"/>
                      <a:pt x="440511" y="855108"/>
                    </a:cubicBezTo>
                    <a:cubicBezTo>
                      <a:pt x="442797" y="857395"/>
                      <a:pt x="445083" y="853584"/>
                      <a:pt x="443559" y="852060"/>
                    </a:cubicBezTo>
                    <a:cubicBezTo>
                      <a:pt x="459564" y="874161"/>
                      <a:pt x="483952" y="890928"/>
                      <a:pt x="505292" y="909219"/>
                    </a:cubicBezTo>
                    <a:cubicBezTo>
                      <a:pt x="515961" y="926748"/>
                      <a:pt x="495384" y="920651"/>
                      <a:pt x="512150" y="926748"/>
                    </a:cubicBezTo>
                    <a:cubicBezTo>
                      <a:pt x="512150" y="929035"/>
                      <a:pt x="515199" y="925224"/>
                      <a:pt x="514437" y="926748"/>
                    </a:cubicBezTo>
                    <a:cubicBezTo>
                      <a:pt x="520534" y="929035"/>
                      <a:pt x="514437" y="940467"/>
                      <a:pt x="521296" y="940467"/>
                    </a:cubicBezTo>
                    <a:cubicBezTo>
                      <a:pt x="523582" y="935132"/>
                      <a:pt x="525107" y="940467"/>
                      <a:pt x="528155" y="938180"/>
                    </a:cubicBezTo>
                    <a:cubicBezTo>
                      <a:pt x="535015" y="949612"/>
                      <a:pt x="532728" y="954947"/>
                      <a:pt x="543398" y="957996"/>
                    </a:cubicBezTo>
                    <a:lnTo>
                      <a:pt x="541112" y="959520"/>
                    </a:lnTo>
                    <a:cubicBezTo>
                      <a:pt x="555592" y="961044"/>
                      <a:pt x="562451" y="973238"/>
                      <a:pt x="575407" y="972476"/>
                    </a:cubicBezTo>
                    <a:cubicBezTo>
                      <a:pt x="624183" y="1012869"/>
                      <a:pt x="674484" y="1046403"/>
                      <a:pt x="724784" y="1081460"/>
                    </a:cubicBezTo>
                    <a:cubicBezTo>
                      <a:pt x="772799" y="1118805"/>
                      <a:pt x="824623" y="1147766"/>
                      <a:pt x="874924" y="1183586"/>
                    </a:cubicBezTo>
                    <a:cubicBezTo>
                      <a:pt x="883307" y="1197304"/>
                      <a:pt x="884831" y="1198066"/>
                      <a:pt x="899312" y="1203401"/>
                    </a:cubicBezTo>
                    <a:cubicBezTo>
                      <a:pt x="897788" y="1204163"/>
                      <a:pt x="897026" y="1204163"/>
                      <a:pt x="897788" y="1205687"/>
                    </a:cubicBezTo>
                    <a:cubicBezTo>
                      <a:pt x="901598" y="1200353"/>
                      <a:pt x="907695" y="1211022"/>
                      <a:pt x="912268" y="1206450"/>
                    </a:cubicBezTo>
                    <a:cubicBezTo>
                      <a:pt x="931321" y="1218644"/>
                      <a:pt x="950374" y="1227789"/>
                      <a:pt x="971714" y="1238459"/>
                    </a:cubicBezTo>
                    <a:cubicBezTo>
                      <a:pt x="967904" y="1236935"/>
                      <a:pt x="964093" y="1240745"/>
                      <a:pt x="967904" y="1242270"/>
                    </a:cubicBezTo>
                    <a:lnTo>
                      <a:pt x="974001" y="1240745"/>
                    </a:lnTo>
                    <a:lnTo>
                      <a:pt x="974001" y="1242270"/>
                    </a:lnTo>
                    <a:cubicBezTo>
                      <a:pt x="977049" y="1243032"/>
                      <a:pt x="981622" y="1241507"/>
                      <a:pt x="979336" y="1238459"/>
                    </a:cubicBezTo>
                    <a:cubicBezTo>
                      <a:pt x="1033447" y="1262085"/>
                      <a:pt x="1080698" y="1297905"/>
                      <a:pt x="1134048" y="1320769"/>
                    </a:cubicBezTo>
                    <a:cubicBezTo>
                      <a:pt x="1145480" y="1328390"/>
                      <a:pt x="1164533" y="1334487"/>
                      <a:pt x="1179013" y="1339060"/>
                    </a:cubicBezTo>
                    <a:cubicBezTo>
                      <a:pt x="1216358" y="1364210"/>
                      <a:pt x="1251415" y="1385550"/>
                      <a:pt x="1295618" y="1396220"/>
                    </a:cubicBezTo>
                    <a:cubicBezTo>
                      <a:pt x="1294094" y="1397744"/>
                      <a:pt x="1283425" y="1410700"/>
                      <a:pt x="1264371" y="140765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1" name="Freeform: Shape 398">
                <a:extLst>
                  <a:ext uri="{FF2B5EF4-FFF2-40B4-BE49-F238E27FC236}">
                    <a16:creationId xmlns:a16="http://schemas.microsoft.com/office/drawing/2014/main" id="{E381C600-9509-8BE3-A7D8-2C6B2BDD63A7}"/>
                  </a:ext>
                </a:extLst>
              </p:cNvPr>
              <p:cNvSpPr/>
              <p:nvPr/>
            </p:nvSpPr>
            <p:spPr>
              <a:xfrm>
                <a:off x="8124722" y="1346706"/>
                <a:ext cx="8383" cy="4735"/>
              </a:xfrm>
              <a:custGeom>
                <a:avLst/>
                <a:gdLst>
                  <a:gd name="connsiteX0" fmla="*/ 8383 w 8383"/>
                  <a:gd name="connsiteY0" fmla="*/ 0 h 4735"/>
                  <a:gd name="connsiteX1" fmla="*/ 0 w 8383"/>
                  <a:gd name="connsiteY1" fmla="*/ 3811 h 4735"/>
                  <a:gd name="connsiteX2" fmla="*/ 8383 w 8383"/>
                  <a:gd name="connsiteY2" fmla="*/ 0 h 4735"/>
                </a:gdLst>
                <a:ahLst/>
                <a:cxnLst>
                  <a:cxn ang="0">
                    <a:pos x="connsiteX0" y="connsiteY0"/>
                  </a:cxn>
                  <a:cxn ang="0">
                    <a:pos x="connsiteX1" y="connsiteY1"/>
                  </a:cxn>
                  <a:cxn ang="0">
                    <a:pos x="connsiteX2" y="connsiteY2"/>
                  </a:cxn>
                </a:cxnLst>
                <a:rect l="l" t="t" r="r" b="b"/>
                <a:pathLst>
                  <a:path w="8383" h="4735">
                    <a:moveTo>
                      <a:pt x="8383" y="0"/>
                    </a:moveTo>
                    <a:cubicBezTo>
                      <a:pt x="5335" y="1524"/>
                      <a:pt x="4573" y="6859"/>
                      <a:pt x="0" y="3811"/>
                    </a:cubicBezTo>
                    <a:cubicBezTo>
                      <a:pt x="2286" y="3049"/>
                      <a:pt x="5335" y="0"/>
                      <a:pt x="8383"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2" name="Freeform: Shape 399">
                <a:extLst>
                  <a:ext uri="{FF2B5EF4-FFF2-40B4-BE49-F238E27FC236}">
                    <a16:creationId xmlns:a16="http://schemas.microsoft.com/office/drawing/2014/main" id="{0AD60885-9972-5FCB-3179-7B2B12CE4C45}"/>
                  </a:ext>
                </a:extLst>
              </p:cNvPr>
              <p:cNvSpPr/>
              <p:nvPr/>
            </p:nvSpPr>
            <p:spPr>
              <a:xfrm>
                <a:off x="8118204" y="1488462"/>
                <a:ext cx="4439" cy="4572"/>
              </a:xfrm>
              <a:custGeom>
                <a:avLst/>
                <a:gdLst>
                  <a:gd name="connsiteX0" fmla="*/ 4232 w 4439"/>
                  <a:gd name="connsiteY0" fmla="*/ 1524 h 4572"/>
                  <a:gd name="connsiteX1" fmla="*/ 2707 w 4439"/>
                  <a:gd name="connsiteY1" fmla="*/ 4573 h 4572"/>
                  <a:gd name="connsiteX2" fmla="*/ 421 w 4439"/>
                  <a:gd name="connsiteY2" fmla="*/ 0 h 4572"/>
                  <a:gd name="connsiteX3" fmla="*/ 4232 w 4439"/>
                  <a:gd name="connsiteY3" fmla="*/ 1524 h 4572"/>
                </a:gdLst>
                <a:ahLst/>
                <a:cxnLst>
                  <a:cxn ang="0">
                    <a:pos x="connsiteX0" y="connsiteY0"/>
                  </a:cxn>
                  <a:cxn ang="0">
                    <a:pos x="connsiteX1" y="connsiteY1"/>
                  </a:cxn>
                  <a:cxn ang="0">
                    <a:pos x="connsiteX2" y="connsiteY2"/>
                  </a:cxn>
                  <a:cxn ang="0">
                    <a:pos x="connsiteX3" y="connsiteY3"/>
                  </a:cxn>
                </a:cxnLst>
                <a:rect l="l" t="t" r="r" b="b"/>
                <a:pathLst>
                  <a:path w="4439" h="4572">
                    <a:moveTo>
                      <a:pt x="4232" y="1524"/>
                    </a:moveTo>
                    <a:cubicBezTo>
                      <a:pt x="4994" y="1524"/>
                      <a:pt x="3469" y="3811"/>
                      <a:pt x="2707" y="4573"/>
                    </a:cubicBezTo>
                    <a:cubicBezTo>
                      <a:pt x="1945" y="3049"/>
                      <a:pt x="-1103" y="1524"/>
                      <a:pt x="421" y="0"/>
                    </a:cubicBezTo>
                    <a:cubicBezTo>
                      <a:pt x="1183" y="1524"/>
                      <a:pt x="2707" y="762"/>
                      <a:pt x="4232" y="1524"/>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3" name="Freeform: Shape 400">
                <a:extLst>
                  <a:ext uri="{FF2B5EF4-FFF2-40B4-BE49-F238E27FC236}">
                    <a16:creationId xmlns:a16="http://schemas.microsoft.com/office/drawing/2014/main" id="{D07B1869-48F7-EFB5-F745-43BACA157068}"/>
                  </a:ext>
                </a:extLst>
              </p:cNvPr>
              <p:cNvSpPr/>
              <p:nvPr/>
            </p:nvSpPr>
            <p:spPr>
              <a:xfrm>
                <a:off x="8120911" y="1514375"/>
                <a:ext cx="7621" cy="11431"/>
              </a:xfrm>
              <a:custGeom>
                <a:avLst/>
                <a:gdLst>
                  <a:gd name="connsiteX0" fmla="*/ 7622 w 7621"/>
                  <a:gd name="connsiteY0" fmla="*/ 11432 h 11431"/>
                  <a:gd name="connsiteX1" fmla="*/ 0 w 7621"/>
                  <a:gd name="connsiteY1" fmla="*/ 0 h 11431"/>
                  <a:gd name="connsiteX2" fmla="*/ 7622 w 7621"/>
                  <a:gd name="connsiteY2" fmla="*/ 11432 h 11431"/>
                </a:gdLst>
                <a:ahLst/>
                <a:cxnLst>
                  <a:cxn ang="0">
                    <a:pos x="connsiteX0" y="connsiteY0"/>
                  </a:cxn>
                  <a:cxn ang="0">
                    <a:pos x="connsiteX1" y="connsiteY1"/>
                  </a:cxn>
                  <a:cxn ang="0">
                    <a:pos x="connsiteX2" y="connsiteY2"/>
                  </a:cxn>
                </a:cxnLst>
                <a:rect l="l" t="t" r="r" b="b"/>
                <a:pathLst>
                  <a:path w="7621" h="11431">
                    <a:moveTo>
                      <a:pt x="7622" y="11432"/>
                    </a:moveTo>
                    <a:cubicBezTo>
                      <a:pt x="4573" y="11432"/>
                      <a:pt x="762" y="4573"/>
                      <a:pt x="0" y="0"/>
                    </a:cubicBezTo>
                    <a:lnTo>
                      <a:pt x="7622" y="11432"/>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4" name="Freeform: Shape 401">
                <a:extLst>
                  <a:ext uri="{FF2B5EF4-FFF2-40B4-BE49-F238E27FC236}">
                    <a16:creationId xmlns:a16="http://schemas.microsoft.com/office/drawing/2014/main" id="{304B9B9F-6AC4-CE75-A654-1760374A26B1}"/>
                  </a:ext>
                </a:extLst>
              </p:cNvPr>
              <p:cNvSpPr/>
              <p:nvPr/>
            </p:nvSpPr>
            <p:spPr>
              <a:xfrm>
                <a:off x="8121673" y="1560549"/>
                <a:ext cx="3810" cy="3276"/>
              </a:xfrm>
              <a:custGeom>
                <a:avLst/>
                <a:gdLst>
                  <a:gd name="connsiteX0" fmla="*/ 3811 w 3810"/>
                  <a:gd name="connsiteY0" fmla="*/ 1078 h 3276"/>
                  <a:gd name="connsiteX1" fmla="*/ 0 w 3810"/>
                  <a:gd name="connsiteY1" fmla="*/ 316 h 3276"/>
                  <a:gd name="connsiteX2" fmla="*/ 3811 w 3810"/>
                  <a:gd name="connsiteY2" fmla="*/ 1078 h 3276"/>
                </a:gdLst>
                <a:ahLst/>
                <a:cxnLst>
                  <a:cxn ang="0">
                    <a:pos x="connsiteX0" y="connsiteY0"/>
                  </a:cxn>
                  <a:cxn ang="0">
                    <a:pos x="connsiteX1" y="connsiteY1"/>
                  </a:cxn>
                  <a:cxn ang="0">
                    <a:pos x="connsiteX2" y="connsiteY2"/>
                  </a:cxn>
                </a:cxnLst>
                <a:rect l="l" t="t" r="r" b="b"/>
                <a:pathLst>
                  <a:path w="3810" h="3276">
                    <a:moveTo>
                      <a:pt x="3811" y="1078"/>
                    </a:moveTo>
                    <a:cubicBezTo>
                      <a:pt x="2286" y="4126"/>
                      <a:pt x="762" y="4126"/>
                      <a:pt x="0" y="316"/>
                    </a:cubicBezTo>
                    <a:cubicBezTo>
                      <a:pt x="1525" y="-446"/>
                      <a:pt x="2286" y="316"/>
                      <a:pt x="3811" y="1078"/>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5" name="Freeform: Shape 402">
                <a:extLst>
                  <a:ext uri="{FF2B5EF4-FFF2-40B4-BE49-F238E27FC236}">
                    <a16:creationId xmlns:a16="http://schemas.microsoft.com/office/drawing/2014/main" id="{52EC6439-4871-681C-6D31-4243B68C7DD9}"/>
                  </a:ext>
                </a:extLst>
              </p:cNvPr>
              <p:cNvSpPr/>
              <p:nvPr/>
            </p:nvSpPr>
            <p:spPr>
              <a:xfrm>
                <a:off x="8130422" y="1562389"/>
                <a:ext cx="2128" cy="6097"/>
              </a:xfrm>
              <a:custGeom>
                <a:avLst/>
                <a:gdLst>
                  <a:gd name="connsiteX0" fmla="*/ 1921 w 2128"/>
                  <a:gd name="connsiteY0" fmla="*/ 0 h 6097"/>
                  <a:gd name="connsiteX1" fmla="*/ 397 w 2128"/>
                  <a:gd name="connsiteY1" fmla="*/ 6097 h 6097"/>
                  <a:gd name="connsiteX2" fmla="*/ 1921 w 2128"/>
                  <a:gd name="connsiteY2" fmla="*/ 0 h 6097"/>
                </a:gdLst>
                <a:ahLst/>
                <a:cxnLst>
                  <a:cxn ang="0">
                    <a:pos x="connsiteX0" y="connsiteY0"/>
                  </a:cxn>
                  <a:cxn ang="0">
                    <a:pos x="connsiteX1" y="connsiteY1"/>
                  </a:cxn>
                  <a:cxn ang="0">
                    <a:pos x="connsiteX2" y="connsiteY2"/>
                  </a:cxn>
                </a:cxnLst>
                <a:rect l="l" t="t" r="r" b="b"/>
                <a:pathLst>
                  <a:path w="2128" h="6097">
                    <a:moveTo>
                      <a:pt x="1921" y="0"/>
                    </a:moveTo>
                    <a:cubicBezTo>
                      <a:pt x="2683" y="3049"/>
                      <a:pt x="1159" y="4573"/>
                      <a:pt x="397" y="6097"/>
                    </a:cubicBezTo>
                    <a:cubicBezTo>
                      <a:pt x="2683" y="5335"/>
                      <a:pt x="-2652" y="0"/>
                      <a:pt x="192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6" name="Freeform: Shape 403">
                <a:extLst>
                  <a:ext uri="{FF2B5EF4-FFF2-40B4-BE49-F238E27FC236}">
                    <a16:creationId xmlns:a16="http://schemas.microsoft.com/office/drawing/2014/main" id="{B296B933-992D-333B-16B2-963DB21EA451}"/>
                  </a:ext>
                </a:extLst>
              </p:cNvPr>
              <p:cNvSpPr/>
              <p:nvPr/>
            </p:nvSpPr>
            <p:spPr>
              <a:xfrm>
                <a:off x="8143819" y="1635553"/>
                <a:ext cx="3840" cy="6859"/>
              </a:xfrm>
              <a:custGeom>
                <a:avLst/>
                <a:gdLst>
                  <a:gd name="connsiteX0" fmla="*/ 1481 w 3840"/>
                  <a:gd name="connsiteY0" fmla="*/ 0 h 6859"/>
                  <a:gd name="connsiteX1" fmla="*/ 3005 w 3840"/>
                  <a:gd name="connsiteY1" fmla="*/ 6859 h 6859"/>
                  <a:gd name="connsiteX2" fmla="*/ 1481 w 3840"/>
                  <a:gd name="connsiteY2" fmla="*/ 0 h 6859"/>
                </a:gdLst>
                <a:ahLst/>
                <a:cxnLst>
                  <a:cxn ang="0">
                    <a:pos x="connsiteX0" y="connsiteY0"/>
                  </a:cxn>
                  <a:cxn ang="0">
                    <a:pos x="connsiteX1" y="connsiteY1"/>
                  </a:cxn>
                  <a:cxn ang="0">
                    <a:pos x="connsiteX2" y="connsiteY2"/>
                  </a:cxn>
                </a:cxnLst>
                <a:rect l="l" t="t" r="r" b="b"/>
                <a:pathLst>
                  <a:path w="3840" h="6859">
                    <a:moveTo>
                      <a:pt x="1481" y="0"/>
                    </a:moveTo>
                    <a:cubicBezTo>
                      <a:pt x="2242" y="1524"/>
                      <a:pt x="5291" y="4573"/>
                      <a:pt x="3005" y="6859"/>
                    </a:cubicBezTo>
                    <a:cubicBezTo>
                      <a:pt x="4529" y="4573"/>
                      <a:pt x="-3092" y="0"/>
                      <a:pt x="148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7" name="Freeform: Shape 404">
                <a:extLst>
                  <a:ext uri="{FF2B5EF4-FFF2-40B4-BE49-F238E27FC236}">
                    <a16:creationId xmlns:a16="http://schemas.microsoft.com/office/drawing/2014/main" id="{32C7DFC5-E84A-711E-2AB0-08675B2BE308}"/>
                  </a:ext>
                </a:extLst>
              </p:cNvPr>
              <p:cNvSpPr/>
              <p:nvPr/>
            </p:nvSpPr>
            <p:spPr>
              <a:xfrm>
                <a:off x="8156731" y="1666800"/>
                <a:ext cx="3810" cy="3452"/>
              </a:xfrm>
              <a:custGeom>
                <a:avLst/>
                <a:gdLst>
                  <a:gd name="connsiteX0" fmla="*/ 3049 w 3810"/>
                  <a:gd name="connsiteY0" fmla="*/ 0 h 3452"/>
                  <a:gd name="connsiteX1" fmla="*/ 3811 w 3810"/>
                  <a:gd name="connsiteY1" fmla="*/ 2286 h 3452"/>
                  <a:gd name="connsiteX2" fmla="*/ 0 w 3810"/>
                  <a:gd name="connsiteY2" fmla="*/ 1524 h 3452"/>
                  <a:gd name="connsiteX3" fmla="*/ 3049 w 3810"/>
                  <a:gd name="connsiteY3" fmla="*/ 0 h 3452"/>
                </a:gdLst>
                <a:ahLst/>
                <a:cxnLst>
                  <a:cxn ang="0">
                    <a:pos x="connsiteX0" y="connsiteY0"/>
                  </a:cxn>
                  <a:cxn ang="0">
                    <a:pos x="connsiteX1" y="connsiteY1"/>
                  </a:cxn>
                  <a:cxn ang="0">
                    <a:pos x="connsiteX2" y="connsiteY2"/>
                  </a:cxn>
                  <a:cxn ang="0">
                    <a:pos x="connsiteX3" y="connsiteY3"/>
                  </a:cxn>
                </a:cxnLst>
                <a:rect l="l" t="t" r="r" b="b"/>
                <a:pathLst>
                  <a:path w="3810" h="3452">
                    <a:moveTo>
                      <a:pt x="3049" y="0"/>
                    </a:moveTo>
                    <a:cubicBezTo>
                      <a:pt x="3049" y="762"/>
                      <a:pt x="3049" y="1524"/>
                      <a:pt x="3811" y="2286"/>
                    </a:cubicBezTo>
                    <a:cubicBezTo>
                      <a:pt x="3049" y="4573"/>
                      <a:pt x="762" y="3049"/>
                      <a:pt x="0" y="1524"/>
                    </a:cubicBez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8" name="Freeform: Shape 405">
                <a:extLst>
                  <a:ext uri="{FF2B5EF4-FFF2-40B4-BE49-F238E27FC236}">
                    <a16:creationId xmlns:a16="http://schemas.microsoft.com/office/drawing/2014/main" id="{B2D7F684-3A29-2CE4-BD9B-A0EB8E2BFE43}"/>
                  </a:ext>
                </a:extLst>
              </p:cNvPr>
              <p:cNvSpPr/>
              <p:nvPr/>
            </p:nvSpPr>
            <p:spPr>
              <a:xfrm>
                <a:off x="8477587" y="2190383"/>
                <a:ext cx="3810" cy="3048"/>
              </a:xfrm>
              <a:custGeom>
                <a:avLst/>
                <a:gdLst>
                  <a:gd name="connsiteX0" fmla="*/ 3811 w 3810"/>
                  <a:gd name="connsiteY0" fmla="*/ 3049 h 3048"/>
                  <a:gd name="connsiteX1" fmla="*/ 0 w 3810"/>
                  <a:gd name="connsiteY1" fmla="*/ 1524 h 3048"/>
                  <a:gd name="connsiteX2" fmla="*/ 2287 w 3810"/>
                  <a:gd name="connsiteY2" fmla="*/ 0 h 3048"/>
                </a:gdLst>
                <a:ahLst/>
                <a:cxnLst>
                  <a:cxn ang="0">
                    <a:pos x="connsiteX0" y="connsiteY0"/>
                  </a:cxn>
                  <a:cxn ang="0">
                    <a:pos x="connsiteX1" y="connsiteY1"/>
                  </a:cxn>
                  <a:cxn ang="0">
                    <a:pos x="connsiteX2" y="connsiteY2"/>
                  </a:cxn>
                </a:cxnLst>
                <a:rect l="l" t="t" r="r" b="b"/>
                <a:pathLst>
                  <a:path w="3810" h="3048">
                    <a:moveTo>
                      <a:pt x="3811" y="3049"/>
                    </a:moveTo>
                    <a:lnTo>
                      <a:pt x="0" y="1524"/>
                    </a:lnTo>
                    <a:lnTo>
                      <a:pt x="2287"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9" name="Freeform: Shape 406">
                <a:extLst>
                  <a:ext uri="{FF2B5EF4-FFF2-40B4-BE49-F238E27FC236}">
                    <a16:creationId xmlns:a16="http://schemas.microsoft.com/office/drawing/2014/main" id="{1497437E-007C-176D-1517-C4AF4337666A}"/>
                  </a:ext>
                </a:extLst>
              </p:cNvPr>
              <p:cNvSpPr/>
              <p:nvPr/>
            </p:nvSpPr>
            <p:spPr>
              <a:xfrm>
                <a:off x="8673329" y="2383201"/>
                <a:ext cx="1848" cy="4572"/>
              </a:xfrm>
              <a:custGeom>
                <a:avLst/>
                <a:gdLst>
                  <a:gd name="connsiteX0" fmla="*/ 125 w 1848"/>
                  <a:gd name="connsiteY0" fmla="*/ 0 h 4572"/>
                  <a:gd name="connsiteX1" fmla="*/ 887 w 1848"/>
                  <a:gd name="connsiteY1" fmla="*/ 4573 h 4572"/>
                  <a:gd name="connsiteX2" fmla="*/ 125 w 1848"/>
                  <a:gd name="connsiteY2" fmla="*/ 0 h 4572"/>
                </a:gdLst>
                <a:ahLst/>
                <a:cxnLst>
                  <a:cxn ang="0">
                    <a:pos x="connsiteX0" y="connsiteY0"/>
                  </a:cxn>
                  <a:cxn ang="0">
                    <a:pos x="connsiteX1" y="connsiteY1"/>
                  </a:cxn>
                  <a:cxn ang="0">
                    <a:pos x="connsiteX2" y="connsiteY2"/>
                  </a:cxn>
                </a:cxnLst>
                <a:rect l="l" t="t" r="r" b="b"/>
                <a:pathLst>
                  <a:path w="1848" h="4572">
                    <a:moveTo>
                      <a:pt x="125" y="0"/>
                    </a:moveTo>
                    <a:cubicBezTo>
                      <a:pt x="3936" y="762"/>
                      <a:pt x="125" y="3811"/>
                      <a:pt x="887" y="4573"/>
                    </a:cubicBezTo>
                    <a:cubicBezTo>
                      <a:pt x="-2161" y="2286"/>
                      <a:pt x="3936" y="3049"/>
                      <a:pt x="125"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20" name="Freeform: Shape 407">
                <a:extLst>
                  <a:ext uri="{FF2B5EF4-FFF2-40B4-BE49-F238E27FC236}">
                    <a16:creationId xmlns:a16="http://schemas.microsoft.com/office/drawing/2014/main" id="{31C0644B-FAB9-9DF4-DAFC-9740AFF73E97}"/>
                  </a:ext>
                </a:extLst>
              </p:cNvPr>
              <p:cNvSpPr/>
              <p:nvPr/>
            </p:nvSpPr>
            <p:spPr>
              <a:xfrm>
                <a:off x="8794633" y="2457890"/>
                <a:ext cx="3810" cy="4572"/>
              </a:xfrm>
              <a:custGeom>
                <a:avLst/>
                <a:gdLst>
                  <a:gd name="connsiteX0" fmla="*/ 1524 w 3810"/>
                  <a:gd name="connsiteY0" fmla="*/ 4573 h 4572"/>
                  <a:gd name="connsiteX1" fmla="*/ 0 w 3810"/>
                  <a:gd name="connsiteY1" fmla="*/ 4573 h 4572"/>
                  <a:gd name="connsiteX2" fmla="*/ 3811 w 3810"/>
                  <a:gd name="connsiteY2" fmla="*/ 0 h 4572"/>
                </a:gdLst>
                <a:ahLst/>
                <a:cxnLst>
                  <a:cxn ang="0">
                    <a:pos x="connsiteX0" y="connsiteY0"/>
                  </a:cxn>
                  <a:cxn ang="0">
                    <a:pos x="connsiteX1" y="connsiteY1"/>
                  </a:cxn>
                  <a:cxn ang="0">
                    <a:pos x="connsiteX2" y="connsiteY2"/>
                  </a:cxn>
                </a:cxnLst>
                <a:rect l="l" t="t" r="r" b="b"/>
                <a:pathLst>
                  <a:path w="3810" h="4572">
                    <a:moveTo>
                      <a:pt x="1524" y="4573"/>
                    </a:moveTo>
                    <a:lnTo>
                      <a:pt x="0" y="4573"/>
                    </a:lnTo>
                    <a:lnTo>
                      <a:pt x="3811"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83" name="Graphic 1">
              <a:extLst>
                <a:ext uri="{FF2B5EF4-FFF2-40B4-BE49-F238E27FC236}">
                  <a16:creationId xmlns:a16="http://schemas.microsoft.com/office/drawing/2014/main" id="{B3E80225-08CC-ED17-0604-319DC8A1387F}"/>
                </a:ext>
              </a:extLst>
            </p:cNvPr>
            <p:cNvGrpSpPr/>
            <p:nvPr/>
          </p:nvGrpSpPr>
          <p:grpSpPr>
            <a:xfrm>
              <a:off x="9343365" y="2820461"/>
              <a:ext cx="232737" cy="90133"/>
              <a:chOff x="9343365" y="2820461"/>
              <a:chExt cx="232737" cy="90133"/>
            </a:xfrm>
            <a:grpFill/>
          </p:grpSpPr>
          <p:sp>
            <p:nvSpPr>
              <p:cNvPr id="97" name="Freeform: Shape 384">
                <a:extLst>
                  <a:ext uri="{FF2B5EF4-FFF2-40B4-BE49-F238E27FC236}">
                    <a16:creationId xmlns:a16="http://schemas.microsoft.com/office/drawing/2014/main" id="{73EA0B2C-EA9C-6ECA-640C-865856C4507B}"/>
                  </a:ext>
                </a:extLst>
              </p:cNvPr>
              <p:cNvSpPr/>
              <p:nvPr/>
            </p:nvSpPr>
            <p:spPr>
              <a:xfrm>
                <a:off x="9345652" y="2860109"/>
                <a:ext cx="761" cy="4055"/>
              </a:xfrm>
              <a:custGeom>
                <a:avLst/>
                <a:gdLst>
                  <a:gd name="connsiteX0" fmla="*/ 762 w 761"/>
                  <a:gd name="connsiteY0" fmla="*/ 947 h 4055"/>
                  <a:gd name="connsiteX1" fmla="*/ 0 w 761"/>
                  <a:gd name="connsiteY1" fmla="*/ 3233 h 4055"/>
                  <a:gd name="connsiteX2" fmla="*/ 762 w 761"/>
                  <a:gd name="connsiteY2" fmla="*/ 947 h 4055"/>
                </a:gdLst>
                <a:ahLst/>
                <a:cxnLst>
                  <a:cxn ang="0">
                    <a:pos x="connsiteX0" y="connsiteY0"/>
                  </a:cxn>
                  <a:cxn ang="0">
                    <a:pos x="connsiteX1" y="connsiteY1"/>
                  </a:cxn>
                  <a:cxn ang="0">
                    <a:pos x="connsiteX2" y="connsiteY2"/>
                  </a:cxn>
                </a:cxnLst>
                <a:rect l="l" t="t" r="r" b="b"/>
                <a:pathLst>
                  <a:path w="761" h="4055">
                    <a:moveTo>
                      <a:pt x="762" y="947"/>
                    </a:moveTo>
                    <a:cubicBezTo>
                      <a:pt x="0" y="2471"/>
                      <a:pt x="762" y="5520"/>
                      <a:pt x="0" y="3233"/>
                    </a:cubicBezTo>
                    <a:cubicBezTo>
                      <a:pt x="0" y="947"/>
                      <a:pt x="0" y="-1339"/>
                      <a:pt x="762" y="947"/>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8" name="Freeform: Shape 385">
                <a:extLst>
                  <a:ext uri="{FF2B5EF4-FFF2-40B4-BE49-F238E27FC236}">
                    <a16:creationId xmlns:a16="http://schemas.microsoft.com/office/drawing/2014/main" id="{7635E61E-4EEE-9DC4-5FC5-482FFCD9EF1C}"/>
                  </a:ext>
                </a:extLst>
              </p:cNvPr>
              <p:cNvSpPr/>
              <p:nvPr/>
            </p:nvSpPr>
            <p:spPr>
              <a:xfrm>
                <a:off x="9343365" y="2820461"/>
                <a:ext cx="232737" cy="89557"/>
              </a:xfrm>
              <a:custGeom>
                <a:avLst/>
                <a:gdLst>
                  <a:gd name="connsiteX0" fmla="*/ 231687 w 232737"/>
                  <a:gd name="connsiteY0" fmla="*/ 39070 h 89557"/>
                  <a:gd name="connsiteX1" fmla="*/ 223304 w 232737"/>
                  <a:gd name="connsiteY1" fmla="*/ 48978 h 89557"/>
                  <a:gd name="connsiteX2" fmla="*/ 221780 w 232737"/>
                  <a:gd name="connsiteY2" fmla="*/ 42881 h 89557"/>
                  <a:gd name="connsiteX3" fmla="*/ 210348 w 232737"/>
                  <a:gd name="connsiteY3" fmla="*/ 39832 h 89557"/>
                  <a:gd name="connsiteX4" fmla="*/ 210348 w 232737"/>
                  <a:gd name="connsiteY4" fmla="*/ 37546 h 89557"/>
                  <a:gd name="connsiteX5" fmla="*/ 208824 w 232737"/>
                  <a:gd name="connsiteY5" fmla="*/ 42119 h 89557"/>
                  <a:gd name="connsiteX6" fmla="*/ 208824 w 232737"/>
                  <a:gd name="connsiteY6" fmla="*/ 38308 h 89557"/>
                  <a:gd name="connsiteX7" fmla="*/ 207299 w 232737"/>
                  <a:gd name="connsiteY7" fmla="*/ 43643 h 89557"/>
                  <a:gd name="connsiteX8" fmla="*/ 205775 w 232737"/>
                  <a:gd name="connsiteY8" fmla="*/ 36784 h 89557"/>
                  <a:gd name="connsiteX9" fmla="*/ 205775 w 232737"/>
                  <a:gd name="connsiteY9" fmla="*/ 42119 h 89557"/>
                  <a:gd name="connsiteX10" fmla="*/ 201964 w 232737"/>
                  <a:gd name="connsiteY10" fmla="*/ 48216 h 89557"/>
                  <a:gd name="connsiteX11" fmla="*/ 201964 w 232737"/>
                  <a:gd name="connsiteY11" fmla="*/ 45167 h 89557"/>
                  <a:gd name="connsiteX12" fmla="*/ 194343 w 232737"/>
                  <a:gd name="connsiteY12" fmla="*/ 54313 h 89557"/>
                  <a:gd name="connsiteX13" fmla="*/ 193581 w 232737"/>
                  <a:gd name="connsiteY13" fmla="*/ 47454 h 89557"/>
                  <a:gd name="connsiteX14" fmla="*/ 192057 w 232737"/>
                  <a:gd name="connsiteY14" fmla="*/ 55075 h 89557"/>
                  <a:gd name="connsiteX15" fmla="*/ 189770 w 232737"/>
                  <a:gd name="connsiteY15" fmla="*/ 57361 h 89557"/>
                  <a:gd name="connsiteX16" fmla="*/ 189770 w 232737"/>
                  <a:gd name="connsiteY16" fmla="*/ 55837 h 89557"/>
                  <a:gd name="connsiteX17" fmla="*/ 188246 w 232737"/>
                  <a:gd name="connsiteY17" fmla="*/ 59648 h 89557"/>
                  <a:gd name="connsiteX18" fmla="*/ 189008 w 232737"/>
                  <a:gd name="connsiteY18" fmla="*/ 55075 h 89557"/>
                  <a:gd name="connsiteX19" fmla="*/ 187484 w 232737"/>
                  <a:gd name="connsiteY19" fmla="*/ 55075 h 89557"/>
                  <a:gd name="connsiteX20" fmla="*/ 187484 w 232737"/>
                  <a:gd name="connsiteY20" fmla="*/ 56599 h 89557"/>
                  <a:gd name="connsiteX21" fmla="*/ 185960 w 232737"/>
                  <a:gd name="connsiteY21" fmla="*/ 55837 h 89557"/>
                  <a:gd name="connsiteX22" fmla="*/ 185960 w 232737"/>
                  <a:gd name="connsiteY22" fmla="*/ 55075 h 89557"/>
                  <a:gd name="connsiteX23" fmla="*/ 184436 w 232737"/>
                  <a:gd name="connsiteY23" fmla="*/ 58886 h 89557"/>
                  <a:gd name="connsiteX24" fmla="*/ 184436 w 232737"/>
                  <a:gd name="connsiteY24" fmla="*/ 49740 h 89557"/>
                  <a:gd name="connsiteX25" fmla="*/ 173766 w 232737"/>
                  <a:gd name="connsiteY25" fmla="*/ 55837 h 89557"/>
                  <a:gd name="connsiteX26" fmla="*/ 173003 w 232737"/>
                  <a:gd name="connsiteY26" fmla="*/ 50502 h 89557"/>
                  <a:gd name="connsiteX27" fmla="*/ 171479 w 232737"/>
                  <a:gd name="connsiteY27" fmla="*/ 55075 h 89557"/>
                  <a:gd name="connsiteX28" fmla="*/ 170717 w 232737"/>
                  <a:gd name="connsiteY28" fmla="*/ 52026 h 89557"/>
                  <a:gd name="connsiteX29" fmla="*/ 169193 w 232737"/>
                  <a:gd name="connsiteY29" fmla="*/ 55837 h 89557"/>
                  <a:gd name="connsiteX30" fmla="*/ 169193 w 232737"/>
                  <a:gd name="connsiteY30" fmla="*/ 49740 h 89557"/>
                  <a:gd name="connsiteX31" fmla="*/ 167669 w 232737"/>
                  <a:gd name="connsiteY31" fmla="*/ 55075 h 89557"/>
                  <a:gd name="connsiteX32" fmla="*/ 167669 w 232737"/>
                  <a:gd name="connsiteY32" fmla="*/ 51264 h 89557"/>
                  <a:gd name="connsiteX33" fmla="*/ 165382 w 232737"/>
                  <a:gd name="connsiteY33" fmla="*/ 53551 h 89557"/>
                  <a:gd name="connsiteX34" fmla="*/ 165382 w 232737"/>
                  <a:gd name="connsiteY34" fmla="*/ 49740 h 89557"/>
                  <a:gd name="connsiteX35" fmla="*/ 164620 w 232737"/>
                  <a:gd name="connsiteY35" fmla="*/ 54313 h 89557"/>
                  <a:gd name="connsiteX36" fmla="*/ 164620 w 232737"/>
                  <a:gd name="connsiteY36" fmla="*/ 50502 h 89557"/>
                  <a:gd name="connsiteX37" fmla="*/ 161571 w 232737"/>
                  <a:gd name="connsiteY37" fmla="*/ 57361 h 89557"/>
                  <a:gd name="connsiteX38" fmla="*/ 161571 w 232737"/>
                  <a:gd name="connsiteY38" fmla="*/ 55837 h 89557"/>
                  <a:gd name="connsiteX39" fmla="*/ 158523 w 232737"/>
                  <a:gd name="connsiteY39" fmla="*/ 57361 h 89557"/>
                  <a:gd name="connsiteX40" fmla="*/ 156999 w 232737"/>
                  <a:gd name="connsiteY40" fmla="*/ 49740 h 89557"/>
                  <a:gd name="connsiteX41" fmla="*/ 156237 w 232737"/>
                  <a:gd name="connsiteY41" fmla="*/ 60410 h 89557"/>
                  <a:gd name="connsiteX42" fmla="*/ 153188 w 232737"/>
                  <a:gd name="connsiteY42" fmla="*/ 58886 h 89557"/>
                  <a:gd name="connsiteX43" fmla="*/ 153188 w 232737"/>
                  <a:gd name="connsiteY43" fmla="*/ 49740 h 89557"/>
                  <a:gd name="connsiteX44" fmla="*/ 152426 w 232737"/>
                  <a:gd name="connsiteY44" fmla="*/ 45167 h 89557"/>
                  <a:gd name="connsiteX45" fmla="*/ 152426 w 232737"/>
                  <a:gd name="connsiteY45" fmla="*/ 42119 h 89557"/>
                  <a:gd name="connsiteX46" fmla="*/ 150902 w 232737"/>
                  <a:gd name="connsiteY46" fmla="*/ 44405 h 89557"/>
                  <a:gd name="connsiteX47" fmla="*/ 148615 w 232737"/>
                  <a:gd name="connsiteY47" fmla="*/ 58124 h 89557"/>
                  <a:gd name="connsiteX48" fmla="*/ 148615 w 232737"/>
                  <a:gd name="connsiteY48" fmla="*/ 48978 h 89557"/>
                  <a:gd name="connsiteX49" fmla="*/ 147853 w 232737"/>
                  <a:gd name="connsiteY49" fmla="*/ 62696 h 89557"/>
                  <a:gd name="connsiteX50" fmla="*/ 147091 w 232737"/>
                  <a:gd name="connsiteY50" fmla="*/ 58886 h 89557"/>
                  <a:gd name="connsiteX51" fmla="*/ 147091 w 232737"/>
                  <a:gd name="connsiteY51" fmla="*/ 63459 h 89557"/>
                  <a:gd name="connsiteX52" fmla="*/ 144805 w 232737"/>
                  <a:gd name="connsiteY52" fmla="*/ 58124 h 89557"/>
                  <a:gd name="connsiteX53" fmla="*/ 144805 w 232737"/>
                  <a:gd name="connsiteY53" fmla="*/ 54313 h 89557"/>
                  <a:gd name="connsiteX54" fmla="*/ 143281 w 232737"/>
                  <a:gd name="connsiteY54" fmla="*/ 56599 h 89557"/>
                  <a:gd name="connsiteX55" fmla="*/ 143281 w 232737"/>
                  <a:gd name="connsiteY55" fmla="*/ 55837 h 89557"/>
                  <a:gd name="connsiteX56" fmla="*/ 142518 w 232737"/>
                  <a:gd name="connsiteY56" fmla="*/ 62696 h 89557"/>
                  <a:gd name="connsiteX57" fmla="*/ 142518 w 232737"/>
                  <a:gd name="connsiteY57" fmla="*/ 60410 h 89557"/>
                  <a:gd name="connsiteX58" fmla="*/ 140994 w 232737"/>
                  <a:gd name="connsiteY58" fmla="*/ 65745 h 89557"/>
                  <a:gd name="connsiteX59" fmla="*/ 140994 w 232737"/>
                  <a:gd name="connsiteY59" fmla="*/ 60410 h 89557"/>
                  <a:gd name="connsiteX60" fmla="*/ 137946 w 232737"/>
                  <a:gd name="connsiteY60" fmla="*/ 70318 h 89557"/>
                  <a:gd name="connsiteX61" fmla="*/ 138707 w 232737"/>
                  <a:gd name="connsiteY61" fmla="*/ 65745 h 89557"/>
                  <a:gd name="connsiteX62" fmla="*/ 134897 w 232737"/>
                  <a:gd name="connsiteY62" fmla="*/ 65745 h 89557"/>
                  <a:gd name="connsiteX63" fmla="*/ 134897 w 232737"/>
                  <a:gd name="connsiteY63" fmla="*/ 69556 h 89557"/>
                  <a:gd name="connsiteX64" fmla="*/ 133372 w 232737"/>
                  <a:gd name="connsiteY64" fmla="*/ 66507 h 89557"/>
                  <a:gd name="connsiteX65" fmla="*/ 132611 w 232737"/>
                  <a:gd name="connsiteY65" fmla="*/ 68031 h 89557"/>
                  <a:gd name="connsiteX66" fmla="*/ 132611 w 232737"/>
                  <a:gd name="connsiteY66" fmla="*/ 66507 h 89557"/>
                  <a:gd name="connsiteX67" fmla="*/ 128038 w 232737"/>
                  <a:gd name="connsiteY67" fmla="*/ 69556 h 89557"/>
                  <a:gd name="connsiteX68" fmla="*/ 127276 w 232737"/>
                  <a:gd name="connsiteY68" fmla="*/ 76415 h 89557"/>
                  <a:gd name="connsiteX69" fmla="*/ 127276 w 232737"/>
                  <a:gd name="connsiteY69" fmla="*/ 71842 h 89557"/>
                  <a:gd name="connsiteX70" fmla="*/ 125751 w 232737"/>
                  <a:gd name="connsiteY70" fmla="*/ 68793 h 89557"/>
                  <a:gd name="connsiteX71" fmla="*/ 127276 w 232737"/>
                  <a:gd name="connsiteY71" fmla="*/ 68031 h 89557"/>
                  <a:gd name="connsiteX72" fmla="*/ 126514 w 232737"/>
                  <a:gd name="connsiteY72" fmla="*/ 68793 h 89557"/>
                  <a:gd name="connsiteX73" fmla="*/ 124989 w 232737"/>
                  <a:gd name="connsiteY73" fmla="*/ 69556 h 89557"/>
                  <a:gd name="connsiteX74" fmla="*/ 124989 w 232737"/>
                  <a:gd name="connsiteY74" fmla="*/ 63459 h 89557"/>
                  <a:gd name="connsiteX75" fmla="*/ 124227 w 232737"/>
                  <a:gd name="connsiteY75" fmla="*/ 67269 h 89557"/>
                  <a:gd name="connsiteX76" fmla="*/ 123465 w 232737"/>
                  <a:gd name="connsiteY76" fmla="*/ 68793 h 89557"/>
                  <a:gd name="connsiteX77" fmla="*/ 122703 w 232737"/>
                  <a:gd name="connsiteY77" fmla="*/ 72604 h 89557"/>
                  <a:gd name="connsiteX78" fmla="*/ 121179 w 232737"/>
                  <a:gd name="connsiteY78" fmla="*/ 68031 h 89557"/>
                  <a:gd name="connsiteX79" fmla="*/ 121179 w 232737"/>
                  <a:gd name="connsiteY79" fmla="*/ 62696 h 89557"/>
                  <a:gd name="connsiteX80" fmla="*/ 120416 w 232737"/>
                  <a:gd name="connsiteY80" fmla="*/ 71080 h 89557"/>
                  <a:gd name="connsiteX81" fmla="*/ 120416 w 232737"/>
                  <a:gd name="connsiteY81" fmla="*/ 68793 h 89557"/>
                  <a:gd name="connsiteX82" fmla="*/ 118892 w 232737"/>
                  <a:gd name="connsiteY82" fmla="*/ 74890 h 89557"/>
                  <a:gd name="connsiteX83" fmla="*/ 116606 w 232737"/>
                  <a:gd name="connsiteY83" fmla="*/ 69556 h 89557"/>
                  <a:gd name="connsiteX84" fmla="*/ 115082 w 232737"/>
                  <a:gd name="connsiteY84" fmla="*/ 73366 h 89557"/>
                  <a:gd name="connsiteX85" fmla="*/ 115082 w 232737"/>
                  <a:gd name="connsiteY85" fmla="*/ 70318 h 89557"/>
                  <a:gd name="connsiteX86" fmla="*/ 114319 w 232737"/>
                  <a:gd name="connsiteY86" fmla="*/ 71080 h 89557"/>
                  <a:gd name="connsiteX87" fmla="*/ 112795 w 232737"/>
                  <a:gd name="connsiteY87" fmla="*/ 63459 h 89557"/>
                  <a:gd name="connsiteX88" fmla="*/ 112795 w 232737"/>
                  <a:gd name="connsiteY88" fmla="*/ 73366 h 89557"/>
                  <a:gd name="connsiteX89" fmla="*/ 110509 w 232737"/>
                  <a:gd name="connsiteY89" fmla="*/ 71080 h 89557"/>
                  <a:gd name="connsiteX90" fmla="*/ 110509 w 232737"/>
                  <a:gd name="connsiteY90" fmla="*/ 64983 h 89557"/>
                  <a:gd name="connsiteX91" fmla="*/ 108223 w 232737"/>
                  <a:gd name="connsiteY91" fmla="*/ 67269 h 89557"/>
                  <a:gd name="connsiteX92" fmla="*/ 108223 w 232737"/>
                  <a:gd name="connsiteY92" fmla="*/ 74128 h 89557"/>
                  <a:gd name="connsiteX93" fmla="*/ 106698 w 232737"/>
                  <a:gd name="connsiteY93" fmla="*/ 71080 h 89557"/>
                  <a:gd name="connsiteX94" fmla="*/ 105936 w 232737"/>
                  <a:gd name="connsiteY94" fmla="*/ 75653 h 89557"/>
                  <a:gd name="connsiteX95" fmla="*/ 101363 w 232737"/>
                  <a:gd name="connsiteY95" fmla="*/ 67269 h 89557"/>
                  <a:gd name="connsiteX96" fmla="*/ 100601 w 232737"/>
                  <a:gd name="connsiteY96" fmla="*/ 71080 h 89557"/>
                  <a:gd name="connsiteX97" fmla="*/ 101363 w 232737"/>
                  <a:gd name="connsiteY97" fmla="*/ 71080 h 89557"/>
                  <a:gd name="connsiteX98" fmla="*/ 101363 w 232737"/>
                  <a:gd name="connsiteY98" fmla="*/ 74128 h 89557"/>
                  <a:gd name="connsiteX99" fmla="*/ 100601 w 232737"/>
                  <a:gd name="connsiteY99" fmla="*/ 66507 h 89557"/>
                  <a:gd name="connsiteX100" fmla="*/ 98315 w 232737"/>
                  <a:gd name="connsiteY100" fmla="*/ 75653 h 89557"/>
                  <a:gd name="connsiteX101" fmla="*/ 97553 w 232737"/>
                  <a:gd name="connsiteY101" fmla="*/ 72604 h 89557"/>
                  <a:gd name="connsiteX102" fmla="*/ 96791 w 232737"/>
                  <a:gd name="connsiteY102" fmla="*/ 77177 h 89557"/>
                  <a:gd name="connsiteX103" fmla="*/ 96028 w 232737"/>
                  <a:gd name="connsiteY103" fmla="*/ 65745 h 89557"/>
                  <a:gd name="connsiteX104" fmla="*/ 94504 w 232737"/>
                  <a:gd name="connsiteY104" fmla="*/ 69556 h 89557"/>
                  <a:gd name="connsiteX105" fmla="*/ 93742 w 232737"/>
                  <a:gd name="connsiteY105" fmla="*/ 63459 h 89557"/>
                  <a:gd name="connsiteX106" fmla="*/ 92980 w 232737"/>
                  <a:gd name="connsiteY106" fmla="*/ 67269 h 89557"/>
                  <a:gd name="connsiteX107" fmla="*/ 92980 w 232737"/>
                  <a:gd name="connsiteY107" fmla="*/ 65745 h 89557"/>
                  <a:gd name="connsiteX108" fmla="*/ 92217 w 232737"/>
                  <a:gd name="connsiteY108" fmla="*/ 65745 h 89557"/>
                  <a:gd name="connsiteX109" fmla="*/ 92980 w 232737"/>
                  <a:gd name="connsiteY109" fmla="*/ 71080 h 89557"/>
                  <a:gd name="connsiteX110" fmla="*/ 92217 w 232737"/>
                  <a:gd name="connsiteY110" fmla="*/ 74890 h 89557"/>
                  <a:gd name="connsiteX111" fmla="*/ 90693 w 232737"/>
                  <a:gd name="connsiteY111" fmla="*/ 71080 h 89557"/>
                  <a:gd name="connsiteX112" fmla="*/ 89931 w 232737"/>
                  <a:gd name="connsiteY112" fmla="*/ 74890 h 89557"/>
                  <a:gd name="connsiteX113" fmla="*/ 89931 w 232737"/>
                  <a:gd name="connsiteY113" fmla="*/ 71080 h 89557"/>
                  <a:gd name="connsiteX114" fmla="*/ 90693 w 232737"/>
                  <a:gd name="connsiteY114" fmla="*/ 71080 h 89557"/>
                  <a:gd name="connsiteX115" fmla="*/ 89931 w 232737"/>
                  <a:gd name="connsiteY115" fmla="*/ 68031 h 89557"/>
                  <a:gd name="connsiteX116" fmla="*/ 89169 w 232737"/>
                  <a:gd name="connsiteY116" fmla="*/ 74128 h 89557"/>
                  <a:gd name="connsiteX117" fmla="*/ 89931 w 232737"/>
                  <a:gd name="connsiteY117" fmla="*/ 69556 h 89557"/>
                  <a:gd name="connsiteX118" fmla="*/ 89169 w 232737"/>
                  <a:gd name="connsiteY118" fmla="*/ 67269 h 89557"/>
                  <a:gd name="connsiteX119" fmla="*/ 89169 w 232737"/>
                  <a:gd name="connsiteY119" fmla="*/ 71842 h 89557"/>
                  <a:gd name="connsiteX120" fmla="*/ 89169 w 232737"/>
                  <a:gd name="connsiteY120" fmla="*/ 69556 h 89557"/>
                  <a:gd name="connsiteX121" fmla="*/ 87645 w 232737"/>
                  <a:gd name="connsiteY121" fmla="*/ 75653 h 89557"/>
                  <a:gd name="connsiteX122" fmla="*/ 86121 w 232737"/>
                  <a:gd name="connsiteY122" fmla="*/ 72604 h 89557"/>
                  <a:gd name="connsiteX123" fmla="*/ 86121 w 232737"/>
                  <a:gd name="connsiteY123" fmla="*/ 72604 h 89557"/>
                  <a:gd name="connsiteX124" fmla="*/ 84596 w 232737"/>
                  <a:gd name="connsiteY124" fmla="*/ 74890 h 89557"/>
                  <a:gd name="connsiteX125" fmla="*/ 84596 w 232737"/>
                  <a:gd name="connsiteY125" fmla="*/ 74128 h 89557"/>
                  <a:gd name="connsiteX126" fmla="*/ 83072 w 232737"/>
                  <a:gd name="connsiteY126" fmla="*/ 77177 h 89557"/>
                  <a:gd name="connsiteX127" fmla="*/ 82310 w 232737"/>
                  <a:gd name="connsiteY127" fmla="*/ 66507 h 89557"/>
                  <a:gd name="connsiteX128" fmla="*/ 81548 w 232737"/>
                  <a:gd name="connsiteY128" fmla="*/ 77177 h 89557"/>
                  <a:gd name="connsiteX129" fmla="*/ 77737 w 232737"/>
                  <a:gd name="connsiteY129" fmla="*/ 74890 h 89557"/>
                  <a:gd name="connsiteX130" fmla="*/ 76975 w 232737"/>
                  <a:gd name="connsiteY130" fmla="*/ 78701 h 89557"/>
                  <a:gd name="connsiteX131" fmla="*/ 71640 w 232737"/>
                  <a:gd name="connsiteY131" fmla="*/ 75653 h 89557"/>
                  <a:gd name="connsiteX132" fmla="*/ 71640 w 232737"/>
                  <a:gd name="connsiteY132" fmla="*/ 68793 h 89557"/>
                  <a:gd name="connsiteX133" fmla="*/ 70878 w 232737"/>
                  <a:gd name="connsiteY133" fmla="*/ 71080 h 89557"/>
                  <a:gd name="connsiteX134" fmla="*/ 71640 w 232737"/>
                  <a:gd name="connsiteY134" fmla="*/ 78701 h 89557"/>
                  <a:gd name="connsiteX135" fmla="*/ 68592 w 232737"/>
                  <a:gd name="connsiteY135" fmla="*/ 77177 h 89557"/>
                  <a:gd name="connsiteX136" fmla="*/ 68592 w 232737"/>
                  <a:gd name="connsiteY136" fmla="*/ 80987 h 89557"/>
                  <a:gd name="connsiteX137" fmla="*/ 67068 w 232737"/>
                  <a:gd name="connsiteY137" fmla="*/ 76415 h 89557"/>
                  <a:gd name="connsiteX138" fmla="*/ 67068 w 232737"/>
                  <a:gd name="connsiteY138" fmla="*/ 80225 h 89557"/>
                  <a:gd name="connsiteX139" fmla="*/ 67068 w 232737"/>
                  <a:gd name="connsiteY139" fmla="*/ 76415 h 89557"/>
                  <a:gd name="connsiteX140" fmla="*/ 66305 w 232737"/>
                  <a:gd name="connsiteY140" fmla="*/ 80987 h 89557"/>
                  <a:gd name="connsiteX141" fmla="*/ 66305 w 232737"/>
                  <a:gd name="connsiteY141" fmla="*/ 77177 h 89557"/>
                  <a:gd name="connsiteX142" fmla="*/ 64019 w 232737"/>
                  <a:gd name="connsiteY142" fmla="*/ 82512 h 89557"/>
                  <a:gd name="connsiteX143" fmla="*/ 66305 w 232737"/>
                  <a:gd name="connsiteY143" fmla="*/ 76415 h 89557"/>
                  <a:gd name="connsiteX144" fmla="*/ 66305 w 232737"/>
                  <a:gd name="connsiteY144" fmla="*/ 81750 h 89557"/>
                  <a:gd name="connsiteX145" fmla="*/ 64019 w 232737"/>
                  <a:gd name="connsiteY145" fmla="*/ 73366 h 89557"/>
                  <a:gd name="connsiteX146" fmla="*/ 57160 w 232737"/>
                  <a:gd name="connsiteY146" fmla="*/ 84036 h 89557"/>
                  <a:gd name="connsiteX147" fmla="*/ 57160 w 232737"/>
                  <a:gd name="connsiteY147" fmla="*/ 80987 h 89557"/>
                  <a:gd name="connsiteX148" fmla="*/ 56398 w 232737"/>
                  <a:gd name="connsiteY148" fmla="*/ 84036 h 89557"/>
                  <a:gd name="connsiteX149" fmla="*/ 56398 w 232737"/>
                  <a:gd name="connsiteY149" fmla="*/ 74890 h 89557"/>
                  <a:gd name="connsiteX150" fmla="*/ 54873 w 232737"/>
                  <a:gd name="connsiteY150" fmla="*/ 80987 h 89557"/>
                  <a:gd name="connsiteX151" fmla="*/ 54873 w 232737"/>
                  <a:gd name="connsiteY151" fmla="*/ 83274 h 89557"/>
                  <a:gd name="connsiteX152" fmla="*/ 53349 w 232737"/>
                  <a:gd name="connsiteY152" fmla="*/ 85560 h 89557"/>
                  <a:gd name="connsiteX153" fmla="*/ 53349 w 232737"/>
                  <a:gd name="connsiteY153" fmla="*/ 77177 h 89557"/>
                  <a:gd name="connsiteX154" fmla="*/ 52587 w 232737"/>
                  <a:gd name="connsiteY154" fmla="*/ 80225 h 89557"/>
                  <a:gd name="connsiteX155" fmla="*/ 54111 w 232737"/>
                  <a:gd name="connsiteY155" fmla="*/ 60410 h 89557"/>
                  <a:gd name="connsiteX156" fmla="*/ 53349 w 232737"/>
                  <a:gd name="connsiteY156" fmla="*/ 61172 h 89557"/>
                  <a:gd name="connsiteX157" fmla="*/ 53349 w 232737"/>
                  <a:gd name="connsiteY157" fmla="*/ 52789 h 89557"/>
                  <a:gd name="connsiteX158" fmla="*/ 52587 w 232737"/>
                  <a:gd name="connsiteY158" fmla="*/ 65745 h 89557"/>
                  <a:gd name="connsiteX159" fmla="*/ 50301 w 232737"/>
                  <a:gd name="connsiteY159" fmla="*/ 78701 h 89557"/>
                  <a:gd name="connsiteX160" fmla="*/ 51063 w 232737"/>
                  <a:gd name="connsiteY160" fmla="*/ 73366 h 89557"/>
                  <a:gd name="connsiteX161" fmla="*/ 49538 w 232737"/>
                  <a:gd name="connsiteY161" fmla="*/ 74128 h 89557"/>
                  <a:gd name="connsiteX162" fmla="*/ 48776 w 232737"/>
                  <a:gd name="connsiteY162" fmla="*/ 82512 h 89557"/>
                  <a:gd name="connsiteX163" fmla="*/ 48776 w 232737"/>
                  <a:gd name="connsiteY163" fmla="*/ 76415 h 89557"/>
                  <a:gd name="connsiteX164" fmla="*/ 48014 w 232737"/>
                  <a:gd name="connsiteY164" fmla="*/ 84036 h 89557"/>
                  <a:gd name="connsiteX165" fmla="*/ 46490 w 232737"/>
                  <a:gd name="connsiteY165" fmla="*/ 87847 h 89557"/>
                  <a:gd name="connsiteX166" fmla="*/ 46490 w 232737"/>
                  <a:gd name="connsiteY166" fmla="*/ 73366 h 89557"/>
                  <a:gd name="connsiteX167" fmla="*/ 45728 w 232737"/>
                  <a:gd name="connsiteY167" fmla="*/ 87084 h 89557"/>
                  <a:gd name="connsiteX168" fmla="*/ 45728 w 232737"/>
                  <a:gd name="connsiteY168" fmla="*/ 78701 h 89557"/>
                  <a:gd name="connsiteX169" fmla="*/ 44204 w 232737"/>
                  <a:gd name="connsiteY169" fmla="*/ 77939 h 89557"/>
                  <a:gd name="connsiteX170" fmla="*/ 44204 w 232737"/>
                  <a:gd name="connsiteY170" fmla="*/ 83274 h 89557"/>
                  <a:gd name="connsiteX171" fmla="*/ 43441 w 232737"/>
                  <a:gd name="connsiteY171" fmla="*/ 77939 h 89557"/>
                  <a:gd name="connsiteX172" fmla="*/ 41917 w 232737"/>
                  <a:gd name="connsiteY172" fmla="*/ 77177 h 89557"/>
                  <a:gd name="connsiteX173" fmla="*/ 41155 w 232737"/>
                  <a:gd name="connsiteY173" fmla="*/ 82512 h 89557"/>
                  <a:gd name="connsiteX174" fmla="*/ 41917 w 232737"/>
                  <a:gd name="connsiteY174" fmla="*/ 85560 h 89557"/>
                  <a:gd name="connsiteX175" fmla="*/ 40393 w 232737"/>
                  <a:gd name="connsiteY175" fmla="*/ 87847 h 89557"/>
                  <a:gd name="connsiteX176" fmla="*/ 40393 w 232737"/>
                  <a:gd name="connsiteY176" fmla="*/ 84798 h 89557"/>
                  <a:gd name="connsiteX177" fmla="*/ 39631 w 232737"/>
                  <a:gd name="connsiteY177" fmla="*/ 88609 h 89557"/>
                  <a:gd name="connsiteX178" fmla="*/ 39631 w 232737"/>
                  <a:gd name="connsiteY178" fmla="*/ 84036 h 89557"/>
                  <a:gd name="connsiteX179" fmla="*/ 38869 w 232737"/>
                  <a:gd name="connsiteY179" fmla="*/ 88609 h 89557"/>
                  <a:gd name="connsiteX180" fmla="*/ 38106 w 232737"/>
                  <a:gd name="connsiteY180" fmla="*/ 81750 h 89557"/>
                  <a:gd name="connsiteX181" fmla="*/ 38869 w 232737"/>
                  <a:gd name="connsiteY181" fmla="*/ 77939 h 89557"/>
                  <a:gd name="connsiteX182" fmla="*/ 38106 w 232737"/>
                  <a:gd name="connsiteY182" fmla="*/ 75653 h 89557"/>
                  <a:gd name="connsiteX183" fmla="*/ 37345 w 232737"/>
                  <a:gd name="connsiteY183" fmla="*/ 87847 h 89557"/>
                  <a:gd name="connsiteX184" fmla="*/ 36582 w 232737"/>
                  <a:gd name="connsiteY184" fmla="*/ 87084 h 89557"/>
                  <a:gd name="connsiteX185" fmla="*/ 37345 w 232737"/>
                  <a:gd name="connsiteY185" fmla="*/ 82512 h 89557"/>
                  <a:gd name="connsiteX186" fmla="*/ 36582 w 232737"/>
                  <a:gd name="connsiteY186" fmla="*/ 75653 h 89557"/>
                  <a:gd name="connsiteX187" fmla="*/ 35820 w 232737"/>
                  <a:gd name="connsiteY187" fmla="*/ 84798 h 89557"/>
                  <a:gd name="connsiteX188" fmla="*/ 35820 w 232737"/>
                  <a:gd name="connsiteY188" fmla="*/ 79463 h 89557"/>
                  <a:gd name="connsiteX189" fmla="*/ 35058 w 232737"/>
                  <a:gd name="connsiteY189" fmla="*/ 86322 h 89557"/>
                  <a:gd name="connsiteX190" fmla="*/ 33534 w 232737"/>
                  <a:gd name="connsiteY190" fmla="*/ 75653 h 89557"/>
                  <a:gd name="connsiteX191" fmla="*/ 34296 w 232737"/>
                  <a:gd name="connsiteY191" fmla="*/ 68793 h 89557"/>
                  <a:gd name="connsiteX192" fmla="*/ 33534 w 232737"/>
                  <a:gd name="connsiteY192" fmla="*/ 68793 h 89557"/>
                  <a:gd name="connsiteX193" fmla="*/ 34296 w 232737"/>
                  <a:gd name="connsiteY193" fmla="*/ 58886 h 89557"/>
                  <a:gd name="connsiteX194" fmla="*/ 33534 w 232737"/>
                  <a:gd name="connsiteY194" fmla="*/ 61172 h 89557"/>
                  <a:gd name="connsiteX195" fmla="*/ 32010 w 232737"/>
                  <a:gd name="connsiteY195" fmla="*/ 82512 h 89557"/>
                  <a:gd name="connsiteX196" fmla="*/ 30485 w 232737"/>
                  <a:gd name="connsiteY196" fmla="*/ 74890 h 89557"/>
                  <a:gd name="connsiteX197" fmla="*/ 30485 w 232737"/>
                  <a:gd name="connsiteY197" fmla="*/ 80987 h 89557"/>
                  <a:gd name="connsiteX198" fmla="*/ 28961 w 232737"/>
                  <a:gd name="connsiteY198" fmla="*/ 85560 h 89557"/>
                  <a:gd name="connsiteX199" fmla="*/ 29723 w 232737"/>
                  <a:gd name="connsiteY199" fmla="*/ 71842 h 89557"/>
                  <a:gd name="connsiteX200" fmla="*/ 30485 w 232737"/>
                  <a:gd name="connsiteY200" fmla="*/ 73366 h 89557"/>
                  <a:gd name="connsiteX201" fmla="*/ 30485 w 232737"/>
                  <a:gd name="connsiteY201" fmla="*/ 64983 h 89557"/>
                  <a:gd name="connsiteX202" fmla="*/ 28961 w 232737"/>
                  <a:gd name="connsiteY202" fmla="*/ 70318 h 89557"/>
                  <a:gd name="connsiteX203" fmla="*/ 28961 w 232737"/>
                  <a:gd name="connsiteY203" fmla="*/ 74890 h 89557"/>
                  <a:gd name="connsiteX204" fmla="*/ 27437 w 232737"/>
                  <a:gd name="connsiteY204" fmla="*/ 77939 h 89557"/>
                  <a:gd name="connsiteX205" fmla="*/ 28199 w 232737"/>
                  <a:gd name="connsiteY205" fmla="*/ 85560 h 89557"/>
                  <a:gd name="connsiteX206" fmla="*/ 27437 w 232737"/>
                  <a:gd name="connsiteY206" fmla="*/ 87847 h 89557"/>
                  <a:gd name="connsiteX207" fmla="*/ 27437 w 232737"/>
                  <a:gd name="connsiteY207" fmla="*/ 84798 h 89557"/>
                  <a:gd name="connsiteX208" fmla="*/ 25913 w 232737"/>
                  <a:gd name="connsiteY208" fmla="*/ 89371 h 89557"/>
                  <a:gd name="connsiteX209" fmla="*/ 25913 w 232737"/>
                  <a:gd name="connsiteY209" fmla="*/ 83274 h 89557"/>
                  <a:gd name="connsiteX210" fmla="*/ 27437 w 232737"/>
                  <a:gd name="connsiteY210" fmla="*/ 77177 h 89557"/>
                  <a:gd name="connsiteX211" fmla="*/ 25913 w 232737"/>
                  <a:gd name="connsiteY211" fmla="*/ 78701 h 89557"/>
                  <a:gd name="connsiteX212" fmla="*/ 26675 w 232737"/>
                  <a:gd name="connsiteY212" fmla="*/ 77177 h 89557"/>
                  <a:gd name="connsiteX213" fmla="*/ 25150 w 232737"/>
                  <a:gd name="connsiteY213" fmla="*/ 71842 h 89557"/>
                  <a:gd name="connsiteX214" fmla="*/ 24388 w 232737"/>
                  <a:gd name="connsiteY214" fmla="*/ 77939 h 89557"/>
                  <a:gd name="connsiteX215" fmla="*/ 22102 w 232737"/>
                  <a:gd name="connsiteY215" fmla="*/ 82512 h 89557"/>
                  <a:gd name="connsiteX216" fmla="*/ 22102 w 232737"/>
                  <a:gd name="connsiteY216" fmla="*/ 74890 h 89557"/>
                  <a:gd name="connsiteX217" fmla="*/ 24388 w 232737"/>
                  <a:gd name="connsiteY217" fmla="*/ 72604 h 89557"/>
                  <a:gd name="connsiteX218" fmla="*/ 25913 w 232737"/>
                  <a:gd name="connsiteY218" fmla="*/ 65745 h 89557"/>
                  <a:gd name="connsiteX219" fmla="*/ 25150 w 232737"/>
                  <a:gd name="connsiteY219" fmla="*/ 52789 h 89557"/>
                  <a:gd name="connsiteX220" fmla="*/ 24388 w 232737"/>
                  <a:gd name="connsiteY220" fmla="*/ 55075 h 89557"/>
                  <a:gd name="connsiteX221" fmla="*/ 24388 w 232737"/>
                  <a:gd name="connsiteY221" fmla="*/ 64221 h 89557"/>
                  <a:gd name="connsiteX222" fmla="*/ 21340 w 232737"/>
                  <a:gd name="connsiteY222" fmla="*/ 70318 h 89557"/>
                  <a:gd name="connsiteX223" fmla="*/ 22102 w 232737"/>
                  <a:gd name="connsiteY223" fmla="*/ 62696 h 89557"/>
                  <a:gd name="connsiteX224" fmla="*/ 18292 w 232737"/>
                  <a:gd name="connsiteY224" fmla="*/ 61934 h 89557"/>
                  <a:gd name="connsiteX225" fmla="*/ 16767 w 232737"/>
                  <a:gd name="connsiteY225" fmla="*/ 70318 h 89557"/>
                  <a:gd name="connsiteX226" fmla="*/ 16767 w 232737"/>
                  <a:gd name="connsiteY226" fmla="*/ 80987 h 89557"/>
                  <a:gd name="connsiteX227" fmla="*/ 16767 w 232737"/>
                  <a:gd name="connsiteY227" fmla="*/ 75653 h 89557"/>
                  <a:gd name="connsiteX228" fmla="*/ 15243 w 232737"/>
                  <a:gd name="connsiteY228" fmla="*/ 75653 h 89557"/>
                  <a:gd name="connsiteX229" fmla="*/ 16767 w 232737"/>
                  <a:gd name="connsiteY229" fmla="*/ 60410 h 89557"/>
                  <a:gd name="connsiteX230" fmla="*/ 16005 w 232737"/>
                  <a:gd name="connsiteY230" fmla="*/ 55837 h 89557"/>
                  <a:gd name="connsiteX231" fmla="*/ 12957 w 232737"/>
                  <a:gd name="connsiteY231" fmla="*/ 62696 h 89557"/>
                  <a:gd name="connsiteX232" fmla="*/ 9146 w 232737"/>
                  <a:gd name="connsiteY232" fmla="*/ 62696 h 89557"/>
                  <a:gd name="connsiteX233" fmla="*/ 9146 w 232737"/>
                  <a:gd name="connsiteY233" fmla="*/ 52026 h 89557"/>
                  <a:gd name="connsiteX234" fmla="*/ 8383 w 232737"/>
                  <a:gd name="connsiteY234" fmla="*/ 55837 h 89557"/>
                  <a:gd name="connsiteX235" fmla="*/ 8383 w 232737"/>
                  <a:gd name="connsiteY235" fmla="*/ 54313 h 89557"/>
                  <a:gd name="connsiteX236" fmla="*/ 6097 w 232737"/>
                  <a:gd name="connsiteY236" fmla="*/ 59648 h 89557"/>
                  <a:gd name="connsiteX237" fmla="*/ 6859 w 232737"/>
                  <a:gd name="connsiteY237" fmla="*/ 52026 h 89557"/>
                  <a:gd name="connsiteX238" fmla="*/ 6097 w 232737"/>
                  <a:gd name="connsiteY238" fmla="*/ 53551 h 89557"/>
                  <a:gd name="connsiteX239" fmla="*/ 6859 w 232737"/>
                  <a:gd name="connsiteY239" fmla="*/ 47454 h 89557"/>
                  <a:gd name="connsiteX240" fmla="*/ 4573 w 232737"/>
                  <a:gd name="connsiteY240" fmla="*/ 48216 h 89557"/>
                  <a:gd name="connsiteX241" fmla="*/ 4573 w 232737"/>
                  <a:gd name="connsiteY241" fmla="*/ 52789 h 89557"/>
                  <a:gd name="connsiteX242" fmla="*/ 1525 w 232737"/>
                  <a:gd name="connsiteY242" fmla="*/ 53551 h 89557"/>
                  <a:gd name="connsiteX243" fmla="*/ 1525 w 232737"/>
                  <a:gd name="connsiteY243" fmla="*/ 48978 h 89557"/>
                  <a:gd name="connsiteX244" fmla="*/ 762 w 232737"/>
                  <a:gd name="connsiteY244" fmla="*/ 51264 h 89557"/>
                  <a:gd name="connsiteX245" fmla="*/ 0 w 232737"/>
                  <a:gd name="connsiteY245" fmla="*/ 48216 h 89557"/>
                  <a:gd name="connsiteX246" fmla="*/ 2287 w 232737"/>
                  <a:gd name="connsiteY246" fmla="*/ 38308 h 89557"/>
                  <a:gd name="connsiteX247" fmla="*/ 1525 w 232737"/>
                  <a:gd name="connsiteY247" fmla="*/ 47454 h 89557"/>
                  <a:gd name="connsiteX248" fmla="*/ 3049 w 232737"/>
                  <a:gd name="connsiteY248" fmla="*/ 45929 h 89557"/>
                  <a:gd name="connsiteX249" fmla="*/ 2287 w 232737"/>
                  <a:gd name="connsiteY249" fmla="*/ 48216 h 89557"/>
                  <a:gd name="connsiteX250" fmla="*/ 3811 w 232737"/>
                  <a:gd name="connsiteY250" fmla="*/ 39070 h 89557"/>
                  <a:gd name="connsiteX251" fmla="*/ 3049 w 232737"/>
                  <a:gd name="connsiteY251" fmla="*/ 39070 h 89557"/>
                  <a:gd name="connsiteX252" fmla="*/ 4573 w 232737"/>
                  <a:gd name="connsiteY252" fmla="*/ 36022 h 89557"/>
                  <a:gd name="connsiteX253" fmla="*/ 4573 w 232737"/>
                  <a:gd name="connsiteY253" fmla="*/ 41357 h 89557"/>
                  <a:gd name="connsiteX254" fmla="*/ 6097 w 232737"/>
                  <a:gd name="connsiteY254" fmla="*/ 36022 h 89557"/>
                  <a:gd name="connsiteX255" fmla="*/ 8383 w 232737"/>
                  <a:gd name="connsiteY255" fmla="*/ 33735 h 89557"/>
                  <a:gd name="connsiteX256" fmla="*/ 6097 w 232737"/>
                  <a:gd name="connsiteY256" fmla="*/ 45167 h 89557"/>
                  <a:gd name="connsiteX257" fmla="*/ 6859 w 232737"/>
                  <a:gd name="connsiteY257" fmla="*/ 47454 h 89557"/>
                  <a:gd name="connsiteX258" fmla="*/ 8383 w 232737"/>
                  <a:gd name="connsiteY258" fmla="*/ 35260 h 89557"/>
                  <a:gd name="connsiteX259" fmla="*/ 8383 w 232737"/>
                  <a:gd name="connsiteY259" fmla="*/ 39070 h 89557"/>
                  <a:gd name="connsiteX260" fmla="*/ 9908 w 232737"/>
                  <a:gd name="connsiteY260" fmla="*/ 32211 h 89557"/>
                  <a:gd name="connsiteX261" fmla="*/ 13718 w 232737"/>
                  <a:gd name="connsiteY261" fmla="*/ 34498 h 89557"/>
                  <a:gd name="connsiteX262" fmla="*/ 13718 w 232737"/>
                  <a:gd name="connsiteY262" fmla="*/ 38308 h 89557"/>
                  <a:gd name="connsiteX263" fmla="*/ 16767 w 232737"/>
                  <a:gd name="connsiteY263" fmla="*/ 31449 h 89557"/>
                  <a:gd name="connsiteX264" fmla="*/ 20578 w 232737"/>
                  <a:gd name="connsiteY264" fmla="*/ 34498 h 89557"/>
                  <a:gd name="connsiteX265" fmla="*/ 28199 w 232737"/>
                  <a:gd name="connsiteY265" fmla="*/ 30687 h 89557"/>
                  <a:gd name="connsiteX266" fmla="*/ 27437 w 232737"/>
                  <a:gd name="connsiteY266" fmla="*/ 36022 h 89557"/>
                  <a:gd name="connsiteX267" fmla="*/ 28199 w 232737"/>
                  <a:gd name="connsiteY267" fmla="*/ 38308 h 89557"/>
                  <a:gd name="connsiteX268" fmla="*/ 29723 w 232737"/>
                  <a:gd name="connsiteY268" fmla="*/ 29163 h 89557"/>
                  <a:gd name="connsiteX269" fmla="*/ 33534 w 232737"/>
                  <a:gd name="connsiteY269" fmla="*/ 24590 h 89557"/>
                  <a:gd name="connsiteX270" fmla="*/ 33534 w 232737"/>
                  <a:gd name="connsiteY270" fmla="*/ 28401 h 89557"/>
                  <a:gd name="connsiteX271" fmla="*/ 37345 w 232737"/>
                  <a:gd name="connsiteY271" fmla="*/ 29163 h 89557"/>
                  <a:gd name="connsiteX272" fmla="*/ 38106 w 232737"/>
                  <a:gd name="connsiteY272" fmla="*/ 33735 h 89557"/>
                  <a:gd name="connsiteX273" fmla="*/ 40393 w 232737"/>
                  <a:gd name="connsiteY273" fmla="*/ 23828 h 89557"/>
                  <a:gd name="connsiteX274" fmla="*/ 42680 w 232737"/>
                  <a:gd name="connsiteY274" fmla="*/ 27638 h 89557"/>
                  <a:gd name="connsiteX275" fmla="*/ 51825 w 232737"/>
                  <a:gd name="connsiteY275" fmla="*/ 19255 h 89557"/>
                  <a:gd name="connsiteX276" fmla="*/ 51825 w 232737"/>
                  <a:gd name="connsiteY276" fmla="*/ 23828 h 89557"/>
                  <a:gd name="connsiteX277" fmla="*/ 60971 w 232737"/>
                  <a:gd name="connsiteY277" fmla="*/ 18493 h 89557"/>
                  <a:gd name="connsiteX278" fmla="*/ 60971 w 232737"/>
                  <a:gd name="connsiteY278" fmla="*/ 26114 h 89557"/>
                  <a:gd name="connsiteX279" fmla="*/ 62495 w 232737"/>
                  <a:gd name="connsiteY279" fmla="*/ 18493 h 89557"/>
                  <a:gd name="connsiteX280" fmla="*/ 64781 w 232737"/>
                  <a:gd name="connsiteY280" fmla="*/ 20779 h 89557"/>
                  <a:gd name="connsiteX281" fmla="*/ 66305 w 232737"/>
                  <a:gd name="connsiteY281" fmla="*/ 16206 h 89557"/>
                  <a:gd name="connsiteX282" fmla="*/ 70116 w 232737"/>
                  <a:gd name="connsiteY282" fmla="*/ 16969 h 89557"/>
                  <a:gd name="connsiteX283" fmla="*/ 70116 w 232737"/>
                  <a:gd name="connsiteY283" fmla="*/ 16206 h 89557"/>
                  <a:gd name="connsiteX284" fmla="*/ 70116 w 232737"/>
                  <a:gd name="connsiteY284" fmla="*/ 21541 h 89557"/>
                  <a:gd name="connsiteX285" fmla="*/ 71640 w 232737"/>
                  <a:gd name="connsiteY285" fmla="*/ 14682 h 89557"/>
                  <a:gd name="connsiteX286" fmla="*/ 76975 w 232737"/>
                  <a:gd name="connsiteY286" fmla="*/ 17731 h 89557"/>
                  <a:gd name="connsiteX287" fmla="*/ 77737 w 232737"/>
                  <a:gd name="connsiteY287" fmla="*/ 13158 h 89557"/>
                  <a:gd name="connsiteX288" fmla="*/ 81548 w 232737"/>
                  <a:gd name="connsiteY288" fmla="*/ 13920 h 89557"/>
                  <a:gd name="connsiteX289" fmla="*/ 81548 w 232737"/>
                  <a:gd name="connsiteY289" fmla="*/ 18493 h 89557"/>
                  <a:gd name="connsiteX290" fmla="*/ 82310 w 232737"/>
                  <a:gd name="connsiteY290" fmla="*/ 13920 h 89557"/>
                  <a:gd name="connsiteX291" fmla="*/ 89169 w 232737"/>
                  <a:gd name="connsiteY291" fmla="*/ 17731 h 89557"/>
                  <a:gd name="connsiteX292" fmla="*/ 99839 w 232737"/>
                  <a:gd name="connsiteY292" fmla="*/ 14682 h 89557"/>
                  <a:gd name="connsiteX293" fmla="*/ 99839 w 232737"/>
                  <a:gd name="connsiteY293" fmla="*/ 16206 h 89557"/>
                  <a:gd name="connsiteX294" fmla="*/ 103650 w 232737"/>
                  <a:gd name="connsiteY294" fmla="*/ 12396 h 89557"/>
                  <a:gd name="connsiteX295" fmla="*/ 104412 w 232737"/>
                  <a:gd name="connsiteY295" fmla="*/ 16969 h 89557"/>
                  <a:gd name="connsiteX296" fmla="*/ 108223 w 232737"/>
                  <a:gd name="connsiteY296" fmla="*/ 15444 h 89557"/>
                  <a:gd name="connsiteX297" fmla="*/ 108223 w 232737"/>
                  <a:gd name="connsiteY297" fmla="*/ 16206 h 89557"/>
                  <a:gd name="connsiteX298" fmla="*/ 112033 w 232737"/>
                  <a:gd name="connsiteY298" fmla="*/ 18493 h 89557"/>
                  <a:gd name="connsiteX299" fmla="*/ 111271 w 232737"/>
                  <a:gd name="connsiteY299" fmla="*/ 21541 h 89557"/>
                  <a:gd name="connsiteX300" fmla="*/ 112795 w 232737"/>
                  <a:gd name="connsiteY300" fmla="*/ 22303 h 89557"/>
                  <a:gd name="connsiteX301" fmla="*/ 112795 w 232737"/>
                  <a:gd name="connsiteY301" fmla="*/ 17731 h 89557"/>
                  <a:gd name="connsiteX302" fmla="*/ 122703 w 232737"/>
                  <a:gd name="connsiteY302" fmla="*/ 13158 h 89557"/>
                  <a:gd name="connsiteX303" fmla="*/ 124989 w 232737"/>
                  <a:gd name="connsiteY303" fmla="*/ 21541 h 89557"/>
                  <a:gd name="connsiteX304" fmla="*/ 124989 w 232737"/>
                  <a:gd name="connsiteY304" fmla="*/ 20017 h 89557"/>
                  <a:gd name="connsiteX305" fmla="*/ 126514 w 232737"/>
                  <a:gd name="connsiteY305" fmla="*/ 25352 h 89557"/>
                  <a:gd name="connsiteX306" fmla="*/ 126514 w 232737"/>
                  <a:gd name="connsiteY306" fmla="*/ 19255 h 89557"/>
                  <a:gd name="connsiteX307" fmla="*/ 129562 w 232737"/>
                  <a:gd name="connsiteY307" fmla="*/ 23828 h 89557"/>
                  <a:gd name="connsiteX308" fmla="*/ 129562 w 232737"/>
                  <a:gd name="connsiteY308" fmla="*/ 26876 h 89557"/>
                  <a:gd name="connsiteX309" fmla="*/ 133372 w 232737"/>
                  <a:gd name="connsiteY309" fmla="*/ 13158 h 89557"/>
                  <a:gd name="connsiteX310" fmla="*/ 153950 w 232737"/>
                  <a:gd name="connsiteY310" fmla="*/ 4012 h 89557"/>
                  <a:gd name="connsiteX311" fmla="*/ 174527 w 232737"/>
                  <a:gd name="connsiteY311" fmla="*/ 5537 h 89557"/>
                  <a:gd name="connsiteX312" fmla="*/ 178338 w 232737"/>
                  <a:gd name="connsiteY312" fmla="*/ 9347 h 89557"/>
                  <a:gd name="connsiteX313" fmla="*/ 178338 w 232737"/>
                  <a:gd name="connsiteY313" fmla="*/ 12396 h 89557"/>
                  <a:gd name="connsiteX314" fmla="*/ 179101 w 232737"/>
                  <a:gd name="connsiteY314" fmla="*/ 5537 h 89557"/>
                  <a:gd name="connsiteX315" fmla="*/ 186722 w 232737"/>
                  <a:gd name="connsiteY315" fmla="*/ 4775 h 89557"/>
                  <a:gd name="connsiteX316" fmla="*/ 186722 w 232737"/>
                  <a:gd name="connsiteY316" fmla="*/ 10109 h 89557"/>
                  <a:gd name="connsiteX317" fmla="*/ 186722 w 232737"/>
                  <a:gd name="connsiteY317" fmla="*/ 6299 h 89557"/>
                  <a:gd name="connsiteX318" fmla="*/ 186722 w 232737"/>
                  <a:gd name="connsiteY318" fmla="*/ 7823 h 89557"/>
                  <a:gd name="connsiteX319" fmla="*/ 186722 w 232737"/>
                  <a:gd name="connsiteY319" fmla="*/ 1726 h 89557"/>
                  <a:gd name="connsiteX320" fmla="*/ 207299 w 232737"/>
                  <a:gd name="connsiteY320" fmla="*/ 5537 h 89557"/>
                  <a:gd name="connsiteX321" fmla="*/ 212634 w 232737"/>
                  <a:gd name="connsiteY321" fmla="*/ 4012 h 89557"/>
                  <a:gd name="connsiteX322" fmla="*/ 227877 w 232737"/>
                  <a:gd name="connsiteY322" fmla="*/ 11634 h 89557"/>
                  <a:gd name="connsiteX323" fmla="*/ 231687 w 232737"/>
                  <a:gd name="connsiteY323" fmla="*/ 39070 h 8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232737" h="89557">
                    <a:moveTo>
                      <a:pt x="231687" y="39070"/>
                    </a:moveTo>
                    <a:cubicBezTo>
                      <a:pt x="230163" y="53551"/>
                      <a:pt x="225590" y="39832"/>
                      <a:pt x="223304" y="48978"/>
                    </a:cubicBezTo>
                    <a:cubicBezTo>
                      <a:pt x="223304" y="49740"/>
                      <a:pt x="222542" y="41357"/>
                      <a:pt x="221780" y="42881"/>
                    </a:cubicBezTo>
                    <a:cubicBezTo>
                      <a:pt x="220255" y="54313"/>
                      <a:pt x="214920" y="48216"/>
                      <a:pt x="210348" y="39832"/>
                    </a:cubicBezTo>
                    <a:lnTo>
                      <a:pt x="210348" y="37546"/>
                    </a:lnTo>
                    <a:cubicBezTo>
                      <a:pt x="209585" y="36022"/>
                      <a:pt x="209585" y="43643"/>
                      <a:pt x="208824" y="42119"/>
                    </a:cubicBezTo>
                    <a:cubicBezTo>
                      <a:pt x="208824" y="40595"/>
                      <a:pt x="208824" y="39832"/>
                      <a:pt x="208824" y="38308"/>
                    </a:cubicBezTo>
                    <a:cubicBezTo>
                      <a:pt x="208824" y="42881"/>
                      <a:pt x="208061" y="40595"/>
                      <a:pt x="207299" y="43643"/>
                    </a:cubicBezTo>
                    <a:cubicBezTo>
                      <a:pt x="207299" y="42119"/>
                      <a:pt x="206537" y="38308"/>
                      <a:pt x="205775" y="36784"/>
                    </a:cubicBezTo>
                    <a:lnTo>
                      <a:pt x="205775" y="42119"/>
                    </a:lnTo>
                    <a:cubicBezTo>
                      <a:pt x="205775" y="54313"/>
                      <a:pt x="202726" y="41357"/>
                      <a:pt x="201964" y="48216"/>
                    </a:cubicBezTo>
                    <a:cubicBezTo>
                      <a:pt x="201964" y="46692"/>
                      <a:pt x="201964" y="45929"/>
                      <a:pt x="201964" y="45167"/>
                    </a:cubicBezTo>
                    <a:cubicBezTo>
                      <a:pt x="199678" y="52789"/>
                      <a:pt x="196629" y="51264"/>
                      <a:pt x="194343" y="54313"/>
                    </a:cubicBezTo>
                    <a:cubicBezTo>
                      <a:pt x="194343" y="52789"/>
                      <a:pt x="194343" y="48978"/>
                      <a:pt x="193581" y="47454"/>
                    </a:cubicBezTo>
                    <a:cubicBezTo>
                      <a:pt x="193581" y="52789"/>
                      <a:pt x="192819" y="54313"/>
                      <a:pt x="192057" y="55075"/>
                    </a:cubicBezTo>
                    <a:cubicBezTo>
                      <a:pt x="191294" y="49740"/>
                      <a:pt x="191294" y="60410"/>
                      <a:pt x="189770" y="57361"/>
                    </a:cubicBezTo>
                    <a:lnTo>
                      <a:pt x="189770" y="55837"/>
                    </a:lnTo>
                    <a:cubicBezTo>
                      <a:pt x="189770" y="61934"/>
                      <a:pt x="188246" y="52789"/>
                      <a:pt x="188246" y="59648"/>
                    </a:cubicBezTo>
                    <a:lnTo>
                      <a:pt x="189008" y="55075"/>
                    </a:lnTo>
                    <a:cubicBezTo>
                      <a:pt x="189008" y="62696"/>
                      <a:pt x="187484" y="51264"/>
                      <a:pt x="187484" y="55075"/>
                    </a:cubicBezTo>
                    <a:lnTo>
                      <a:pt x="187484" y="56599"/>
                    </a:lnTo>
                    <a:cubicBezTo>
                      <a:pt x="186722" y="58886"/>
                      <a:pt x="186722" y="54313"/>
                      <a:pt x="185960" y="55837"/>
                    </a:cubicBezTo>
                    <a:lnTo>
                      <a:pt x="185960" y="55075"/>
                    </a:lnTo>
                    <a:cubicBezTo>
                      <a:pt x="185197" y="57361"/>
                      <a:pt x="184436" y="52789"/>
                      <a:pt x="184436" y="58886"/>
                    </a:cubicBezTo>
                    <a:cubicBezTo>
                      <a:pt x="183673" y="54313"/>
                      <a:pt x="185197" y="56599"/>
                      <a:pt x="184436" y="49740"/>
                    </a:cubicBezTo>
                    <a:cubicBezTo>
                      <a:pt x="181387" y="56599"/>
                      <a:pt x="177576" y="55075"/>
                      <a:pt x="173766" y="55837"/>
                    </a:cubicBezTo>
                    <a:cubicBezTo>
                      <a:pt x="173003" y="53551"/>
                      <a:pt x="173003" y="52789"/>
                      <a:pt x="173003" y="50502"/>
                    </a:cubicBezTo>
                    <a:cubicBezTo>
                      <a:pt x="173003" y="52026"/>
                      <a:pt x="171479" y="52026"/>
                      <a:pt x="171479" y="55075"/>
                    </a:cubicBezTo>
                    <a:lnTo>
                      <a:pt x="170717" y="52026"/>
                    </a:lnTo>
                    <a:cubicBezTo>
                      <a:pt x="169955" y="49740"/>
                      <a:pt x="170717" y="58886"/>
                      <a:pt x="169193" y="55837"/>
                    </a:cubicBezTo>
                    <a:cubicBezTo>
                      <a:pt x="169193" y="54313"/>
                      <a:pt x="169193" y="52026"/>
                      <a:pt x="169193" y="49740"/>
                    </a:cubicBezTo>
                    <a:cubicBezTo>
                      <a:pt x="169193" y="54313"/>
                      <a:pt x="167669" y="53551"/>
                      <a:pt x="167669" y="55075"/>
                    </a:cubicBezTo>
                    <a:cubicBezTo>
                      <a:pt x="167669" y="54313"/>
                      <a:pt x="167669" y="53551"/>
                      <a:pt x="167669" y="51264"/>
                    </a:cubicBezTo>
                    <a:cubicBezTo>
                      <a:pt x="166906" y="56599"/>
                      <a:pt x="166144" y="50502"/>
                      <a:pt x="165382" y="53551"/>
                    </a:cubicBezTo>
                    <a:lnTo>
                      <a:pt x="165382" y="49740"/>
                    </a:lnTo>
                    <a:cubicBezTo>
                      <a:pt x="163858" y="45167"/>
                      <a:pt x="165382" y="57361"/>
                      <a:pt x="164620" y="54313"/>
                    </a:cubicBezTo>
                    <a:cubicBezTo>
                      <a:pt x="164620" y="53551"/>
                      <a:pt x="164620" y="52026"/>
                      <a:pt x="164620" y="50502"/>
                    </a:cubicBezTo>
                    <a:cubicBezTo>
                      <a:pt x="163858" y="56599"/>
                      <a:pt x="162334" y="55075"/>
                      <a:pt x="161571" y="57361"/>
                    </a:cubicBezTo>
                    <a:cubicBezTo>
                      <a:pt x="161571" y="56599"/>
                      <a:pt x="161571" y="55837"/>
                      <a:pt x="161571" y="55837"/>
                    </a:cubicBezTo>
                    <a:cubicBezTo>
                      <a:pt x="160809" y="56599"/>
                      <a:pt x="159285" y="55075"/>
                      <a:pt x="158523" y="57361"/>
                    </a:cubicBezTo>
                    <a:cubicBezTo>
                      <a:pt x="157761" y="55837"/>
                      <a:pt x="158523" y="48978"/>
                      <a:pt x="156999" y="49740"/>
                    </a:cubicBezTo>
                    <a:cubicBezTo>
                      <a:pt x="156999" y="56599"/>
                      <a:pt x="155474" y="52789"/>
                      <a:pt x="156237" y="60410"/>
                    </a:cubicBezTo>
                    <a:cubicBezTo>
                      <a:pt x="155474" y="59648"/>
                      <a:pt x="153950" y="56599"/>
                      <a:pt x="153188" y="58886"/>
                    </a:cubicBezTo>
                    <a:cubicBezTo>
                      <a:pt x="153188" y="55837"/>
                      <a:pt x="152426" y="50502"/>
                      <a:pt x="153188" y="49740"/>
                    </a:cubicBezTo>
                    <a:lnTo>
                      <a:pt x="152426" y="45167"/>
                    </a:lnTo>
                    <a:cubicBezTo>
                      <a:pt x="152426" y="42119"/>
                      <a:pt x="153188" y="45929"/>
                      <a:pt x="152426" y="42119"/>
                    </a:cubicBezTo>
                    <a:cubicBezTo>
                      <a:pt x="152426" y="42119"/>
                      <a:pt x="150902" y="45167"/>
                      <a:pt x="150902" y="44405"/>
                    </a:cubicBezTo>
                    <a:cubicBezTo>
                      <a:pt x="150139" y="48978"/>
                      <a:pt x="150139" y="56599"/>
                      <a:pt x="148615" y="58124"/>
                    </a:cubicBezTo>
                    <a:cubicBezTo>
                      <a:pt x="149377" y="55075"/>
                      <a:pt x="147853" y="50502"/>
                      <a:pt x="148615" y="48978"/>
                    </a:cubicBezTo>
                    <a:lnTo>
                      <a:pt x="147853" y="62696"/>
                    </a:lnTo>
                    <a:cubicBezTo>
                      <a:pt x="147853" y="62696"/>
                      <a:pt x="147853" y="57361"/>
                      <a:pt x="147091" y="58886"/>
                    </a:cubicBezTo>
                    <a:cubicBezTo>
                      <a:pt x="147091" y="60410"/>
                      <a:pt x="147091" y="61934"/>
                      <a:pt x="147091" y="63459"/>
                    </a:cubicBezTo>
                    <a:cubicBezTo>
                      <a:pt x="147091" y="62696"/>
                      <a:pt x="145567" y="64983"/>
                      <a:pt x="144805" y="58124"/>
                    </a:cubicBezTo>
                    <a:cubicBezTo>
                      <a:pt x="144805" y="55075"/>
                      <a:pt x="145567" y="56599"/>
                      <a:pt x="144805" y="54313"/>
                    </a:cubicBezTo>
                    <a:cubicBezTo>
                      <a:pt x="144042" y="54313"/>
                      <a:pt x="144042" y="56599"/>
                      <a:pt x="143281" y="56599"/>
                    </a:cubicBezTo>
                    <a:lnTo>
                      <a:pt x="143281" y="55837"/>
                    </a:lnTo>
                    <a:cubicBezTo>
                      <a:pt x="142518" y="55075"/>
                      <a:pt x="141756" y="58886"/>
                      <a:pt x="142518" y="62696"/>
                    </a:cubicBezTo>
                    <a:cubicBezTo>
                      <a:pt x="142518" y="62696"/>
                      <a:pt x="142518" y="58886"/>
                      <a:pt x="142518" y="60410"/>
                    </a:cubicBezTo>
                    <a:cubicBezTo>
                      <a:pt x="142518" y="64221"/>
                      <a:pt x="141756" y="65745"/>
                      <a:pt x="140994" y="65745"/>
                    </a:cubicBezTo>
                    <a:cubicBezTo>
                      <a:pt x="140994" y="64983"/>
                      <a:pt x="140994" y="62696"/>
                      <a:pt x="140994" y="60410"/>
                    </a:cubicBezTo>
                    <a:cubicBezTo>
                      <a:pt x="140232" y="65745"/>
                      <a:pt x="139470" y="68031"/>
                      <a:pt x="137946" y="70318"/>
                    </a:cubicBezTo>
                    <a:cubicBezTo>
                      <a:pt x="137946" y="73366"/>
                      <a:pt x="137946" y="64221"/>
                      <a:pt x="138707" y="65745"/>
                    </a:cubicBezTo>
                    <a:cubicBezTo>
                      <a:pt x="137183" y="61172"/>
                      <a:pt x="136421" y="72604"/>
                      <a:pt x="134897" y="65745"/>
                    </a:cubicBezTo>
                    <a:cubicBezTo>
                      <a:pt x="134897" y="64983"/>
                      <a:pt x="134897" y="70318"/>
                      <a:pt x="134897" y="69556"/>
                    </a:cubicBezTo>
                    <a:cubicBezTo>
                      <a:pt x="134135" y="68793"/>
                      <a:pt x="134135" y="64221"/>
                      <a:pt x="133372" y="66507"/>
                    </a:cubicBezTo>
                    <a:cubicBezTo>
                      <a:pt x="133372" y="63459"/>
                      <a:pt x="132611" y="67269"/>
                      <a:pt x="132611" y="68031"/>
                    </a:cubicBezTo>
                    <a:cubicBezTo>
                      <a:pt x="132611" y="70318"/>
                      <a:pt x="132611" y="66507"/>
                      <a:pt x="132611" y="66507"/>
                    </a:cubicBezTo>
                    <a:cubicBezTo>
                      <a:pt x="131848" y="68793"/>
                      <a:pt x="129562" y="73366"/>
                      <a:pt x="128038" y="69556"/>
                    </a:cubicBezTo>
                    <a:cubicBezTo>
                      <a:pt x="128038" y="71080"/>
                      <a:pt x="127276" y="76415"/>
                      <a:pt x="127276" y="76415"/>
                    </a:cubicBezTo>
                    <a:lnTo>
                      <a:pt x="127276" y="71842"/>
                    </a:lnTo>
                    <a:cubicBezTo>
                      <a:pt x="127276" y="69556"/>
                      <a:pt x="126514" y="72604"/>
                      <a:pt x="125751" y="68793"/>
                    </a:cubicBezTo>
                    <a:cubicBezTo>
                      <a:pt x="124989" y="74128"/>
                      <a:pt x="128038" y="64221"/>
                      <a:pt x="127276" y="68031"/>
                    </a:cubicBezTo>
                    <a:cubicBezTo>
                      <a:pt x="127276" y="64221"/>
                      <a:pt x="126514" y="74890"/>
                      <a:pt x="126514" y="68793"/>
                    </a:cubicBezTo>
                    <a:cubicBezTo>
                      <a:pt x="125751" y="68793"/>
                      <a:pt x="124989" y="74128"/>
                      <a:pt x="124989" y="69556"/>
                    </a:cubicBezTo>
                    <a:cubicBezTo>
                      <a:pt x="124989" y="70318"/>
                      <a:pt x="125751" y="63459"/>
                      <a:pt x="124989" y="63459"/>
                    </a:cubicBezTo>
                    <a:cubicBezTo>
                      <a:pt x="124227" y="64221"/>
                      <a:pt x="124989" y="65745"/>
                      <a:pt x="124227" y="67269"/>
                    </a:cubicBezTo>
                    <a:lnTo>
                      <a:pt x="123465" y="68793"/>
                    </a:lnTo>
                    <a:cubicBezTo>
                      <a:pt x="123465" y="73366"/>
                      <a:pt x="122703" y="68031"/>
                      <a:pt x="122703" y="72604"/>
                    </a:cubicBezTo>
                    <a:cubicBezTo>
                      <a:pt x="122703" y="68793"/>
                      <a:pt x="121179" y="74890"/>
                      <a:pt x="121179" y="68031"/>
                    </a:cubicBezTo>
                    <a:lnTo>
                      <a:pt x="121179" y="62696"/>
                    </a:lnTo>
                    <a:cubicBezTo>
                      <a:pt x="120416" y="63459"/>
                      <a:pt x="120416" y="68793"/>
                      <a:pt x="120416" y="71080"/>
                    </a:cubicBezTo>
                    <a:cubicBezTo>
                      <a:pt x="120416" y="70318"/>
                      <a:pt x="120416" y="69556"/>
                      <a:pt x="120416" y="68793"/>
                    </a:cubicBezTo>
                    <a:cubicBezTo>
                      <a:pt x="120416" y="77177"/>
                      <a:pt x="119654" y="68031"/>
                      <a:pt x="118892" y="74890"/>
                    </a:cubicBezTo>
                    <a:cubicBezTo>
                      <a:pt x="118130" y="71842"/>
                      <a:pt x="116606" y="74890"/>
                      <a:pt x="116606" y="69556"/>
                    </a:cubicBezTo>
                    <a:cubicBezTo>
                      <a:pt x="115844" y="71842"/>
                      <a:pt x="115844" y="74890"/>
                      <a:pt x="115082" y="73366"/>
                    </a:cubicBezTo>
                    <a:cubicBezTo>
                      <a:pt x="115082" y="72604"/>
                      <a:pt x="115082" y="72604"/>
                      <a:pt x="115082" y="70318"/>
                    </a:cubicBezTo>
                    <a:cubicBezTo>
                      <a:pt x="114319" y="68031"/>
                      <a:pt x="114319" y="70318"/>
                      <a:pt x="114319" y="71080"/>
                    </a:cubicBezTo>
                    <a:cubicBezTo>
                      <a:pt x="114319" y="69556"/>
                      <a:pt x="113558" y="66507"/>
                      <a:pt x="112795" y="63459"/>
                    </a:cubicBezTo>
                    <a:cubicBezTo>
                      <a:pt x="112033" y="65745"/>
                      <a:pt x="112795" y="70318"/>
                      <a:pt x="112795" y="73366"/>
                    </a:cubicBezTo>
                    <a:cubicBezTo>
                      <a:pt x="112033" y="64983"/>
                      <a:pt x="111271" y="78701"/>
                      <a:pt x="110509" y="71080"/>
                    </a:cubicBezTo>
                    <a:cubicBezTo>
                      <a:pt x="110509" y="69556"/>
                      <a:pt x="111271" y="67269"/>
                      <a:pt x="110509" y="64983"/>
                    </a:cubicBezTo>
                    <a:cubicBezTo>
                      <a:pt x="109747" y="56599"/>
                      <a:pt x="109747" y="71080"/>
                      <a:pt x="108223" y="67269"/>
                    </a:cubicBezTo>
                    <a:lnTo>
                      <a:pt x="108223" y="74128"/>
                    </a:lnTo>
                    <a:cubicBezTo>
                      <a:pt x="107460" y="69556"/>
                      <a:pt x="106698" y="77939"/>
                      <a:pt x="106698" y="71080"/>
                    </a:cubicBezTo>
                    <a:cubicBezTo>
                      <a:pt x="106698" y="73366"/>
                      <a:pt x="105936" y="68793"/>
                      <a:pt x="105936" y="75653"/>
                    </a:cubicBezTo>
                    <a:cubicBezTo>
                      <a:pt x="104412" y="70318"/>
                      <a:pt x="102126" y="79463"/>
                      <a:pt x="101363" y="67269"/>
                    </a:cubicBezTo>
                    <a:cubicBezTo>
                      <a:pt x="101363" y="68031"/>
                      <a:pt x="100601" y="67269"/>
                      <a:pt x="100601" y="71080"/>
                    </a:cubicBezTo>
                    <a:cubicBezTo>
                      <a:pt x="101363" y="74890"/>
                      <a:pt x="101363" y="68031"/>
                      <a:pt x="101363" y="71080"/>
                    </a:cubicBezTo>
                    <a:cubicBezTo>
                      <a:pt x="101363" y="71080"/>
                      <a:pt x="101363" y="73366"/>
                      <a:pt x="101363" y="74128"/>
                    </a:cubicBezTo>
                    <a:cubicBezTo>
                      <a:pt x="100601" y="72604"/>
                      <a:pt x="100601" y="71842"/>
                      <a:pt x="100601" y="66507"/>
                    </a:cubicBezTo>
                    <a:cubicBezTo>
                      <a:pt x="99839" y="62696"/>
                      <a:pt x="99839" y="77939"/>
                      <a:pt x="98315" y="75653"/>
                    </a:cubicBezTo>
                    <a:cubicBezTo>
                      <a:pt x="98315" y="72604"/>
                      <a:pt x="98315" y="71842"/>
                      <a:pt x="97553" y="72604"/>
                    </a:cubicBezTo>
                    <a:lnTo>
                      <a:pt x="96791" y="77177"/>
                    </a:lnTo>
                    <a:cubicBezTo>
                      <a:pt x="96028" y="76415"/>
                      <a:pt x="96028" y="71080"/>
                      <a:pt x="96028" y="65745"/>
                    </a:cubicBezTo>
                    <a:cubicBezTo>
                      <a:pt x="95266" y="66507"/>
                      <a:pt x="95266" y="66507"/>
                      <a:pt x="94504" y="69556"/>
                    </a:cubicBezTo>
                    <a:lnTo>
                      <a:pt x="93742" y="63459"/>
                    </a:lnTo>
                    <a:cubicBezTo>
                      <a:pt x="94504" y="68031"/>
                      <a:pt x="93742" y="66507"/>
                      <a:pt x="92980" y="67269"/>
                    </a:cubicBezTo>
                    <a:lnTo>
                      <a:pt x="92980" y="65745"/>
                    </a:lnTo>
                    <a:cubicBezTo>
                      <a:pt x="92980" y="63459"/>
                      <a:pt x="92217" y="64983"/>
                      <a:pt x="92217" y="65745"/>
                    </a:cubicBezTo>
                    <a:cubicBezTo>
                      <a:pt x="92217" y="68793"/>
                      <a:pt x="92980" y="69556"/>
                      <a:pt x="92980" y="71080"/>
                    </a:cubicBezTo>
                    <a:cubicBezTo>
                      <a:pt x="92217" y="73366"/>
                      <a:pt x="92980" y="72604"/>
                      <a:pt x="92217" y="74890"/>
                    </a:cubicBezTo>
                    <a:cubicBezTo>
                      <a:pt x="92217" y="70318"/>
                      <a:pt x="91456" y="71842"/>
                      <a:pt x="90693" y="71080"/>
                    </a:cubicBezTo>
                    <a:cubicBezTo>
                      <a:pt x="89931" y="70318"/>
                      <a:pt x="89931" y="74890"/>
                      <a:pt x="89931" y="74890"/>
                    </a:cubicBezTo>
                    <a:cubicBezTo>
                      <a:pt x="89931" y="72604"/>
                      <a:pt x="89169" y="74128"/>
                      <a:pt x="89931" y="71080"/>
                    </a:cubicBezTo>
                    <a:cubicBezTo>
                      <a:pt x="89931" y="70318"/>
                      <a:pt x="89931" y="73366"/>
                      <a:pt x="90693" y="71080"/>
                    </a:cubicBezTo>
                    <a:cubicBezTo>
                      <a:pt x="90693" y="69556"/>
                      <a:pt x="90693" y="64983"/>
                      <a:pt x="89931" y="68031"/>
                    </a:cubicBezTo>
                    <a:cubicBezTo>
                      <a:pt x="89169" y="70318"/>
                      <a:pt x="89931" y="77177"/>
                      <a:pt x="89169" y="74128"/>
                    </a:cubicBezTo>
                    <a:cubicBezTo>
                      <a:pt x="89169" y="72604"/>
                      <a:pt x="89169" y="71080"/>
                      <a:pt x="89931" y="69556"/>
                    </a:cubicBezTo>
                    <a:lnTo>
                      <a:pt x="89169" y="67269"/>
                    </a:lnTo>
                    <a:lnTo>
                      <a:pt x="89169" y="71842"/>
                    </a:lnTo>
                    <a:cubicBezTo>
                      <a:pt x="89169" y="71080"/>
                      <a:pt x="89169" y="70318"/>
                      <a:pt x="89169" y="69556"/>
                    </a:cubicBezTo>
                    <a:cubicBezTo>
                      <a:pt x="89169" y="74128"/>
                      <a:pt x="87645" y="71080"/>
                      <a:pt x="87645" y="75653"/>
                    </a:cubicBezTo>
                    <a:cubicBezTo>
                      <a:pt x="86883" y="76415"/>
                      <a:pt x="86883" y="72604"/>
                      <a:pt x="86121" y="72604"/>
                    </a:cubicBezTo>
                    <a:lnTo>
                      <a:pt x="86121" y="72604"/>
                    </a:lnTo>
                    <a:cubicBezTo>
                      <a:pt x="85359" y="70318"/>
                      <a:pt x="85359" y="71842"/>
                      <a:pt x="84596" y="74890"/>
                    </a:cubicBezTo>
                    <a:lnTo>
                      <a:pt x="84596" y="74128"/>
                    </a:lnTo>
                    <a:cubicBezTo>
                      <a:pt x="84596" y="74128"/>
                      <a:pt x="83835" y="74128"/>
                      <a:pt x="83072" y="77177"/>
                    </a:cubicBezTo>
                    <a:cubicBezTo>
                      <a:pt x="82310" y="74128"/>
                      <a:pt x="83072" y="61172"/>
                      <a:pt x="82310" y="66507"/>
                    </a:cubicBezTo>
                    <a:cubicBezTo>
                      <a:pt x="81548" y="66507"/>
                      <a:pt x="81548" y="74128"/>
                      <a:pt x="81548" y="77177"/>
                    </a:cubicBezTo>
                    <a:cubicBezTo>
                      <a:pt x="80024" y="74128"/>
                      <a:pt x="79261" y="80987"/>
                      <a:pt x="77737" y="74890"/>
                    </a:cubicBezTo>
                    <a:cubicBezTo>
                      <a:pt x="77737" y="76415"/>
                      <a:pt x="77737" y="77939"/>
                      <a:pt x="76975" y="78701"/>
                    </a:cubicBezTo>
                    <a:cubicBezTo>
                      <a:pt x="75451" y="77177"/>
                      <a:pt x="73164" y="84036"/>
                      <a:pt x="71640" y="75653"/>
                    </a:cubicBezTo>
                    <a:cubicBezTo>
                      <a:pt x="72403" y="74128"/>
                      <a:pt x="71640" y="71080"/>
                      <a:pt x="71640" y="68793"/>
                    </a:cubicBezTo>
                    <a:cubicBezTo>
                      <a:pt x="70878" y="72604"/>
                      <a:pt x="70878" y="64983"/>
                      <a:pt x="70878" y="71080"/>
                    </a:cubicBezTo>
                    <a:cubicBezTo>
                      <a:pt x="70878" y="74890"/>
                      <a:pt x="70878" y="76415"/>
                      <a:pt x="71640" y="78701"/>
                    </a:cubicBezTo>
                    <a:cubicBezTo>
                      <a:pt x="70878" y="80987"/>
                      <a:pt x="69354" y="80987"/>
                      <a:pt x="68592" y="77177"/>
                    </a:cubicBezTo>
                    <a:cubicBezTo>
                      <a:pt x="68592" y="78701"/>
                      <a:pt x="68592" y="80225"/>
                      <a:pt x="68592" y="80987"/>
                    </a:cubicBezTo>
                    <a:cubicBezTo>
                      <a:pt x="68592" y="74890"/>
                      <a:pt x="67829" y="74128"/>
                      <a:pt x="67068" y="76415"/>
                    </a:cubicBezTo>
                    <a:lnTo>
                      <a:pt x="67068" y="80225"/>
                    </a:lnTo>
                    <a:lnTo>
                      <a:pt x="67068" y="76415"/>
                    </a:lnTo>
                    <a:cubicBezTo>
                      <a:pt x="67068" y="77939"/>
                      <a:pt x="67068" y="84036"/>
                      <a:pt x="66305" y="80987"/>
                    </a:cubicBezTo>
                    <a:cubicBezTo>
                      <a:pt x="66305" y="79463"/>
                      <a:pt x="66305" y="77939"/>
                      <a:pt x="66305" y="77177"/>
                    </a:cubicBezTo>
                    <a:cubicBezTo>
                      <a:pt x="65543" y="80225"/>
                      <a:pt x="64781" y="85560"/>
                      <a:pt x="64019" y="82512"/>
                    </a:cubicBezTo>
                    <a:lnTo>
                      <a:pt x="66305" y="76415"/>
                    </a:lnTo>
                    <a:cubicBezTo>
                      <a:pt x="66305" y="77177"/>
                      <a:pt x="65543" y="80225"/>
                      <a:pt x="66305" y="81750"/>
                    </a:cubicBezTo>
                    <a:cubicBezTo>
                      <a:pt x="65543" y="78701"/>
                      <a:pt x="64781" y="77939"/>
                      <a:pt x="64019" y="73366"/>
                    </a:cubicBezTo>
                    <a:cubicBezTo>
                      <a:pt x="61733" y="84798"/>
                      <a:pt x="59447" y="85560"/>
                      <a:pt x="57160" y="84036"/>
                    </a:cubicBezTo>
                    <a:lnTo>
                      <a:pt x="57160" y="80987"/>
                    </a:lnTo>
                    <a:cubicBezTo>
                      <a:pt x="56398" y="78701"/>
                      <a:pt x="56398" y="85560"/>
                      <a:pt x="56398" y="84036"/>
                    </a:cubicBezTo>
                    <a:cubicBezTo>
                      <a:pt x="56398" y="81750"/>
                      <a:pt x="56398" y="77939"/>
                      <a:pt x="56398" y="74890"/>
                    </a:cubicBezTo>
                    <a:cubicBezTo>
                      <a:pt x="55636" y="71842"/>
                      <a:pt x="54873" y="79463"/>
                      <a:pt x="54873" y="80987"/>
                    </a:cubicBezTo>
                    <a:cubicBezTo>
                      <a:pt x="54873" y="84798"/>
                      <a:pt x="55636" y="78701"/>
                      <a:pt x="54873" y="83274"/>
                    </a:cubicBezTo>
                    <a:cubicBezTo>
                      <a:pt x="54873" y="84798"/>
                      <a:pt x="54111" y="80225"/>
                      <a:pt x="53349" y="85560"/>
                    </a:cubicBezTo>
                    <a:cubicBezTo>
                      <a:pt x="53349" y="83274"/>
                      <a:pt x="53349" y="79463"/>
                      <a:pt x="53349" y="77177"/>
                    </a:cubicBezTo>
                    <a:lnTo>
                      <a:pt x="52587" y="80225"/>
                    </a:lnTo>
                    <a:cubicBezTo>
                      <a:pt x="51825" y="73366"/>
                      <a:pt x="54111" y="68793"/>
                      <a:pt x="54111" y="60410"/>
                    </a:cubicBezTo>
                    <a:lnTo>
                      <a:pt x="53349" y="61172"/>
                    </a:lnTo>
                    <a:cubicBezTo>
                      <a:pt x="53349" y="55075"/>
                      <a:pt x="54873" y="54313"/>
                      <a:pt x="53349" y="52789"/>
                    </a:cubicBezTo>
                    <a:cubicBezTo>
                      <a:pt x="52587" y="55837"/>
                      <a:pt x="51825" y="63459"/>
                      <a:pt x="52587" y="65745"/>
                    </a:cubicBezTo>
                    <a:cubicBezTo>
                      <a:pt x="51825" y="67269"/>
                      <a:pt x="51825" y="78701"/>
                      <a:pt x="50301" y="78701"/>
                    </a:cubicBezTo>
                    <a:cubicBezTo>
                      <a:pt x="50301" y="75653"/>
                      <a:pt x="51063" y="77939"/>
                      <a:pt x="51063" y="73366"/>
                    </a:cubicBezTo>
                    <a:cubicBezTo>
                      <a:pt x="50301" y="68793"/>
                      <a:pt x="49538" y="75653"/>
                      <a:pt x="49538" y="74128"/>
                    </a:cubicBezTo>
                    <a:cubicBezTo>
                      <a:pt x="50301" y="76415"/>
                      <a:pt x="49538" y="81750"/>
                      <a:pt x="48776" y="82512"/>
                    </a:cubicBezTo>
                    <a:cubicBezTo>
                      <a:pt x="48014" y="80225"/>
                      <a:pt x="49538" y="77177"/>
                      <a:pt x="48776" y="76415"/>
                    </a:cubicBezTo>
                    <a:cubicBezTo>
                      <a:pt x="48776" y="79463"/>
                      <a:pt x="48014" y="81750"/>
                      <a:pt x="48014" y="84036"/>
                    </a:cubicBezTo>
                    <a:cubicBezTo>
                      <a:pt x="47252" y="90895"/>
                      <a:pt x="47252" y="81750"/>
                      <a:pt x="46490" y="87847"/>
                    </a:cubicBezTo>
                    <a:cubicBezTo>
                      <a:pt x="46490" y="82512"/>
                      <a:pt x="48014" y="76415"/>
                      <a:pt x="46490" y="73366"/>
                    </a:cubicBezTo>
                    <a:cubicBezTo>
                      <a:pt x="46490" y="77939"/>
                      <a:pt x="44966" y="80225"/>
                      <a:pt x="45728" y="87084"/>
                    </a:cubicBezTo>
                    <a:cubicBezTo>
                      <a:pt x="45728" y="85560"/>
                      <a:pt x="45728" y="81750"/>
                      <a:pt x="45728" y="78701"/>
                    </a:cubicBezTo>
                    <a:cubicBezTo>
                      <a:pt x="44966" y="75653"/>
                      <a:pt x="44204" y="87847"/>
                      <a:pt x="44204" y="77939"/>
                    </a:cubicBezTo>
                    <a:lnTo>
                      <a:pt x="44204" y="83274"/>
                    </a:lnTo>
                    <a:cubicBezTo>
                      <a:pt x="44204" y="81750"/>
                      <a:pt x="44204" y="80225"/>
                      <a:pt x="43441" y="77939"/>
                    </a:cubicBezTo>
                    <a:cubicBezTo>
                      <a:pt x="42680" y="77939"/>
                      <a:pt x="41917" y="84798"/>
                      <a:pt x="41917" y="77177"/>
                    </a:cubicBezTo>
                    <a:cubicBezTo>
                      <a:pt x="41917" y="77939"/>
                      <a:pt x="40393" y="77939"/>
                      <a:pt x="41155" y="82512"/>
                    </a:cubicBezTo>
                    <a:cubicBezTo>
                      <a:pt x="41917" y="85560"/>
                      <a:pt x="41917" y="78701"/>
                      <a:pt x="41917" y="85560"/>
                    </a:cubicBezTo>
                    <a:cubicBezTo>
                      <a:pt x="41917" y="79463"/>
                      <a:pt x="41155" y="86322"/>
                      <a:pt x="40393" y="87847"/>
                    </a:cubicBezTo>
                    <a:lnTo>
                      <a:pt x="40393" y="84798"/>
                    </a:lnTo>
                    <a:cubicBezTo>
                      <a:pt x="40393" y="85560"/>
                      <a:pt x="39631" y="85560"/>
                      <a:pt x="39631" y="88609"/>
                    </a:cubicBezTo>
                    <a:cubicBezTo>
                      <a:pt x="39631" y="87084"/>
                      <a:pt x="39631" y="84798"/>
                      <a:pt x="39631" y="84036"/>
                    </a:cubicBezTo>
                    <a:lnTo>
                      <a:pt x="38869" y="88609"/>
                    </a:lnTo>
                    <a:cubicBezTo>
                      <a:pt x="38106" y="90895"/>
                      <a:pt x="38869" y="80987"/>
                      <a:pt x="38106" y="81750"/>
                    </a:cubicBezTo>
                    <a:lnTo>
                      <a:pt x="38869" y="77939"/>
                    </a:lnTo>
                    <a:cubicBezTo>
                      <a:pt x="38869" y="78701"/>
                      <a:pt x="38869" y="74128"/>
                      <a:pt x="38106" y="75653"/>
                    </a:cubicBezTo>
                    <a:cubicBezTo>
                      <a:pt x="38106" y="79463"/>
                      <a:pt x="37345" y="84798"/>
                      <a:pt x="37345" y="87847"/>
                    </a:cubicBezTo>
                    <a:cubicBezTo>
                      <a:pt x="36582" y="89371"/>
                      <a:pt x="37345" y="83274"/>
                      <a:pt x="36582" y="87084"/>
                    </a:cubicBezTo>
                    <a:lnTo>
                      <a:pt x="37345" y="82512"/>
                    </a:lnTo>
                    <a:cubicBezTo>
                      <a:pt x="37345" y="80987"/>
                      <a:pt x="37345" y="75653"/>
                      <a:pt x="36582" y="75653"/>
                    </a:cubicBezTo>
                    <a:cubicBezTo>
                      <a:pt x="35820" y="77177"/>
                      <a:pt x="35058" y="83274"/>
                      <a:pt x="35820" y="84798"/>
                    </a:cubicBezTo>
                    <a:cubicBezTo>
                      <a:pt x="35820" y="84798"/>
                      <a:pt x="35058" y="82512"/>
                      <a:pt x="35820" y="79463"/>
                    </a:cubicBezTo>
                    <a:cubicBezTo>
                      <a:pt x="35058" y="80987"/>
                      <a:pt x="35820" y="84036"/>
                      <a:pt x="35058" y="86322"/>
                    </a:cubicBezTo>
                    <a:cubicBezTo>
                      <a:pt x="35058" y="83274"/>
                      <a:pt x="34296" y="79463"/>
                      <a:pt x="33534" y="75653"/>
                    </a:cubicBezTo>
                    <a:lnTo>
                      <a:pt x="34296" y="68793"/>
                    </a:lnTo>
                    <a:lnTo>
                      <a:pt x="33534" y="68793"/>
                    </a:lnTo>
                    <a:cubicBezTo>
                      <a:pt x="34296" y="63459"/>
                      <a:pt x="33534" y="64983"/>
                      <a:pt x="34296" y="58886"/>
                    </a:cubicBezTo>
                    <a:cubicBezTo>
                      <a:pt x="34296" y="58124"/>
                      <a:pt x="33534" y="59648"/>
                      <a:pt x="33534" y="61172"/>
                    </a:cubicBezTo>
                    <a:cubicBezTo>
                      <a:pt x="34296" y="70318"/>
                      <a:pt x="32010" y="73366"/>
                      <a:pt x="32010" y="82512"/>
                    </a:cubicBezTo>
                    <a:cubicBezTo>
                      <a:pt x="30485" y="84798"/>
                      <a:pt x="32010" y="61934"/>
                      <a:pt x="30485" y="74890"/>
                    </a:cubicBezTo>
                    <a:cubicBezTo>
                      <a:pt x="30485" y="77177"/>
                      <a:pt x="29723" y="83274"/>
                      <a:pt x="30485" y="80987"/>
                    </a:cubicBezTo>
                    <a:cubicBezTo>
                      <a:pt x="29723" y="80225"/>
                      <a:pt x="29723" y="89371"/>
                      <a:pt x="28961" y="85560"/>
                    </a:cubicBezTo>
                    <a:cubicBezTo>
                      <a:pt x="29723" y="81750"/>
                      <a:pt x="28961" y="77177"/>
                      <a:pt x="29723" y="71842"/>
                    </a:cubicBezTo>
                    <a:cubicBezTo>
                      <a:pt x="29723" y="74890"/>
                      <a:pt x="30485" y="74128"/>
                      <a:pt x="30485" y="73366"/>
                    </a:cubicBezTo>
                    <a:cubicBezTo>
                      <a:pt x="30485" y="70318"/>
                      <a:pt x="31248" y="64983"/>
                      <a:pt x="30485" y="64983"/>
                    </a:cubicBezTo>
                    <a:cubicBezTo>
                      <a:pt x="29723" y="65745"/>
                      <a:pt x="28961" y="65745"/>
                      <a:pt x="28961" y="70318"/>
                    </a:cubicBezTo>
                    <a:cubicBezTo>
                      <a:pt x="28961" y="74890"/>
                      <a:pt x="29723" y="69556"/>
                      <a:pt x="28961" y="74890"/>
                    </a:cubicBezTo>
                    <a:cubicBezTo>
                      <a:pt x="28199" y="76415"/>
                      <a:pt x="28199" y="69556"/>
                      <a:pt x="27437" y="77939"/>
                    </a:cubicBezTo>
                    <a:cubicBezTo>
                      <a:pt x="28199" y="77177"/>
                      <a:pt x="28199" y="82512"/>
                      <a:pt x="28199" y="85560"/>
                    </a:cubicBezTo>
                    <a:lnTo>
                      <a:pt x="27437" y="87847"/>
                    </a:lnTo>
                    <a:lnTo>
                      <a:pt x="27437" y="84798"/>
                    </a:lnTo>
                    <a:cubicBezTo>
                      <a:pt x="26675" y="82512"/>
                      <a:pt x="26675" y="90895"/>
                      <a:pt x="25913" y="89371"/>
                    </a:cubicBezTo>
                    <a:lnTo>
                      <a:pt x="25913" y="83274"/>
                    </a:lnTo>
                    <a:cubicBezTo>
                      <a:pt x="26675" y="77939"/>
                      <a:pt x="27437" y="85560"/>
                      <a:pt x="27437" y="77177"/>
                    </a:cubicBezTo>
                    <a:cubicBezTo>
                      <a:pt x="26675" y="76415"/>
                      <a:pt x="26675" y="80987"/>
                      <a:pt x="25913" y="78701"/>
                    </a:cubicBezTo>
                    <a:cubicBezTo>
                      <a:pt x="25913" y="77939"/>
                      <a:pt x="25913" y="77939"/>
                      <a:pt x="26675" y="77177"/>
                    </a:cubicBezTo>
                    <a:cubicBezTo>
                      <a:pt x="26675" y="77177"/>
                      <a:pt x="26675" y="64983"/>
                      <a:pt x="25150" y="71842"/>
                    </a:cubicBezTo>
                    <a:cubicBezTo>
                      <a:pt x="24388" y="74128"/>
                      <a:pt x="25150" y="74890"/>
                      <a:pt x="24388" y="77939"/>
                    </a:cubicBezTo>
                    <a:cubicBezTo>
                      <a:pt x="22864" y="78701"/>
                      <a:pt x="22864" y="82512"/>
                      <a:pt x="22102" y="82512"/>
                    </a:cubicBezTo>
                    <a:cubicBezTo>
                      <a:pt x="22864" y="76415"/>
                      <a:pt x="20578" y="81750"/>
                      <a:pt x="22102" y="74890"/>
                    </a:cubicBezTo>
                    <a:cubicBezTo>
                      <a:pt x="22102" y="78701"/>
                      <a:pt x="23626" y="78701"/>
                      <a:pt x="24388" y="72604"/>
                    </a:cubicBezTo>
                    <a:cubicBezTo>
                      <a:pt x="24388" y="64983"/>
                      <a:pt x="25150" y="73366"/>
                      <a:pt x="25913" y="65745"/>
                    </a:cubicBezTo>
                    <a:cubicBezTo>
                      <a:pt x="25150" y="65745"/>
                      <a:pt x="25150" y="58124"/>
                      <a:pt x="25150" y="52789"/>
                    </a:cubicBezTo>
                    <a:cubicBezTo>
                      <a:pt x="25150" y="52789"/>
                      <a:pt x="24388" y="54313"/>
                      <a:pt x="24388" y="55075"/>
                    </a:cubicBezTo>
                    <a:cubicBezTo>
                      <a:pt x="24388" y="59648"/>
                      <a:pt x="24388" y="59648"/>
                      <a:pt x="24388" y="64221"/>
                    </a:cubicBezTo>
                    <a:cubicBezTo>
                      <a:pt x="23626" y="62696"/>
                      <a:pt x="22102" y="65745"/>
                      <a:pt x="21340" y="70318"/>
                    </a:cubicBezTo>
                    <a:cubicBezTo>
                      <a:pt x="21340" y="68031"/>
                      <a:pt x="21340" y="63459"/>
                      <a:pt x="22102" y="62696"/>
                    </a:cubicBezTo>
                    <a:cubicBezTo>
                      <a:pt x="20578" y="64221"/>
                      <a:pt x="19816" y="63459"/>
                      <a:pt x="18292" y="61934"/>
                    </a:cubicBezTo>
                    <a:cubicBezTo>
                      <a:pt x="18292" y="69556"/>
                      <a:pt x="16767" y="63459"/>
                      <a:pt x="16767" y="70318"/>
                    </a:cubicBezTo>
                    <a:cubicBezTo>
                      <a:pt x="17529" y="71842"/>
                      <a:pt x="17529" y="77177"/>
                      <a:pt x="16767" y="80987"/>
                    </a:cubicBezTo>
                    <a:cubicBezTo>
                      <a:pt x="16767" y="80225"/>
                      <a:pt x="16767" y="77939"/>
                      <a:pt x="16767" y="75653"/>
                    </a:cubicBezTo>
                    <a:cubicBezTo>
                      <a:pt x="16005" y="79463"/>
                      <a:pt x="16005" y="68793"/>
                      <a:pt x="15243" y="75653"/>
                    </a:cubicBezTo>
                    <a:cubicBezTo>
                      <a:pt x="16767" y="73366"/>
                      <a:pt x="16005" y="66507"/>
                      <a:pt x="16767" y="60410"/>
                    </a:cubicBezTo>
                    <a:cubicBezTo>
                      <a:pt x="16005" y="63459"/>
                      <a:pt x="16767" y="55837"/>
                      <a:pt x="16005" y="55837"/>
                    </a:cubicBezTo>
                    <a:cubicBezTo>
                      <a:pt x="15243" y="58886"/>
                      <a:pt x="13718" y="61934"/>
                      <a:pt x="12957" y="62696"/>
                    </a:cubicBezTo>
                    <a:cubicBezTo>
                      <a:pt x="12194" y="57361"/>
                      <a:pt x="9908" y="62696"/>
                      <a:pt x="9146" y="62696"/>
                    </a:cubicBezTo>
                    <a:cubicBezTo>
                      <a:pt x="9146" y="59648"/>
                      <a:pt x="9146" y="52789"/>
                      <a:pt x="9146" y="52026"/>
                    </a:cubicBezTo>
                    <a:cubicBezTo>
                      <a:pt x="8383" y="52026"/>
                      <a:pt x="9146" y="59648"/>
                      <a:pt x="8383" y="55837"/>
                    </a:cubicBezTo>
                    <a:lnTo>
                      <a:pt x="8383" y="54313"/>
                    </a:lnTo>
                    <a:cubicBezTo>
                      <a:pt x="8383" y="55837"/>
                      <a:pt x="6859" y="49740"/>
                      <a:pt x="6097" y="59648"/>
                    </a:cubicBezTo>
                    <a:lnTo>
                      <a:pt x="6859" y="52026"/>
                    </a:lnTo>
                    <a:cubicBezTo>
                      <a:pt x="6859" y="51264"/>
                      <a:pt x="6097" y="52789"/>
                      <a:pt x="6097" y="53551"/>
                    </a:cubicBezTo>
                    <a:cubicBezTo>
                      <a:pt x="6097" y="51264"/>
                      <a:pt x="6097" y="48978"/>
                      <a:pt x="6859" y="47454"/>
                    </a:cubicBezTo>
                    <a:cubicBezTo>
                      <a:pt x="6859" y="42119"/>
                      <a:pt x="5335" y="48216"/>
                      <a:pt x="4573" y="48216"/>
                    </a:cubicBezTo>
                    <a:lnTo>
                      <a:pt x="4573" y="52789"/>
                    </a:lnTo>
                    <a:cubicBezTo>
                      <a:pt x="3049" y="55837"/>
                      <a:pt x="3049" y="52026"/>
                      <a:pt x="1525" y="53551"/>
                    </a:cubicBezTo>
                    <a:lnTo>
                      <a:pt x="1525" y="48978"/>
                    </a:lnTo>
                    <a:lnTo>
                      <a:pt x="762" y="51264"/>
                    </a:lnTo>
                    <a:cubicBezTo>
                      <a:pt x="1525" y="47454"/>
                      <a:pt x="762" y="44405"/>
                      <a:pt x="0" y="48216"/>
                    </a:cubicBezTo>
                    <a:lnTo>
                      <a:pt x="2287" y="38308"/>
                    </a:lnTo>
                    <a:cubicBezTo>
                      <a:pt x="2287" y="40595"/>
                      <a:pt x="1525" y="43643"/>
                      <a:pt x="1525" y="47454"/>
                    </a:cubicBezTo>
                    <a:cubicBezTo>
                      <a:pt x="1525" y="51264"/>
                      <a:pt x="2287" y="49740"/>
                      <a:pt x="3049" y="45929"/>
                    </a:cubicBezTo>
                    <a:cubicBezTo>
                      <a:pt x="3049" y="45167"/>
                      <a:pt x="2287" y="46692"/>
                      <a:pt x="2287" y="48216"/>
                    </a:cubicBezTo>
                    <a:cubicBezTo>
                      <a:pt x="2287" y="42119"/>
                      <a:pt x="3049" y="42881"/>
                      <a:pt x="3811" y="39070"/>
                    </a:cubicBezTo>
                    <a:cubicBezTo>
                      <a:pt x="3811" y="39070"/>
                      <a:pt x="3049" y="37546"/>
                      <a:pt x="3049" y="39070"/>
                    </a:cubicBezTo>
                    <a:cubicBezTo>
                      <a:pt x="3811" y="36022"/>
                      <a:pt x="3811" y="36022"/>
                      <a:pt x="4573" y="36022"/>
                    </a:cubicBezTo>
                    <a:cubicBezTo>
                      <a:pt x="3811" y="38308"/>
                      <a:pt x="4573" y="39832"/>
                      <a:pt x="4573" y="41357"/>
                    </a:cubicBezTo>
                    <a:cubicBezTo>
                      <a:pt x="4573" y="36022"/>
                      <a:pt x="5335" y="34498"/>
                      <a:pt x="6097" y="36022"/>
                    </a:cubicBezTo>
                    <a:cubicBezTo>
                      <a:pt x="6097" y="42119"/>
                      <a:pt x="7622" y="32211"/>
                      <a:pt x="8383" y="33735"/>
                    </a:cubicBezTo>
                    <a:cubicBezTo>
                      <a:pt x="7622" y="39070"/>
                      <a:pt x="6859" y="42881"/>
                      <a:pt x="6097" y="45167"/>
                    </a:cubicBezTo>
                    <a:cubicBezTo>
                      <a:pt x="6859" y="48216"/>
                      <a:pt x="6859" y="45167"/>
                      <a:pt x="6859" y="47454"/>
                    </a:cubicBezTo>
                    <a:cubicBezTo>
                      <a:pt x="7622" y="43643"/>
                      <a:pt x="7622" y="37546"/>
                      <a:pt x="8383" y="35260"/>
                    </a:cubicBezTo>
                    <a:lnTo>
                      <a:pt x="8383" y="39070"/>
                    </a:lnTo>
                    <a:cubicBezTo>
                      <a:pt x="9146" y="36784"/>
                      <a:pt x="9146" y="31449"/>
                      <a:pt x="9908" y="32211"/>
                    </a:cubicBezTo>
                    <a:cubicBezTo>
                      <a:pt x="11432" y="34498"/>
                      <a:pt x="12957" y="34498"/>
                      <a:pt x="13718" y="34498"/>
                    </a:cubicBezTo>
                    <a:lnTo>
                      <a:pt x="13718" y="38308"/>
                    </a:lnTo>
                    <a:cubicBezTo>
                      <a:pt x="14481" y="29925"/>
                      <a:pt x="16005" y="35260"/>
                      <a:pt x="16767" y="31449"/>
                    </a:cubicBezTo>
                    <a:cubicBezTo>
                      <a:pt x="18292" y="35260"/>
                      <a:pt x="19816" y="27638"/>
                      <a:pt x="20578" y="34498"/>
                    </a:cubicBezTo>
                    <a:cubicBezTo>
                      <a:pt x="23626" y="31449"/>
                      <a:pt x="25913" y="29163"/>
                      <a:pt x="28199" y="30687"/>
                    </a:cubicBezTo>
                    <a:lnTo>
                      <a:pt x="27437" y="36022"/>
                    </a:lnTo>
                    <a:cubicBezTo>
                      <a:pt x="28199" y="32211"/>
                      <a:pt x="27437" y="39070"/>
                      <a:pt x="28199" y="38308"/>
                    </a:cubicBezTo>
                    <a:cubicBezTo>
                      <a:pt x="28199" y="33735"/>
                      <a:pt x="28961" y="32211"/>
                      <a:pt x="29723" y="29163"/>
                    </a:cubicBezTo>
                    <a:cubicBezTo>
                      <a:pt x="30485" y="33735"/>
                      <a:pt x="32772" y="29163"/>
                      <a:pt x="33534" y="24590"/>
                    </a:cubicBezTo>
                    <a:lnTo>
                      <a:pt x="33534" y="28401"/>
                    </a:lnTo>
                    <a:cubicBezTo>
                      <a:pt x="35058" y="21541"/>
                      <a:pt x="35820" y="27638"/>
                      <a:pt x="37345" y="29163"/>
                    </a:cubicBezTo>
                    <a:cubicBezTo>
                      <a:pt x="37345" y="30687"/>
                      <a:pt x="37345" y="34498"/>
                      <a:pt x="38106" y="33735"/>
                    </a:cubicBezTo>
                    <a:cubicBezTo>
                      <a:pt x="38869" y="27638"/>
                      <a:pt x="39631" y="27638"/>
                      <a:pt x="40393" y="23828"/>
                    </a:cubicBezTo>
                    <a:cubicBezTo>
                      <a:pt x="41155" y="23828"/>
                      <a:pt x="42680" y="25352"/>
                      <a:pt x="42680" y="27638"/>
                    </a:cubicBezTo>
                    <a:cubicBezTo>
                      <a:pt x="45728" y="19255"/>
                      <a:pt x="48776" y="24590"/>
                      <a:pt x="51825" y="19255"/>
                    </a:cubicBezTo>
                    <a:lnTo>
                      <a:pt x="51825" y="23828"/>
                    </a:lnTo>
                    <a:cubicBezTo>
                      <a:pt x="54873" y="13920"/>
                      <a:pt x="57922" y="23066"/>
                      <a:pt x="60971" y="18493"/>
                    </a:cubicBezTo>
                    <a:lnTo>
                      <a:pt x="60971" y="26114"/>
                    </a:lnTo>
                    <a:cubicBezTo>
                      <a:pt x="61733" y="28401"/>
                      <a:pt x="62495" y="23828"/>
                      <a:pt x="62495" y="18493"/>
                    </a:cubicBezTo>
                    <a:cubicBezTo>
                      <a:pt x="63257" y="20779"/>
                      <a:pt x="64781" y="14682"/>
                      <a:pt x="64781" y="20779"/>
                    </a:cubicBezTo>
                    <a:cubicBezTo>
                      <a:pt x="65543" y="22303"/>
                      <a:pt x="65543" y="16969"/>
                      <a:pt x="66305" y="16206"/>
                    </a:cubicBezTo>
                    <a:cubicBezTo>
                      <a:pt x="67829" y="19255"/>
                      <a:pt x="68592" y="18493"/>
                      <a:pt x="70116" y="16969"/>
                    </a:cubicBezTo>
                    <a:lnTo>
                      <a:pt x="70116" y="16206"/>
                    </a:lnTo>
                    <a:cubicBezTo>
                      <a:pt x="70116" y="17731"/>
                      <a:pt x="70116" y="21541"/>
                      <a:pt x="70116" y="21541"/>
                    </a:cubicBezTo>
                    <a:cubicBezTo>
                      <a:pt x="70878" y="19255"/>
                      <a:pt x="72403" y="23828"/>
                      <a:pt x="71640" y="14682"/>
                    </a:cubicBezTo>
                    <a:cubicBezTo>
                      <a:pt x="73164" y="20017"/>
                      <a:pt x="75451" y="10109"/>
                      <a:pt x="76975" y="17731"/>
                    </a:cubicBezTo>
                    <a:cubicBezTo>
                      <a:pt x="76975" y="15444"/>
                      <a:pt x="76975" y="14682"/>
                      <a:pt x="77737" y="13158"/>
                    </a:cubicBezTo>
                    <a:cubicBezTo>
                      <a:pt x="79261" y="13158"/>
                      <a:pt x="80786" y="18493"/>
                      <a:pt x="81548" y="13920"/>
                    </a:cubicBezTo>
                    <a:cubicBezTo>
                      <a:pt x="81548" y="15444"/>
                      <a:pt x="81548" y="18493"/>
                      <a:pt x="81548" y="18493"/>
                    </a:cubicBezTo>
                    <a:cubicBezTo>
                      <a:pt x="81548" y="17731"/>
                      <a:pt x="81548" y="15444"/>
                      <a:pt x="82310" y="13920"/>
                    </a:cubicBezTo>
                    <a:cubicBezTo>
                      <a:pt x="84596" y="9347"/>
                      <a:pt x="86883" y="18493"/>
                      <a:pt x="89169" y="17731"/>
                    </a:cubicBezTo>
                    <a:cubicBezTo>
                      <a:pt x="92980" y="13158"/>
                      <a:pt x="96791" y="15444"/>
                      <a:pt x="99839" y="14682"/>
                    </a:cubicBezTo>
                    <a:lnTo>
                      <a:pt x="99839" y="16206"/>
                    </a:lnTo>
                    <a:cubicBezTo>
                      <a:pt x="100601" y="9347"/>
                      <a:pt x="102888" y="23828"/>
                      <a:pt x="103650" y="12396"/>
                    </a:cubicBezTo>
                    <a:cubicBezTo>
                      <a:pt x="103650" y="13920"/>
                      <a:pt x="104412" y="13158"/>
                      <a:pt x="104412" y="16969"/>
                    </a:cubicBezTo>
                    <a:cubicBezTo>
                      <a:pt x="105174" y="11634"/>
                      <a:pt x="106698" y="21541"/>
                      <a:pt x="108223" y="15444"/>
                    </a:cubicBezTo>
                    <a:cubicBezTo>
                      <a:pt x="108223" y="15444"/>
                      <a:pt x="108223" y="15444"/>
                      <a:pt x="108223" y="16206"/>
                    </a:cubicBezTo>
                    <a:cubicBezTo>
                      <a:pt x="109747" y="20017"/>
                      <a:pt x="110509" y="14682"/>
                      <a:pt x="112033" y="18493"/>
                    </a:cubicBezTo>
                    <a:cubicBezTo>
                      <a:pt x="112033" y="19255"/>
                      <a:pt x="111271" y="20017"/>
                      <a:pt x="111271" y="21541"/>
                    </a:cubicBezTo>
                    <a:cubicBezTo>
                      <a:pt x="112033" y="25352"/>
                      <a:pt x="112795" y="13920"/>
                      <a:pt x="112795" y="22303"/>
                    </a:cubicBezTo>
                    <a:lnTo>
                      <a:pt x="112795" y="17731"/>
                    </a:lnTo>
                    <a:cubicBezTo>
                      <a:pt x="115844" y="21541"/>
                      <a:pt x="118892" y="15444"/>
                      <a:pt x="122703" y="13158"/>
                    </a:cubicBezTo>
                    <a:cubicBezTo>
                      <a:pt x="124989" y="18493"/>
                      <a:pt x="123465" y="28401"/>
                      <a:pt x="124989" y="21541"/>
                    </a:cubicBezTo>
                    <a:cubicBezTo>
                      <a:pt x="124989" y="23066"/>
                      <a:pt x="124989" y="17731"/>
                      <a:pt x="124989" y="20017"/>
                    </a:cubicBezTo>
                    <a:cubicBezTo>
                      <a:pt x="125751" y="17731"/>
                      <a:pt x="126514" y="29925"/>
                      <a:pt x="126514" y="25352"/>
                    </a:cubicBezTo>
                    <a:cubicBezTo>
                      <a:pt x="126514" y="20017"/>
                      <a:pt x="126514" y="22303"/>
                      <a:pt x="126514" y="19255"/>
                    </a:cubicBezTo>
                    <a:cubicBezTo>
                      <a:pt x="128038" y="23066"/>
                      <a:pt x="128800" y="27638"/>
                      <a:pt x="129562" y="23828"/>
                    </a:cubicBezTo>
                    <a:lnTo>
                      <a:pt x="129562" y="26876"/>
                    </a:lnTo>
                    <a:cubicBezTo>
                      <a:pt x="130324" y="18493"/>
                      <a:pt x="132611" y="23066"/>
                      <a:pt x="133372" y="13158"/>
                    </a:cubicBezTo>
                    <a:cubicBezTo>
                      <a:pt x="140232" y="10872"/>
                      <a:pt x="147091" y="5537"/>
                      <a:pt x="153950" y="4012"/>
                    </a:cubicBezTo>
                    <a:cubicBezTo>
                      <a:pt x="160809" y="5537"/>
                      <a:pt x="167669" y="964"/>
                      <a:pt x="174527" y="5537"/>
                    </a:cubicBezTo>
                    <a:cubicBezTo>
                      <a:pt x="176814" y="13158"/>
                      <a:pt x="176814" y="13158"/>
                      <a:pt x="178338" y="9347"/>
                    </a:cubicBezTo>
                    <a:cubicBezTo>
                      <a:pt x="178338" y="10872"/>
                      <a:pt x="178338" y="10872"/>
                      <a:pt x="178338" y="12396"/>
                    </a:cubicBezTo>
                    <a:cubicBezTo>
                      <a:pt x="178338" y="6299"/>
                      <a:pt x="179862" y="11634"/>
                      <a:pt x="179101" y="5537"/>
                    </a:cubicBezTo>
                    <a:cubicBezTo>
                      <a:pt x="182149" y="6299"/>
                      <a:pt x="184436" y="4775"/>
                      <a:pt x="186722" y="4775"/>
                    </a:cubicBezTo>
                    <a:cubicBezTo>
                      <a:pt x="186722" y="5537"/>
                      <a:pt x="186722" y="10872"/>
                      <a:pt x="186722" y="10109"/>
                    </a:cubicBezTo>
                    <a:lnTo>
                      <a:pt x="186722" y="6299"/>
                    </a:lnTo>
                    <a:lnTo>
                      <a:pt x="186722" y="7823"/>
                    </a:lnTo>
                    <a:cubicBezTo>
                      <a:pt x="186722" y="7061"/>
                      <a:pt x="187484" y="4012"/>
                      <a:pt x="186722" y="1726"/>
                    </a:cubicBezTo>
                    <a:cubicBezTo>
                      <a:pt x="192819" y="-4371"/>
                      <a:pt x="200440" y="7823"/>
                      <a:pt x="207299" y="5537"/>
                    </a:cubicBezTo>
                    <a:cubicBezTo>
                      <a:pt x="208824" y="7823"/>
                      <a:pt x="211110" y="5537"/>
                      <a:pt x="212634" y="4012"/>
                    </a:cubicBezTo>
                    <a:cubicBezTo>
                      <a:pt x="218731" y="11634"/>
                      <a:pt x="223304" y="17731"/>
                      <a:pt x="227877" y="11634"/>
                    </a:cubicBezTo>
                    <a:cubicBezTo>
                      <a:pt x="232449" y="19255"/>
                      <a:pt x="233973" y="35260"/>
                      <a:pt x="231687" y="3907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9" name="Freeform: Shape 386">
                <a:extLst>
                  <a:ext uri="{FF2B5EF4-FFF2-40B4-BE49-F238E27FC236}">
                    <a16:creationId xmlns:a16="http://schemas.microsoft.com/office/drawing/2014/main" id="{2EA0D354-C8A8-9744-5393-C369B8FDB446}"/>
                  </a:ext>
                </a:extLst>
              </p:cNvPr>
              <p:cNvSpPr/>
              <p:nvPr/>
            </p:nvSpPr>
            <p:spPr>
              <a:xfrm>
                <a:off x="9347176" y="2860294"/>
                <a:ext cx="338" cy="9145"/>
              </a:xfrm>
              <a:custGeom>
                <a:avLst/>
                <a:gdLst>
                  <a:gd name="connsiteX0" fmla="*/ 0 w 338"/>
                  <a:gd name="connsiteY0" fmla="*/ 0 h 9145"/>
                  <a:gd name="connsiteX1" fmla="*/ 0 w 338"/>
                  <a:gd name="connsiteY1" fmla="*/ 9146 h 9145"/>
                  <a:gd name="connsiteX2" fmla="*/ 0 w 338"/>
                  <a:gd name="connsiteY2" fmla="*/ 0 h 9145"/>
                </a:gdLst>
                <a:ahLst/>
                <a:cxnLst>
                  <a:cxn ang="0">
                    <a:pos x="connsiteX0" y="connsiteY0"/>
                  </a:cxn>
                  <a:cxn ang="0">
                    <a:pos x="connsiteX1" y="connsiteY1"/>
                  </a:cxn>
                  <a:cxn ang="0">
                    <a:pos x="connsiteX2" y="connsiteY2"/>
                  </a:cxn>
                </a:cxnLst>
                <a:rect l="l" t="t" r="r" b="b"/>
                <a:pathLst>
                  <a:path w="338" h="9145">
                    <a:moveTo>
                      <a:pt x="0" y="0"/>
                    </a:moveTo>
                    <a:cubicBezTo>
                      <a:pt x="0" y="3049"/>
                      <a:pt x="762" y="4573"/>
                      <a:pt x="0" y="9146"/>
                    </a:cubicBezTo>
                    <a:cubicBezTo>
                      <a:pt x="0" y="6097"/>
                      <a:pt x="0" y="3049"/>
                      <a:pt x="0"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0" name="Freeform: Shape 387">
                <a:extLst>
                  <a:ext uri="{FF2B5EF4-FFF2-40B4-BE49-F238E27FC236}">
                    <a16:creationId xmlns:a16="http://schemas.microsoft.com/office/drawing/2014/main" id="{D543B37D-F4D8-588B-4418-58283724C94C}"/>
                  </a:ext>
                </a:extLst>
              </p:cNvPr>
              <p:cNvSpPr/>
              <p:nvPr/>
            </p:nvSpPr>
            <p:spPr>
              <a:xfrm>
                <a:off x="9360894" y="2892910"/>
                <a:ext cx="762" cy="3630"/>
              </a:xfrm>
              <a:custGeom>
                <a:avLst/>
                <a:gdLst>
                  <a:gd name="connsiteX0" fmla="*/ 762 w 762"/>
                  <a:gd name="connsiteY0" fmla="*/ 156 h 3630"/>
                  <a:gd name="connsiteX1" fmla="*/ 762 w 762"/>
                  <a:gd name="connsiteY1" fmla="*/ 1680 h 3630"/>
                  <a:gd name="connsiteX2" fmla="*/ 0 w 762"/>
                  <a:gd name="connsiteY2" fmla="*/ 3204 h 3630"/>
                  <a:gd name="connsiteX3" fmla="*/ 762 w 762"/>
                  <a:gd name="connsiteY3" fmla="*/ 156 h 3630"/>
                </a:gdLst>
                <a:ahLst/>
                <a:cxnLst>
                  <a:cxn ang="0">
                    <a:pos x="connsiteX0" y="connsiteY0"/>
                  </a:cxn>
                  <a:cxn ang="0">
                    <a:pos x="connsiteX1" y="connsiteY1"/>
                  </a:cxn>
                  <a:cxn ang="0">
                    <a:pos x="connsiteX2" y="connsiteY2"/>
                  </a:cxn>
                  <a:cxn ang="0">
                    <a:pos x="connsiteX3" y="connsiteY3"/>
                  </a:cxn>
                </a:cxnLst>
                <a:rect l="l" t="t" r="r" b="b"/>
                <a:pathLst>
                  <a:path w="762" h="3630">
                    <a:moveTo>
                      <a:pt x="762" y="156"/>
                    </a:moveTo>
                    <a:cubicBezTo>
                      <a:pt x="762" y="-607"/>
                      <a:pt x="762" y="1680"/>
                      <a:pt x="762" y="1680"/>
                    </a:cubicBezTo>
                    <a:cubicBezTo>
                      <a:pt x="762" y="1680"/>
                      <a:pt x="0" y="4728"/>
                      <a:pt x="0" y="3204"/>
                    </a:cubicBezTo>
                    <a:cubicBezTo>
                      <a:pt x="0" y="3204"/>
                      <a:pt x="762" y="1680"/>
                      <a:pt x="762" y="156"/>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1" name="Freeform: Shape 388">
                <a:extLst>
                  <a:ext uri="{FF2B5EF4-FFF2-40B4-BE49-F238E27FC236}">
                    <a16:creationId xmlns:a16="http://schemas.microsoft.com/office/drawing/2014/main" id="{0655987E-3339-EE40-DEB3-6D8679C3DA2E}"/>
                  </a:ext>
                </a:extLst>
              </p:cNvPr>
              <p:cNvSpPr/>
              <p:nvPr/>
            </p:nvSpPr>
            <p:spPr>
              <a:xfrm>
                <a:off x="9363943" y="2895352"/>
                <a:ext cx="1524" cy="5334"/>
              </a:xfrm>
              <a:custGeom>
                <a:avLst/>
                <a:gdLst>
                  <a:gd name="connsiteX0" fmla="*/ 1524 w 1524"/>
                  <a:gd name="connsiteY0" fmla="*/ 0 h 5334"/>
                  <a:gd name="connsiteX1" fmla="*/ 0 w 1524"/>
                  <a:gd name="connsiteY1" fmla="*/ 5335 h 5334"/>
                  <a:gd name="connsiteX2" fmla="*/ 1524 w 1524"/>
                  <a:gd name="connsiteY2" fmla="*/ 0 h 5334"/>
                </a:gdLst>
                <a:ahLst/>
                <a:cxnLst>
                  <a:cxn ang="0">
                    <a:pos x="connsiteX0" y="connsiteY0"/>
                  </a:cxn>
                  <a:cxn ang="0">
                    <a:pos x="connsiteX1" y="connsiteY1"/>
                  </a:cxn>
                  <a:cxn ang="0">
                    <a:pos x="connsiteX2" y="connsiteY2"/>
                  </a:cxn>
                </a:cxnLst>
                <a:rect l="l" t="t" r="r" b="b"/>
                <a:pathLst>
                  <a:path w="1524" h="5334">
                    <a:moveTo>
                      <a:pt x="1524" y="0"/>
                    </a:moveTo>
                    <a:cubicBezTo>
                      <a:pt x="1524" y="3048"/>
                      <a:pt x="0" y="4573"/>
                      <a:pt x="0" y="5335"/>
                    </a:cubicBezTo>
                    <a:lnTo>
                      <a:pt x="1524"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2" name="Freeform: Shape 389">
                <a:extLst>
                  <a:ext uri="{FF2B5EF4-FFF2-40B4-BE49-F238E27FC236}">
                    <a16:creationId xmlns:a16="http://schemas.microsoft.com/office/drawing/2014/main" id="{9E28508D-FA52-CDDA-0106-598142E91FFC}"/>
                  </a:ext>
                </a:extLst>
              </p:cNvPr>
              <p:cNvSpPr/>
              <p:nvPr/>
            </p:nvSpPr>
            <p:spPr>
              <a:xfrm>
                <a:off x="9368706" y="2906784"/>
                <a:ext cx="571" cy="3810"/>
              </a:xfrm>
              <a:custGeom>
                <a:avLst/>
                <a:gdLst>
                  <a:gd name="connsiteX0" fmla="*/ 572 w 571"/>
                  <a:gd name="connsiteY0" fmla="*/ 0 h 3810"/>
                  <a:gd name="connsiteX1" fmla="*/ 572 w 571"/>
                  <a:gd name="connsiteY1" fmla="*/ 3811 h 3810"/>
                  <a:gd name="connsiteX2" fmla="*/ 572 w 571"/>
                  <a:gd name="connsiteY2" fmla="*/ 0 h 3810"/>
                </a:gdLst>
                <a:ahLst/>
                <a:cxnLst>
                  <a:cxn ang="0">
                    <a:pos x="connsiteX0" y="connsiteY0"/>
                  </a:cxn>
                  <a:cxn ang="0">
                    <a:pos x="connsiteX1" y="connsiteY1"/>
                  </a:cxn>
                  <a:cxn ang="0">
                    <a:pos x="connsiteX2" y="connsiteY2"/>
                  </a:cxn>
                </a:cxnLst>
                <a:rect l="l" t="t" r="r" b="b"/>
                <a:pathLst>
                  <a:path w="571" h="3810">
                    <a:moveTo>
                      <a:pt x="572" y="0"/>
                    </a:moveTo>
                    <a:cubicBezTo>
                      <a:pt x="572" y="2286"/>
                      <a:pt x="572" y="3811"/>
                      <a:pt x="572" y="3811"/>
                    </a:cubicBezTo>
                    <a:cubicBezTo>
                      <a:pt x="-191" y="2286"/>
                      <a:pt x="-191" y="1524"/>
                      <a:pt x="572"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3" name="Freeform: Shape 390">
                <a:extLst>
                  <a:ext uri="{FF2B5EF4-FFF2-40B4-BE49-F238E27FC236}">
                    <a16:creationId xmlns:a16="http://schemas.microsoft.com/office/drawing/2014/main" id="{108306DF-9E3E-BFDB-461F-6501CF292815}"/>
                  </a:ext>
                </a:extLst>
              </p:cNvPr>
              <p:cNvSpPr/>
              <p:nvPr/>
            </p:nvSpPr>
            <p:spPr>
              <a:xfrm>
                <a:off x="9369278" y="2900687"/>
                <a:ext cx="762" cy="3048"/>
              </a:xfrm>
              <a:custGeom>
                <a:avLst/>
                <a:gdLst>
                  <a:gd name="connsiteX0" fmla="*/ 0 w 762"/>
                  <a:gd name="connsiteY0" fmla="*/ 0 h 3048"/>
                  <a:gd name="connsiteX1" fmla="*/ 762 w 762"/>
                  <a:gd name="connsiteY1" fmla="*/ 3049 h 3048"/>
                  <a:gd name="connsiteX2" fmla="*/ 0 w 762"/>
                  <a:gd name="connsiteY2" fmla="*/ 0 h 3048"/>
                </a:gdLst>
                <a:ahLst/>
                <a:cxnLst>
                  <a:cxn ang="0">
                    <a:pos x="connsiteX0" y="connsiteY0"/>
                  </a:cxn>
                  <a:cxn ang="0">
                    <a:pos x="connsiteX1" y="connsiteY1"/>
                  </a:cxn>
                  <a:cxn ang="0">
                    <a:pos x="connsiteX2" y="connsiteY2"/>
                  </a:cxn>
                </a:cxnLst>
                <a:rect l="l" t="t" r="r" b="b"/>
                <a:pathLst>
                  <a:path w="762" h="3048">
                    <a:moveTo>
                      <a:pt x="0" y="0"/>
                    </a:moveTo>
                    <a:cubicBezTo>
                      <a:pt x="0" y="0"/>
                      <a:pt x="762" y="1524"/>
                      <a:pt x="762" y="3049"/>
                    </a:cubicBezTo>
                    <a:cubicBezTo>
                      <a:pt x="762" y="762"/>
                      <a:pt x="0" y="4573"/>
                      <a:pt x="0"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4" name="Freeform: Shape 391">
                <a:extLst>
                  <a:ext uri="{FF2B5EF4-FFF2-40B4-BE49-F238E27FC236}">
                    <a16:creationId xmlns:a16="http://schemas.microsoft.com/office/drawing/2014/main" id="{B246CF5C-5812-75EB-B683-513E5666B432}"/>
                  </a:ext>
                </a:extLst>
              </p:cNvPr>
              <p:cNvSpPr/>
              <p:nvPr/>
            </p:nvSpPr>
            <p:spPr>
              <a:xfrm>
                <a:off x="9377661" y="2908247"/>
                <a:ext cx="761" cy="2241"/>
              </a:xfrm>
              <a:custGeom>
                <a:avLst/>
                <a:gdLst>
                  <a:gd name="connsiteX0" fmla="*/ 0 w 761"/>
                  <a:gd name="connsiteY0" fmla="*/ 823 h 2241"/>
                  <a:gd name="connsiteX1" fmla="*/ 762 w 761"/>
                  <a:gd name="connsiteY1" fmla="*/ 1585 h 2241"/>
                  <a:gd name="connsiteX2" fmla="*/ 0 w 761"/>
                  <a:gd name="connsiteY2" fmla="*/ 823 h 2241"/>
                </a:gdLst>
                <a:ahLst/>
                <a:cxnLst>
                  <a:cxn ang="0">
                    <a:pos x="connsiteX0" y="connsiteY0"/>
                  </a:cxn>
                  <a:cxn ang="0">
                    <a:pos x="connsiteX1" y="connsiteY1"/>
                  </a:cxn>
                  <a:cxn ang="0">
                    <a:pos x="connsiteX2" y="connsiteY2"/>
                  </a:cxn>
                </a:cxnLst>
                <a:rect l="l" t="t" r="r" b="b"/>
                <a:pathLst>
                  <a:path w="761" h="2241">
                    <a:moveTo>
                      <a:pt x="0" y="823"/>
                    </a:moveTo>
                    <a:cubicBezTo>
                      <a:pt x="0" y="823"/>
                      <a:pt x="762" y="-1463"/>
                      <a:pt x="762" y="1585"/>
                    </a:cubicBezTo>
                    <a:cubicBezTo>
                      <a:pt x="762" y="-701"/>
                      <a:pt x="0" y="4634"/>
                      <a:pt x="0" y="82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5" name="Freeform: Shape 392">
                <a:extLst>
                  <a:ext uri="{FF2B5EF4-FFF2-40B4-BE49-F238E27FC236}">
                    <a16:creationId xmlns:a16="http://schemas.microsoft.com/office/drawing/2014/main" id="{E05683D0-AE25-0ED3-C835-FEB95E7109F8}"/>
                  </a:ext>
                </a:extLst>
              </p:cNvPr>
              <p:cNvSpPr/>
              <p:nvPr/>
            </p:nvSpPr>
            <p:spPr>
              <a:xfrm>
                <a:off x="9381471" y="2905259"/>
                <a:ext cx="338" cy="3810"/>
              </a:xfrm>
              <a:custGeom>
                <a:avLst/>
                <a:gdLst>
                  <a:gd name="connsiteX0" fmla="*/ 0 w 338"/>
                  <a:gd name="connsiteY0" fmla="*/ 0 h 3810"/>
                  <a:gd name="connsiteX1" fmla="*/ 0 w 338"/>
                  <a:gd name="connsiteY1" fmla="*/ 0 h 3810"/>
                  <a:gd name="connsiteX2" fmla="*/ 0 w 338"/>
                  <a:gd name="connsiteY2" fmla="*/ 3811 h 3810"/>
                  <a:gd name="connsiteX3" fmla="*/ 0 w 338"/>
                  <a:gd name="connsiteY3" fmla="*/ 0 h 3810"/>
                </a:gdLst>
                <a:ahLst/>
                <a:cxnLst>
                  <a:cxn ang="0">
                    <a:pos x="connsiteX0" y="connsiteY0"/>
                  </a:cxn>
                  <a:cxn ang="0">
                    <a:pos x="connsiteX1" y="connsiteY1"/>
                  </a:cxn>
                  <a:cxn ang="0">
                    <a:pos x="connsiteX2" y="connsiteY2"/>
                  </a:cxn>
                  <a:cxn ang="0">
                    <a:pos x="connsiteX3" y="connsiteY3"/>
                  </a:cxn>
                </a:cxnLst>
                <a:rect l="l" t="t" r="r" b="b"/>
                <a:pathLst>
                  <a:path w="338" h="3810">
                    <a:moveTo>
                      <a:pt x="0" y="0"/>
                    </a:moveTo>
                    <a:cubicBezTo>
                      <a:pt x="0" y="0"/>
                      <a:pt x="762" y="762"/>
                      <a:pt x="0" y="0"/>
                    </a:cubicBezTo>
                    <a:cubicBezTo>
                      <a:pt x="762" y="1524"/>
                      <a:pt x="0" y="3811"/>
                      <a:pt x="0" y="3811"/>
                    </a:cubicBez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6" name="Freeform: Shape 393">
                <a:extLst>
                  <a:ext uri="{FF2B5EF4-FFF2-40B4-BE49-F238E27FC236}">
                    <a16:creationId xmlns:a16="http://schemas.microsoft.com/office/drawing/2014/main" id="{BC46FBD2-C92B-CE71-E46F-191DD4466205}"/>
                  </a:ext>
                </a:extLst>
              </p:cNvPr>
              <p:cNvSpPr/>
              <p:nvPr/>
            </p:nvSpPr>
            <p:spPr>
              <a:xfrm>
                <a:off x="9453112" y="2893065"/>
                <a:ext cx="76212" cy="3048"/>
              </a:xfrm>
              <a:custGeom>
                <a:avLst/>
                <a:gdLst>
                  <a:gd name="connsiteX0" fmla="*/ 0 w 76212"/>
                  <a:gd name="connsiteY0" fmla="*/ 1524 h 3048"/>
                  <a:gd name="connsiteX1" fmla="*/ 0 w 76212"/>
                  <a:gd name="connsiteY1" fmla="*/ 3049 h 3048"/>
                  <a:gd name="connsiteX2" fmla="*/ 0 w 76212"/>
                  <a:gd name="connsiteY2" fmla="*/ 0 h 3048"/>
                </a:gdLst>
                <a:ahLst/>
                <a:cxnLst>
                  <a:cxn ang="0">
                    <a:pos x="connsiteX0" y="connsiteY0"/>
                  </a:cxn>
                  <a:cxn ang="0">
                    <a:pos x="connsiteX1" y="connsiteY1"/>
                  </a:cxn>
                  <a:cxn ang="0">
                    <a:pos x="connsiteX2" y="connsiteY2"/>
                  </a:cxn>
                </a:cxnLst>
                <a:rect l="l" t="t" r="r" b="b"/>
                <a:pathLst>
                  <a:path w="76212" h="3048">
                    <a:moveTo>
                      <a:pt x="0" y="1524"/>
                    </a:moveTo>
                    <a:lnTo>
                      <a:pt x="0" y="3049"/>
                    </a:ln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7" name="Freeform: Shape 394">
                <a:extLst>
                  <a:ext uri="{FF2B5EF4-FFF2-40B4-BE49-F238E27FC236}">
                    <a16:creationId xmlns:a16="http://schemas.microsoft.com/office/drawing/2014/main" id="{B07CF375-D19B-2B0C-7178-F8B3F6FFF9BF}"/>
                  </a:ext>
                </a:extLst>
              </p:cNvPr>
              <p:cNvSpPr/>
              <p:nvPr/>
            </p:nvSpPr>
            <p:spPr>
              <a:xfrm>
                <a:off x="9484359" y="2893471"/>
                <a:ext cx="761" cy="3405"/>
              </a:xfrm>
              <a:custGeom>
                <a:avLst/>
                <a:gdLst>
                  <a:gd name="connsiteX0" fmla="*/ 0 w 761"/>
                  <a:gd name="connsiteY0" fmla="*/ 356 h 3405"/>
                  <a:gd name="connsiteX1" fmla="*/ 762 w 761"/>
                  <a:gd name="connsiteY1" fmla="*/ 3405 h 3405"/>
                  <a:gd name="connsiteX2" fmla="*/ 0 w 761"/>
                  <a:gd name="connsiteY2" fmla="*/ 356 h 3405"/>
                </a:gdLst>
                <a:ahLst/>
                <a:cxnLst>
                  <a:cxn ang="0">
                    <a:pos x="connsiteX0" y="connsiteY0"/>
                  </a:cxn>
                  <a:cxn ang="0">
                    <a:pos x="connsiteX1" y="connsiteY1"/>
                  </a:cxn>
                  <a:cxn ang="0">
                    <a:pos x="connsiteX2" y="connsiteY2"/>
                  </a:cxn>
                </a:cxnLst>
                <a:rect l="l" t="t" r="r" b="b"/>
                <a:pathLst>
                  <a:path w="761" h="3405">
                    <a:moveTo>
                      <a:pt x="0" y="356"/>
                    </a:moveTo>
                    <a:cubicBezTo>
                      <a:pt x="0" y="-1168"/>
                      <a:pt x="762" y="2643"/>
                      <a:pt x="762" y="3405"/>
                    </a:cubicBezTo>
                    <a:cubicBezTo>
                      <a:pt x="0" y="3405"/>
                      <a:pt x="762" y="-406"/>
                      <a:pt x="0" y="356"/>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8" name="Freeform: Shape 395">
                <a:extLst>
                  <a:ext uri="{FF2B5EF4-FFF2-40B4-BE49-F238E27FC236}">
                    <a16:creationId xmlns:a16="http://schemas.microsoft.com/office/drawing/2014/main" id="{8523D0D1-642B-5FA6-F03E-4284E7106CB6}"/>
                  </a:ext>
                </a:extLst>
              </p:cNvPr>
              <p:cNvSpPr/>
              <p:nvPr/>
            </p:nvSpPr>
            <p:spPr>
              <a:xfrm>
                <a:off x="9500364" y="2874012"/>
                <a:ext cx="761" cy="5334"/>
              </a:xfrm>
              <a:custGeom>
                <a:avLst/>
                <a:gdLst>
                  <a:gd name="connsiteX0" fmla="*/ 762 w 761"/>
                  <a:gd name="connsiteY0" fmla="*/ 5335 h 5334"/>
                  <a:gd name="connsiteX1" fmla="*/ 0 w 761"/>
                  <a:gd name="connsiteY1" fmla="*/ 5335 h 5334"/>
                  <a:gd name="connsiteX2" fmla="*/ 0 w 761"/>
                  <a:gd name="connsiteY2" fmla="*/ 0 h 5334"/>
                </a:gdLst>
                <a:ahLst/>
                <a:cxnLst>
                  <a:cxn ang="0">
                    <a:pos x="connsiteX0" y="connsiteY0"/>
                  </a:cxn>
                  <a:cxn ang="0">
                    <a:pos x="connsiteX1" y="connsiteY1"/>
                  </a:cxn>
                  <a:cxn ang="0">
                    <a:pos x="connsiteX2" y="connsiteY2"/>
                  </a:cxn>
                </a:cxnLst>
                <a:rect l="l" t="t" r="r" b="b"/>
                <a:pathLst>
                  <a:path w="761" h="5334">
                    <a:moveTo>
                      <a:pt x="762" y="5335"/>
                    </a:moveTo>
                    <a:lnTo>
                      <a:pt x="0" y="5335"/>
                    </a:ln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84" name="Graphic 1">
              <a:extLst>
                <a:ext uri="{FF2B5EF4-FFF2-40B4-BE49-F238E27FC236}">
                  <a16:creationId xmlns:a16="http://schemas.microsoft.com/office/drawing/2014/main" id="{CC3FCA83-CE98-C205-286B-C853B59DE739}"/>
                </a:ext>
              </a:extLst>
            </p:cNvPr>
            <p:cNvGrpSpPr/>
            <p:nvPr/>
          </p:nvGrpSpPr>
          <p:grpSpPr>
            <a:xfrm>
              <a:off x="9410433" y="2615582"/>
              <a:ext cx="193580" cy="231963"/>
              <a:chOff x="9410433" y="2615582"/>
              <a:chExt cx="193580" cy="231963"/>
            </a:xfrm>
            <a:grpFill/>
          </p:grpSpPr>
          <p:sp>
            <p:nvSpPr>
              <p:cNvPr id="85" name="Freeform: Shape 372">
                <a:extLst>
                  <a:ext uri="{FF2B5EF4-FFF2-40B4-BE49-F238E27FC236}">
                    <a16:creationId xmlns:a16="http://schemas.microsoft.com/office/drawing/2014/main" id="{575A482F-C3C5-E948-03E5-3C744C735754}"/>
                  </a:ext>
                </a:extLst>
              </p:cNvPr>
              <p:cNvSpPr/>
              <p:nvPr/>
            </p:nvSpPr>
            <p:spPr>
              <a:xfrm>
                <a:off x="9436604" y="2615582"/>
                <a:ext cx="3402" cy="2443"/>
              </a:xfrm>
              <a:custGeom>
                <a:avLst/>
                <a:gdLst>
                  <a:gd name="connsiteX0" fmla="*/ 2789 w 3402"/>
                  <a:gd name="connsiteY0" fmla="*/ 831 h 2443"/>
                  <a:gd name="connsiteX1" fmla="*/ 503 w 3402"/>
                  <a:gd name="connsiteY1" fmla="*/ 1593 h 2443"/>
                  <a:gd name="connsiteX2" fmla="*/ 2789 w 3402"/>
                  <a:gd name="connsiteY2" fmla="*/ 831 h 2443"/>
                </a:gdLst>
                <a:ahLst/>
                <a:cxnLst>
                  <a:cxn ang="0">
                    <a:pos x="connsiteX0" y="connsiteY0"/>
                  </a:cxn>
                  <a:cxn ang="0">
                    <a:pos x="connsiteX1" y="connsiteY1"/>
                  </a:cxn>
                  <a:cxn ang="0">
                    <a:pos x="connsiteX2" y="connsiteY2"/>
                  </a:cxn>
                </a:cxnLst>
                <a:rect l="l" t="t" r="r" b="b"/>
                <a:pathLst>
                  <a:path w="3402" h="2443">
                    <a:moveTo>
                      <a:pt x="2789" y="831"/>
                    </a:moveTo>
                    <a:cubicBezTo>
                      <a:pt x="1265" y="831"/>
                      <a:pt x="-1022" y="3879"/>
                      <a:pt x="503" y="1593"/>
                    </a:cubicBezTo>
                    <a:cubicBezTo>
                      <a:pt x="2789" y="69"/>
                      <a:pt x="4314" y="-693"/>
                      <a:pt x="2789" y="83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6" name="Freeform: Shape 373">
                <a:extLst>
                  <a:ext uri="{FF2B5EF4-FFF2-40B4-BE49-F238E27FC236}">
                    <a16:creationId xmlns:a16="http://schemas.microsoft.com/office/drawing/2014/main" id="{FD8A3B6D-6B46-3FEE-F7B9-C7EE87086232}"/>
                  </a:ext>
                </a:extLst>
              </p:cNvPr>
              <p:cNvSpPr/>
              <p:nvPr/>
            </p:nvSpPr>
            <p:spPr>
              <a:xfrm>
                <a:off x="9412719" y="2624224"/>
                <a:ext cx="191294" cy="223321"/>
              </a:xfrm>
              <a:custGeom>
                <a:avLst/>
                <a:gdLst>
                  <a:gd name="connsiteX0" fmla="*/ 169193 w 191294"/>
                  <a:gd name="connsiteY0" fmla="*/ 221589 h 223321"/>
                  <a:gd name="connsiteX1" fmla="*/ 155474 w 191294"/>
                  <a:gd name="connsiteY1" fmla="*/ 218540 h 223321"/>
                  <a:gd name="connsiteX2" fmla="*/ 160047 w 191294"/>
                  <a:gd name="connsiteY2" fmla="*/ 213968 h 223321"/>
                  <a:gd name="connsiteX3" fmla="*/ 155474 w 191294"/>
                  <a:gd name="connsiteY3" fmla="*/ 201011 h 223321"/>
                  <a:gd name="connsiteX4" fmla="*/ 157761 w 191294"/>
                  <a:gd name="connsiteY4" fmla="*/ 200249 h 223321"/>
                  <a:gd name="connsiteX5" fmla="*/ 152426 w 191294"/>
                  <a:gd name="connsiteY5" fmla="*/ 201011 h 223321"/>
                  <a:gd name="connsiteX6" fmla="*/ 155474 w 191294"/>
                  <a:gd name="connsiteY6" fmla="*/ 198725 h 223321"/>
                  <a:gd name="connsiteX7" fmla="*/ 150139 w 191294"/>
                  <a:gd name="connsiteY7" fmla="*/ 200249 h 223321"/>
                  <a:gd name="connsiteX8" fmla="*/ 155474 w 191294"/>
                  <a:gd name="connsiteY8" fmla="*/ 195677 h 223321"/>
                  <a:gd name="connsiteX9" fmla="*/ 150901 w 191294"/>
                  <a:gd name="connsiteY9" fmla="*/ 197963 h 223321"/>
                  <a:gd name="connsiteX10" fmla="*/ 143280 w 191294"/>
                  <a:gd name="connsiteY10" fmla="*/ 197201 h 223321"/>
                  <a:gd name="connsiteX11" fmla="*/ 146329 w 191294"/>
                  <a:gd name="connsiteY11" fmla="*/ 195677 h 223321"/>
                  <a:gd name="connsiteX12" fmla="*/ 133372 w 191294"/>
                  <a:gd name="connsiteY12" fmla="*/ 192628 h 223321"/>
                  <a:gd name="connsiteX13" fmla="*/ 139470 w 191294"/>
                  <a:gd name="connsiteY13" fmla="*/ 188817 h 223321"/>
                  <a:gd name="connsiteX14" fmla="*/ 131848 w 191294"/>
                  <a:gd name="connsiteY14" fmla="*/ 191866 h 223321"/>
                  <a:gd name="connsiteX15" fmla="*/ 128800 w 191294"/>
                  <a:gd name="connsiteY15" fmla="*/ 191104 h 223321"/>
                  <a:gd name="connsiteX16" fmla="*/ 129562 w 191294"/>
                  <a:gd name="connsiteY16" fmla="*/ 190342 h 223321"/>
                  <a:gd name="connsiteX17" fmla="*/ 125751 w 191294"/>
                  <a:gd name="connsiteY17" fmla="*/ 191104 h 223321"/>
                  <a:gd name="connsiteX18" fmla="*/ 128800 w 191294"/>
                  <a:gd name="connsiteY18" fmla="*/ 188055 h 223321"/>
                  <a:gd name="connsiteX19" fmla="*/ 128038 w 191294"/>
                  <a:gd name="connsiteY19" fmla="*/ 186531 h 223321"/>
                  <a:gd name="connsiteX20" fmla="*/ 126513 w 191294"/>
                  <a:gd name="connsiteY20" fmla="*/ 187293 h 223321"/>
                  <a:gd name="connsiteX21" fmla="*/ 126513 w 191294"/>
                  <a:gd name="connsiteY21" fmla="*/ 185769 h 223321"/>
                  <a:gd name="connsiteX22" fmla="*/ 127275 w 191294"/>
                  <a:gd name="connsiteY22" fmla="*/ 185007 h 223321"/>
                  <a:gd name="connsiteX23" fmla="*/ 122703 w 191294"/>
                  <a:gd name="connsiteY23" fmla="*/ 185769 h 223321"/>
                  <a:gd name="connsiteX24" fmla="*/ 130324 w 191294"/>
                  <a:gd name="connsiteY24" fmla="*/ 180434 h 223321"/>
                  <a:gd name="connsiteX25" fmla="*/ 118892 w 191294"/>
                  <a:gd name="connsiteY25" fmla="*/ 172813 h 223321"/>
                  <a:gd name="connsiteX26" fmla="*/ 122703 w 191294"/>
                  <a:gd name="connsiteY26" fmla="*/ 169002 h 223321"/>
                  <a:gd name="connsiteX27" fmla="*/ 118130 w 191294"/>
                  <a:gd name="connsiteY27" fmla="*/ 169764 h 223321"/>
                  <a:gd name="connsiteX28" fmla="*/ 120416 w 191294"/>
                  <a:gd name="connsiteY28" fmla="*/ 167478 h 223321"/>
                  <a:gd name="connsiteX29" fmla="*/ 115843 w 191294"/>
                  <a:gd name="connsiteY29" fmla="*/ 168240 h 223321"/>
                  <a:gd name="connsiteX30" fmla="*/ 121178 w 191294"/>
                  <a:gd name="connsiteY30" fmla="*/ 165191 h 223321"/>
                  <a:gd name="connsiteX31" fmla="*/ 115082 w 191294"/>
                  <a:gd name="connsiteY31" fmla="*/ 165953 h 223321"/>
                  <a:gd name="connsiteX32" fmla="*/ 118130 w 191294"/>
                  <a:gd name="connsiteY32" fmla="*/ 164429 h 223321"/>
                  <a:gd name="connsiteX33" fmla="*/ 115082 w 191294"/>
                  <a:gd name="connsiteY33" fmla="*/ 163667 h 223321"/>
                  <a:gd name="connsiteX34" fmla="*/ 118130 w 191294"/>
                  <a:gd name="connsiteY34" fmla="*/ 162143 h 223321"/>
                  <a:gd name="connsiteX35" fmla="*/ 113557 w 191294"/>
                  <a:gd name="connsiteY35" fmla="*/ 163667 h 223321"/>
                  <a:gd name="connsiteX36" fmla="*/ 116606 w 191294"/>
                  <a:gd name="connsiteY36" fmla="*/ 161381 h 223321"/>
                  <a:gd name="connsiteX37" fmla="*/ 108984 w 191294"/>
                  <a:gd name="connsiteY37" fmla="*/ 162143 h 223321"/>
                  <a:gd name="connsiteX38" fmla="*/ 110508 w 191294"/>
                  <a:gd name="connsiteY38" fmla="*/ 161381 h 223321"/>
                  <a:gd name="connsiteX39" fmla="*/ 107460 w 191294"/>
                  <a:gd name="connsiteY39" fmla="*/ 159094 h 223321"/>
                  <a:gd name="connsiteX40" fmla="*/ 112795 w 191294"/>
                  <a:gd name="connsiteY40" fmla="*/ 153759 h 223321"/>
                  <a:gd name="connsiteX41" fmla="*/ 102887 w 191294"/>
                  <a:gd name="connsiteY41" fmla="*/ 159094 h 223321"/>
                  <a:gd name="connsiteX42" fmla="*/ 102125 w 191294"/>
                  <a:gd name="connsiteY42" fmla="*/ 155284 h 223321"/>
                  <a:gd name="connsiteX43" fmla="*/ 109747 w 191294"/>
                  <a:gd name="connsiteY43" fmla="*/ 150711 h 223321"/>
                  <a:gd name="connsiteX44" fmla="*/ 112795 w 191294"/>
                  <a:gd name="connsiteY44" fmla="*/ 147662 h 223321"/>
                  <a:gd name="connsiteX45" fmla="*/ 115082 w 191294"/>
                  <a:gd name="connsiteY45" fmla="*/ 146900 h 223321"/>
                  <a:gd name="connsiteX46" fmla="*/ 112033 w 191294"/>
                  <a:gd name="connsiteY46" fmla="*/ 146138 h 223321"/>
                  <a:gd name="connsiteX47" fmla="*/ 99076 w 191294"/>
                  <a:gd name="connsiteY47" fmla="*/ 151473 h 223321"/>
                  <a:gd name="connsiteX48" fmla="*/ 106698 w 191294"/>
                  <a:gd name="connsiteY48" fmla="*/ 146138 h 223321"/>
                  <a:gd name="connsiteX49" fmla="*/ 94504 w 191294"/>
                  <a:gd name="connsiteY49" fmla="*/ 152235 h 223321"/>
                  <a:gd name="connsiteX50" fmla="*/ 97552 w 191294"/>
                  <a:gd name="connsiteY50" fmla="*/ 149187 h 223321"/>
                  <a:gd name="connsiteX51" fmla="*/ 93741 w 191294"/>
                  <a:gd name="connsiteY51" fmla="*/ 151473 h 223321"/>
                  <a:gd name="connsiteX52" fmla="*/ 96790 w 191294"/>
                  <a:gd name="connsiteY52" fmla="*/ 146900 h 223321"/>
                  <a:gd name="connsiteX53" fmla="*/ 99839 w 191294"/>
                  <a:gd name="connsiteY53" fmla="*/ 144614 h 223321"/>
                  <a:gd name="connsiteX54" fmla="*/ 96790 w 191294"/>
                  <a:gd name="connsiteY54" fmla="*/ 144614 h 223321"/>
                  <a:gd name="connsiteX55" fmla="*/ 97552 w 191294"/>
                  <a:gd name="connsiteY55" fmla="*/ 143852 h 223321"/>
                  <a:gd name="connsiteX56" fmla="*/ 91455 w 191294"/>
                  <a:gd name="connsiteY56" fmla="*/ 146900 h 223321"/>
                  <a:gd name="connsiteX57" fmla="*/ 93741 w 191294"/>
                  <a:gd name="connsiteY57" fmla="*/ 146138 h 223321"/>
                  <a:gd name="connsiteX58" fmla="*/ 88407 w 191294"/>
                  <a:gd name="connsiteY58" fmla="*/ 146900 h 223321"/>
                  <a:gd name="connsiteX59" fmla="*/ 92980 w 191294"/>
                  <a:gd name="connsiteY59" fmla="*/ 144614 h 223321"/>
                  <a:gd name="connsiteX60" fmla="*/ 83072 w 191294"/>
                  <a:gd name="connsiteY60" fmla="*/ 146900 h 223321"/>
                  <a:gd name="connsiteX61" fmla="*/ 86883 w 191294"/>
                  <a:gd name="connsiteY61" fmla="*/ 145376 h 223321"/>
                  <a:gd name="connsiteX62" fmla="*/ 84596 w 191294"/>
                  <a:gd name="connsiteY62" fmla="*/ 141565 h 223321"/>
                  <a:gd name="connsiteX63" fmla="*/ 81548 w 191294"/>
                  <a:gd name="connsiteY63" fmla="*/ 143852 h 223321"/>
                  <a:gd name="connsiteX64" fmla="*/ 83834 w 191294"/>
                  <a:gd name="connsiteY64" fmla="*/ 140803 h 223321"/>
                  <a:gd name="connsiteX65" fmla="*/ 81548 w 191294"/>
                  <a:gd name="connsiteY65" fmla="*/ 140803 h 223321"/>
                  <a:gd name="connsiteX66" fmla="*/ 83072 w 191294"/>
                  <a:gd name="connsiteY66" fmla="*/ 140041 h 223321"/>
                  <a:gd name="connsiteX67" fmla="*/ 77737 w 191294"/>
                  <a:gd name="connsiteY67" fmla="*/ 136993 h 223321"/>
                  <a:gd name="connsiteX68" fmla="*/ 71640 w 191294"/>
                  <a:gd name="connsiteY68" fmla="*/ 139279 h 223321"/>
                  <a:gd name="connsiteX69" fmla="*/ 75451 w 191294"/>
                  <a:gd name="connsiteY69" fmla="*/ 136993 h 223321"/>
                  <a:gd name="connsiteX70" fmla="*/ 77737 w 191294"/>
                  <a:gd name="connsiteY70" fmla="*/ 133944 h 223321"/>
                  <a:gd name="connsiteX71" fmla="*/ 79261 w 191294"/>
                  <a:gd name="connsiteY71" fmla="*/ 135468 h 223321"/>
                  <a:gd name="connsiteX72" fmla="*/ 77737 w 191294"/>
                  <a:gd name="connsiteY72" fmla="*/ 134706 h 223321"/>
                  <a:gd name="connsiteX73" fmla="*/ 75451 w 191294"/>
                  <a:gd name="connsiteY73" fmla="*/ 133182 h 223321"/>
                  <a:gd name="connsiteX74" fmla="*/ 80023 w 191294"/>
                  <a:gd name="connsiteY74" fmla="*/ 130133 h 223321"/>
                  <a:gd name="connsiteX75" fmla="*/ 76213 w 191294"/>
                  <a:gd name="connsiteY75" fmla="*/ 130896 h 223321"/>
                  <a:gd name="connsiteX76" fmla="*/ 74688 w 191294"/>
                  <a:gd name="connsiteY76" fmla="*/ 131658 h 223321"/>
                  <a:gd name="connsiteX77" fmla="*/ 70878 w 191294"/>
                  <a:gd name="connsiteY77" fmla="*/ 133182 h 223321"/>
                  <a:gd name="connsiteX78" fmla="*/ 73927 w 191294"/>
                  <a:gd name="connsiteY78" fmla="*/ 129371 h 223321"/>
                  <a:gd name="connsiteX79" fmla="*/ 78499 w 191294"/>
                  <a:gd name="connsiteY79" fmla="*/ 126323 h 223321"/>
                  <a:gd name="connsiteX80" fmla="*/ 70878 w 191294"/>
                  <a:gd name="connsiteY80" fmla="*/ 130133 h 223321"/>
                  <a:gd name="connsiteX81" fmla="*/ 73164 w 191294"/>
                  <a:gd name="connsiteY81" fmla="*/ 128609 h 223321"/>
                  <a:gd name="connsiteX82" fmla="*/ 67067 w 191294"/>
                  <a:gd name="connsiteY82" fmla="*/ 130133 h 223321"/>
                  <a:gd name="connsiteX83" fmla="*/ 70116 w 191294"/>
                  <a:gd name="connsiteY83" fmla="*/ 124799 h 223321"/>
                  <a:gd name="connsiteX84" fmla="*/ 65543 w 191294"/>
                  <a:gd name="connsiteY84" fmla="*/ 124799 h 223321"/>
                  <a:gd name="connsiteX85" fmla="*/ 67829 w 191294"/>
                  <a:gd name="connsiteY85" fmla="*/ 123274 h 223321"/>
                  <a:gd name="connsiteX86" fmla="*/ 66305 w 191294"/>
                  <a:gd name="connsiteY86" fmla="*/ 122512 h 223321"/>
                  <a:gd name="connsiteX87" fmla="*/ 72402 w 191294"/>
                  <a:gd name="connsiteY87" fmla="*/ 117177 h 223321"/>
                  <a:gd name="connsiteX88" fmla="*/ 64019 w 191294"/>
                  <a:gd name="connsiteY88" fmla="*/ 121750 h 223321"/>
                  <a:gd name="connsiteX89" fmla="*/ 64019 w 191294"/>
                  <a:gd name="connsiteY89" fmla="*/ 117939 h 223321"/>
                  <a:gd name="connsiteX90" fmla="*/ 69353 w 191294"/>
                  <a:gd name="connsiteY90" fmla="*/ 114891 h 223321"/>
                  <a:gd name="connsiteX91" fmla="*/ 66305 w 191294"/>
                  <a:gd name="connsiteY91" fmla="*/ 114129 h 223321"/>
                  <a:gd name="connsiteX92" fmla="*/ 60208 w 191294"/>
                  <a:gd name="connsiteY92" fmla="*/ 117939 h 223321"/>
                  <a:gd name="connsiteX93" fmla="*/ 61732 w 191294"/>
                  <a:gd name="connsiteY93" fmla="*/ 114891 h 223321"/>
                  <a:gd name="connsiteX94" fmla="*/ 57160 w 191294"/>
                  <a:gd name="connsiteY94" fmla="*/ 116415 h 223321"/>
                  <a:gd name="connsiteX95" fmla="*/ 61732 w 191294"/>
                  <a:gd name="connsiteY95" fmla="*/ 107270 h 223321"/>
                  <a:gd name="connsiteX96" fmla="*/ 58684 w 191294"/>
                  <a:gd name="connsiteY96" fmla="*/ 108794 h 223321"/>
                  <a:gd name="connsiteX97" fmla="*/ 59446 w 191294"/>
                  <a:gd name="connsiteY97" fmla="*/ 109556 h 223321"/>
                  <a:gd name="connsiteX98" fmla="*/ 56397 w 191294"/>
                  <a:gd name="connsiteY98" fmla="*/ 111080 h 223321"/>
                  <a:gd name="connsiteX99" fmla="*/ 62495 w 191294"/>
                  <a:gd name="connsiteY99" fmla="*/ 106507 h 223321"/>
                  <a:gd name="connsiteX100" fmla="*/ 53349 w 191294"/>
                  <a:gd name="connsiteY100" fmla="*/ 108794 h 223321"/>
                  <a:gd name="connsiteX101" fmla="*/ 55635 w 191294"/>
                  <a:gd name="connsiteY101" fmla="*/ 106507 h 223321"/>
                  <a:gd name="connsiteX102" fmla="*/ 51062 w 191294"/>
                  <a:gd name="connsiteY102" fmla="*/ 108032 h 223321"/>
                  <a:gd name="connsiteX103" fmla="*/ 60208 w 191294"/>
                  <a:gd name="connsiteY103" fmla="*/ 101935 h 223321"/>
                  <a:gd name="connsiteX104" fmla="*/ 55635 w 191294"/>
                  <a:gd name="connsiteY104" fmla="*/ 102697 h 223321"/>
                  <a:gd name="connsiteX105" fmla="*/ 60208 w 191294"/>
                  <a:gd name="connsiteY105" fmla="*/ 98886 h 223321"/>
                  <a:gd name="connsiteX106" fmla="*/ 56397 w 191294"/>
                  <a:gd name="connsiteY106" fmla="*/ 100410 h 223321"/>
                  <a:gd name="connsiteX107" fmla="*/ 57160 w 191294"/>
                  <a:gd name="connsiteY107" fmla="*/ 99648 h 223321"/>
                  <a:gd name="connsiteX108" fmla="*/ 56397 w 191294"/>
                  <a:gd name="connsiteY108" fmla="*/ 98886 h 223321"/>
                  <a:gd name="connsiteX109" fmla="*/ 52587 w 191294"/>
                  <a:gd name="connsiteY109" fmla="*/ 102697 h 223321"/>
                  <a:gd name="connsiteX110" fmla="*/ 48776 w 191294"/>
                  <a:gd name="connsiteY110" fmla="*/ 104221 h 223321"/>
                  <a:gd name="connsiteX111" fmla="*/ 51062 w 191294"/>
                  <a:gd name="connsiteY111" fmla="*/ 101173 h 223321"/>
                  <a:gd name="connsiteX112" fmla="*/ 47252 w 191294"/>
                  <a:gd name="connsiteY112" fmla="*/ 102697 h 223321"/>
                  <a:gd name="connsiteX113" fmla="*/ 50300 w 191294"/>
                  <a:gd name="connsiteY113" fmla="*/ 100410 h 223321"/>
                  <a:gd name="connsiteX114" fmla="*/ 50300 w 191294"/>
                  <a:gd name="connsiteY114" fmla="*/ 101173 h 223321"/>
                  <a:gd name="connsiteX115" fmla="*/ 52587 w 191294"/>
                  <a:gd name="connsiteY115" fmla="*/ 98886 h 223321"/>
                  <a:gd name="connsiteX116" fmla="*/ 46490 w 191294"/>
                  <a:gd name="connsiteY116" fmla="*/ 101173 h 223321"/>
                  <a:gd name="connsiteX117" fmla="*/ 51062 w 191294"/>
                  <a:gd name="connsiteY117" fmla="*/ 98886 h 223321"/>
                  <a:gd name="connsiteX118" fmla="*/ 52587 w 191294"/>
                  <a:gd name="connsiteY118" fmla="*/ 96600 h 223321"/>
                  <a:gd name="connsiteX119" fmla="*/ 51062 w 191294"/>
                  <a:gd name="connsiteY119" fmla="*/ 98886 h 223321"/>
                  <a:gd name="connsiteX120" fmla="*/ 52587 w 191294"/>
                  <a:gd name="connsiteY120" fmla="*/ 98124 h 223321"/>
                  <a:gd name="connsiteX121" fmla="*/ 46490 w 191294"/>
                  <a:gd name="connsiteY121" fmla="*/ 100410 h 223321"/>
                  <a:gd name="connsiteX122" fmla="*/ 48776 w 191294"/>
                  <a:gd name="connsiteY122" fmla="*/ 97362 h 223321"/>
                  <a:gd name="connsiteX123" fmla="*/ 48776 w 191294"/>
                  <a:gd name="connsiteY123" fmla="*/ 97362 h 223321"/>
                  <a:gd name="connsiteX124" fmla="*/ 46490 w 191294"/>
                  <a:gd name="connsiteY124" fmla="*/ 96600 h 223321"/>
                  <a:gd name="connsiteX125" fmla="*/ 47252 w 191294"/>
                  <a:gd name="connsiteY125" fmla="*/ 95838 h 223321"/>
                  <a:gd name="connsiteX126" fmla="*/ 44204 w 191294"/>
                  <a:gd name="connsiteY126" fmla="*/ 95838 h 223321"/>
                  <a:gd name="connsiteX127" fmla="*/ 52587 w 191294"/>
                  <a:gd name="connsiteY127" fmla="*/ 89741 h 223321"/>
                  <a:gd name="connsiteX128" fmla="*/ 43441 w 191294"/>
                  <a:gd name="connsiteY128" fmla="*/ 94313 h 223321"/>
                  <a:gd name="connsiteX129" fmla="*/ 43441 w 191294"/>
                  <a:gd name="connsiteY129" fmla="*/ 89741 h 223321"/>
                  <a:gd name="connsiteX130" fmla="*/ 39630 w 191294"/>
                  <a:gd name="connsiteY130" fmla="*/ 91265 h 223321"/>
                  <a:gd name="connsiteX131" fmla="*/ 39630 w 191294"/>
                  <a:gd name="connsiteY131" fmla="*/ 84406 h 223321"/>
                  <a:gd name="connsiteX132" fmla="*/ 45728 w 191294"/>
                  <a:gd name="connsiteY132" fmla="*/ 81357 h 223321"/>
                  <a:gd name="connsiteX133" fmla="*/ 43441 w 191294"/>
                  <a:gd name="connsiteY133" fmla="*/ 82119 h 223321"/>
                  <a:gd name="connsiteX134" fmla="*/ 37344 w 191294"/>
                  <a:gd name="connsiteY134" fmla="*/ 85930 h 223321"/>
                  <a:gd name="connsiteX135" fmla="*/ 36582 w 191294"/>
                  <a:gd name="connsiteY135" fmla="*/ 82119 h 223321"/>
                  <a:gd name="connsiteX136" fmla="*/ 32772 w 191294"/>
                  <a:gd name="connsiteY136" fmla="*/ 84406 h 223321"/>
                  <a:gd name="connsiteX137" fmla="*/ 36582 w 191294"/>
                  <a:gd name="connsiteY137" fmla="*/ 80595 h 223321"/>
                  <a:gd name="connsiteX138" fmla="*/ 33534 w 191294"/>
                  <a:gd name="connsiteY138" fmla="*/ 82119 h 223321"/>
                  <a:gd name="connsiteX139" fmla="*/ 36582 w 191294"/>
                  <a:gd name="connsiteY139" fmla="*/ 79833 h 223321"/>
                  <a:gd name="connsiteX140" fmla="*/ 32772 w 191294"/>
                  <a:gd name="connsiteY140" fmla="*/ 81357 h 223321"/>
                  <a:gd name="connsiteX141" fmla="*/ 35820 w 191294"/>
                  <a:gd name="connsiteY141" fmla="*/ 79071 h 223321"/>
                  <a:gd name="connsiteX142" fmla="*/ 30485 w 191294"/>
                  <a:gd name="connsiteY142" fmla="*/ 79833 h 223321"/>
                  <a:gd name="connsiteX143" fmla="*/ 35058 w 191294"/>
                  <a:gd name="connsiteY143" fmla="*/ 76784 h 223321"/>
                  <a:gd name="connsiteX144" fmla="*/ 30485 w 191294"/>
                  <a:gd name="connsiteY144" fmla="*/ 79071 h 223321"/>
                  <a:gd name="connsiteX145" fmla="*/ 36582 w 191294"/>
                  <a:gd name="connsiteY145" fmla="*/ 72974 h 223321"/>
                  <a:gd name="connsiteX146" fmla="*/ 22864 w 191294"/>
                  <a:gd name="connsiteY146" fmla="*/ 71449 h 223321"/>
                  <a:gd name="connsiteX147" fmla="*/ 25150 w 191294"/>
                  <a:gd name="connsiteY147" fmla="*/ 69925 h 223321"/>
                  <a:gd name="connsiteX148" fmla="*/ 22102 w 191294"/>
                  <a:gd name="connsiteY148" fmla="*/ 70687 h 223321"/>
                  <a:gd name="connsiteX149" fmla="*/ 29723 w 191294"/>
                  <a:gd name="connsiteY149" fmla="*/ 66115 h 223321"/>
                  <a:gd name="connsiteX150" fmla="*/ 23626 w 191294"/>
                  <a:gd name="connsiteY150" fmla="*/ 67639 h 223321"/>
                  <a:gd name="connsiteX151" fmla="*/ 22102 w 191294"/>
                  <a:gd name="connsiteY151" fmla="*/ 69163 h 223321"/>
                  <a:gd name="connsiteX152" fmla="*/ 19053 w 191294"/>
                  <a:gd name="connsiteY152" fmla="*/ 69163 h 223321"/>
                  <a:gd name="connsiteX153" fmla="*/ 26674 w 191294"/>
                  <a:gd name="connsiteY153" fmla="*/ 65352 h 223321"/>
                  <a:gd name="connsiteX154" fmla="*/ 24388 w 191294"/>
                  <a:gd name="connsiteY154" fmla="*/ 66115 h 223321"/>
                  <a:gd name="connsiteX155" fmla="*/ 41917 w 191294"/>
                  <a:gd name="connsiteY155" fmla="*/ 56969 h 223321"/>
                  <a:gd name="connsiteX156" fmla="*/ 41155 w 191294"/>
                  <a:gd name="connsiteY156" fmla="*/ 56969 h 223321"/>
                  <a:gd name="connsiteX157" fmla="*/ 48776 w 191294"/>
                  <a:gd name="connsiteY157" fmla="*/ 53158 h 223321"/>
                  <a:gd name="connsiteX158" fmla="*/ 37344 w 191294"/>
                  <a:gd name="connsiteY158" fmla="*/ 59255 h 223321"/>
                  <a:gd name="connsiteX159" fmla="*/ 25150 w 191294"/>
                  <a:gd name="connsiteY159" fmla="*/ 63828 h 223321"/>
                  <a:gd name="connsiteX160" fmla="*/ 30485 w 191294"/>
                  <a:gd name="connsiteY160" fmla="*/ 61542 h 223321"/>
                  <a:gd name="connsiteX161" fmla="*/ 28961 w 191294"/>
                  <a:gd name="connsiteY161" fmla="*/ 60018 h 223321"/>
                  <a:gd name="connsiteX162" fmla="*/ 21340 w 191294"/>
                  <a:gd name="connsiteY162" fmla="*/ 63828 h 223321"/>
                  <a:gd name="connsiteX163" fmla="*/ 25912 w 191294"/>
                  <a:gd name="connsiteY163" fmla="*/ 60780 h 223321"/>
                  <a:gd name="connsiteX164" fmla="*/ 19053 w 191294"/>
                  <a:gd name="connsiteY164" fmla="*/ 64590 h 223321"/>
                  <a:gd name="connsiteX165" fmla="*/ 15242 w 191294"/>
                  <a:gd name="connsiteY165" fmla="*/ 65352 h 223321"/>
                  <a:gd name="connsiteX166" fmla="*/ 27437 w 191294"/>
                  <a:gd name="connsiteY166" fmla="*/ 58493 h 223321"/>
                  <a:gd name="connsiteX167" fmla="*/ 15242 w 191294"/>
                  <a:gd name="connsiteY167" fmla="*/ 64590 h 223321"/>
                  <a:gd name="connsiteX168" fmla="*/ 22102 w 191294"/>
                  <a:gd name="connsiteY168" fmla="*/ 60018 h 223321"/>
                  <a:gd name="connsiteX169" fmla="*/ 22102 w 191294"/>
                  <a:gd name="connsiteY169" fmla="*/ 58493 h 223321"/>
                  <a:gd name="connsiteX170" fmla="*/ 17529 w 191294"/>
                  <a:gd name="connsiteY170" fmla="*/ 60780 h 223321"/>
                  <a:gd name="connsiteX171" fmla="*/ 22102 w 191294"/>
                  <a:gd name="connsiteY171" fmla="*/ 57731 h 223321"/>
                  <a:gd name="connsiteX172" fmla="*/ 22102 w 191294"/>
                  <a:gd name="connsiteY172" fmla="*/ 56207 h 223321"/>
                  <a:gd name="connsiteX173" fmla="*/ 16767 w 191294"/>
                  <a:gd name="connsiteY173" fmla="*/ 58493 h 223321"/>
                  <a:gd name="connsiteX174" fmla="*/ 14481 w 191294"/>
                  <a:gd name="connsiteY174" fmla="*/ 61542 h 223321"/>
                  <a:gd name="connsiteX175" fmla="*/ 11432 w 191294"/>
                  <a:gd name="connsiteY175" fmla="*/ 61542 h 223321"/>
                  <a:gd name="connsiteX176" fmla="*/ 13718 w 191294"/>
                  <a:gd name="connsiteY176" fmla="*/ 60018 h 223321"/>
                  <a:gd name="connsiteX177" fmla="*/ 9907 w 191294"/>
                  <a:gd name="connsiteY177" fmla="*/ 60780 h 223321"/>
                  <a:gd name="connsiteX178" fmla="*/ 13718 w 191294"/>
                  <a:gd name="connsiteY178" fmla="*/ 58493 h 223321"/>
                  <a:gd name="connsiteX179" fmla="*/ 9907 w 191294"/>
                  <a:gd name="connsiteY179" fmla="*/ 60780 h 223321"/>
                  <a:gd name="connsiteX180" fmla="*/ 15242 w 191294"/>
                  <a:gd name="connsiteY180" fmla="*/ 56207 h 223321"/>
                  <a:gd name="connsiteX181" fmla="*/ 18291 w 191294"/>
                  <a:gd name="connsiteY181" fmla="*/ 55445 h 223321"/>
                  <a:gd name="connsiteX182" fmla="*/ 19816 w 191294"/>
                  <a:gd name="connsiteY182" fmla="*/ 53921 h 223321"/>
                  <a:gd name="connsiteX183" fmla="*/ 9146 w 191294"/>
                  <a:gd name="connsiteY183" fmla="*/ 59255 h 223321"/>
                  <a:gd name="connsiteX184" fmla="*/ 9146 w 191294"/>
                  <a:gd name="connsiteY184" fmla="*/ 58493 h 223321"/>
                  <a:gd name="connsiteX185" fmla="*/ 13718 w 191294"/>
                  <a:gd name="connsiteY185" fmla="*/ 56969 h 223321"/>
                  <a:gd name="connsiteX186" fmla="*/ 19053 w 191294"/>
                  <a:gd name="connsiteY186" fmla="*/ 52396 h 223321"/>
                  <a:gd name="connsiteX187" fmla="*/ 10670 w 191294"/>
                  <a:gd name="connsiteY187" fmla="*/ 56969 h 223321"/>
                  <a:gd name="connsiteX188" fmla="*/ 15242 w 191294"/>
                  <a:gd name="connsiteY188" fmla="*/ 53921 h 223321"/>
                  <a:gd name="connsiteX189" fmla="*/ 9146 w 191294"/>
                  <a:gd name="connsiteY189" fmla="*/ 56969 h 223321"/>
                  <a:gd name="connsiteX190" fmla="*/ 17529 w 191294"/>
                  <a:gd name="connsiteY190" fmla="*/ 50110 h 223321"/>
                  <a:gd name="connsiteX191" fmla="*/ 23626 w 191294"/>
                  <a:gd name="connsiteY191" fmla="*/ 47824 h 223321"/>
                  <a:gd name="connsiteX192" fmla="*/ 23626 w 191294"/>
                  <a:gd name="connsiteY192" fmla="*/ 47061 h 223321"/>
                  <a:gd name="connsiteX193" fmla="*/ 32009 w 191294"/>
                  <a:gd name="connsiteY193" fmla="*/ 42489 h 223321"/>
                  <a:gd name="connsiteX194" fmla="*/ 28961 w 191294"/>
                  <a:gd name="connsiteY194" fmla="*/ 42489 h 223321"/>
                  <a:gd name="connsiteX195" fmla="*/ 9907 w 191294"/>
                  <a:gd name="connsiteY195" fmla="*/ 51634 h 223321"/>
                  <a:gd name="connsiteX196" fmla="*/ 15242 w 191294"/>
                  <a:gd name="connsiteY196" fmla="*/ 46299 h 223321"/>
                  <a:gd name="connsiteX197" fmla="*/ 9907 w 191294"/>
                  <a:gd name="connsiteY197" fmla="*/ 49348 h 223321"/>
                  <a:gd name="connsiteX198" fmla="*/ 4573 w 191294"/>
                  <a:gd name="connsiteY198" fmla="*/ 50110 h 223321"/>
                  <a:gd name="connsiteX199" fmla="*/ 16767 w 191294"/>
                  <a:gd name="connsiteY199" fmla="*/ 44013 h 223321"/>
                  <a:gd name="connsiteX200" fmla="*/ 16005 w 191294"/>
                  <a:gd name="connsiteY200" fmla="*/ 45537 h 223321"/>
                  <a:gd name="connsiteX201" fmla="*/ 22864 w 191294"/>
                  <a:gd name="connsiteY201" fmla="*/ 40964 h 223321"/>
                  <a:gd name="connsiteX202" fmla="*/ 17529 w 191294"/>
                  <a:gd name="connsiteY202" fmla="*/ 42489 h 223321"/>
                  <a:gd name="connsiteX203" fmla="*/ 13718 w 191294"/>
                  <a:gd name="connsiteY203" fmla="*/ 44775 h 223321"/>
                  <a:gd name="connsiteX204" fmla="*/ 10670 w 191294"/>
                  <a:gd name="connsiteY204" fmla="*/ 44775 h 223321"/>
                  <a:gd name="connsiteX205" fmla="*/ 4573 w 191294"/>
                  <a:gd name="connsiteY205" fmla="*/ 49348 h 223321"/>
                  <a:gd name="connsiteX206" fmla="*/ 2286 w 191294"/>
                  <a:gd name="connsiteY206" fmla="*/ 49348 h 223321"/>
                  <a:gd name="connsiteX207" fmla="*/ 5335 w 191294"/>
                  <a:gd name="connsiteY207" fmla="*/ 47824 h 223321"/>
                  <a:gd name="connsiteX208" fmla="*/ 0 w 191294"/>
                  <a:gd name="connsiteY208" fmla="*/ 48586 h 223321"/>
                  <a:gd name="connsiteX209" fmla="*/ 5335 w 191294"/>
                  <a:gd name="connsiteY209" fmla="*/ 44775 h 223321"/>
                  <a:gd name="connsiteX210" fmla="*/ 11432 w 191294"/>
                  <a:gd name="connsiteY210" fmla="*/ 43251 h 223321"/>
                  <a:gd name="connsiteX211" fmla="*/ 9146 w 191294"/>
                  <a:gd name="connsiteY211" fmla="*/ 42489 h 223321"/>
                  <a:gd name="connsiteX212" fmla="*/ 10670 w 191294"/>
                  <a:gd name="connsiteY212" fmla="*/ 42489 h 223321"/>
                  <a:gd name="connsiteX213" fmla="*/ 14481 w 191294"/>
                  <a:gd name="connsiteY213" fmla="*/ 38678 h 223321"/>
                  <a:gd name="connsiteX214" fmla="*/ 8383 w 191294"/>
                  <a:gd name="connsiteY214" fmla="*/ 41727 h 223321"/>
                  <a:gd name="connsiteX215" fmla="*/ 3049 w 191294"/>
                  <a:gd name="connsiteY215" fmla="*/ 41727 h 223321"/>
                  <a:gd name="connsiteX216" fmla="*/ 9146 w 191294"/>
                  <a:gd name="connsiteY216" fmla="*/ 37916 h 223321"/>
                  <a:gd name="connsiteX217" fmla="*/ 12956 w 191294"/>
                  <a:gd name="connsiteY217" fmla="*/ 39440 h 223321"/>
                  <a:gd name="connsiteX218" fmla="*/ 19816 w 191294"/>
                  <a:gd name="connsiteY218" fmla="*/ 37154 h 223321"/>
                  <a:gd name="connsiteX219" fmla="*/ 30485 w 191294"/>
                  <a:gd name="connsiteY219" fmla="*/ 30295 h 223321"/>
                  <a:gd name="connsiteX220" fmla="*/ 28199 w 191294"/>
                  <a:gd name="connsiteY220" fmla="*/ 31057 h 223321"/>
                  <a:gd name="connsiteX221" fmla="*/ 19816 w 191294"/>
                  <a:gd name="connsiteY221" fmla="*/ 35629 h 223321"/>
                  <a:gd name="connsiteX222" fmla="*/ 12956 w 191294"/>
                  <a:gd name="connsiteY222" fmla="*/ 35629 h 223321"/>
                  <a:gd name="connsiteX223" fmla="*/ 19816 w 191294"/>
                  <a:gd name="connsiteY223" fmla="*/ 32581 h 223321"/>
                  <a:gd name="connsiteX224" fmla="*/ 18291 w 191294"/>
                  <a:gd name="connsiteY224" fmla="*/ 28770 h 223321"/>
                  <a:gd name="connsiteX225" fmla="*/ 10670 w 191294"/>
                  <a:gd name="connsiteY225" fmla="*/ 31819 h 223321"/>
                  <a:gd name="connsiteX226" fmla="*/ 1524 w 191294"/>
                  <a:gd name="connsiteY226" fmla="*/ 37916 h 223321"/>
                  <a:gd name="connsiteX227" fmla="*/ 6097 w 191294"/>
                  <a:gd name="connsiteY227" fmla="*/ 35629 h 223321"/>
                  <a:gd name="connsiteX228" fmla="*/ 5335 w 191294"/>
                  <a:gd name="connsiteY228" fmla="*/ 34105 h 223321"/>
                  <a:gd name="connsiteX229" fmla="*/ 19053 w 191294"/>
                  <a:gd name="connsiteY229" fmla="*/ 27246 h 223321"/>
                  <a:gd name="connsiteX230" fmla="*/ 22102 w 191294"/>
                  <a:gd name="connsiteY230" fmla="*/ 24198 h 223321"/>
                  <a:gd name="connsiteX231" fmla="*/ 14481 w 191294"/>
                  <a:gd name="connsiteY231" fmla="*/ 24960 h 223321"/>
                  <a:gd name="connsiteX232" fmla="*/ 12194 w 191294"/>
                  <a:gd name="connsiteY232" fmla="*/ 21149 h 223321"/>
                  <a:gd name="connsiteX233" fmla="*/ 21340 w 191294"/>
                  <a:gd name="connsiteY233" fmla="*/ 15052 h 223321"/>
                  <a:gd name="connsiteX234" fmla="*/ 17529 w 191294"/>
                  <a:gd name="connsiteY234" fmla="*/ 16576 h 223321"/>
                  <a:gd name="connsiteX235" fmla="*/ 19053 w 191294"/>
                  <a:gd name="connsiteY235" fmla="*/ 15814 h 223321"/>
                  <a:gd name="connsiteX236" fmla="*/ 13718 w 191294"/>
                  <a:gd name="connsiteY236" fmla="*/ 15814 h 223321"/>
                  <a:gd name="connsiteX237" fmla="*/ 20577 w 191294"/>
                  <a:gd name="connsiteY237" fmla="*/ 12766 h 223321"/>
                  <a:gd name="connsiteX238" fmla="*/ 19053 w 191294"/>
                  <a:gd name="connsiteY238" fmla="*/ 12766 h 223321"/>
                  <a:gd name="connsiteX239" fmla="*/ 24388 w 191294"/>
                  <a:gd name="connsiteY239" fmla="*/ 9717 h 223321"/>
                  <a:gd name="connsiteX240" fmla="*/ 22102 w 191294"/>
                  <a:gd name="connsiteY240" fmla="*/ 8193 h 223321"/>
                  <a:gd name="connsiteX241" fmla="*/ 18291 w 191294"/>
                  <a:gd name="connsiteY241" fmla="*/ 10479 h 223321"/>
                  <a:gd name="connsiteX242" fmla="*/ 16005 w 191294"/>
                  <a:gd name="connsiteY242" fmla="*/ 7431 h 223321"/>
                  <a:gd name="connsiteX243" fmla="*/ 19816 w 191294"/>
                  <a:gd name="connsiteY243" fmla="*/ 5144 h 223321"/>
                  <a:gd name="connsiteX244" fmla="*/ 17529 w 191294"/>
                  <a:gd name="connsiteY244" fmla="*/ 5907 h 223321"/>
                  <a:gd name="connsiteX245" fmla="*/ 19816 w 191294"/>
                  <a:gd name="connsiteY245" fmla="*/ 3620 h 223321"/>
                  <a:gd name="connsiteX246" fmla="*/ 29723 w 191294"/>
                  <a:gd name="connsiteY246" fmla="*/ 572 h 223321"/>
                  <a:gd name="connsiteX247" fmla="*/ 21340 w 191294"/>
                  <a:gd name="connsiteY247" fmla="*/ 4382 h 223321"/>
                  <a:gd name="connsiteX248" fmla="*/ 23626 w 191294"/>
                  <a:gd name="connsiteY248" fmla="*/ 5144 h 223321"/>
                  <a:gd name="connsiteX249" fmla="*/ 21340 w 191294"/>
                  <a:gd name="connsiteY249" fmla="*/ 5144 h 223321"/>
                  <a:gd name="connsiteX250" fmla="*/ 30485 w 191294"/>
                  <a:gd name="connsiteY250" fmla="*/ 1334 h 223321"/>
                  <a:gd name="connsiteX251" fmla="*/ 29723 w 191294"/>
                  <a:gd name="connsiteY251" fmla="*/ 572 h 223321"/>
                  <a:gd name="connsiteX252" fmla="*/ 33534 w 191294"/>
                  <a:gd name="connsiteY252" fmla="*/ 572 h 223321"/>
                  <a:gd name="connsiteX253" fmla="*/ 28961 w 191294"/>
                  <a:gd name="connsiteY253" fmla="*/ 2858 h 223321"/>
                  <a:gd name="connsiteX254" fmla="*/ 34296 w 191294"/>
                  <a:gd name="connsiteY254" fmla="*/ 2096 h 223321"/>
                  <a:gd name="connsiteX255" fmla="*/ 37344 w 191294"/>
                  <a:gd name="connsiteY255" fmla="*/ 3620 h 223321"/>
                  <a:gd name="connsiteX256" fmla="*/ 26674 w 191294"/>
                  <a:gd name="connsiteY256" fmla="*/ 7431 h 223321"/>
                  <a:gd name="connsiteX257" fmla="*/ 25150 w 191294"/>
                  <a:gd name="connsiteY257" fmla="*/ 9717 h 223321"/>
                  <a:gd name="connsiteX258" fmla="*/ 36582 w 191294"/>
                  <a:gd name="connsiteY258" fmla="*/ 5144 h 223321"/>
                  <a:gd name="connsiteX259" fmla="*/ 33534 w 191294"/>
                  <a:gd name="connsiteY259" fmla="*/ 6669 h 223321"/>
                  <a:gd name="connsiteX260" fmla="*/ 40393 w 191294"/>
                  <a:gd name="connsiteY260" fmla="*/ 5144 h 223321"/>
                  <a:gd name="connsiteX261" fmla="*/ 40393 w 191294"/>
                  <a:gd name="connsiteY261" fmla="*/ 10479 h 223321"/>
                  <a:gd name="connsiteX262" fmla="*/ 37344 w 191294"/>
                  <a:gd name="connsiteY262" fmla="*/ 12004 h 223321"/>
                  <a:gd name="connsiteX263" fmla="*/ 44965 w 191294"/>
                  <a:gd name="connsiteY263" fmla="*/ 12004 h 223321"/>
                  <a:gd name="connsiteX264" fmla="*/ 44204 w 191294"/>
                  <a:gd name="connsiteY264" fmla="*/ 17338 h 223321"/>
                  <a:gd name="connsiteX265" fmla="*/ 52587 w 191294"/>
                  <a:gd name="connsiteY265" fmla="*/ 22673 h 223321"/>
                  <a:gd name="connsiteX266" fmla="*/ 47252 w 191294"/>
                  <a:gd name="connsiteY266" fmla="*/ 24960 h 223321"/>
                  <a:gd name="connsiteX267" fmla="*/ 45728 w 191294"/>
                  <a:gd name="connsiteY267" fmla="*/ 27246 h 223321"/>
                  <a:gd name="connsiteX268" fmla="*/ 54111 w 191294"/>
                  <a:gd name="connsiteY268" fmla="*/ 23435 h 223321"/>
                  <a:gd name="connsiteX269" fmla="*/ 60208 w 191294"/>
                  <a:gd name="connsiteY269" fmla="*/ 24960 h 223321"/>
                  <a:gd name="connsiteX270" fmla="*/ 57160 w 191294"/>
                  <a:gd name="connsiteY270" fmla="*/ 27246 h 223321"/>
                  <a:gd name="connsiteX271" fmla="*/ 58684 w 191294"/>
                  <a:gd name="connsiteY271" fmla="*/ 31057 h 223321"/>
                  <a:gd name="connsiteX272" fmla="*/ 54873 w 191294"/>
                  <a:gd name="connsiteY272" fmla="*/ 34105 h 223321"/>
                  <a:gd name="connsiteX273" fmla="*/ 64781 w 191294"/>
                  <a:gd name="connsiteY273" fmla="*/ 31819 h 223321"/>
                  <a:gd name="connsiteX274" fmla="*/ 63257 w 191294"/>
                  <a:gd name="connsiteY274" fmla="*/ 36392 h 223321"/>
                  <a:gd name="connsiteX275" fmla="*/ 75451 w 191294"/>
                  <a:gd name="connsiteY275" fmla="*/ 40964 h 223321"/>
                  <a:gd name="connsiteX276" fmla="*/ 71640 w 191294"/>
                  <a:gd name="connsiteY276" fmla="*/ 43251 h 223321"/>
                  <a:gd name="connsiteX277" fmla="*/ 81548 w 191294"/>
                  <a:gd name="connsiteY277" fmla="*/ 49348 h 223321"/>
                  <a:gd name="connsiteX278" fmla="*/ 74688 w 191294"/>
                  <a:gd name="connsiteY278" fmla="*/ 53158 h 223321"/>
                  <a:gd name="connsiteX279" fmla="*/ 82310 w 191294"/>
                  <a:gd name="connsiteY279" fmla="*/ 50872 h 223321"/>
                  <a:gd name="connsiteX280" fmla="*/ 81548 w 191294"/>
                  <a:gd name="connsiteY280" fmla="*/ 54683 h 223321"/>
                  <a:gd name="connsiteX281" fmla="*/ 86120 w 191294"/>
                  <a:gd name="connsiteY281" fmla="*/ 53921 h 223321"/>
                  <a:gd name="connsiteX282" fmla="*/ 87645 w 191294"/>
                  <a:gd name="connsiteY282" fmla="*/ 57731 h 223321"/>
                  <a:gd name="connsiteX283" fmla="*/ 87645 w 191294"/>
                  <a:gd name="connsiteY283" fmla="*/ 56969 h 223321"/>
                  <a:gd name="connsiteX284" fmla="*/ 83072 w 191294"/>
                  <a:gd name="connsiteY284" fmla="*/ 60018 h 223321"/>
                  <a:gd name="connsiteX285" fmla="*/ 89931 w 191294"/>
                  <a:gd name="connsiteY285" fmla="*/ 57731 h 223321"/>
                  <a:gd name="connsiteX286" fmla="*/ 90693 w 191294"/>
                  <a:gd name="connsiteY286" fmla="*/ 64590 h 223321"/>
                  <a:gd name="connsiteX287" fmla="*/ 95266 w 191294"/>
                  <a:gd name="connsiteY287" fmla="*/ 62304 h 223321"/>
                  <a:gd name="connsiteX288" fmla="*/ 96790 w 191294"/>
                  <a:gd name="connsiteY288" fmla="*/ 66877 h 223321"/>
                  <a:gd name="connsiteX289" fmla="*/ 92980 w 191294"/>
                  <a:gd name="connsiteY289" fmla="*/ 69163 h 223321"/>
                  <a:gd name="connsiteX290" fmla="*/ 97552 w 191294"/>
                  <a:gd name="connsiteY290" fmla="*/ 66877 h 223321"/>
                  <a:gd name="connsiteX291" fmla="*/ 98315 w 191294"/>
                  <a:gd name="connsiteY291" fmla="*/ 75260 h 223321"/>
                  <a:gd name="connsiteX292" fmla="*/ 107460 w 191294"/>
                  <a:gd name="connsiteY292" fmla="*/ 84406 h 223321"/>
                  <a:gd name="connsiteX293" fmla="*/ 105936 w 191294"/>
                  <a:gd name="connsiteY293" fmla="*/ 85168 h 223321"/>
                  <a:gd name="connsiteX294" fmla="*/ 111271 w 191294"/>
                  <a:gd name="connsiteY294" fmla="*/ 86692 h 223321"/>
                  <a:gd name="connsiteX295" fmla="*/ 108222 w 191294"/>
                  <a:gd name="connsiteY295" fmla="*/ 89741 h 223321"/>
                  <a:gd name="connsiteX296" fmla="*/ 112033 w 191294"/>
                  <a:gd name="connsiteY296" fmla="*/ 92789 h 223321"/>
                  <a:gd name="connsiteX297" fmla="*/ 111271 w 191294"/>
                  <a:gd name="connsiteY297" fmla="*/ 92789 h 223321"/>
                  <a:gd name="connsiteX298" fmla="*/ 112033 w 191294"/>
                  <a:gd name="connsiteY298" fmla="*/ 98124 h 223321"/>
                  <a:gd name="connsiteX299" fmla="*/ 108984 w 191294"/>
                  <a:gd name="connsiteY299" fmla="*/ 99648 h 223321"/>
                  <a:gd name="connsiteX300" fmla="*/ 108984 w 191294"/>
                  <a:gd name="connsiteY300" fmla="*/ 101935 h 223321"/>
                  <a:gd name="connsiteX301" fmla="*/ 112795 w 191294"/>
                  <a:gd name="connsiteY301" fmla="*/ 99648 h 223321"/>
                  <a:gd name="connsiteX302" fmla="*/ 122703 w 191294"/>
                  <a:gd name="connsiteY302" fmla="*/ 107270 h 223321"/>
                  <a:gd name="connsiteX303" fmla="*/ 116606 w 191294"/>
                  <a:gd name="connsiteY303" fmla="*/ 114129 h 223321"/>
                  <a:gd name="connsiteX304" fmla="*/ 118130 w 191294"/>
                  <a:gd name="connsiteY304" fmla="*/ 113367 h 223321"/>
                  <a:gd name="connsiteX305" fmla="*/ 114319 w 191294"/>
                  <a:gd name="connsiteY305" fmla="*/ 117939 h 223321"/>
                  <a:gd name="connsiteX306" fmla="*/ 119654 w 191294"/>
                  <a:gd name="connsiteY306" fmla="*/ 114891 h 223321"/>
                  <a:gd name="connsiteX307" fmla="*/ 118130 w 191294"/>
                  <a:gd name="connsiteY307" fmla="*/ 120226 h 223321"/>
                  <a:gd name="connsiteX308" fmla="*/ 115843 w 191294"/>
                  <a:gd name="connsiteY308" fmla="*/ 121750 h 223321"/>
                  <a:gd name="connsiteX309" fmla="*/ 129562 w 191294"/>
                  <a:gd name="connsiteY309" fmla="*/ 118702 h 223321"/>
                  <a:gd name="connsiteX310" fmla="*/ 150139 w 191294"/>
                  <a:gd name="connsiteY310" fmla="*/ 134706 h 223321"/>
                  <a:gd name="connsiteX311" fmla="*/ 162333 w 191294"/>
                  <a:gd name="connsiteY311" fmla="*/ 156046 h 223321"/>
                  <a:gd name="connsiteX312" fmla="*/ 161571 w 191294"/>
                  <a:gd name="connsiteY312" fmla="*/ 162143 h 223321"/>
                  <a:gd name="connsiteX313" fmla="*/ 159285 w 191294"/>
                  <a:gd name="connsiteY313" fmla="*/ 163667 h 223321"/>
                  <a:gd name="connsiteX314" fmla="*/ 165382 w 191294"/>
                  <a:gd name="connsiteY314" fmla="*/ 161381 h 223321"/>
                  <a:gd name="connsiteX315" fmla="*/ 171479 w 191294"/>
                  <a:gd name="connsiteY315" fmla="*/ 168240 h 223321"/>
                  <a:gd name="connsiteX316" fmla="*/ 166906 w 191294"/>
                  <a:gd name="connsiteY316" fmla="*/ 171288 h 223321"/>
                  <a:gd name="connsiteX317" fmla="*/ 170717 w 191294"/>
                  <a:gd name="connsiteY317" fmla="*/ 169764 h 223321"/>
                  <a:gd name="connsiteX318" fmla="*/ 169193 w 191294"/>
                  <a:gd name="connsiteY318" fmla="*/ 170526 h 223321"/>
                  <a:gd name="connsiteX319" fmla="*/ 174527 w 191294"/>
                  <a:gd name="connsiteY319" fmla="*/ 167478 h 223321"/>
                  <a:gd name="connsiteX320" fmla="*/ 183673 w 191294"/>
                  <a:gd name="connsiteY320" fmla="*/ 189579 h 223321"/>
                  <a:gd name="connsiteX321" fmla="*/ 188246 w 191294"/>
                  <a:gd name="connsiteY321" fmla="*/ 194152 h 223321"/>
                  <a:gd name="connsiteX322" fmla="*/ 191294 w 191294"/>
                  <a:gd name="connsiteY322" fmla="*/ 213205 h 223321"/>
                  <a:gd name="connsiteX323" fmla="*/ 169193 w 191294"/>
                  <a:gd name="connsiteY323" fmla="*/ 221589 h 2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91294" h="223321">
                    <a:moveTo>
                      <a:pt x="169193" y="221589"/>
                    </a:moveTo>
                    <a:cubicBezTo>
                      <a:pt x="155474" y="227686"/>
                      <a:pt x="164619" y="215492"/>
                      <a:pt x="155474" y="218540"/>
                    </a:cubicBezTo>
                    <a:cubicBezTo>
                      <a:pt x="154712" y="218540"/>
                      <a:pt x="161571" y="213968"/>
                      <a:pt x="160047" y="213968"/>
                    </a:cubicBezTo>
                    <a:cubicBezTo>
                      <a:pt x="148615" y="217778"/>
                      <a:pt x="150901" y="209395"/>
                      <a:pt x="155474" y="201011"/>
                    </a:cubicBezTo>
                    <a:lnTo>
                      <a:pt x="157761" y="200249"/>
                    </a:lnTo>
                    <a:cubicBezTo>
                      <a:pt x="158523" y="198725"/>
                      <a:pt x="151663" y="202536"/>
                      <a:pt x="152426" y="201011"/>
                    </a:cubicBezTo>
                    <a:cubicBezTo>
                      <a:pt x="153950" y="200249"/>
                      <a:pt x="153950" y="200249"/>
                      <a:pt x="155474" y="198725"/>
                    </a:cubicBezTo>
                    <a:cubicBezTo>
                      <a:pt x="151663" y="201011"/>
                      <a:pt x="153188" y="198725"/>
                      <a:pt x="150139" y="200249"/>
                    </a:cubicBezTo>
                    <a:cubicBezTo>
                      <a:pt x="151663" y="198725"/>
                      <a:pt x="153950" y="196439"/>
                      <a:pt x="155474" y="195677"/>
                    </a:cubicBezTo>
                    <a:lnTo>
                      <a:pt x="150901" y="197963"/>
                    </a:lnTo>
                    <a:cubicBezTo>
                      <a:pt x="140231" y="204060"/>
                      <a:pt x="149377" y="194914"/>
                      <a:pt x="143280" y="197201"/>
                    </a:cubicBezTo>
                    <a:cubicBezTo>
                      <a:pt x="144042" y="196439"/>
                      <a:pt x="144805" y="196439"/>
                      <a:pt x="146329" y="195677"/>
                    </a:cubicBezTo>
                    <a:cubicBezTo>
                      <a:pt x="138707" y="197963"/>
                      <a:pt x="137183" y="194152"/>
                      <a:pt x="133372" y="192628"/>
                    </a:cubicBezTo>
                    <a:cubicBezTo>
                      <a:pt x="134896" y="191866"/>
                      <a:pt x="137945" y="189579"/>
                      <a:pt x="139470" y="188817"/>
                    </a:cubicBezTo>
                    <a:cubicBezTo>
                      <a:pt x="134896" y="191866"/>
                      <a:pt x="133372" y="191866"/>
                      <a:pt x="131848" y="191866"/>
                    </a:cubicBezTo>
                    <a:cubicBezTo>
                      <a:pt x="136421" y="188055"/>
                      <a:pt x="126513" y="193390"/>
                      <a:pt x="128800" y="191104"/>
                    </a:cubicBezTo>
                    <a:lnTo>
                      <a:pt x="129562" y="190342"/>
                    </a:lnTo>
                    <a:cubicBezTo>
                      <a:pt x="124227" y="193390"/>
                      <a:pt x="131848" y="187293"/>
                      <a:pt x="125751" y="191104"/>
                    </a:cubicBezTo>
                    <a:lnTo>
                      <a:pt x="128800" y="188055"/>
                    </a:lnTo>
                    <a:cubicBezTo>
                      <a:pt x="121940" y="192628"/>
                      <a:pt x="131086" y="185007"/>
                      <a:pt x="128038" y="186531"/>
                    </a:cubicBezTo>
                    <a:lnTo>
                      <a:pt x="126513" y="187293"/>
                    </a:lnTo>
                    <a:cubicBezTo>
                      <a:pt x="124989" y="188055"/>
                      <a:pt x="127275" y="185007"/>
                      <a:pt x="126513" y="185769"/>
                    </a:cubicBezTo>
                    <a:lnTo>
                      <a:pt x="127275" y="185007"/>
                    </a:lnTo>
                    <a:cubicBezTo>
                      <a:pt x="124989" y="185007"/>
                      <a:pt x="128038" y="181958"/>
                      <a:pt x="122703" y="185769"/>
                    </a:cubicBezTo>
                    <a:cubicBezTo>
                      <a:pt x="126513" y="182720"/>
                      <a:pt x="124989" y="185769"/>
                      <a:pt x="130324" y="180434"/>
                    </a:cubicBezTo>
                    <a:cubicBezTo>
                      <a:pt x="122703" y="180434"/>
                      <a:pt x="121178" y="176623"/>
                      <a:pt x="118892" y="172813"/>
                    </a:cubicBezTo>
                    <a:cubicBezTo>
                      <a:pt x="120416" y="171288"/>
                      <a:pt x="121178" y="170526"/>
                      <a:pt x="122703" y="169002"/>
                    </a:cubicBezTo>
                    <a:cubicBezTo>
                      <a:pt x="121178" y="169002"/>
                      <a:pt x="121178" y="168240"/>
                      <a:pt x="118130" y="169764"/>
                    </a:cubicBezTo>
                    <a:cubicBezTo>
                      <a:pt x="118130" y="169764"/>
                      <a:pt x="120416" y="167478"/>
                      <a:pt x="120416" y="167478"/>
                    </a:cubicBezTo>
                    <a:cubicBezTo>
                      <a:pt x="121940" y="165191"/>
                      <a:pt x="114319" y="170526"/>
                      <a:pt x="115843" y="168240"/>
                    </a:cubicBezTo>
                    <a:cubicBezTo>
                      <a:pt x="117368" y="167478"/>
                      <a:pt x="118892" y="166716"/>
                      <a:pt x="121178" y="165191"/>
                    </a:cubicBezTo>
                    <a:cubicBezTo>
                      <a:pt x="116606" y="167478"/>
                      <a:pt x="116606" y="165953"/>
                      <a:pt x="115082" y="165953"/>
                    </a:cubicBezTo>
                    <a:cubicBezTo>
                      <a:pt x="115843" y="165191"/>
                      <a:pt x="116606" y="165191"/>
                      <a:pt x="118130" y="164429"/>
                    </a:cubicBezTo>
                    <a:cubicBezTo>
                      <a:pt x="112795" y="166716"/>
                      <a:pt x="118130" y="162143"/>
                      <a:pt x="115082" y="163667"/>
                    </a:cubicBezTo>
                    <a:lnTo>
                      <a:pt x="118130" y="162143"/>
                    </a:lnTo>
                    <a:cubicBezTo>
                      <a:pt x="121178" y="158332"/>
                      <a:pt x="112033" y="165953"/>
                      <a:pt x="113557" y="163667"/>
                    </a:cubicBezTo>
                    <a:cubicBezTo>
                      <a:pt x="114319" y="162905"/>
                      <a:pt x="115843" y="162143"/>
                      <a:pt x="116606" y="161381"/>
                    </a:cubicBezTo>
                    <a:cubicBezTo>
                      <a:pt x="110508" y="164429"/>
                      <a:pt x="111271" y="161381"/>
                      <a:pt x="108984" y="162143"/>
                    </a:cubicBezTo>
                    <a:cubicBezTo>
                      <a:pt x="109747" y="162143"/>
                      <a:pt x="110508" y="161381"/>
                      <a:pt x="110508" y="161381"/>
                    </a:cubicBezTo>
                    <a:cubicBezTo>
                      <a:pt x="108984" y="160619"/>
                      <a:pt x="110508" y="158332"/>
                      <a:pt x="107460" y="159094"/>
                    </a:cubicBezTo>
                    <a:cubicBezTo>
                      <a:pt x="108222" y="157570"/>
                      <a:pt x="114319" y="154522"/>
                      <a:pt x="112795" y="153759"/>
                    </a:cubicBezTo>
                    <a:cubicBezTo>
                      <a:pt x="106698" y="157570"/>
                      <a:pt x="108984" y="153759"/>
                      <a:pt x="102887" y="159094"/>
                    </a:cubicBezTo>
                    <a:cubicBezTo>
                      <a:pt x="102887" y="157570"/>
                      <a:pt x="104412" y="154522"/>
                      <a:pt x="102125" y="155284"/>
                    </a:cubicBezTo>
                    <a:cubicBezTo>
                      <a:pt x="104412" y="154522"/>
                      <a:pt x="108984" y="149949"/>
                      <a:pt x="109747" y="150711"/>
                    </a:cubicBezTo>
                    <a:lnTo>
                      <a:pt x="112795" y="147662"/>
                    </a:lnTo>
                    <a:cubicBezTo>
                      <a:pt x="115082" y="146138"/>
                      <a:pt x="112033" y="148424"/>
                      <a:pt x="115082" y="146900"/>
                    </a:cubicBezTo>
                    <a:cubicBezTo>
                      <a:pt x="114319" y="146900"/>
                      <a:pt x="111271" y="146900"/>
                      <a:pt x="112033" y="146138"/>
                    </a:cubicBezTo>
                    <a:cubicBezTo>
                      <a:pt x="108222" y="147662"/>
                      <a:pt x="100601" y="151473"/>
                      <a:pt x="99076" y="151473"/>
                    </a:cubicBezTo>
                    <a:cubicBezTo>
                      <a:pt x="101363" y="150711"/>
                      <a:pt x="105174" y="146900"/>
                      <a:pt x="106698" y="146138"/>
                    </a:cubicBezTo>
                    <a:lnTo>
                      <a:pt x="94504" y="152235"/>
                    </a:lnTo>
                    <a:cubicBezTo>
                      <a:pt x="93741" y="152235"/>
                      <a:pt x="99076" y="149187"/>
                      <a:pt x="97552" y="149187"/>
                    </a:cubicBezTo>
                    <a:cubicBezTo>
                      <a:pt x="96028" y="149949"/>
                      <a:pt x="95266" y="150711"/>
                      <a:pt x="93741" y="151473"/>
                    </a:cubicBezTo>
                    <a:cubicBezTo>
                      <a:pt x="94504" y="150711"/>
                      <a:pt x="91455" y="150711"/>
                      <a:pt x="96790" y="146900"/>
                    </a:cubicBezTo>
                    <a:cubicBezTo>
                      <a:pt x="99076" y="145376"/>
                      <a:pt x="98315" y="146900"/>
                      <a:pt x="99839" y="144614"/>
                    </a:cubicBezTo>
                    <a:cubicBezTo>
                      <a:pt x="99076" y="143852"/>
                      <a:pt x="97552" y="145376"/>
                      <a:pt x="96790" y="144614"/>
                    </a:cubicBezTo>
                    <a:lnTo>
                      <a:pt x="97552" y="143852"/>
                    </a:lnTo>
                    <a:cubicBezTo>
                      <a:pt x="98315" y="143090"/>
                      <a:pt x="94504" y="143852"/>
                      <a:pt x="91455" y="146900"/>
                    </a:cubicBezTo>
                    <a:cubicBezTo>
                      <a:pt x="91455" y="147662"/>
                      <a:pt x="94504" y="144614"/>
                      <a:pt x="93741" y="146138"/>
                    </a:cubicBezTo>
                    <a:cubicBezTo>
                      <a:pt x="89931" y="148424"/>
                      <a:pt x="88407" y="147662"/>
                      <a:pt x="88407" y="146900"/>
                    </a:cubicBezTo>
                    <a:cubicBezTo>
                      <a:pt x="89169" y="146138"/>
                      <a:pt x="90693" y="145376"/>
                      <a:pt x="92980" y="144614"/>
                    </a:cubicBezTo>
                    <a:cubicBezTo>
                      <a:pt x="87645" y="146900"/>
                      <a:pt x="85359" y="146900"/>
                      <a:pt x="83072" y="146900"/>
                    </a:cubicBezTo>
                    <a:cubicBezTo>
                      <a:pt x="80023" y="148424"/>
                      <a:pt x="88407" y="143852"/>
                      <a:pt x="86883" y="145376"/>
                    </a:cubicBezTo>
                    <a:cubicBezTo>
                      <a:pt x="89931" y="141565"/>
                      <a:pt x="79261" y="146138"/>
                      <a:pt x="84596" y="141565"/>
                    </a:cubicBezTo>
                    <a:cubicBezTo>
                      <a:pt x="85359" y="141565"/>
                      <a:pt x="80785" y="144614"/>
                      <a:pt x="81548" y="143852"/>
                    </a:cubicBezTo>
                    <a:cubicBezTo>
                      <a:pt x="81548" y="143090"/>
                      <a:pt x="85359" y="140041"/>
                      <a:pt x="83834" y="140803"/>
                    </a:cubicBezTo>
                    <a:cubicBezTo>
                      <a:pt x="86120" y="139279"/>
                      <a:pt x="83072" y="140803"/>
                      <a:pt x="81548" y="140803"/>
                    </a:cubicBezTo>
                    <a:cubicBezTo>
                      <a:pt x="80023" y="141565"/>
                      <a:pt x="82310" y="140041"/>
                      <a:pt x="83072" y="140041"/>
                    </a:cubicBezTo>
                    <a:cubicBezTo>
                      <a:pt x="80785" y="140803"/>
                      <a:pt x="75451" y="140803"/>
                      <a:pt x="77737" y="136993"/>
                    </a:cubicBezTo>
                    <a:cubicBezTo>
                      <a:pt x="76213" y="137755"/>
                      <a:pt x="71640" y="140041"/>
                      <a:pt x="71640" y="139279"/>
                    </a:cubicBezTo>
                    <a:lnTo>
                      <a:pt x="75451" y="136993"/>
                    </a:lnTo>
                    <a:cubicBezTo>
                      <a:pt x="77737" y="135468"/>
                      <a:pt x="74688" y="136230"/>
                      <a:pt x="77737" y="133944"/>
                    </a:cubicBezTo>
                    <a:cubicBezTo>
                      <a:pt x="73164" y="136230"/>
                      <a:pt x="83072" y="133944"/>
                      <a:pt x="79261" y="135468"/>
                    </a:cubicBezTo>
                    <a:cubicBezTo>
                      <a:pt x="82310" y="133182"/>
                      <a:pt x="72402" y="137755"/>
                      <a:pt x="77737" y="134706"/>
                    </a:cubicBezTo>
                    <a:cubicBezTo>
                      <a:pt x="76975" y="133944"/>
                      <a:pt x="72402" y="136230"/>
                      <a:pt x="75451" y="133182"/>
                    </a:cubicBezTo>
                    <a:cubicBezTo>
                      <a:pt x="74688" y="133944"/>
                      <a:pt x="80785" y="130133"/>
                      <a:pt x="80023" y="130133"/>
                    </a:cubicBezTo>
                    <a:cubicBezTo>
                      <a:pt x="78499" y="129371"/>
                      <a:pt x="77737" y="130896"/>
                      <a:pt x="76213" y="130896"/>
                    </a:cubicBezTo>
                    <a:lnTo>
                      <a:pt x="74688" y="131658"/>
                    </a:lnTo>
                    <a:cubicBezTo>
                      <a:pt x="70878" y="133944"/>
                      <a:pt x="74688" y="130896"/>
                      <a:pt x="70878" y="133182"/>
                    </a:cubicBezTo>
                    <a:cubicBezTo>
                      <a:pt x="73927" y="130896"/>
                      <a:pt x="67829" y="133182"/>
                      <a:pt x="73927" y="129371"/>
                    </a:cubicBezTo>
                    <a:lnTo>
                      <a:pt x="78499" y="126323"/>
                    </a:lnTo>
                    <a:cubicBezTo>
                      <a:pt x="77737" y="126323"/>
                      <a:pt x="73164" y="128609"/>
                      <a:pt x="70878" y="130133"/>
                    </a:cubicBezTo>
                    <a:cubicBezTo>
                      <a:pt x="71640" y="130133"/>
                      <a:pt x="72402" y="129371"/>
                      <a:pt x="73164" y="128609"/>
                    </a:cubicBezTo>
                    <a:cubicBezTo>
                      <a:pt x="66305" y="133182"/>
                      <a:pt x="73164" y="127085"/>
                      <a:pt x="67067" y="130133"/>
                    </a:cubicBezTo>
                    <a:cubicBezTo>
                      <a:pt x="69353" y="127847"/>
                      <a:pt x="66305" y="127847"/>
                      <a:pt x="70116" y="124799"/>
                    </a:cubicBezTo>
                    <a:cubicBezTo>
                      <a:pt x="67829" y="125561"/>
                      <a:pt x="64781" y="126323"/>
                      <a:pt x="65543" y="124799"/>
                    </a:cubicBezTo>
                    <a:cubicBezTo>
                      <a:pt x="66305" y="124799"/>
                      <a:pt x="66305" y="124799"/>
                      <a:pt x="67829" y="123274"/>
                    </a:cubicBezTo>
                    <a:cubicBezTo>
                      <a:pt x="69353" y="121750"/>
                      <a:pt x="67829" y="122512"/>
                      <a:pt x="66305" y="122512"/>
                    </a:cubicBezTo>
                    <a:cubicBezTo>
                      <a:pt x="67067" y="121750"/>
                      <a:pt x="70116" y="118702"/>
                      <a:pt x="72402" y="117177"/>
                    </a:cubicBezTo>
                    <a:cubicBezTo>
                      <a:pt x="70116" y="117939"/>
                      <a:pt x="66305" y="120226"/>
                      <a:pt x="64019" y="121750"/>
                    </a:cubicBezTo>
                    <a:cubicBezTo>
                      <a:pt x="70878" y="116415"/>
                      <a:pt x="58684" y="122512"/>
                      <a:pt x="64019" y="117939"/>
                    </a:cubicBezTo>
                    <a:cubicBezTo>
                      <a:pt x="64781" y="117177"/>
                      <a:pt x="67829" y="116415"/>
                      <a:pt x="69353" y="114891"/>
                    </a:cubicBezTo>
                    <a:cubicBezTo>
                      <a:pt x="76213" y="109556"/>
                      <a:pt x="63257" y="117177"/>
                      <a:pt x="66305" y="114129"/>
                    </a:cubicBezTo>
                    <a:lnTo>
                      <a:pt x="60208" y="117939"/>
                    </a:lnTo>
                    <a:cubicBezTo>
                      <a:pt x="63257" y="114891"/>
                      <a:pt x="55635" y="118702"/>
                      <a:pt x="61732" y="114891"/>
                    </a:cubicBezTo>
                    <a:cubicBezTo>
                      <a:pt x="59446" y="115653"/>
                      <a:pt x="63257" y="112604"/>
                      <a:pt x="57160" y="116415"/>
                    </a:cubicBezTo>
                    <a:cubicBezTo>
                      <a:pt x="60970" y="111842"/>
                      <a:pt x="51825" y="114129"/>
                      <a:pt x="61732" y="107270"/>
                    </a:cubicBezTo>
                    <a:cubicBezTo>
                      <a:pt x="60970" y="107270"/>
                      <a:pt x="60970" y="106507"/>
                      <a:pt x="58684" y="108794"/>
                    </a:cubicBezTo>
                    <a:cubicBezTo>
                      <a:pt x="55635" y="111080"/>
                      <a:pt x="60970" y="108032"/>
                      <a:pt x="59446" y="109556"/>
                    </a:cubicBezTo>
                    <a:cubicBezTo>
                      <a:pt x="59446" y="109556"/>
                      <a:pt x="57922" y="110318"/>
                      <a:pt x="56397" y="111080"/>
                    </a:cubicBezTo>
                    <a:cubicBezTo>
                      <a:pt x="57160" y="109556"/>
                      <a:pt x="57922" y="108794"/>
                      <a:pt x="62495" y="106507"/>
                    </a:cubicBezTo>
                    <a:cubicBezTo>
                      <a:pt x="65543" y="103459"/>
                      <a:pt x="51825" y="111080"/>
                      <a:pt x="53349" y="108794"/>
                    </a:cubicBezTo>
                    <a:cubicBezTo>
                      <a:pt x="55635" y="107270"/>
                      <a:pt x="56397" y="106507"/>
                      <a:pt x="55635" y="106507"/>
                    </a:cubicBezTo>
                    <a:lnTo>
                      <a:pt x="51062" y="108032"/>
                    </a:lnTo>
                    <a:cubicBezTo>
                      <a:pt x="51825" y="106507"/>
                      <a:pt x="56397" y="104221"/>
                      <a:pt x="60208" y="101935"/>
                    </a:cubicBezTo>
                    <a:cubicBezTo>
                      <a:pt x="59446" y="101935"/>
                      <a:pt x="59446" y="101173"/>
                      <a:pt x="55635" y="102697"/>
                    </a:cubicBezTo>
                    <a:lnTo>
                      <a:pt x="60208" y="98886"/>
                    </a:lnTo>
                    <a:cubicBezTo>
                      <a:pt x="56397" y="101935"/>
                      <a:pt x="57160" y="99648"/>
                      <a:pt x="56397" y="100410"/>
                    </a:cubicBezTo>
                    <a:lnTo>
                      <a:pt x="57160" y="99648"/>
                    </a:lnTo>
                    <a:cubicBezTo>
                      <a:pt x="58684" y="98886"/>
                      <a:pt x="57160" y="98886"/>
                      <a:pt x="56397" y="98886"/>
                    </a:cubicBezTo>
                    <a:cubicBezTo>
                      <a:pt x="54111" y="100410"/>
                      <a:pt x="53349" y="101935"/>
                      <a:pt x="52587" y="102697"/>
                    </a:cubicBezTo>
                    <a:cubicBezTo>
                      <a:pt x="50300" y="103459"/>
                      <a:pt x="51062" y="103459"/>
                      <a:pt x="48776" y="104221"/>
                    </a:cubicBezTo>
                    <a:cubicBezTo>
                      <a:pt x="52587" y="101935"/>
                      <a:pt x="51062" y="101935"/>
                      <a:pt x="51062" y="101173"/>
                    </a:cubicBezTo>
                    <a:cubicBezTo>
                      <a:pt x="51825" y="100410"/>
                      <a:pt x="47252" y="102697"/>
                      <a:pt x="47252" y="102697"/>
                    </a:cubicBezTo>
                    <a:cubicBezTo>
                      <a:pt x="49538" y="101173"/>
                      <a:pt x="47252" y="101935"/>
                      <a:pt x="50300" y="100410"/>
                    </a:cubicBezTo>
                    <a:cubicBezTo>
                      <a:pt x="51062" y="100410"/>
                      <a:pt x="48776" y="101935"/>
                      <a:pt x="50300" y="101173"/>
                    </a:cubicBezTo>
                    <a:cubicBezTo>
                      <a:pt x="51825" y="99648"/>
                      <a:pt x="55635" y="98124"/>
                      <a:pt x="52587" y="98886"/>
                    </a:cubicBezTo>
                    <a:cubicBezTo>
                      <a:pt x="50300" y="99648"/>
                      <a:pt x="44965" y="103459"/>
                      <a:pt x="46490" y="101173"/>
                    </a:cubicBezTo>
                    <a:cubicBezTo>
                      <a:pt x="47252" y="100410"/>
                      <a:pt x="49538" y="99648"/>
                      <a:pt x="51062" y="98886"/>
                    </a:cubicBezTo>
                    <a:lnTo>
                      <a:pt x="52587" y="96600"/>
                    </a:lnTo>
                    <a:lnTo>
                      <a:pt x="51062" y="98886"/>
                    </a:lnTo>
                    <a:cubicBezTo>
                      <a:pt x="51825" y="98124"/>
                      <a:pt x="52587" y="98124"/>
                      <a:pt x="52587" y="98124"/>
                    </a:cubicBezTo>
                    <a:cubicBezTo>
                      <a:pt x="48776" y="100410"/>
                      <a:pt x="50300" y="97362"/>
                      <a:pt x="46490" y="100410"/>
                    </a:cubicBezTo>
                    <a:cubicBezTo>
                      <a:pt x="45728" y="100410"/>
                      <a:pt x="48776" y="98124"/>
                      <a:pt x="48776" y="97362"/>
                    </a:cubicBezTo>
                    <a:lnTo>
                      <a:pt x="48776" y="97362"/>
                    </a:lnTo>
                    <a:cubicBezTo>
                      <a:pt x="50300" y="95838"/>
                      <a:pt x="48776" y="95838"/>
                      <a:pt x="46490" y="96600"/>
                    </a:cubicBezTo>
                    <a:lnTo>
                      <a:pt x="47252" y="95838"/>
                    </a:lnTo>
                    <a:cubicBezTo>
                      <a:pt x="47252" y="95076"/>
                      <a:pt x="46490" y="95076"/>
                      <a:pt x="44204" y="95838"/>
                    </a:cubicBezTo>
                    <a:cubicBezTo>
                      <a:pt x="46490" y="93551"/>
                      <a:pt x="57922" y="87454"/>
                      <a:pt x="52587" y="89741"/>
                    </a:cubicBezTo>
                    <a:cubicBezTo>
                      <a:pt x="51825" y="88979"/>
                      <a:pt x="44965" y="92789"/>
                      <a:pt x="43441" y="94313"/>
                    </a:cubicBezTo>
                    <a:cubicBezTo>
                      <a:pt x="44965" y="92027"/>
                      <a:pt x="38106" y="93551"/>
                      <a:pt x="43441" y="89741"/>
                    </a:cubicBezTo>
                    <a:cubicBezTo>
                      <a:pt x="41917" y="90503"/>
                      <a:pt x="41155" y="91265"/>
                      <a:pt x="39630" y="91265"/>
                    </a:cubicBezTo>
                    <a:cubicBezTo>
                      <a:pt x="40393" y="88979"/>
                      <a:pt x="32772" y="90503"/>
                      <a:pt x="39630" y="84406"/>
                    </a:cubicBezTo>
                    <a:cubicBezTo>
                      <a:pt x="41155" y="83644"/>
                      <a:pt x="43441" y="82119"/>
                      <a:pt x="45728" y="81357"/>
                    </a:cubicBezTo>
                    <a:cubicBezTo>
                      <a:pt x="41917" y="82882"/>
                      <a:pt x="48776" y="79071"/>
                      <a:pt x="43441" y="82119"/>
                    </a:cubicBezTo>
                    <a:cubicBezTo>
                      <a:pt x="40393" y="84406"/>
                      <a:pt x="38869" y="85168"/>
                      <a:pt x="37344" y="85930"/>
                    </a:cubicBezTo>
                    <a:cubicBezTo>
                      <a:pt x="35058" y="85930"/>
                      <a:pt x="34296" y="84406"/>
                      <a:pt x="36582" y="82119"/>
                    </a:cubicBezTo>
                    <a:cubicBezTo>
                      <a:pt x="35058" y="83644"/>
                      <a:pt x="34296" y="83644"/>
                      <a:pt x="32772" y="84406"/>
                    </a:cubicBezTo>
                    <a:cubicBezTo>
                      <a:pt x="38106" y="81357"/>
                      <a:pt x="38106" y="79833"/>
                      <a:pt x="36582" y="80595"/>
                    </a:cubicBezTo>
                    <a:lnTo>
                      <a:pt x="33534" y="82119"/>
                    </a:lnTo>
                    <a:lnTo>
                      <a:pt x="36582" y="79833"/>
                    </a:lnTo>
                    <a:cubicBezTo>
                      <a:pt x="35058" y="79833"/>
                      <a:pt x="29723" y="83644"/>
                      <a:pt x="32772" y="81357"/>
                    </a:cubicBezTo>
                    <a:cubicBezTo>
                      <a:pt x="34296" y="80595"/>
                      <a:pt x="35058" y="79833"/>
                      <a:pt x="35820" y="79071"/>
                    </a:cubicBezTo>
                    <a:cubicBezTo>
                      <a:pt x="32772" y="79833"/>
                      <a:pt x="28199" y="82119"/>
                      <a:pt x="30485" y="79833"/>
                    </a:cubicBezTo>
                    <a:lnTo>
                      <a:pt x="35058" y="76784"/>
                    </a:lnTo>
                    <a:cubicBezTo>
                      <a:pt x="34296" y="76784"/>
                      <a:pt x="31247" y="78309"/>
                      <a:pt x="30485" y="79071"/>
                    </a:cubicBezTo>
                    <a:cubicBezTo>
                      <a:pt x="32772" y="76022"/>
                      <a:pt x="32772" y="75260"/>
                      <a:pt x="36582" y="72974"/>
                    </a:cubicBezTo>
                    <a:cubicBezTo>
                      <a:pt x="25912" y="76784"/>
                      <a:pt x="23626" y="74498"/>
                      <a:pt x="22864" y="71449"/>
                    </a:cubicBezTo>
                    <a:lnTo>
                      <a:pt x="25150" y="69925"/>
                    </a:lnTo>
                    <a:cubicBezTo>
                      <a:pt x="27437" y="68401"/>
                      <a:pt x="20577" y="72212"/>
                      <a:pt x="22102" y="70687"/>
                    </a:cubicBezTo>
                    <a:cubicBezTo>
                      <a:pt x="24388" y="69925"/>
                      <a:pt x="26674" y="67639"/>
                      <a:pt x="29723" y="66115"/>
                    </a:cubicBezTo>
                    <a:cubicBezTo>
                      <a:pt x="32009" y="63828"/>
                      <a:pt x="25150" y="67639"/>
                      <a:pt x="23626" y="67639"/>
                    </a:cubicBezTo>
                    <a:cubicBezTo>
                      <a:pt x="20577" y="69163"/>
                      <a:pt x="25912" y="66877"/>
                      <a:pt x="22102" y="69163"/>
                    </a:cubicBezTo>
                    <a:cubicBezTo>
                      <a:pt x="20577" y="69925"/>
                      <a:pt x="23626" y="66877"/>
                      <a:pt x="19053" y="69163"/>
                    </a:cubicBezTo>
                    <a:cubicBezTo>
                      <a:pt x="20577" y="67639"/>
                      <a:pt x="24388" y="66115"/>
                      <a:pt x="26674" y="65352"/>
                    </a:cubicBezTo>
                    <a:lnTo>
                      <a:pt x="24388" y="66115"/>
                    </a:lnTo>
                    <a:cubicBezTo>
                      <a:pt x="29723" y="62304"/>
                      <a:pt x="35058" y="61542"/>
                      <a:pt x="41917" y="56969"/>
                    </a:cubicBezTo>
                    <a:lnTo>
                      <a:pt x="41155" y="56969"/>
                    </a:lnTo>
                    <a:cubicBezTo>
                      <a:pt x="45728" y="53921"/>
                      <a:pt x="47252" y="54683"/>
                      <a:pt x="48776" y="53158"/>
                    </a:cubicBezTo>
                    <a:cubicBezTo>
                      <a:pt x="45728" y="53921"/>
                      <a:pt x="38869" y="57731"/>
                      <a:pt x="37344" y="59255"/>
                    </a:cubicBezTo>
                    <a:cubicBezTo>
                      <a:pt x="35058" y="59255"/>
                      <a:pt x="25912" y="65352"/>
                      <a:pt x="25150" y="63828"/>
                    </a:cubicBezTo>
                    <a:cubicBezTo>
                      <a:pt x="27437" y="61542"/>
                      <a:pt x="26674" y="64590"/>
                      <a:pt x="30485" y="61542"/>
                    </a:cubicBezTo>
                    <a:cubicBezTo>
                      <a:pt x="34296" y="58493"/>
                      <a:pt x="27437" y="61542"/>
                      <a:pt x="28961" y="60018"/>
                    </a:cubicBezTo>
                    <a:cubicBezTo>
                      <a:pt x="27437" y="61542"/>
                      <a:pt x="22102" y="63828"/>
                      <a:pt x="21340" y="63828"/>
                    </a:cubicBezTo>
                    <a:cubicBezTo>
                      <a:pt x="23626" y="62304"/>
                      <a:pt x="25912" y="61542"/>
                      <a:pt x="25912" y="60780"/>
                    </a:cubicBezTo>
                    <a:cubicBezTo>
                      <a:pt x="22864" y="62304"/>
                      <a:pt x="20577" y="62304"/>
                      <a:pt x="19053" y="64590"/>
                    </a:cubicBezTo>
                    <a:cubicBezTo>
                      <a:pt x="12194" y="67639"/>
                      <a:pt x="20577" y="63066"/>
                      <a:pt x="15242" y="65352"/>
                    </a:cubicBezTo>
                    <a:cubicBezTo>
                      <a:pt x="19816" y="62304"/>
                      <a:pt x="25912" y="60780"/>
                      <a:pt x="27437" y="58493"/>
                    </a:cubicBezTo>
                    <a:cubicBezTo>
                      <a:pt x="22864" y="60780"/>
                      <a:pt x="20577" y="60780"/>
                      <a:pt x="15242" y="64590"/>
                    </a:cubicBezTo>
                    <a:cubicBezTo>
                      <a:pt x="16005" y="63828"/>
                      <a:pt x="19816" y="61542"/>
                      <a:pt x="22102" y="60018"/>
                    </a:cubicBezTo>
                    <a:cubicBezTo>
                      <a:pt x="24388" y="57731"/>
                      <a:pt x="13718" y="63066"/>
                      <a:pt x="22102" y="58493"/>
                    </a:cubicBezTo>
                    <a:lnTo>
                      <a:pt x="17529" y="60780"/>
                    </a:lnTo>
                    <a:cubicBezTo>
                      <a:pt x="19053" y="60018"/>
                      <a:pt x="19816" y="59255"/>
                      <a:pt x="22102" y="57731"/>
                    </a:cubicBezTo>
                    <a:cubicBezTo>
                      <a:pt x="22102" y="56969"/>
                      <a:pt x="15242" y="59255"/>
                      <a:pt x="22102" y="56207"/>
                    </a:cubicBezTo>
                    <a:cubicBezTo>
                      <a:pt x="21340" y="56207"/>
                      <a:pt x="21340" y="55445"/>
                      <a:pt x="16767" y="58493"/>
                    </a:cubicBezTo>
                    <a:cubicBezTo>
                      <a:pt x="14481" y="60780"/>
                      <a:pt x="20577" y="57731"/>
                      <a:pt x="14481" y="61542"/>
                    </a:cubicBezTo>
                    <a:cubicBezTo>
                      <a:pt x="19053" y="58493"/>
                      <a:pt x="12956" y="60780"/>
                      <a:pt x="11432" y="61542"/>
                    </a:cubicBezTo>
                    <a:lnTo>
                      <a:pt x="13718" y="60018"/>
                    </a:lnTo>
                    <a:cubicBezTo>
                      <a:pt x="12956" y="60018"/>
                      <a:pt x="12956" y="59255"/>
                      <a:pt x="9907" y="60780"/>
                    </a:cubicBezTo>
                    <a:cubicBezTo>
                      <a:pt x="11432" y="60018"/>
                      <a:pt x="12956" y="59255"/>
                      <a:pt x="13718" y="58493"/>
                    </a:cubicBezTo>
                    <a:lnTo>
                      <a:pt x="9907" y="60780"/>
                    </a:lnTo>
                    <a:cubicBezTo>
                      <a:pt x="7621" y="60780"/>
                      <a:pt x="16767" y="56969"/>
                      <a:pt x="15242" y="56207"/>
                    </a:cubicBezTo>
                    <a:lnTo>
                      <a:pt x="18291" y="55445"/>
                    </a:lnTo>
                    <a:cubicBezTo>
                      <a:pt x="17529" y="55445"/>
                      <a:pt x="21340" y="53158"/>
                      <a:pt x="19816" y="53921"/>
                    </a:cubicBezTo>
                    <a:cubicBezTo>
                      <a:pt x="16005" y="55445"/>
                      <a:pt x="11432" y="57731"/>
                      <a:pt x="9146" y="59255"/>
                    </a:cubicBezTo>
                    <a:cubicBezTo>
                      <a:pt x="7621" y="59255"/>
                      <a:pt x="12956" y="56969"/>
                      <a:pt x="9146" y="58493"/>
                    </a:cubicBezTo>
                    <a:lnTo>
                      <a:pt x="13718" y="56969"/>
                    </a:lnTo>
                    <a:cubicBezTo>
                      <a:pt x="15242" y="56207"/>
                      <a:pt x="19053" y="53158"/>
                      <a:pt x="19053" y="52396"/>
                    </a:cubicBezTo>
                    <a:cubicBezTo>
                      <a:pt x="17529" y="52396"/>
                      <a:pt x="12194" y="54683"/>
                      <a:pt x="10670" y="56969"/>
                    </a:cubicBezTo>
                    <a:cubicBezTo>
                      <a:pt x="10670" y="56969"/>
                      <a:pt x="12194" y="54683"/>
                      <a:pt x="15242" y="53921"/>
                    </a:cubicBezTo>
                    <a:cubicBezTo>
                      <a:pt x="13718" y="53921"/>
                      <a:pt x="11432" y="56207"/>
                      <a:pt x="9146" y="56969"/>
                    </a:cubicBezTo>
                    <a:cubicBezTo>
                      <a:pt x="11432" y="55445"/>
                      <a:pt x="14481" y="52396"/>
                      <a:pt x="17529" y="50110"/>
                    </a:cubicBezTo>
                    <a:lnTo>
                      <a:pt x="23626" y="47824"/>
                    </a:lnTo>
                    <a:lnTo>
                      <a:pt x="23626" y="47061"/>
                    </a:lnTo>
                    <a:cubicBezTo>
                      <a:pt x="28961" y="44775"/>
                      <a:pt x="27437" y="44775"/>
                      <a:pt x="32009" y="42489"/>
                    </a:cubicBezTo>
                    <a:cubicBezTo>
                      <a:pt x="32772" y="41727"/>
                      <a:pt x="30485" y="42489"/>
                      <a:pt x="28961" y="42489"/>
                    </a:cubicBezTo>
                    <a:cubicBezTo>
                      <a:pt x="21340" y="47824"/>
                      <a:pt x="17529" y="47824"/>
                      <a:pt x="9907" y="51634"/>
                    </a:cubicBezTo>
                    <a:cubicBezTo>
                      <a:pt x="6859" y="51634"/>
                      <a:pt x="27437" y="40964"/>
                      <a:pt x="15242" y="46299"/>
                    </a:cubicBezTo>
                    <a:cubicBezTo>
                      <a:pt x="13718" y="47824"/>
                      <a:pt x="7621" y="50110"/>
                      <a:pt x="9907" y="49348"/>
                    </a:cubicBezTo>
                    <a:cubicBezTo>
                      <a:pt x="9907" y="47824"/>
                      <a:pt x="2286" y="53158"/>
                      <a:pt x="4573" y="50110"/>
                    </a:cubicBezTo>
                    <a:cubicBezTo>
                      <a:pt x="7621" y="49348"/>
                      <a:pt x="11432" y="45537"/>
                      <a:pt x="16767" y="44013"/>
                    </a:cubicBezTo>
                    <a:cubicBezTo>
                      <a:pt x="14481" y="45537"/>
                      <a:pt x="15242" y="45537"/>
                      <a:pt x="16005" y="45537"/>
                    </a:cubicBezTo>
                    <a:cubicBezTo>
                      <a:pt x="18291" y="44013"/>
                      <a:pt x="23626" y="41727"/>
                      <a:pt x="22864" y="40964"/>
                    </a:cubicBezTo>
                    <a:cubicBezTo>
                      <a:pt x="22102" y="40964"/>
                      <a:pt x="21340" y="40202"/>
                      <a:pt x="17529" y="42489"/>
                    </a:cubicBezTo>
                    <a:cubicBezTo>
                      <a:pt x="12956" y="44775"/>
                      <a:pt x="18291" y="43251"/>
                      <a:pt x="13718" y="44775"/>
                    </a:cubicBezTo>
                    <a:cubicBezTo>
                      <a:pt x="11432" y="44775"/>
                      <a:pt x="18291" y="40964"/>
                      <a:pt x="10670" y="44775"/>
                    </a:cubicBezTo>
                    <a:cubicBezTo>
                      <a:pt x="11432" y="44775"/>
                      <a:pt x="7621" y="47824"/>
                      <a:pt x="4573" y="49348"/>
                    </a:cubicBezTo>
                    <a:lnTo>
                      <a:pt x="2286" y="49348"/>
                    </a:lnTo>
                    <a:lnTo>
                      <a:pt x="5335" y="47824"/>
                    </a:lnTo>
                    <a:cubicBezTo>
                      <a:pt x="6859" y="45537"/>
                      <a:pt x="0" y="50110"/>
                      <a:pt x="0" y="48586"/>
                    </a:cubicBezTo>
                    <a:lnTo>
                      <a:pt x="5335" y="44775"/>
                    </a:lnTo>
                    <a:cubicBezTo>
                      <a:pt x="9907" y="42489"/>
                      <a:pt x="3810" y="47824"/>
                      <a:pt x="11432" y="43251"/>
                    </a:cubicBezTo>
                    <a:cubicBezTo>
                      <a:pt x="11432" y="42489"/>
                      <a:pt x="7621" y="44013"/>
                      <a:pt x="9146" y="42489"/>
                    </a:cubicBezTo>
                    <a:cubicBezTo>
                      <a:pt x="9907" y="42489"/>
                      <a:pt x="9907" y="42489"/>
                      <a:pt x="10670" y="42489"/>
                    </a:cubicBezTo>
                    <a:cubicBezTo>
                      <a:pt x="10670" y="41727"/>
                      <a:pt x="21340" y="36392"/>
                      <a:pt x="14481" y="38678"/>
                    </a:cubicBezTo>
                    <a:cubicBezTo>
                      <a:pt x="12194" y="39440"/>
                      <a:pt x="11432" y="40202"/>
                      <a:pt x="8383" y="41727"/>
                    </a:cubicBezTo>
                    <a:cubicBezTo>
                      <a:pt x="6859" y="40964"/>
                      <a:pt x="3810" y="42489"/>
                      <a:pt x="3049" y="41727"/>
                    </a:cubicBezTo>
                    <a:cubicBezTo>
                      <a:pt x="9146" y="38678"/>
                      <a:pt x="3049" y="40202"/>
                      <a:pt x="9146" y="37916"/>
                    </a:cubicBezTo>
                    <a:cubicBezTo>
                      <a:pt x="6097" y="40202"/>
                      <a:pt x="7621" y="41727"/>
                      <a:pt x="12956" y="39440"/>
                    </a:cubicBezTo>
                    <a:cubicBezTo>
                      <a:pt x="19816" y="35629"/>
                      <a:pt x="12194" y="40964"/>
                      <a:pt x="19816" y="37154"/>
                    </a:cubicBezTo>
                    <a:cubicBezTo>
                      <a:pt x="19816" y="36392"/>
                      <a:pt x="25912" y="32581"/>
                      <a:pt x="30485" y="30295"/>
                    </a:cubicBezTo>
                    <a:cubicBezTo>
                      <a:pt x="30485" y="29532"/>
                      <a:pt x="28961" y="30295"/>
                      <a:pt x="28199" y="31057"/>
                    </a:cubicBezTo>
                    <a:cubicBezTo>
                      <a:pt x="24388" y="33343"/>
                      <a:pt x="24388" y="33343"/>
                      <a:pt x="19816" y="35629"/>
                    </a:cubicBezTo>
                    <a:cubicBezTo>
                      <a:pt x="20577" y="34105"/>
                      <a:pt x="17529" y="34105"/>
                      <a:pt x="12956" y="35629"/>
                    </a:cubicBezTo>
                    <a:cubicBezTo>
                      <a:pt x="14481" y="34105"/>
                      <a:pt x="19053" y="31819"/>
                      <a:pt x="19816" y="32581"/>
                    </a:cubicBezTo>
                    <a:cubicBezTo>
                      <a:pt x="18291" y="31819"/>
                      <a:pt x="17529" y="30295"/>
                      <a:pt x="18291" y="28770"/>
                    </a:cubicBezTo>
                    <a:cubicBezTo>
                      <a:pt x="12194" y="33343"/>
                      <a:pt x="16005" y="28008"/>
                      <a:pt x="10670" y="31819"/>
                    </a:cubicBezTo>
                    <a:cubicBezTo>
                      <a:pt x="9146" y="33343"/>
                      <a:pt x="5335" y="36392"/>
                      <a:pt x="1524" y="37916"/>
                    </a:cubicBezTo>
                    <a:cubicBezTo>
                      <a:pt x="1524" y="37154"/>
                      <a:pt x="4573" y="36392"/>
                      <a:pt x="6097" y="35629"/>
                    </a:cubicBezTo>
                    <a:cubicBezTo>
                      <a:pt x="2286" y="37154"/>
                      <a:pt x="11432" y="31819"/>
                      <a:pt x="5335" y="34105"/>
                    </a:cubicBezTo>
                    <a:cubicBezTo>
                      <a:pt x="8383" y="34105"/>
                      <a:pt x="13718" y="30295"/>
                      <a:pt x="19053" y="27246"/>
                    </a:cubicBezTo>
                    <a:cubicBezTo>
                      <a:pt x="16005" y="28008"/>
                      <a:pt x="22864" y="24960"/>
                      <a:pt x="22102" y="24198"/>
                    </a:cubicBezTo>
                    <a:cubicBezTo>
                      <a:pt x="19053" y="24960"/>
                      <a:pt x="16005" y="24960"/>
                      <a:pt x="14481" y="24960"/>
                    </a:cubicBezTo>
                    <a:cubicBezTo>
                      <a:pt x="19053" y="21149"/>
                      <a:pt x="12956" y="21911"/>
                      <a:pt x="12194" y="21149"/>
                    </a:cubicBezTo>
                    <a:cubicBezTo>
                      <a:pt x="14481" y="18863"/>
                      <a:pt x="20577" y="16576"/>
                      <a:pt x="21340" y="15052"/>
                    </a:cubicBezTo>
                    <a:cubicBezTo>
                      <a:pt x="20577" y="14290"/>
                      <a:pt x="15242" y="18863"/>
                      <a:pt x="17529" y="16576"/>
                    </a:cubicBezTo>
                    <a:lnTo>
                      <a:pt x="19053" y="15814"/>
                    </a:lnTo>
                    <a:cubicBezTo>
                      <a:pt x="17529" y="16576"/>
                      <a:pt x="22102" y="12004"/>
                      <a:pt x="13718" y="15814"/>
                    </a:cubicBezTo>
                    <a:lnTo>
                      <a:pt x="20577" y="12766"/>
                    </a:lnTo>
                    <a:cubicBezTo>
                      <a:pt x="21340" y="12004"/>
                      <a:pt x="19816" y="12766"/>
                      <a:pt x="19053" y="12766"/>
                    </a:cubicBezTo>
                    <a:cubicBezTo>
                      <a:pt x="21340" y="12004"/>
                      <a:pt x="22864" y="10479"/>
                      <a:pt x="24388" y="9717"/>
                    </a:cubicBezTo>
                    <a:cubicBezTo>
                      <a:pt x="28199" y="6669"/>
                      <a:pt x="22864" y="8955"/>
                      <a:pt x="22102" y="8193"/>
                    </a:cubicBezTo>
                    <a:lnTo>
                      <a:pt x="18291" y="10479"/>
                    </a:lnTo>
                    <a:cubicBezTo>
                      <a:pt x="14481" y="11241"/>
                      <a:pt x="18291" y="8193"/>
                      <a:pt x="16005" y="7431"/>
                    </a:cubicBezTo>
                    <a:lnTo>
                      <a:pt x="19816" y="5144"/>
                    </a:lnTo>
                    <a:lnTo>
                      <a:pt x="17529" y="5907"/>
                    </a:lnTo>
                    <a:cubicBezTo>
                      <a:pt x="21340" y="4382"/>
                      <a:pt x="23626" y="2096"/>
                      <a:pt x="19816" y="3620"/>
                    </a:cubicBezTo>
                    <a:lnTo>
                      <a:pt x="29723" y="572"/>
                    </a:lnTo>
                    <a:cubicBezTo>
                      <a:pt x="27437" y="2096"/>
                      <a:pt x="25150" y="2096"/>
                      <a:pt x="21340" y="4382"/>
                    </a:cubicBezTo>
                    <a:cubicBezTo>
                      <a:pt x="18291" y="6669"/>
                      <a:pt x="19816" y="6669"/>
                      <a:pt x="23626" y="5144"/>
                    </a:cubicBezTo>
                    <a:cubicBezTo>
                      <a:pt x="23626" y="4382"/>
                      <a:pt x="22864" y="5144"/>
                      <a:pt x="21340" y="5144"/>
                    </a:cubicBezTo>
                    <a:cubicBezTo>
                      <a:pt x="26674" y="2096"/>
                      <a:pt x="26674" y="2858"/>
                      <a:pt x="30485" y="1334"/>
                    </a:cubicBezTo>
                    <a:cubicBezTo>
                      <a:pt x="30485" y="1334"/>
                      <a:pt x="31247" y="-191"/>
                      <a:pt x="29723" y="572"/>
                    </a:cubicBezTo>
                    <a:cubicBezTo>
                      <a:pt x="32772" y="-191"/>
                      <a:pt x="32772" y="-191"/>
                      <a:pt x="33534" y="572"/>
                    </a:cubicBezTo>
                    <a:cubicBezTo>
                      <a:pt x="31247" y="1334"/>
                      <a:pt x="30485" y="2858"/>
                      <a:pt x="28961" y="2858"/>
                    </a:cubicBezTo>
                    <a:cubicBezTo>
                      <a:pt x="33534" y="572"/>
                      <a:pt x="35058" y="572"/>
                      <a:pt x="34296" y="2096"/>
                    </a:cubicBezTo>
                    <a:cubicBezTo>
                      <a:pt x="28961" y="5144"/>
                      <a:pt x="38869" y="2096"/>
                      <a:pt x="37344" y="3620"/>
                    </a:cubicBezTo>
                    <a:cubicBezTo>
                      <a:pt x="32772" y="5907"/>
                      <a:pt x="28199" y="7431"/>
                      <a:pt x="26674" y="7431"/>
                    </a:cubicBezTo>
                    <a:cubicBezTo>
                      <a:pt x="24388" y="8955"/>
                      <a:pt x="27437" y="8193"/>
                      <a:pt x="25150" y="9717"/>
                    </a:cubicBezTo>
                    <a:cubicBezTo>
                      <a:pt x="28961" y="8193"/>
                      <a:pt x="34296" y="5907"/>
                      <a:pt x="36582" y="5144"/>
                    </a:cubicBezTo>
                    <a:lnTo>
                      <a:pt x="33534" y="6669"/>
                    </a:lnTo>
                    <a:cubicBezTo>
                      <a:pt x="35820" y="6669"/>
                      <a:pt x="40393" y="3620"/>
                      <a:pt x="40393" y="5144"/>
                    </a:cubicBezTo>
                    <a:cubicBezTo>
                      <a:pt x="39630" y="7431"/>
                      <a:pt x="40393" y="8955"/>
                      <a:pt x="40393" y="10479"/>
                    </a:cubicBezTo>
                    <a:lnTo>
                      <a:pt x="37344" y="12004"/>
                    </a:lnTo>
                    <a:cubicBezTo>
                      <a:pt x="44965" y="8955"/>
                      <a:pt x="41155" y="12766"/>
                      <a:pt x="44965" y="12004"/>
                    </a:cubicBezTo>
                    <a:cubicBezTo>
                      <a:pt x="42679" y="15052"/>
                      <a:pt x="50300" y="13528"/>
                      <a:pt x="44204" y="17338"/>
                    </a:cubicBezTo>
                    <a:cubicBezTo>
                      <a:pt x="48014" y="18863"/>
                      <a:pt x="51825" y="19625"/>
                      <a:pt x="52587" y="22673"/>
                    </a:cubicBezTo>
                    <a:lnTo>
                      <a:pt x="47252" y="24960"/>
                    </a:lnTo>
                    <a:cubicBezTo>
                      <a:pt x="51062" y="23435"/>
                      <a:pt x="44965" y="26484"/>
                      <a:pt x="45728" y="27246"/>
                    </a:cubicBezTo>
                    <a:cubicBezTo>
                      <a:pt x="49538" y="24198"/>
                      <a:pt x="51062" y="24960"/>
                      <a:pt x="54111" y="23435"/>
                    </a:cubicBezTo>
                    <a:cubicBezTo>
                      <a:pt x="51062" y="26484"/>
                      <a:pt x="55635" y="25722"/>
                      <a:pt x="60208" y="24960"/>
                    </a:cubicBezTo>
                    <a:lnTo>
                      <a:pt x="57160" y="27246"/>
                    </a:lnTo>
                    <a:cubicBezTo>
                      <a:pt x="64019" y="24960"/>
                      <a:pt x="59446" y="29532"/>
                      <a:pt x="58684" y="31057"/>
                    </a:cubicBezTo>
                    <a:cubicBezTo>
                      <a:pt x="57160" y="31819"/>
                      <a:pt x="54111" y="34105"/>
                      <a:pt x="54873" y="34105"/>
                    </a:cubicBezTo>
                    <a:cubicBezTo>
                      <a:pt x="60970" y="31819"/>
                      <a:pt x="60208" y="32581"/>
                      <a:pt x="64781" y="31819"/>
                    </a:cubicBezTo>
                    <a:cubicBezTo>
                      <a:pt x="65543" y="32581"/>
                      <a:pt x="64781" y="34867"/>
                      <a:pt x="63257" y="36392"/>
                    </a:cubicBezTo>
                    <a:cubicBezTo>
                      <a:pt x="72402" y="34867"/>
                      <a:pt x="69353" y="40964"/>
                      <a:pt x="75451" y="40964"/>
                    </a:cubicBezTo>
                    <a:lnTo>
                      <a:pt x="71640" y="43251"/>
                    </a:lnTo>
                    <a:cubicBezTo>
                      <a:pt x="81548" y="41727"/>
                      <a:pt x="76213" y="49348"/>
                      <a:pt x="81548" y="49348"/>
                    </a:cubicBezTo>
                    <a:lnTo>
                      <a:pt x="74688" y="53158"/>
                    </a:lnTo>
                    <a:cubicBezTo>
                      <a:pt x="73164" y="55445"/>
                      <a:pt x="77737" y="53921"/>
                      <a:pt x="82310" y="50872"/>
                    </a:cubicBezTo>
                    <a:cubicBezTo>
                      <a:pt x="80785" y="53158"/>
                      <a:pt x="86883" y="50872"/>
                      <a:pt x="81548" y="54683"/>
                    </a:cubicBezTo>
                    <a:cubicBezTo>
                      <a:pt x="80785" y="56207"/>
                      <a:pt x="85359" y="53921"/>
                      <a:pt x="86120" y="53921"/>
                    </a:cubicBezTo>
                    <a:cubicBezTo>
                      <a:pt x="84596" y="56969"/>
                      <a:pt x="85359" y="56969"/>
                      <a:pt x="87645" y="57731"/>
                    </a:cubicBezTo>
                    <a:lnTo>
                      <a:pt x="87645" y="56969"/>
                    </a:lnTo>
                    <a:cubicBezTo>
                      <a:pt x="86120" y="57731"/>
                      <a:pt x="83072" y="59255"/>
                      <a:pt x="83072" y="60018"/>
                    </a:cubicBezTo>
                    <a:cubicBezTo>
                      <a:pt x="85359" y="59255"/>
                      <a:pt x="82310" y="63066"/>
                      <a:pt x="89931" y="57731"/>
                    </a:cubicBezTo>
                    <a:cubicBezTo>
                      <a:pt x="86120" y="62304"/>
                      <a:pt x="96028" y="59255"/>
                      <a:pt x="90693" y="64590"/>
                    </a:cubicBezTo>
                    <a:cubicBezTo>
                      <a:pt x="92980" y="63066"/>
                      <a:pt x="93741" y="63066"/>
                      <a:pt x="95266" y="62304"/>
                    </a:cubicBezTo>
                    <a:cubicBezTo>
                      <a:pt x="96028" y="63828"/>
                      <a:pt x="92980" y="67639"/>
                      <a:pt x="96790" y="66877"/>
                    </a:cubicBezTo>
                    <a:cubicBezTo>
                      <a:pt x="96028" y="67639"/>
                      <a:pt x="92980" y="68401"/>
                      <a:pt x="92980" y="69163"/>
                    </a:cubicBezTo>
                    <a:cubicBezTo>
                      <a:pt x="93741" y="69163"/>
                      <a:pt x="96028" y="67639"/>
                      <a:pt x="97552" y="66877"/>
                    </a:cubicBezTo>
                    <a:cubicBezTo>
                      <a:pt x="102887" y="66877"/>
                      <a:pt x="96028" y="73736"/>
                      <a:pt x="98315" y="75260"/>
                    </a:cubicBezTo>
                    <a:cubicBezTo>
                      <a:pt x="104412" y="76022"/>
                      <a:pt x="105174" y="81357"/>
                      <a:pt x="107460" y="84406"/>
                    </a:cubicBezTo>
                    <a:lnTo>
                      <a:pt x="105936" y="85168"/>
                    </a:lnTo>
                    <a:cubicBezTo>
                      <a:pt x="112795" y="82882"/>
                      <a:pt x="101363" y="92027"/>
                      <a:pt x="111271" y="86692"/>
                    </a:cubicBezTo>
                    <a:cubicBezTo>
                      <a:pt x="109747" y="88216"/>
                      <a:pt x="111271" y="88216"/>
                      <a:pt x="108222" y="89741"/>
                    </a:cubicBezTo>
                    <a:cubicBezTo>
                      <a:pt x="112795" y="88216"/>
                      <a:pt x="105936" y="95076"/>
                      <a:pt x="112033" y="92789"/>
                    </a:cubicBezTo>
                    <a:cubicBezTo>
                      <a:pt x="112033" y="92789"/>
                      <a:pt x="112033" y="92789"/>
                      <a:pt x="111271" y="92789"/>
                    </a:cubicBezTo>
                    <a:cubicBezTo>
                      <a:pt x="108984" y="96600"/>
                      <a:pt x="114319" y="94313"/>
                      <a:pt x="112033" y="98124"/>
                    </a:cubicBezTo>
                    <a:cubicBezTo>
                      <a:pt x="111271" y="98124"/>
                      <a:pt x="110508" y="98124"/>
                      <a:pt x="108984" y="99648"/>
                    </a:cubicBezTo>
                    <a:cubicBezTo>
                      <a:pt x="106698" y="101935"/>
                      <a:pt x="116606" y="96600"/>
                      <a:pt x="108984" y="101935"/>
                    </a:cubicBezTo>
                    <a:cubicBezTo>
                      <a:pt x="108984" y="101935"/>
                      <a:pt x="112795" y="99648"/>
                      <a:pt x="112795" y="99648"/>
                    </a:cubicBezTo>
                    <a:cubicBezTo>
                      <a:pt x="112033" y="104983"/>
                      <a:pt x="118892" y="104983"/>
                      <a:pt x="122703" y="107270"/>
                    </a:cubicBezTo>
                    <a:cubicBezTo>
                      <a:pt x="119654" y="112604"/>
                      <a:pt x="109747" y="115653"/>
                      <a:pt x="116606" y="114129"/>
                    </a:cubicBezTo>
                    <a:cubicBezTo>
                      <a:pt x="115082" y="114891"/>
                      <a:pt x="119654" y="112604"/>
                      <a:pt x="118130" y="113367"/>
                    </a:cubicBezTo>
                    <a:cubicBezTo>
                      <a:pt x="120416" y="112604"/>
                      <a:pt x="110508" y="120226"/>
                      <a:pt x="114319" y="117939"/>
                    </a:cubicBezTo>
                    <a:cubicBezTo>
                      <a:pt x="118892" y="114891"/>
                      <a:pt x="117368" y="116415"/>
                      <a:pt x="119654" y="114891"/>
                    </a:cubicBezTo>
                    <a:cubicBezTo>
                      <a:pt x="117368" y="117939"/>
                      <a:pt x="113557" y="120988"/>
                      <a:pt x="118130" y="120226"/>
                    </a:cubicBezTo>
                    <a:lnTo>
                      <a:pt x="115843" y="121750"/>
                    </a:lnTo>
                    <a:cubicBezTo>
                      <a:pt x="123465" y="118702"/>
                      <a:pt x="121178" y="122512"/>
                      <a:pt x="129562" y="118702"/>
                    </a:cubicBezTo>
                    <a:cubicBezTo>
                      <a:pt x="135659" y="124799"/>
                      <a:pt x="144805" y="128609"/>
                      <a:pt x="150139" y="134706"/>
                    </a:cubicBezTo>
                    <a:cubicBezTo>
                      <a:pt x="153188" y="142327"/>
                      <a:pt x="161571" y="146900"/>
                      <a:pt x="162333" y="156046"/>
                    </a:cubicBezTo>
                    <a:cubicBezTo>
                      <a:pt x="156998" y="162143"/>
                      <a:pt x="157761" y="162143"/>
                      <a:pt x="161571" y="162143"/>
                    </a:cubicBezTo>
                    <a:cubicBezTo>
                      <a:pt x="160809" y="162905"/>
                      <a:pt x="160047" y="162905"/>
                      <a:pt x="159285" y="163667"/>
                    </a:cubicBezTo>
                    <a:cubicBezTo>
                      <a:pt x="164619" y="159856"/>
                      <a:pt x="160809" y="164429"/>
                      <a:pt x="165382" y="161381"/>
                    </a:cubicBezTo>
                    <a:cubicBezTo>
                      <a:pt x="166144" y="164429"/>
                      <a:pt x="169193" y="165953"/>
                      <a:pt x="171479" y="168240"/>
                    </a:cubicBezTo>
                    <a:cubicBezTo>
                      <a:pt x="170717" y="168240"/>
                      <a:pt x="166144" y="171288"/>
                      <a:pt x="166906" y="171288"/>
                    </a:cubicBezTo>
                    <a:lnTo>
                      <a:pt x="170717" y="169764"/>
                    </a:lnTo>
                    <a:lnTo>
                      <a:pt x="169193" y="170526"/>
                    </a:lnTo>
                    <a:cubicBezTo>
                      <a:pt x="169954" y="170526"/>
                      <a:pt x="173003" y="169002"/>
                      <a:pt x="174527" y="167478"/>
                    </a:cubicBezTo>
                    <a:cubicBezTo>
                      <a:pt x="183673" y="170526"/>
                      <a:pt x="178338" y="184245"/>
                      <a:pt x="183673" y="189579"/>
                    </a:cubicBezTo>
                    <a:cubicBezTo>
                      <a:pt x="182911" y="192628"/>
                      <a:pt x="185960" y="193390"/>
                      <a:pt x="188246" y="194152"/>
                    </a:cubicBezTo>
                    <a:cubicBezTo>
                      <a:pt x="185197" y="204060"/>
                      <a:pt x="182911" y="212443"/>
                      <a:pt x="191294" y="213205"/>
                    </a:cubicBezTo>
                    <a:cubicBezTo>
                      <a:pt x="186721" y="212443"/>
                      <a:pt x="173765" y="221589"/>
                      <a:pt x="169193" y="221589"/>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7" name="Freeform: Shape 374">
                <a:extLst>
                  <a:ext uri="{FF2B5EF4-FFF2-40B4-BE49-F238E27FC236}">
                    <a16:creationId xmlns:a16="http://schemas.microsoft.com/office/drawing/2014/main" id="{4AB677FA-5C7A-057A-363C-F7637DD6D8FD}"/>
                  </a:ext>
                </a:extLst>
              </p:cNvPr>
              <p:cNvSpPr/>
              <p:nvPr/>
            </p:nvSpPr>
            <p:spPr>
              <a:xfrm>
                <a:off x="9432534" y="2617175"/>
                <a:ext cx="7621" cy="4572"/>
              </a:xfrm>
              <a:custGeom>
                <a:avLst/>
                <a:gdLst>
                  <a:gd name="connsiteX0" fmla="*/ 7621 w 7621"/>
                  <a:gd name="connsiteY0" fmla="*/ 0 h 4572"/>
                  <a:gd name="connsiteX1" fmla="*/ 0 w 7621"/>
                  <a:gd name="connsiteY1" fmla="*/ 4573 h 4572"/>
                  <a:gd name="connsiteX2" fmla="*/ 7621 w 7621"/>
                  <a:gd name="connsiteY2" fmla="*/ 0 h 4572"/>
                </a:gdLst>
                <a:ahLst/>
                <a:cxnLst>
                  <a:cxn ang="0">
                    <a:pos x="connsiteX0" y="connsiteY0"/>
                  </a:cxn>
                  <a:cxn ang="0">
                    <a:pos x="connsiteX1" y="connsiteY1"/>
                  </a:cxn>
                  <a:cxn ang="0">
                    <a:pos x="connsiteX2" y="connsiteY2"/>
                  </a:cxn>
                </a:cxnLst>
                <a:rect l="l" t="t" r="r" b="b"/>
                <a:pathLst>
                  <a:path w="7621" h="4572">
                    <a:moveTo>
                      <a:pt x="7621" y="0"/>
                    </a:moveTo>
                    <a:cubicBezTo>
                      <a:pt x="4573" y="1524"/>
                      <a:pt x="3810" y="3048"/>
                      <a:pt x="0" y="4573"/>
                    </a:cubicBezTo>
                    <a:cubicBezTo>
                      <a:pt x="2286" y="3048"/>
                      <a:pt x="5335" y="1524"/>
                      <a:pt x="762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8" name="Freeform: Shape 375">
                <a:extLst>
                  <a:ext uri="{FF2B5EF4-FFF2-40B4-BE49-F238E27FC236}">
                    <a16:creationId xmlns:a16="http://schemas.microsoft.com/office/drawing/2014/main" id="{374C9715-472F-26B4-CCF7-2FBC784A4E3C}"/>
                  </a:ext>
                </a:extLst>
              </p:cNvPr>
              <p:cNvSpPr/>
              <p:nvPr/>
            </p:nvSpPr>
            <p:spPr>
              <a:xfrm>
                <a:off x="9417627" y="2648971"/>
                <a:ext cx="3683" cy="1314"/>
              </a:xfrm>
              <a:custGeom>
                <a:avLst/>
                <a:gdLst>
                  <a:gd name="connsiteX0" fmla="*/ 3476 w 3683"/>
                  <a:gd name="connsiteY0" fmla="*/ 213 h 1314"/>
                  <a:gd name="connsiteX1" fmla="*/ 1951 w 3683"/>
                  <a:gd name="connsiteY1" fmla="*/ 976 h 1314"/>
                  <a:gd name="connsiteX2" fmla="*/ 427 w 3683"/>
                  <a:gd name="connsiteY2" fmla="*/ 976 h 1314"/>
                  <a:gd name="connsiteX3" fmla="*/ 3476 w 3683"/>
                  <a:gd name="connsiteY3" fmla="*/ 213 h 1314"/>
                </a:gdLst>
                <a:ahLst/>
                <a:cxnLst>
                  <a:cxn ang="0">
                    <a:pos x="connsiteX0" y="connsiteY0"/>
                  </a:cxn>
                  <a:cxn ang="0">
                    <a:pos x="connsiteX1" y="connsiteY1"/>
                  </a:cxn>
                  <a:cxn ang="0">
                    <a:pos x="connsiteX2" y="connsiteY2"/>
                  </a:cxn>
                  <a:cxn ang="0">
                    <a:pos x="connsiteX3" y="connsiteY3"/>
                  </a:cxn>
                </a:cxnLst>
                <a:rect l="l" t="t" r="r" b="b"/>
                <a:pathLst>
                  <a:path w="3683" h="1314">
                    <a:moveTo>
                      <a:pt x="3476" y="213"/>
                    </a:moveTo>
                    <a:cubicBezTo>
                      <a:pt x="4238" y="-549"/>
                      <a:pt x="2713" y="976"/>
                      <a:pt x="1951" y="976"/>
                    </a:cubicBezTo>
                    <a:cubicBezTo>
                      <a:pt x="1951" y="976"/>
                      <a:pt x="-1098" y="1738"/>
                      <a:pt x="427" y="976"/>
                    </a:cubicBezTo>
                    <a:cubicBezTo>
                      <a:pt x="427" y="976"/>
                      <a:pt x="1951" y="213"/>
                      <a:pt x="3476" y="21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9" name="Freeform: Shape 376">
                <a:extLst>
                  <a:ext uri="{FF2B5EF4-FFF2-40B4-BE49-F238E27FC236}">
                    <a16:creationId xmlns:a16="http://schemas.microsoft.com/office/drawing/2014/main" id="{9922831C-F7AE-145B-98DE-EFD9AC6C23DF}"/>
                  </a:ext>
                </a:extLst>
              </p:cNvPr>
              <p:cNvSpPr/>
              <p:nvPr/>
            </p:nvSpPr>
            <p:spPr>
              <a:xfrm>
                <a:off x="9416529" y="2653757"/>
                <a:ext cx="5335" cy="1262"/>
              </a:xfrm>
              <a:custGeom>
                <a:avLst/>
                <a:gdLst>
                  <a:gd name="connsiteX0" fmla="*/ 5335 w 5335"/>
                  <a:gd name="connsiteY0" fmla="*/ 0 h 1262"/>
                  <a:gd name="connsiteX1" fmla="*/ 0 w 5335"/>
                  <a:gd name="connsiteY1" fmla="*/ 762 h 1262"/>
                  <a:gd name="connsiteX2" fmla="*/ 5335 w 5335"/>
                  <a:gd name="connsiteY2" fmla="*/ 0 h 1262"/>
                </a:gdLst>
                <a:ahLst/>
                <a:cxnLst>
                  <a:cxn ang="0">
                    <a:pos x="connsiteX0" y="connsiteY0"/>
                  </a:cxn>
                  <a:cxn ang="0">
                    <a:pos x="connsiteX1" y="connsiteY1"/>
                  </a:cxn>
                  <a:cxn ang="0">
                    <a:pos x="connsiteX2" y="connsiteY2"/>
                  </a:cxn>
                </a:cxnLst>
                <a:rect l="l" t="t" r="r" b="b"/>
                <a:pathLst>
                  <a:path w="5335" h="1262">
                    <a:moveTo>
                      <a:pt x="5335" y="0"/>
                    </a:moveTo>
                    <a:cubicBezTo>
                      <a:pt x="3049" y="1524"/>
                      <a:pt x="762" y="1524"/>
                      <a:pt x="0" y="762"/>
                    </a:cubicBezTo>
                    <a:lnTo>
                      <a:pt x="5335"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0" name="Freeform: Shape 377">
                <a:extLst>
                  <a:ext uri="{FF2B5EF4-FFF2-40B4-BE49-F238E27FC236}">
                    <a16:creationId xmlns:a16="http://schemas.microsoft.com/office/drawing/2014/main" id="{6605146A-FEA4-D568-52A3-8B73355F78D8}"/>
                  </a:ext>
                </a:extLst>
              </p:cNvPr>
              <p:cNvSpPr/>
              <p:nvPr/>
            </p:nvSpPr>
            <p:spPr>
              <a:xfrm>
                <a:off x="9410433" y="2663664"/>
                <a:ext cx="3048" cy="1823"/>
              </a:xfrm>
              <a:custGeom>
                <a:avLst/>
                <a:gdLst>
                  <a:gd name="connsiteX0" fmla="*/ 3049 w 3048"/>
                  <a:gd name="connsiteY0" fmla="*/ 0 h 1823"/>
                  <a:gd name="connsiteX1" fmla="*/ 0 w 3048"/>
                  <a:gd name="connsiteY1" fmla="*/ 1524 h 1823"/>
                  <a:gd name="connsiteX2" fmla="*/ 3049 w 3048"/>
                  <a:gd name="connsiteY2" fmla="*/ 0 h 1823"/>
                </a:gdLst>
                <a:ahLst/>
                <a:cxnLst>
                  <a:cxn ang="0">
                    <a:pos x="connsiteX0" y="connsiteY0"/>
                  </a:cxn>
                  <a:cxn ang="0">
                    <a:pos x="connsiteX1" y="connsiteY1"/>
                  </a:cxn>
                  <a:cxn ang="0">
                    <a:pos x="connsiteX2" y="connsiteY2"/>
                  </a:cxn>
                </a:cxnLst>
                <a:rect l="l" t="t" r="r" b="b"/>
                <a:pathLst>
                  <a:path w="3048" h="1823">
                    <a:moveTo>
                      <a:pt x="3049" y="0"/>
                    </a:moveTo>
                    <a:cubicBezTo>
                      <a:pt x="1524" y="1524"/>
                      <a:pt x="0" y="2286"/>
                      <a:pt x="0" y="1524"/>
                    </a:cubicBezTo>
                    <a:cubicBezTo>
                      <a:pt x="1524" y="762"/>
                      <a:pt x="2286" y="762"/>
                      <a:pt x="3049"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1" name="Freeform: Shape 378">
                <a:extLst>
                  <a:ext uri="{FF2B5EF4-FFF2-40B4-BE49-F238E27FC236}">
                    <a16:creationId xmlns:a16="http://schemas.microsoft.com/office/drawing/2014/main" id="{E8E45796-6ED3-F5A9-9C2F-AE1ECA19D312}"/>
                  </a:ext>
                </a:extLst>
              </p:cNvPr>
              <p:cNvSpPr/>
              <p:nvPr/>
            </p:nvSpPr>
            <p:spPr>
              <a:xfrm>
                <a:off x="9417236" y="2660616"/>
                <a:ext cx="2342" cy="2286"/>
              </a:xfrm>
              <a:custGeom>
                <a:avLst/>
                <a:gdLst>
                  <a:gd name="connsiteX0" fmla="*/ 2342 w 2342"/>
                  <a:gd name="connsiteY0" fmla="*/ 0 h 2286"/>
                  <a:gd name="connsiteX1" fmla="*/ 56 w 2342"/>
                  <a:gd name="connsiteY1" fmla="*/ 2286 h 2286"/>
                  <a:gd name="connsiteX2" fmla="*/ 2342 w 2342"/>
                  <a:gd name="connsiteY2" fmla="*/ 0 h 2286"/>
                </a:gdLst>
                <a:ahLst/>
                <a:cxnLst>
                  <a:cxn ang="0">
                    <a:pos x="connsiteX0" y="connsiteY0"/>
                  </a:cxn>
                  <a:cxn ang="0">
                    <a:pos x="connsiteX1" y="connsiteY1"/>
                  </a:cxn>
                  <a:cxn ang="0">
                    <a:pos x="connsiteX2" y="connsiteY2"/>
                  </a:cxn>
                </a:cxnLst>
                <a:rect l="l" t="t" r="r" b="b"/>
                <a:pathLst>
                  <a:path w="2342" h="2286">
                    <a:moveTo>
                      <a:pt x="2342" y="0"/>
                    </a:moveTo>
                    <a:cubicBezTo>
                      <a:pt x="2342" y="0"/>
                      <a:pt x="1580" y="1524"/>
                      <a:pt x="56" y="2286"/>
                    </a:cubicBezTo>
                    <a:cubicBezTo>
                      <a:pt x="1580" y="1524"/>
                      <a:pt x="-2231" y="2286"/>
                      <a:pt x="2342"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2" name="Freeform: Shape 379">
                <a:extLst>
                  <a:ext uri="{FF2B5EF4-FFF2-40B4-BE49-F238E27FC236}">
                    <a16:creationId xmlns:a16="http://schemas.microsoft.com/office/drawing/2014/main" id="{400EDB15-2369-DE46-56C8-B6954CFD2525}"/>
                  </a:ext>
                </a:extLst>
              </p:cNvPr>
              <p:cNvSpPr/>
              <p:nvPr/>
            </p:nvSpPr>
            <p:spPr>
              <a:xfrm>
                <a:off x="9415890" y="2673382"/>
                <a:ext cx="2417" cy="952"/>
              </a:xfrm>
              <a:custGeom>
                <a:avLst/>
                <a:gdLst>
                  <a:gd name="connsiteX0" fmla="*/ 1402 w 2417"/>
                  <a:gd name="connsiteY0" fmla="*/ 191 h 952"/>
                  <a:gd name="connsiteX1" fmla="*/ 1402 w 2417"/>
                  <a:gd name="connsiteY1" fmla="*/ 953 h 952"/>
                  <a:gd name="connsiteX2" fmla="*/ 1402 w 2417"/>
                  <a:gd name="connsiteY2" fmla="*/ 191 h 952"/>
                </a:gdLst>
                <a:ahLst/>
                <a:cxnLst>
                  <a:cxn ang="0">
                    <a:pos x="connsiteX0" y="connsiteY0"/>
                  </a:cxn>
                  <a:cxn ang="0">
                    <a:pos x="connsiteX1" y="connsiteY1"/>
                  </a:cxn>
                  <a:cxn ang="0">
                    <a:pos x="connsiteX2" y="connsiteY2"/>
                  </a:cxn>
                </a:cxnLst>
                <a:rect l="l" t="t" r="r" b="b"/>
                <a:pathLst>
                  <a:path w="2417" h="952">
                    <a:moveTo>
                      <a:pt x="1402" y="191"/>
                    </a:moveTo>
                    <a:cubicBezTo>
                      <a:pt x="1402" y="191"/>
                      <a:pt x="3688" y="-572"/>
                      <a:pt x="1402" y="953"/>
                    </a:cubicBezTo>
                    <a:cubicBezTo>
                      <a:pt x="2926" y="191"/>
                      <a:pt x="-2409" y="1715"/>
                      <a:pt x="1402" y="19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3" name="Freeform: Shape 380">
                <a:extLst>
                  <a:ext uri="{FF2B5EF4-FFF2-40B4-BE49-F238E27FC236}">
                    <a16:creationId xmlns:a16="http://schemas.microsoft.com/office/drawing/2014/main" id="{89CF5863-9E49-4128-ADC2-414DC18A6423}"/>
                  </a:ext>
                </a:extLst>
              </p:cNvPr>
              <p:cNvSpPr/>
              <p:nvPr/>
            </p:nvSpPr>
            <p:spPr>
              <a:xfrm>
                <a:off x="9419578" y="2675859"/>
                <a:ext cx="3048" cy="1524"/>
              </a:xfrm>
              <a:custGeom>
                <a:avLst/>
                <a:gdLst>
                  <a:gd name="connsiteX0" fmla="*/ 3049 w 3048"/>
                  <a:gd name="connsiteY0" fmla="*/ 0 h 1524"/>
                  <a:gd name="connsiteX1" fmla="*/ 3049 w 3048"/>
                  <a:gd name="connsiteY1" fmla="*/ 0 h 1524"/>
                  <a:gd name="connsiteX2" fmla="*/ 0 w 3048"/>
                  <a:gd name="connsiteY2" fmla="*/ 1524 h 1524"/>
                  <a:gd name="connsiteX3" fmla="*/ 3049 w 3048"/>
                  <a:gd name="connsiteY3" fmla="*/ 0 h 1524"/>
                </a:gdLst>
                <a:ahLst/>
                <a:cxnLst>
                  <a:cxn ang="0">
                    <a:pos x="connsiteX0" y="connsiteY0"/>
                  </a:cxn>
                  <a:cxn ang="0">
                    <a:pos x="connsiteX1" y="connsiteY1"/>
                  </a:cxn>
                  <a:cxn ang="0">
                    <a:pos x="connsiteX2" y="connsiteY2"/>
                  </a:cxn>
                  <a:cxn ang="0">
                    <a:pos x="connsiteX3" y="connsiteY3"/>
                  </a:cxn>
                </a:cxnLst>
                <a:rect l="l" t="t" r="r" b="b"/>
                <a:pathLst>
                  <a:path w="3048" h="1524">
                    <a:moveTo>
                      <a:pt x="3049" y="0"/>
                    </a:moveTo>
                    <a:cubicBezTo>
                      <a:pt x="3049" y="0"/>
                      <a:pt x="3049" y="0"/>
                      <a:pt x="3049" y="0"/>
                    </a:cubicBezTo>
                    <a:cubicBezTo>
                      <a:pt x="2287" y="1524"/>
                      <a:pt x="0" y="1524"/>
                      <a:pt x="0" y="1524"/>
                    </a:cubicBez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4" name="Freeform: Shape 381">
                <a:extLst>
                  <a:ext uri="{FF2B5EF4-FFF2-40B4-BE49-F238E27FC236}">
                    <a16:creationId xmlns:a16="http://schemas.microsoft.com/office/drawing/2014/main" id="{024B9EE7-ECD6-1E41-5347-0B8FCDC54852}"/>
                  </a:ext>
                </a:extLst>
              </p:cNvPr>
              <p:cNvSpPr/>
              <p:nvPr/>
            </p:nvSpPr>
            <p:spPr>
              <a:xfrm>
                <a:off x="9473689" y="2741402"/>
                <a:ext cx="3048" cy="1524"/>
              </a:xfrm>
              <a:custGeom>
                <a:avLst/>
                <a:gdLst>
                  <a:gd name="connsiteX0" fmla="*/ 1525 w 3048"/>
                  <a:gd name="connsiteY0" fmla="*/ 762 h 1524"/>
                  <a:gd name="connsiteX1" fmla="*/ 0 w 3048"/>
                  <a:gd name="connsiteY1" fmla="*/ 1524 h 1524"/>
                  <a:gd name="connsiteX2" fmla="*/ 3049 w 3048"/>
                  <a:gd name="connsiteY2" fmla="*/ 0 h 1524"/>
                </a:gdLst>
                <a:ahLst/>
                <a:cxnLst>
                  <a:cxn ang="0">
                    <a:pos x="connsiteX0" y="connsiteY0"/>
                  </a:cxn>
                  <a:cxn ang="0">
                    <a:pos x="connsiteX1" y="connsiteY1"/>
                  </a:cxn>
                  <a:cxn ang="0">
                    <a:pos x="connsiteX2" y="connsiteY2"/>
                  </a:cxn>
                </a:cxnLst>
                <a:rect l="l" t="t" r="r" b="b"/>
                <a:pathLst>
                  <a:path w="3048" h="1524">
                    <a:moveTo>
                      <a:pt x="1525" y="762"/>
                    </a:moveTo>
                    <a:lnTo>
                      <a:pt x="0" y="1524"/>
                    </a:ln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5" name="Freeform: Shape 382">
                <a:extLst>
                  <a:ext uri="{FF2B5EF4-FFF2-40B4-BE49-F238E27FC236}">
                    <a16:creationId xmlns:a16="http://schemas.microsoft.com/office/drawing/2014/main" id="{F646406E-F98E-FAE8-DB1E-A96E3F4D19B8}"/>
                  </a:ext>
                </a:extLst>
              </p:cNvPr>
              <p:cNvSpPr/>
              <p:nvPr/>
            </p:nvSpPr>
            <p:spPr>
              <a:xfrm>
                <a:off x="9493382" y="2773258"/>
                <a:ext cx="2768" cy="2439"/>
              </a:xfrm>
              <a:custGeom>
                <a:avLst/>
                <a:gdLst>
                  <a:gd name="connsiteX0" fmla="*/ 2409 w 2768"/>
                  <a:gd name="connsiteY0" fmla="*/ 153 h 2439"/>
                  <a:gd name="connsiteX1" fmla="*/ 122 w 2768"/>
                  <a:gd name="connsiteY1" fmla="*/ 2440 h 2439"/>
                  <a:gd name="connsiteX2" fmla="*/ 2409 w 2768"/>
                  <a:gd name="connsiteY2" fmla="*/ 153 h 2439"/>
                </a:gdLst>
                <a:ahLst/>
                <a:cxnLst>
                  <a:cxn ang="0">
                    <a:pos x="connsiteX0" y="connsiteY0"/>
                  </a:cxn>
                  <a:cxn ang="0">
                    <a:pos x="connsiteX1" y="connsiteY1"/>
                  </a:cxn>
                  <a:cxn ang="0">
                    <a:pos x="connsiteX2" y="connsiteY2"/>
                  </a:cxn>
                </a:cxnLst>
                <a:rect l="l" t="t" r="r" b="b"/>
                <a:pathLst>
                  <a:path w="2768" h="2439">
                    <a:moveTo>
                      <a:pt x="2409" y="153"/>
                    </a:moveTo>
                    <a:cubicBezTo>
                      <a:pt x="3933" y="-609"/>
                      <a:pt x="122" y="1678"/>
                      <a:pt x="122" y="2440"/>
                    </a:cubicBezTo>
                    <a:cubicBezTo>
                      <a:pt x="-640" y="1678"/>
                      <a:pt x="2409" y="153"/>
                      <a:pt x="2409" y="15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6" name="Freeform: Shape 383">
                <a:extLst>
                  <a:ext uri="{FF2B5EF4-FFF2-40B4-BE49-F238E27FC236}">
                    <a16:creationId xmlns:a16="http://schemas.microsoft.com/office/drawing/2014/main" id="{A1EF08D0-1E54-B58C-FC32-8A12E678B92A}"/>
                  </a:ext>
                </a:extLst>
              </p:cNvPr>
              <p:cNvSpPr/>
              <p:nvPr/>
            </p:nvSpPr>
            <p:spPr>
              <a:xfrm>
                <a:off x="9517892" y="2778746"/>
                <a:ext cx="4573" cy="3048"/>
              </a:xfrm>
              <a:custGeom>
                <a:avLst/>
                <a:gdLst>
                  <a:gd name="connsiteX0" fmla="*/ 0 w 4573"/>
                  <a:gd name="connsiteY0" fmla="*/ 3049 h 3048"/>
                  <a:gd name="connsiteX1" fmla="*/ 0 w 4573"/>
                  <a:gd name="connsiteY1" fmla="*/ 3049 h 3048"/>
                  <a:gd name="connsiteX2" fmla="*/ 4573 w 4573"/>
                  <a:gd name="connsiteY2" fmla="*/ 0 h 3048"/>
                </a:gdLst>
                <a:ahLst/>
                <a:cxnLst>
                  <a:cxn ang="0">
                    <a:pos x="connsiteX0" y="connsiteY0"/>
                  </a:cxn>
                  <a:cxn ang="0">
                    <a:pos x="connsiteX1" y="connsiteY1"/>
                  </a:cxn>
                  <a:cxn ang="0">
                    <a:pos x="connsiteX2" y="connsiteY2"/>
                  </a:cxn>
                </a:cxnLst>
                <a:rect l="l" t="t" r="r" b="b"/>
                <a:pathLst>
                  <a:path w="4573" h="3048">
                    <a:moveTo>
                      <a:pt x="0" y="3049"/>
                    </a:moveTo>
                    <a:lnTo>
                      <a:pt x="0" y="3049"/>
                    </a:lnTo>
                    <a:lnTo>
                      <a:pt x="4573"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grpSp>
        <p:nvGrpSpPr>
          <p:cNvPr id="10" name="Grupo 9">
            <a:extLst>
              <a:ext uri="{FF2B5EF4-FFF2-40B4-BE49-F238E27FC236}">
                <a16:creationId xmlns:a16="http://schemas.microsoft.com/office/drawing/2014/main" id="{3CEF1BC7-DE96-816E-7DBB-968150BBE49C}"/>
              </a:ext>
            </a:extLst>
          </p:cNvPr>
          <p:cNvGrpSpPr/>
          <p:nvPr/>
        </p:nvGrpSpPr>
        <p:grpSpPr>
          <a:xfrm>
            <a:off x="83315" y="100378"/>
            <a:ext cx="11312995" cy="630845"/>
            <a:chOff x="101977" y="91047"/>
            <a:chExt cx="11312995" cy="630845"/>
          </a:xfrm>
        </p:grpSpPr>
        <p:sp>
          <p:nvSpPr>
            <p:cNvPr id="11" name="TextBox 12">
              <a:extLst>
                <a:ext uri="{FF2B5EF4-FFF2-40B4-BE49-F238E27FC236}">
                  <a16:creationId xmlns:a16="http://schemas.microsoft.com/office/drawing/2014/main" id="{138488A6-6235-12CF-5E25-6C2C7291770A}"/>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2" name="Grupo 11">
              <a:extLst>
                <a:ext uri="{FF2B5EF4-FFF2-40B4-BE49-F238E27FC236}">
                  <a16:creationId xmlns:a16="http://schemas.microsoft.com/office/drawing/2014/main" id="{2E84FFAB-316F-8C6C-A986-A8EF61CF4259}"/>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A83D42B4-ED59-B866-E092-728BC0EF0D5F}"/>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E9728945-6190-A89A-0B63-5F1FED02FCF4}"/>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pic>
        <p:nvPicPr>
          <p:cNvPr id="2" name="Imagen 1">
            <a:extLst>
              <a:ext uri="{FF2B5EF4-FFF2-40B4-BE49-F238E27FC236}">
                <a16:creationId xmlns:a16="http://schemas.microsoft.com/office/drawing/2014/main" id="{B0E3CF58-072F-6A2B-8F31-FB5534CD383D}"/>
              </a:ext>
            </a:extLst>
          </p:cNvPr>
          <p:cNvPicPr>
            <a:picLocks noChangeAspect="1"/>
          </p:cNvPicPr>
          <p:nvPr/>
        </p:nvPicPr>
        <p:blipFill>
          <a:blip r:embed="rId4"/>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259509826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39</a:t>
            </a:fld>
            <a:endParaRPr lang="es-ES"/>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53360" y="1089977"/>
            <a:ext cx="1164582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400" b="1">
                <a:solidFill>
                  <a:schemeClr val="accent1"/>
                </a:solidFill>
                <a:latin typeface="+mn-lt"/>
                <a:ea typeface="Lato Light" panose="020F0502020204030203" pitchFamily="34" charset="0"/>
                <a:cs typeface="Segoe UI" panose="020B0502040204020203" pitchFamily="34" charset="0"/>
              </a:rPr>
              <a:t>Información procedente de un solo organismo con periodos no regularizables en el año  </a:t>
            </a:r>
            <a:endParaRPr lang="es-ES" altLang="en-US" sz="2400">
              <a:latin typeface="+mn-lt"/>
              <a:ea typeface="Lato Light" panose="020F0502020204030203" pitchFamily="34" charset="0"/>
              <a:cs typeface="Segoe UI" panose="020B0502040204020203" pitchFamily="34" charset="0"/>
            </a:endParaRPr>
          </a:p>
        </p:txBody>
      </p:sp>
      <p:grpSp>
        <p:nvGrpSpPr>
          <p:cNvPr id="7" name="Group 10">
            <a:extLst>
              <a:ext uri="{FF2B5EF4-FFF2-40B4-BE49-F238E27FC236}">
                <a16:creationId xmlns:a16="http://schemas.microsoft.com/office/drawing/2014/main" id="{4144F046-2B9C-C7C0-64CB-801DC75B80F8}"/>
              </a:ext>
            </a:extLst>
          </p:cNvPr>
          <p:cNvGrpSpPr/>
          <p:nvPr/>
        </p:nvGrpSpPr>
        <p:grpSpPr>
          <a:xfrm>
            <a:off x="673326" y="1546843"/>
            <a:ext cx="1660734" cy="45719"/>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4" name="Subtitle 2">
            <a:extLst>
              <a:ext uri="{FF2B5EF4-FFF2-40B4-BE49-F238E27FC236}">
                <a16:creationId xmlns:a16="http://schemas.microsoft.com/office/drawing/2014/main" id="{5BBD61A7-FE69-F196-4112-4F275BCFEBB7}"/>
              </a:ext>
            </a:extLst>
          </p:cNvPr>
          <p:cNvSpPr txBox="1">
            <a:spLocks noChangeArrowheads="1"/>
          </p:cNvSpPr>
          <p:nvPr/>
        </p:nvSpPr>
        <p:spPr bwMode="auto">
          <a:xfrm>
            <a:off x="1206746" y="2655123"/>
            <a:ext cx="554584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b="1"/>
              <a:t>RNA </a:t>
            </a:r>
            <a:r>
              <a:rPr lang="es-ES" altLang="en-US"/>
              <a:t>comunicado por la AEAT: 65.000 €</a:t>
            </a:r>
            <a:endParaRPr lang="es-ES" altLang="en-US">
              <a:solidFill>
                <a:srgbClr val="FF0000"/>
              </a:solidFill>
            </a:endParaRPr>
          </a:p>
        </p:txBody>
      </p:sp>
      <p:sp>
        <p:nvSpPr>
          <p:cNvPr id="22" name="Subtitle 2">
            <a:extLst>
              <a:ext uri="{FF2B5EF4-FFF2-40B4-BE49-F238E27FC236}">
                <a16:creationId xmlns:a16="http://schemas.microsoft.com/office/drawing/2014/main" id="{89965B04-2638-A85F-81A5-150C37980EA3}"/>
              </a:ext>
            </a:extLst>
          </p:cNvPr>
          <p:cNvSpPr txBox="1">
            <a:spLocks noChangeArrowheads="1"/>
          </p:cNvSpPr>
          <p:nvPr/>
        </p:nvSpPr>
        <p:spPr bwMode="auto">
          <a:xfrm>
            <a:off x="1206747" y="3024923"/>
            <a:ext cx="1125924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Cuotas de Seguridad Social deducidas</a:t>
            </a:r>
            <a:r>
              <a:rPr lang="es-ES" altLang="en-US"/>
              <a:t>: 5.000 €</a:t>
            </a:r>
            <a:endParaRPr lang="es-ES" altLang="en-US">
              <a:solidFill>
                <a:srgbClr val="FF0000"/>
              </a:solidFill>
            </a:endParaRPr>
          </a:p>
        </p:txBody>
      </p:sp>
      <p:sp>
        <p:nvSpPr>
          <p:cNvPr id="32" name="Cerrar llave 31">
            <a:extLst>
              <a:ext uri="{FF2B5EF4-FFF2-40B4-BE49-F238E27FC236}">
                <a16:creationId xmlns:a16="http://schemas.microsoft.com/office/drawing/2014/main" id="{5AAA32E7-1B19-4704-A5B1-94E3B0CD55EE}"/>
              </a:ext>
            </a:extLst>
          </p:cNvPr>
          <p:cNvSpPr/>
          <p:nvPr/>
        </p:nvSpPr>
        <p:spPr>
          <a:xfrm>
            <a:off x="6669253" y="2438267"/>
            <a:ext cx="180000" cy="1084083"/>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3" name="Subtitle 2">
            <a:extLst>
              <a:ext uri="{FF2B5EF4-FFF2-40B4-BE49-F238E27FC236}">
                <a16:creationId xmlns:a16="http://schemas.microsoft.com/office/drawing/2014/main" id="{E6862AB0-0402-08AF-C6B6-F8A2F6DAE163}"/>
              </a:ext>
            </a:extLst>
          </p:cNvPr>
          <p:cNvSpPr txBox="1">
            <a:spLocks noChangeArrowheads="1"/>
          </p:cNvSpPr>
          <p:nvPr/>
        </p:nvSpPr>
        <p:spPr bwMode="auto">
          <a:xfrm>
            <a:off x="7286040" y="2738468"/>
            <a:ext cx="394128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RNAc</a:t>
            </a:r>
            <a:endParaRPr lang="es-ES" altLang="en-US"/>
          </a:p>
          <a:p>
            <a:r>
              <a:rPr lang="es-ES" altLang="en-US"/>
              <a:t>65.000 + 5.000 = 70.000 €</a:t>
            </a:r>
          </a:p>
        </p:txBody>
      </p:sp>
      <p:sp>
        <p:nvSpPr>
          <p:cNvPr id="35" name="Subtitle 2">
            <a:extLst>
              <a:ext uri="{FF2B5EF4-FFF2-40B4-BE49-F238E27FC236}">
                <a16:creationId xmlns:a16="http://schemas.microsoft.com/office/drawing/2014/main" id="{85C19348-0C20-D282-96DA-60971148749B}"/>
              </a:ext>
            </a:extLst>
          </p:cNvPr>
          <p:cNvSpPr txBox="1">
            <a:spLocks noChangeArrowheads="1"/>
          </p:cNvSpPr>
          <p:nvPr/>
        </p:nvSpPr>
        <p:spPr bwMode="auto">
          <a:xfrm>
            <a:off x="1206747" y="3866044"/>
            <a:ext cx="1125924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a:t>Porcentaje de </a:t>
            </a:r>
            <a:r>
              <a:rPr lang="es-ES" altLang="en-US" b="1"/>
              <a:t>deducción gastos genéricos </a:t>
            </a:r>
            <a:r>
              <a:rPr lang="es-ES" altLang="en-US"/>
              <a:t>a aplicar: </a:t>
            </a:r>
            <a:r>
              <a:rPr lang="es-ES" altLang="en-US" b="1"/>
              <a:t>7%</a:t>
            </a:r>
          </a:p>
          <a:p>
            <a:pPr>
              <a:spcAft>
                <a:spcPts val="0"/>
              </a:spcAft>
            </a:pPr>
            <a:r>
              <a:rPr lang="es-ES" altLang="en-US"/>
              <a:t>= 70.000 x 0,07 = 4.900 €</a:t>
            </a:r>
          </a:p>
        </p:txBody>
      </p:sp>
      <p:sp>
        <p:nvSpPr>
          <p:cNvPr id="37" name="Cerrar llave 36">
            <a:extLst>
              <a:ext uri="{FF2B5EF4-FFF2-40B4-BE49-F238E27FC236}">
                <a16:creationId xmlns:a16="http://schemas.microsoft.com/office/drawing/2014/main" id="{E13C222D-5FF4-C377-81B9-1F770DF89106}"/>
              </a:ext>
            </a:extLst>
          </p:cNvPr>
          <p:cNvSpPr/>
          <p:nvPr/>
        </p:nvSpPr>
        <p:spPr>
          <a:xfrm>
            <a:off x="6669253" y="3846561"/>
            <a:ext cx="180000" cy="974435"/>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8" name="Subtitle 2">
            <a:extLst>
              <a:ext uri="{FF2B5EF4-FFF2-40B4-BE49-F238E27FC236}">
                <a16:creationId xmlns:a16="http://schemas.microsoft.com/office/drawing/2014/main" id="{602E2BCC-1A04-B94D-892A-E96AC878246F}"/>
              </a:ext>
            </a:extLst>
          </p:cNvPr>
          <p:cNvSpPr txBox="1">
            <a:spLocks noChangeArrowheads="1"/>
          </p:cNvSpPr>
          <p:nvPr/>
        </p:nvSpPr>
        <p:spPr bwMode="auto">
          <a:xfrm>
            <a:off x="7346060" y="4003324"/>
            <a:ext cx="3881264"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err="1"/>
              <a:t>RNAcR</a:t>
            </a:r>
            <a:endParaRPr lang="es-ES" altLang="en-US" b="1"/>
          </a:p>
          <a:p>
            <a:r>
              <a:rPr lang="es-ES" altLang="en-US"/>
              <a:t>70.000 € - 4.900 € = 65.100 €</a:t>
            </a:r>
          </a:p>
        </p:txBody>
      </p:sp>
      <p:sp>
        <p:nvSpPr>
          <p:cNvPr id="39" name="Subtitle 2">
            <a:extLst>
              <a:ext uri="{FF2B5EF4-FFF2-40B4-BE49-F238E27FC236}">
                <a16:creationId xmlns:a16="http://schemas.microsoft.com/office/drawing/2014/main" id="{31CC710D-6F55-4F1D-3276-585847ED0799}"/>
              </a:ext>
            </a:extLst>
          </p:cNvPr>
          <p:cNvSpPr txBox="1">
            <a:spLocks noChangeArrowheads="1"/>
          </p:cNvSpPr>
          <p:nvPr/>
        </p:nvSpPr>
        <p:spPr bwMode="auto">
          <a:xfrm>
            <a:off x="1206747" y="4983495"/>
            <a:ext cx="5050353"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Días regularizables</a:t>
            </a:r>
            <a:r>
              <a:rPr lang="es-ES" altLang="en-US"/>
              <a:t>:</a:t>
            </a:r>
            <a:endParaRPr lang="es-ES" altLang="en-US" b="1"/>
          </a:p>
          <a:p>
            <a:pPr marL="285750" indent="-285750">
              <a:spcAft>
                <a:spcPts val="0"/>
              </a:spcAft>
              <a:buClr>
                <a:schemeClr val="accent2"/>
              </a:buClr>
              <a:buFont typeface="Arial" panose="020B0604020202020204" pitchFamily="34" charset="0"/>
              <a:buChar char="•"/>
            </a:pPr>
            <a:r>
              <a:rPr lang="es-ES" altLang="en-US"/>
              <a:t>Periodos no regularizables: abril y mayo de 2023</a:t>
            </a:r>
          </a:p>
          <a:p>
            <a:pPr marL="285750" indent="-285750">
              <a:spcAft>
                <a:spcPts val="0"/>
              </a:spcAft>
              <a:buClr>
                <a:schemeClr val="accent2"/>
              </a:buClr>
              <a:buFont typeface="Arial" panose="020B0604020202020204" pitchFamily="34" charset="0"/>
              <a:buChar char="•"/>
            </a:pPr>
            <a:r>
              <a:rPr lang="es-ES" altLang="en-US"/>
              <a:t>Periodos regularizables (de enero a marzo 23 y de junio a diciembre de 2023) =                                       10 meses completo x 30 = 300 días</a:t>
            </a:r>
          </a:p>
          <a:p>
            <a:pPr marL="285750" indent="-285750">
              <a:spcAft>
                <a:spcPts val="0"/>
              </a:spcAft>
              <a:buClr>
                <a:schemeClr val="accent2"/>
              </a:buClr>
              <a:buFont typeface="Arial" panose="020B0604020202020204" pitchFamily="34" charset="0"/>
              <a:buChar char="•"/>
            </a:pPr>
            <a:r>
              <a:rPr lang="es-ES" altLang="en-US"/>
              <a:t>Total de días regularizables = </a:t>
            </a:r>
            <a:r>
              <a:rPr lang="es-ES" altLang="en-US" b="1"/>
              <a:t>300</a:t>
            </a:r>
          </a:p>
          <a:p>
            <a:endParaRPr lang="es-ES" altLang="en-US" b="1">
              <a:solidFill>
                <a:srgbClr val="FF0000"/>
              </a:solidFill>
            </a:endParaRPr>
          </a:p>
        </p:txBody>
      </p:sp>
      <p:sp>
        <p:nvSpPr>
          <p:cNvPr id="43" name="Cerrar llave 42">
            <a:extLst>
              <a:ext uri="{FF2B5EF4-FFF2-40B4-BE49-F238E27FC236}">
                <a16:creationId xmlns:a16="http://schemas.microsoft.com/office/drawing/2014/main" id="{9AA75B06-B504-C2A1-9352-49933FC13089}"/>
              </a:ext>
            </a:extLst>
          </p:cNvPr>
          <p:cNvSpPr/>
          <p:nvPr/>
        </p:nvSpPr>
        <p:spPr>
          <a:xfrm>
            <a:off x="6669253" y="5147507"/>
            <a:ext cx="180000" cy="126904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Subtitle 2">
            <a:extLst>
              <a:ext uri="{FF2B5EF4-FFF2-40B4-BE49-F238E27FC236}">
                <a16:creationId xmlns:a16="http://schemas.microsoft.com/office/drawing/2014/main" id="{B4DEA188-923D-45D4-06D7-DB1EB3C2B337}"/>
              </a:ext>
            </a:extLst>
          </p:cNvPr>
          <p:cNvSpPr txBox="1">
            <a:spLocks noChangeArrowheads="1"/>
          </p:cNvSpPr>
          <p:nvPr/>
        </p:nvSpPr>
        <p:spPr bwMode="auto">
          <a:xfrm>
            <a:off x="7346059" y="5422056"/>
            <a:ext cx="3966106"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RNM </a:t>
            </a:r>
          </a:p>
          <a:p>
            <a:r>
              <a:rPr lang="es-ES" altLang="en-US"/>
              <a:t>(65.100 € / 300) x 30 = </a:t>
            </a:r>
            <a:r>
              <a:rPr lang="es-ES" altLang="en-US" sz="2200" b="1">
                <a:solidFill>
                  <a:srgbClr val="D73A2C"/>
                </a:solidFill>
              </a:rPr>
              <a:t>6.510 €</a:t>
            </a:r>
          </a:p>
        </p:txBody>
      </p:sp>
      <p:sp>
        <p:nvSpPr>
          <p:cNvPr id="124" name="Rectángulo 123">
            <a:extLst>
              <a:ext uri="{FF2B5EF4-FFF2-40B4-BE49-F238E27FC236}">
                <a16:creationId xmlns:a16="http://schemas.microsoft.com/office/drawing/2014/main" id="{0C89A183-9D40-D43B-DB9F-ACAC8C121915}"/>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grpSp>
        <p:nvGrpSpPr>
          <p:cNvPr id="125" name="Group 11">
            <a:extLst>
              <a:ext uri="{FF2B5EF4-FFF2-40B4-BE49-F238E27FC236}">
                <a16:creationId xmlns:a16="http://schemas.microsoft.com/office/drawing/2014/main" id="{4B3C0FFA-300C-BBAC-FD3F-F2E8ABCC198B}"/>
              </a:ext>
            </a:extLst>
          </p:cNvPr>
          <p:cNvGrpSpPr/>
          <p:nvPr/>
        </p:nvGrpSpPr>
        <p:grpSpPr>
          <a:xfrm rot="10800000" flipH="1" flipV="1">
            <a:off x="64481" y="5528324"/>
            <a:ext cx="743414" cy="1254130"/>
            <a:chOff x="1589649" y="1659305"/>
            <a:chExt cx="655320" cy="1019651"/>
          </a:xfrm>
          <a:gradFill flip="none" rotWithShape="1">
            <a:gsLst>
              <a:gs pos="21692">
                <a:srgbClr val="3F8789">
                  <a:alpha val="49000"/>
                </a:srgbClr>
              </a:gs>
              <a:gs pos="0">
                <a:schemeClr val="accent2"/>
              </a:gs>
              <a:gs pos="58000">
                <a:srgbClr val="639FA1">
                  <a:alpha val="17000"/>
                </a:srgbClr>
              </a:gs>
              <a:gs pos="100000">
                <a:schemeClr val="accent5">
                  <a:alpha val="0"/>
                </a:schemeClr>
              </a:gs>
            </a:gsLst>
            <a:lin ang="5400000" scaled="1"/>
            <a:tileRect/>
          </a:gradFill>
        </p:grpSpPr>
        <p:sp>
          <p:nvSpPr>
            <p:cNvPr id="126" name="Oval 13">
              <a:extLst>
                <a:ext uri="{FF2B5EF4-FFF2-40B4-BE49-F238E27FC236}">
                  <a16:creationId xmlns:a16="http://schemas.microsoft.com/office/drawing/2014/main" id="{91329CDD-2A35-9AD6-31A6-D0D82789CA6E}"/>
                </a:ext>
              </a:extLst>
            </p:cNvPr>
            <p:cNvSpPr/>
            <p:nvPr/>
          </p:nvSpPr>
          <p:spPr>
            <a:xfrm>
              <a:off x="15896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7" name="Oval 14">
              <a:extLst>
                <a:ext uri="{FF2B5EF4-FFF2-40B4-BE49-F238E27FC236}">
                  <a16:creationId xmlns:a16="http://schemas.microsoft.com/office/drawing/2014/main" id="{335DEF2D-D4A5-567B-D161-B735AC44AD6A}"/>
                </a:ext>
              </a:extLst>
            </p:cNvPr>
            <p:cNvSpPr/>
            <p:nvPr/>
          </p:nvSpPr>
          <p:spPr>
            <a:xfrm>
              <a:off x="17420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8" name="Oval 15">
              <a:extLst>
                <a:ext uri="{FF2B5EF4-FFF2-40B4-BE49-F238E27FC236}">
                  <a16:creationId xmlns:a16="http://schemas.microsoft.com/office/drawing/2014/main" id="{CADDF096-556B-0716-B01D-E2DAE0FB987B}"/>
                </a:ext>
              </a:extLst>
            </p:cNvPr>
            <p:cNvSpPr/>
            <p:nvPr/>
          </p:nvSpPr>
          <p:spPr>
            <a:xfrm>
              <a:off x="18944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29" name="Oval 16">
              <a:extLst>
                <a:ext uri="{FF2B5EF4-FFF2-40B4-BE49-F238E27FC236}">
                  <a16:creationId xmlns:a16="http://schemas.microsoft.com/office/drawing/2014/main" id="{C2B184FE-8954-687A-5FB8-D1A71F0D5CDF}"/>
                </a:ext>
              </a:extLst>
            </p:cNvPr>
            <p:cNvSpPr/>
            <p:nvPr/>
          </p:nvSpPr>
          <p:spPr>
            <a:xfrm>
              <a:off x="2046849" y="1659307"/>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0" name="Oval 17">
              <a:extLst>
                <a:ext uri="{FF2B5EF4-FFF2-40B4-BE49-F238E27FC236}">
                  <a16:creationId xmlns:a16="http://schemas.microsoft.com/office/drawing/2014/main" id="{183E477A-1197-0A29-ED5E-34D2509383FB}"/>
                </a:ext>
              </a:extLst>
            </p:cNvPr>
            <p:cNvSpPr/>
            <p:nvPr/>
          </p:nvSpPr>
          <p:spPr>
            <a:xfrm>
              <a:off x="15896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1" name="Oval 18">
              <a:extLst>
                <a:ext uri="{FF2B5EF4-FFF2-40B4-BE49-F238E27FC236}">
                  <a16:creationId xmlns:a16="http://schemas.microsoft.com/office/drawing/2014/main" id="{DF9EFEAD-2C7C-09DF-635B-0871652E0BCA}"/>
                </a:ext>
              </a:extLst>
            </p:cNvPr>
            <p:cNvSpPr/>
            <p:nvPr/>
          </p:nvSpPr>
          <p:spPr>
            <a:xfrm>
              <a:off x="17420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2" name="Oval 19">
              <a:extLst>
                <a:ext uri="{FF2B5EF4-FFF2-40B4-BE49-F238E27FC236}">
                  <a16:creationId xmlns:a16="http://schemas.microsoft.com/office/drawing/2014/main" id="{A076D408-CB15-7D0B-BD95-527178118632}"/>
                </a:ext>
              </a:extLst>
            </p:cNvPr>
            <p:cNvSpPr/>
            <p:nvPr/>
          </p:nvSpPr>
          <p:spPr>
            <a:xfrm>
              <a:off x="18944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3" name="Oval 20">
              <a:extLst>
                <a:ext uri="{FF2B5EF4-FFF2-40B4-BE49-F238E27FC236}">
                  <a16:creationId xmlns:a16="http://schemas.microsoft.com/office/drawing/2014/main" id="{F72C1F68-882D-E215-3CC5-95FE6E2F5C80}"/>
                </a:ext>
              </a:extLst>
            </p:cNvPr>
            <p:cNvSpPr/>
            <p:nvPr/>
          </p:nvSpPr>
          <p:spPr>
            <a:xfrm>
              <a:off x="2046849" y="179907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4" name="Oval 21">
              <a:extLst>
                <a:ext uri="{FF2B5EF4-FFF2-40B4-BE49-F238E27FC236}">
                  <a16:creationId xmlns:a16="http://schemas.microsoft.com/office/drawing/2014/main" id="{77C0A8EE-322C-D9DB-67C9-845E2F883E33}"/>
                </a:ext>
              </a:extLst>
            </p:cNvPr>
            <p:cNvSpPr/>
            <p:nvPr/>
          </p:nvSpPr>
          <p:spPr>
            <a:xfrm>
              <a:off x="15896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5" name="Oval 22">
              <a:extLst>
                <a:ext uri="{FF2B5EF4-FFF2-40B4-BE49-F238E27FC236}">
                  <a16:creationId xmlns:a16="http://schemas.microsoft.com/office/drawing/2014/main" id="{6872DDCF-6D14-65C3-3639-2C04454F23AA}"/>
                </a:ext>
              </a:extLst>
            </p:cNvPr>
            <p:cNvSpPr/>
            <p:nvPr/>
          </p:nvSpPr>
          <p:spPr>
            <a:xfrm>
              <a:off x="17420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6" name="Oval 23">
              <a:extLst>
                <a:ext uri="{FF2B5EF4-FFF2-40B4-BE49-F238E27FC236}">
                  <a16:creationId xmlns:a16="http://schemas.microsoft.com/office/drawing/2014/main" id="{3999E346-EE8F-5606-63AD-0B1459D35625}"/>
                </a:ext>
              </a:extLst>
            </p:cNvPr>
            <p:cNvSpPr/>
            <p:nvPr/>
          </p:nvSpPr>
          <p:spPr>
            <a:xfrm>
              <a:off x="18944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7" name="Oval 24">
              <a:extLst>
                <a:ext uri="{FF2B5EF4-FFF2-40B4-BE49-F238E27FC236}">
                  <a16:creationId xmlns:a16="http://schemas.microsoft.com/office/drawing/2014/main" id="{DF95CCD2-8E28-CD36-BAF6-3F8996420B41}"/>
                </a:ext>
              </a:extLst>
            </p:cNvPr>
            <p:cNvSpPr/>
            <p:nvPr/>
          </p:nvSpPr>
          <p:spPr>
            <a:xfrm>
              <a:off x="2046849" y="193386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8" name="Oval 25">
              <a:extLst>
                <a:ext uri="{FF2B5EF4-FFF2-40B4-BE49-F238E27FC236}">
                  <a16:creationId xmlns:a16="http://schemas.microsoft.com/office/drawing/2014/main" id="{E4D6DE4C-0B76-2D1C-B6AE-203AF4A7F17F}"/>
                </a:ext>
              </a:extLst>
            </p:cNvPr>
            <p:cNvSpPr/>
            <p:nvPr/>
          </p:nvSpPr>
          <p:spPr>
            <a:xfrm>
              <a:off x="15896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39" name="Oval 26">
              <a:extLst>
                <a:ext uri="{FF2B5EF4-FFF2-40B4-BE49-F238E27FC236}">
                  <a16:creationId xmlns:a16="http://schemas.microsoft.com/office/drawing/2014/main" id="{7250FA06-AEA6-CDF0-D035-17A1D734A84C}"/>
                </a:ext>
              </a:extLst>
            </p:cNvPr>
            <p:cNvSpPr/>
            <p:nvPr/>
          </p:nvSpPr>
          <p:spPr>
            <a:xfrm>
              <a:off x="17420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0" name="Oval 27">
              <a:extLst>
                <a:ext uri="{FF2B5EF4-FFF2-40B4-BE49-F238E27FC236}">
                  <a16:creationId xmlns:a16="http://schemas.microsoft.com/office/drawing/2014/main" id="{41D32B27-562C-1A37-53FD-E6555D0FF9DA}"/>
                </a:ext>
              </a:extLst>
            </p:cNvPr>
            <p:cNvSpPr/>
            <p:nvPr/>
          </p:nvSpPr>
          <p:spPr>
            <a:xfrm>
              <a:off x="18944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1" name="Oval 28">
              <a:extLst>
                <a:ext uri="{FF2B5EF4-FFF2-40B4-BE49-F238E27FC236}">
                  <a16:creationId xmlns:a16="http://schemas.microsoft.com/office/drawing/2014/main" id="{936F0619-6A0F-4D9D-01E8-FEE5381531BC}"/>
                </a:ext>
              </a:extLst>
            </p:cNvPr>
            <p:cNvSpPr/>
            <p:nvPr/>
          </p:nvSpPr>
          <p:spPr>
            <a:xfrm>
              <a:off x="2046849" y="207363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2" name="Oval 29">
              <a:extLst>
                <a:ext uri="{FF2B5EF4-FFF2-40B4-BE49-F238E27FC236}">
                  <a16:creationId xmlns:a16="http://schemas.microsoft.com/office/drawing/2014/main" id="{E995DBD4-BB6B-0CF7-91C9-08AE48E46F09}"/>
                </a:ext>
              </a:extLst>
            </p:cNvPr>
            <p:cNvSpPr/>
            <p:nvPr/>
          </p:nvSpPr>
          <p:spPr>
            <a:xfrm>
              <a:off x="15896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3" name="Oval 30">
              <a:extLst>
                <a:ext uri="{FF2B5EF4-FFF2-40B4-BE49-F238E27FC236}">
                  <a16:creationId xmlns:a16="http://schemas.microsoft.com/office/drawing/2014/main" id="{20990EDB-2035-854C-852C-9EE97170A50F}"/>
                </a:ext>
              </a:extLst>
            </p:cNvPr>
            <p:cNvSpPr/>
            <p:nvPr/>
          </p:nvSpPr>
          <p:spPr>
            <a:xfrm>
              <a:off x="17420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4" name="Oval 31">
              <a:extLst>
                <a:ext uri="{FF2B5EF4-FFF2-40B4-BE49-F238E27FC236}">
                  <a16:creationId xmlns:a16="http://schemas.microsoft.com/office/drawing/2014/main" id="{D70E87C7-8B26-DB63-0B08-50F217C98C4D}"/>
                </a:ext>
              </a:extLst>
            </p:cNvPr>
            <p:cNvSpPr/>
            <p:nvPr/>
          </p:nvSpPr>
          <p:spPr>
            <a:xfrm>
              <a:off x="18944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5" name="Oval 32">
              <a:extLst>
                <a:ext uri="{FF2B5EF4-FFF2-40B4-BE49-F238E27FC236}">
                  <a16:creationId xmlns:a16="http://schemas.microsoft.com/office/drawing/2014/main" id="{FE232CE0-1FD2-836B-0977-3A41C1AFE234}"/>
                </a:ext>
              </a:extLst>
            </p:cNvPr>
            <p:cNvSpPr/>
            <p:nvPr/>
          </p:nvSpPr>
          <p:spPr>
            <a:xfrm>
              <a:off x="2046849" y="22182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6" name="Oval 33">
              <a:extLst>
                <a:ext uri="{FF2B5EF4-FFF2-40B4-BE49-F238E27FC236}">
                  <a16:creationId xmlns:a16="http://schemas.microsoft.com/office/drawing/2014/main" id="{CD8817DA-D045-E279-7EC1-E5F8AC960A50}"/>
                </a:ext>
              </a:extLst>
            </p:cNvPr>
            <p:cNvSpPr/>
            <p:nvPr/>
          </p:nvSpPr>
          <p:spPr>
            <a:xfrm>
              <a:off x="15896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7" name="Oval 34">
              <a:extLst>
                <a:ext uri="{FF2B5EF4-FFF2-40B4-BE49-F238E27FC236}">
                  <a16:creationId xmlns:a16="http://schemas.microsoft.com/office/drawing/2014/main" id="{0781FB7B-C364-5DED-F803-C122B8C26EED}"/>
                </a:ext>
              </a:extLst>
            </p:cNvPr>
            <p:cNvSpPr/>
            <p:nvPr/>
          </p:nvSpPr>
          <p:spPr>
            <a:xfrm>
              <a:off x="17420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8" name="Oval 35">
              <a:extLst>
                <a:ext uri="{FF2B5EF4-FFF2-40B4-BE49-F238E27FC236}">
                  <a16:creationId xmlns:a16="http://schemas.microsoft.com/office/drawing/2014/main" id="{AF95B308-5FFE-F90E-BFA9-9F5BEF267189}"/>
                </a:ext>
              </a:extLst>
            </p:cNvPr>
            <p:cNvSpPr/>
            <p:nvPr/>
          </p:nvSpPr>
          <p:spPr>
            <a:xfrm>
              <a:off x="18944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49" name="Oval 36">
              <a:extLst>
                <a:ext uri="{FF2B5EF4-FFF2-40B4-BE49-F238E27FC236}">
                  <a16:creationId xmlns:a16="http://schemas.microsoft.com/office/drawing/2014/main" id="{DC8E2637-6A69-1232-AE97-C74CF208B777}"/>
                </a:ext>
              </a:extLst>
            </p:cNvPr>
            <p:cNvSpPr/>
            <p:nvPr/>
          </p:nvSpPr>
          <p:spPr>
            <a:xfrm>
              <a:off x="2046849" y="235799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0" name="Oval 37">
              <a:extLst>
                <a:ext uri="{FF2B5EF4-FFF2-40B4-BE49-F238E27FC236}">
                  <a16:creationId xmlns:a16="http://schemas.microsoft.com/office/drawing/2014/main" id="{CB86BB04-8785-4761-EE71-41F4CDEEC620}"/>
                </a:ext>
              </a:extLst>
            </p:cNvPr>
            <p:cNvSpPr/>
            <p:nvPr/>
          </p:nvSpPr>
          <p:spPr>
            <a:xfrm>
              <a:off x="15896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1" name="Oval 38">
              <a:extLst>
                <a:ext uri="{FF2B5EF4-FFF2-40B4-BE49-F238E27FC236}">
                  <a16:creationId xmlns:a16="http://schemas.microsoft.com/office/drawing/2014/main" id="{043B935C-43B3-3017-F8C6-000815403DEE}"/>
                </a:ext>
              </a:extLst>
            </p:cNvPr>
            <p:cNvSpPr/>
            <p:nvPr/>
          </p:nvSpPr>
          <p:spPr>
            <a:xfrm>
              <a:off x="17420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2" name="Oval 39">
              <a:extLst>
                <a:ext uri="{FF2B5EF4-FFF2-40B4-BE49-F238E27FC236}">
                  <a16:creationId xmlns:a16="http://schemas.microsoft.com/office/drawing/2014/main" id="{4F1E37FD-5387-28E4-A6A7-31D92CBBAB1B}"/>
                </a:ext>
              </a:extLst>
            </p:cNvPr>
            <p:cNvSpPr/>
            <p:nvPr/>
          </p:nvSpPr>
          <p:spPr>
            <a:xfrm>
              <a:off x="18944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3" name="Oval 40">
              <a:extLst>
                <a:ext uri="{FF2B5EF4-FFF2-40B4-BE49-F238E27FC236}">
                  <a16:creationId xmlns:a16="http://schemas.microsoft.com/office/drawing/2014/main" id="{5BD9E3A5-FB26-8DF7-32E1-AF2780683737}"/>
                </a:ext>
              </a:extLst>
            </p:cNvPr>
            <p:cNvSpPr/>
            <p:nvPr/>
          </p:nvSpPr>
          <p:spPr>
            <a:xfrm>
              <a:off x="2046849" y="249278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4" name="Oval 41">
              <a:extLst>
                <a:ext uri="{FF2B5EF4-FFF2-40B4-BE49-F238E27FC236}">
                  <a16:creationId xmlns:a16="http://schemas.microsoft.com/office/drawing/2014/main" id="{F8DC63C8-1686-21C2-9D90-5BD5840187B9}"/>
                </a:ext>
              </a:extLst>
            </p:cNvPr>
            <p:cNvSpPr/>
            <p:nvPr/>
          </p:nvSpPr>
          <p:spPr>
            <a:xfrm>
              <a:off x="1589649" y="263323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5" name="Oval 42">
              <a:extLst>
                <a:ext uri="{FF2B5EF4-FFF2-40B4-BE49-F238E27FC236}">
                  <a16:creationId xmlns:a16="http://schemas.microsoft.com/office/drawing/2014/main" id="{8FE3F98C-0865-7788-8663-7C1A901CCF25}"/>
                </a:ext>
              </a:extLst>
            </p:cNvPr>
            <p:cNvSpPr/>
            <p:nvPr/>
          </p:nvSpPr>
          <p:spPr>
            <a:xfrm>
              <a:off x="1742049" y="263323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6" name="Oval 43">
              <a:extLst>
                <a:ext uri="{FF2B5EF4-FFF2-40B4-BE49-F238E27FC236}">
                  <a16:creationId xmlns:a16="http://schemas.microsoft.com/office/drawing/2014/main" id="{0DF7AF3E-DD03-3468-FDDB-7D9D54201B0F}"/>
                </a:ext>
              </a:extLst>
            </p:cNvPr>
            <p:cNvSpPr/>
            <p:nvPr/>
          </p:nvSpPr>
          <p:spPr>
            <a:xfrm>
              <a:off x="1894449" y="263323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7" name="Oval 44">
              <a:extLst>
                <a:ext uri="{FF2B5EF4-FFF2-40B4-BE49-F238E27FC236}">
                  <a16:creationId xmlns:a16="http://schemas.microsoft.com/office/drawing/2014/main" id="{C7E040CE-DAA7-E8C8-4ED1-AA71B0751A34}"/>
                </a:ext>
              </a:extLst>
            </p:cNvPr>
            <p:cNvSpPr/>
            <p:nvPr/>
          </p:nvSpPr>
          <p:spPr>
            <a:xfrm>
              <a:off x="2046849" y="263255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8" name="Oval 45">
              <a:extLst>
                <a:ext uri="{FF2B5EF4-FFF2-40B4-BE49-F238E27FC236}">
                  <a16:creationId xmlns:a16="http://schemas.microsoft.com/office/drawing/2014/main" id="{53081698-BE4D-2DAA-21E3-38026090A200}"/>
                </a:ext>
              </a:extLst>
            </p:cNvPr>
            <p:cNvSpPr/>
            <p:nvPr/>
          </p:nvSpPr>
          <p:spPr>
            <a:xfrm>
              <a:off x="2199249" y="165930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59" name="Oval 46">
              <a:extLst>
                <a:ext uri="{FF2B5EF4-FFF2-40B4-BE49-F238E27FC236}">
                  <a16:creationId xmlns:a16="http://schemas.microsoft.com/office/drawing/2014/main" id="{B0A1CB9D-0E87-CF11-E525-E17D019A1E81}"/>
                </a:ext>
              </a:extLst>
            </p:cNvPr>
            <p:cNvSpPr/>
            <p:nvPr/>
          </p:nvSpPr>
          <p:spPr>
            <a:xfrm>
              <a:off x="2199249" y="179907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0" name="Oval 47">
              <a:extLst>
                <a:ext uri="{FF2B5EF4-FFF2-40B4-BE49-F238E27FC236}">
                  <a16:creationId xmlns:a16="http://schemas.microsoft.com/office/drawing/2014/main" id="{049E97A5-70DE-8009-DD30-BBAA8617E668}"/>
                </a:ext>
              </a:extLst>
            </p:cNvPr>
            <p:cNvSpPr/>
            <p:nvPr/>
          </p:nvSpPr>
          <p:spPr>
            <a:xfrm>
              <a:off x="2199249" y="193386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1" name="Oval 48">
              <a:extLst>
                <a:ext uri="{FF2B5EF4-FFF2-40B4-BE49-F238E27FC236}">
                  <a16:creationId xmlns:a16="http://schemas.microsoft.com/office/drawing/2014/main" id="{F399FB2B-9947-0810-E107-D7E8C65DE1F1}"/>
                </a:ext>
              </a:extLst>
            </p:cNvPr>
            <p:cNvSpPr/>
            <p:nvPr/>
          </p:nvSpPr>
          <p:spPr>
            <a:xfrm>
              <a:off x="2199249" y="20736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2" name="Oval 49">
              <a:extLst>
                <a:ext uri="{FF2B5EF4-FFF2-40B4-BE49-F238E27FC236}">
                  <a16:creationId xmlns:a16="http://schemas.microsoft.com/office/drawing/2014/main" id="{E19D32A7-F769-AC73-9D82-1FEB1A497159}"/>
                </a:ext>
              </a:extLst>
            </p:cNvPr>
            <p:cNvSpPr/>
            <p:nvPr/>
          </p:nvSpPr>
          <p:spPr>
            <a:xfrm>
              <a:off x="2199249" y="221822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3" name="Oval 50">
              <a:extLst>
                <a:ext uri="{FF2B5EF4-FFF2-40B4-BE49-F238E27FC236}">
                  <a16:creationId xmlns:a16="http://schemas.microsoft.com/office/drawing/2014/main" id="{D15DCE08-8F91-C266-0DE1-1DA3E815BE4A}"/>
                </a:ext>
              </a:extLst>
            </p:cNvPr>
            <p:cNvSpPr/>
            <p:nvPr/>
          </p:nvSpPr>
          <p:spPr>
            <a:xfrm>
              <a:off x="2199249" y="235799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4" name="Oval 51">
              <a:extLst>
                <a:ext uri="{FF2B5EF4-FFF2-40B4-BE49-F238E27FC236}">
                  <a16:creationId xmlns:a16="http://schemas.microsoft.com/office/drawing/2014/main" id="{8B7F5A74-2088-30B1-49A9-F34C944D1B19}"/>
                </a:ext>
              </a:extLst>
            </p:cNvPr>
            <p:cNvSpPr/>
            <p:nvPr/>
          </p:nvSpPr>
          <p:spPr>
            <a:xfrm>
              <a:off x="2199249" y="249278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65" name="Oval 52">
              <a:extLst>
                <a:ext uri="{FF2B5EF4-FFF2-40B4-BE49-F238E27FC236}">
                  <a16:creationId xmlns:a16="http://schemas.microsoft.com/office/drawing/2014/main" id="{28717703-7FC5-D912-4A71-85FBCD886148}"/>
                </a:ext>
              </a:extLst>
            </p:cNvPr>
            <p:cNvSpPr/>
            <p:nvPr/>
          </p:nvSpPr>
          <p:spPr>
            <a:xfrm>
              <a:off x="2199249" y="2632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grpSp>
        <p:nvGrpSpPr>
          <p:cNvPr id="166" name="Grupo 165">
            <a:extLst>
              <a:ext uri="{FF2B5EF4-FFF2-40B4-BE49-F238E27FC236}">
                <a16:creationId xmlns:a16="http://schemas.microsoft.com/office/drawing/2014/main" id="{B9BB599A-FC71-1AD7-F744-B1980FABA876}"/>
              </a:ext>
            </a:extLst>
          </p:cNvPr>
          <p:cNvGrpSpPr/>
          <p:nvPr/>
        </p:nvGrpSpPr>
        <p:grpSpPr>
          <a:xfrm>
            <a:off x="6922480" y="2554659"/>
            <a:ext cx="509659" cy="349303"/>
            <a:chOff x="9648317" y="2471938"/>
            <a:chExt cx="968482" cy="645655"/>
          </a:xfrm>
          <a:solidFill>
            <a:srgbClr val="C00000"/>
          </a:solidFill>
        </p:grpSpPr>
        <p:sp>
          <p:nvSpPr>
            <p:cNvPr id="167" name="Right Triangle 22">
              <a:extLst>
                <a:ext uri="{FF2B5EF4-FFF2-40B4-BE49-F238E27FC236}">
                  <a16:creationId xmlns:a16="http://schemas.microsoft.com/office/drawing/2014/main" id="{ED99B2CE-F1C9-F5C4-E5AE-08BB036867B2}"/>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68" name="Rectangle 6">
              <a:extLst>
                <a:ext uri="{FF2B5EF4-FFF2-40B4-BE49-F238E27FC236}">
                  <a16:creationId xmlns:a16="http://schemas.microsoft.com/office/drawing/2014/main" id="{0E9DE76D-D491-AE6B-3E4B-EBEF3CCDDF1F}"/>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01</a:t>
              </a:r>
            </a:p>
          </p:txBody>
        </p:sp>
      </p:grpSp>
      <p:grpSp>
        <p:nvGrpSpPr>
          <p:cNvPr id="169" name="Grupo 168">
            <a:extLst>
              <a:ext uri="{FF2B5EF4-FFF2-40B4-BE49-F238E27FC236}">
                <a16:creationId xmlns:a16="http://schemas.microsoft.com/office/drawing/2014/main" id="{DDC8702B-A804-6F0B-4EA4-AE086C88888A}"/>
              </a:ext>
            </a:extLst>
          </p:cNvPr>
          <p:cNvGrpSpPr/>
          <p:nvPr/>
        </p:nvGrpSpPr>
        <p:grpSpPr>
          <a:xfrm>
            <a:off x="6922480" y="3841360"/>
            <a:ext cx="509659" cy="349303"/>
            <a:chOff x="9648317" y="2471938"/>
            <a:chExt cx="968482" cy="645655"/>
          </a:xfrm>
          <a:solidFill>
            <a:srgbClr val="C00000"/>
          </a:solidFill>
        </p:grpSpPr>
        <p:sp>
          <p:nvSpPr>
            <p:cNvPr id="170" name="Right Triangle 22">
              <a:extLst>
                <a:ext uri="{FF2B5EF4-FFF2-40B4-BE49-F238E27FC236}">
                  <a16:creationId xmlns:a16="http://schemas.microsoft.com/office/drawing/2014/main" id="{F99DB6A5-8268-1F4B-65BD-57AE051E3318}"/>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1" name="Rectangle 6">
              <a:extLst>
                <a:ext uri="{FF2B5EF4-FFF2-40B4-BE49-F238E27FC236}">
                  <a16:creationId xmlns:a16="http://schemas.microsoft.com/office/drawing/2014/main" id="{98954A95-88D0-E73D-572D-A2330F5592ED}"/>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02</a:t>
              </a:r>
            </a:p>
          </p:txBody>
        </p:sp>
      </p:grpSp>
      <p:grpSp>
        <p:nvGrpSpPr>
          <p:cNvPr id="172" name="Grupo 171">
            <a:extLst>
              <a:ext uri="{FF2B5EF4-FFF2-40B4-BE49-F238E27FC236}">
                <a16:creationId xmlns:a16="http://schemas.microsoft.com/office/drawing/2014/main" id="{51797027-125F-1F7A-47DD-DB1D60E69B5C}"/>
              </a:ext>
            </a:extLst>
          </p:cNvPr>
          <p:cNvGrpSpPr/>
          <p:nvPr/>
        </p:nvGrpSpPr>
        <p:grpSpPr>
          <a:xfrm>
            <a:off x="6922480" y="5236676"/>
            <a:ext cx="509659" cy="349303"/>
            <a:chOff x="9648317" y="2471938"/>
            <a:chExt cx="968482" cy="645655"/>
          </a:xfrm>
          <a:solidFill>
            <a:srgbClr val="C00000"/>
          </a:solidFill>
        </p:grpSpPr>
        <p:sp>
          <p:nvSpPr>
            <p:cNvPr id="173" name="Right Triangle 22">
              <a:extLst>
                <a:ext uri="{FF2B5EF4-FFF2-40B4-BE49-F238E27FC236}">
                  <a16:creationId xmlns:a16="http://schemas.microsoft.com/office/drawing/2014/main" id="{89BE12ED-7D71-B2BF-E128-A7A7CACF347A}"/>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4" name="Rectangle 6">
              <a:extLst>
                <a:ext uri="{FF2B5EF4-FFF2-40B4-BE49-F238E27FC236}">
                  <a16:creationId xmlns:a16="http://schemas.microsoft.com/office/drawing/2014/main" id="{7FE43567-17B1-7A93-F64A-5489175CD2EB}"/>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03</a:t>
              </a:r>
            </a:p>
          </p:txBody>
        </p:sp>
      </p:grpSp>
      <p:grpSp>
        <p:nvGrpSpPr>
          <p:cNvPr id="2" name="Grupo 1">
            <a:extLst>
              <a:ext uri="{FF2B5EF4-FFF2-40B4-BE49-F238E27FC236}">
                <a16:creationId xmlns:a16="http://schemas.microsoft.com/office/drawing/2014/main" id="{A456939C-99E7-98FA-5EF9-7510B395DA1F}"/>
              </a:ext>
            </a:extLst>
          </p:cNvPr>
          <p:cNvGrpSpPr/>
          <p:nvPr/>
        </p:nvGrpSpPr>
        <p:grpSpPr>
          <a:xfrm>
            <a:off x="83315" y="100378"/>
            <a:ext cx="11312995" cy="630845"/>
            <a:chOff x="101977" y="91047"/>
            <a:chExt cx="11312995" cy="630845"/>
          </a:xfrm>
        </p:grpSpPr>
        <p:sp>
          <p:nvSpPr>
            <p:cNvPr id="10" name="TextBox 12">
              <a:extLst>
                <a:ext uri="{FF2B5EF4-FFF2-40B4-BE49-F238E27FC236}">
                  <a16:creationId xmlns:a16="http://schemas.microsoft.com/office/drawing/2014/main" id="{94F7FF22-623B-66A0-7B0B-71738FFEEE2D}"/>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1" name="Grupo 10">
              <a:extLst>
                <a:ext uri="{FF2B5EF4-FFF2-40B4-BE49-F238E27FC236}">
                  <a16:creationId xmlns:a16="http://schemas.microsoft.com/office/drawing/2014/main" id="{07825628-7852-8DAB-7093-4B59E30EAE97}"/>
                </a:ext>
              </a:extLst>
            </p:cNvPr>
            <p:cNvGrpSpPr/>
            <p:nvPr/>
          </p:nvGrpSpPr>
          <p:grpSpPr>
            <a:xfrm>
              <a:off x="101977" y="91047"/>
              <a:ext cx="712074" cy="630845"/>
              <a:chOff x="101977" y="91047"/>
              <a:chExt cx="712074" cy="630845"/>
            </a:xfrm>
          </p:grpSpPr>
          <p:sp>
            <p:nvSpPr>
              <p:cNvPr id="12" name="Graphic 10">
                <a:extLst>
                  <a:ext uri="{FF2B5EF4-FFF2-40B4-BE49-F238E27FC236}">
                    <a16:creationId xmlns:a16="http://schemas.microsoft.com/office/drawing/2014/main" id="{7ADC644E-F933-DC7B-D9A7-C219C30F2C6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38">
                <a:extLst>
                  <a:ext uri="{FF2B5EF4-FFF2-40B4-BE49-F238E27FC236}">
                    <a16:creationId xmlns:a16="http://schemas.microsoft.com/office/drawing/2014/main" id="{32F69A3C-DA2D-1B63-59CF-CE52EDE541D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sp>
        <p:nvSpPr>
          <p:cNvPr id="3" name="Rectángulo 2">
            <a:extLst>
              <a:ext uri="{FF2B5EF4-FFF2-40B4-BE49-F238E27FC236}">
                <a16:creationId xmlns:a16="http://schemas.microsoft.com/office/drawing/2014/main" id="{8A8CC5C2-8D93-4167-6010-FBF493ACB823}"/>
              </a:ext>
            </a:extLst>
          </p:cNvPr>
          <p:cNvSpPr/>
          <p:nvPr/>
        </p:nvSpPr>
        <p:spPr>
          <a:xfrm>
            <a:off x="1170741" y="1765782"/>
            <a:ext cx="11021259" cy="612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Subtitle 2">
            <a:extLst>
              <a:ext uri="{FF2B5EF4-FFF2-40B4-BE49-F238E27FC236}">
                <a16:creationId xmlns:a16="http://schemas.microsoft.com/office/drawing/2014/main" id="{29D9E915-7059-429E-75E0-A370014B5D70}"/>
              </a:ext>
            </a:extLst>
          </p:cNvPr>
          <p:cNvSpPr txBox="1">
            <a:spLocks noChangeArrowheads="1"/>
          </p:cNvSpPr>
          <p:nvPr/>
        </p:nvSpPr>
        <p:spPr bwMode="auto">
          <a:xfrm>
            <a:off x="1309757" y="1814662"/>
            <a:ext cx="10270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700"/>
              <a:t>Alta anterior al 1 de enero de 2023 con información proporcionada por la AEAT y meses de abril y mayo no regularizables por IT (periodos de cálculo de base reguladora y de percibo de prestación) (1)</a:t>
            </a:r>
          </a:p>
        </p:txBody>
      </p:sp>
      <p:pic>
        <p:nvPicPr>
          <p:cNvPr id="13" name="Imagen 12">
            <a:extLst>
              <a:ext uri="{FF2B5EF4-FFF2-40B4-BE49-F238E27FC236}">
                <a16:creationId xmlns:a16="http://schemas.microsoft.com/office/drawing/2014/main" id="{04DE1F81-1738-35B8-D4A5-0879AAC7DFC4}"/>
              </a:ext>
            </a:extLst>
          </p:cNvPr>
          <p:cNvPicPr>
            <a:picLocks noChangeAspect="1"/>
          </p:cNvPicPr>
          <p:nvPr/>
        </p:nvPicPr>
        <p:blipFill>
          <a:blip r:embed="rId3"/>
          <a:stretch>
            <a:fillRect/>
          </a:stretch>
        </p:blipFill>
        <p:spPr>
          <a:xfrm>
            <a:off x="5736647" y="159803"/>
            <a:ext cx="2196000" cy="573298"/>
          </a:xfrm>
          <a:prstGeom prst="rect">
            <a:avLst/>
          </a:prstGeom>
        </p:spPr>
      </p:pic>
    </p:spTree>
    <p:extLst>
      <p:ext uri="{BB962C8B-B14F-4D97-AF65-F5344CB8AC3E}">
        <p14:creationId xmlns:p14="http://schemas.microsoft.com/office/powerpoint/2010/main" val="33808390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0A00F2FD-9AFB-E2A3-640D-E8C5297B6D9B}"/>
              </a:ext>
            </a:extLst>
          </p:cNvPr>
          <p:cNvSpPr txBox="1"/>
          <p:nvPr/>
        </p:nvSpPr>
        <p:spPr>
          <a:xfrm>
            <a:off x="3696551" y="2644273"/>
            <a:ext cx="8084594" cy="3649845"/>
          </a:xfrm>
          <a:prstGeom prst="rect">
            <a:avLst/>
          </a:prstGeom>
          <a:noFill/>
        </p:spPr>
        <p:txBody>
          <a:bodyPr wrap="square" rtlCol="0">
            <a:spAutoFit/>
          </a:bodyPr>
          <a:lstStyle/>
          <a:p>
            <a:pPr marL="285750" marR="0" lvl="0" indent="-285750" algn="just" defTabSz="914400" rtl="0" eaLnBrk="1" fontAlgn="auto" latinLnBrk="0" hangingPunct="1">
              <a:lnSpc>
                <a:spcPct val="110000"/>
              </a:lnSpc>
              <a:spcBef>
                <a:spcPts val="600"/>
              </a:spcBef>
              <a:spcAft>
                <a:spcPts val="1800"/>
              </a:spcAft>
              <a:buClrTx/>
              <a:buSzTx/>
              <a:buFont typeface="Arial" panose="020B0604020202020204" pitchFamily="34" charset="0"/>
              <a:buChar char="•"/>
              <a:tabLst/>
              <a:defRPr/>
            </a:pP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Afecta al </a:t>
            </a:r>
            <a:r>
              <a:rPr lang="es-ES" sz="1500" b="1" kern="0">
                <a:solidFill>
                  <a:srgbClr val="1D5253"/>
                </a:solidFill>
                <a:latin typeface="Calibri" panose="020F0502020204030204"/>
                <a:cs typeface="Arial" panose="020B0604020202020204" pitchFamily="34" charset="0"/>
                <a:sym typeface="Calibri"/>
              </a:rPr>
              <a:t>RETA</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 y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al </a:t>
            </a:r>
            <a:r>
              <a:rPr lang="es-ES" sz="1500" b="1" kern="0">
                <a:solidFill>
                  <a:srgbClr val="1D5253"/>
                </a:solidFill>
                <a:latin typeface="Calibri" panose="020F0502020204030204"/>
                <a:cs typeface="Arial" panose="020B0604020202020204" pitchFamily="34" charset="0"/>
                <a:sym typeface="Calibri"/>
              </a:rPr>
              <a:t>RETAMAR</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 </a:t>
            </a:r>
          </a:p>
          <a:p>
            <a:pPr marL="285750" marR="0" lvl="0" indent="-285750" algn="just" defTabSz="914400" rtl="0" eaLnBrk="1" fontAlgn="auto" latinLnBrk="0" hangingPunct="1">
              <a:lnSpc>
                <a:spcPct val="110000"/>
              </a:lnSpc>
              <a:spcBef>
                <a:spcPts val="600"/>
              </a:spcBef>
              <a:spcAft>
                <a:spcPts val="1800"/>
              </a:spcAft>
              <a:buClrTx/>
              <a:buSzTx/>
              <a:buFont typeface="Arial" panose="020B0604020202020204" pitchFamily="34" charset="0"/>
              <a:buChar char="•"/>
              <a:tabLst/>
              <a:defRPr/>
            </a:pP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No modifica el campo de aplicación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del RETA ni el del RETAMAR</a:t>
            </a:r>
            <a:r>
              <a:rPr kumimoji="0" lang="es-ES" sz="1500" b="1" i="0" u="none" strike="noStrike" kern="0" cap="none" spc="0" normalizeH="0" baseline="0" noProof="0">
                <a:ln>
                  <a:noFill/>
                </a:ln>
                <a:solidFill>
                  <a:srgbClr val="1CADE4">
                    <a:lumMod val="50000"/>
                  </a:srgbClr>
                </a:solidFill>
                <a:effectLst/>
                <a:uLnTx/>
                <a:uFillTx/>
                <a:latin typeface="Calibri" panose="020F0502020204030204"/>
                <a:ea typeface="+mn-ea"/>
                <a:cs typeface="Arial" panose="020B0604020202020204" pitchFamily="34" charset="0"/>
              </a:rPr>
              <a:t>.</a:t>
            </a:r>
          </a:p>
          <a:p>
            <a:pPr marL="285750" marR="0" lvl="0" indent="-285750" algn="just" defTabSz="914400" rtl="0" eaLnBrk="1" fontAlgn="auto" latinLnBrk="0" hangingPunct="1">
              <a:lnSpc>
                <a:spcPct val="110000"/>
              </a:lnSpc>
              <a:spcBef>
                <a:spcPts val="600"/>
              </a:spcBef>
              <a:spcAft>
                <a:spcPts val="1800"/>
              </a:spcAft>
              <a:buClrTx/>
              <a:buSzTx/>
              <a:buFont typeface="Arial" panose="020B0604020202020204" pitchFamily="34" charset="0"/>
              <a:buChar char="•"/>
              <a:tabLst/>
              <a:defRPr/>
            </a:pPr>
            <a:r>
              <a:rPr kumimoji="0" lang="es-E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Es </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rPr>
              <a:t>gradual</a:t>
            </a:r>
            <a:r>
              <a:rPr kumimoji="0" lang="es-E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con un periodo transitorio que se extenderá hasta, como máximo, 2032, con </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rPr>
              <a:t>revisiones cada tres años</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a:t>
            </a:r>
          </a:p>
          <a:p>
            <a:pPr marL="285750" marR="0" lvl="0" indent="-285750" algn="just" defTabSz="914400" rtl="0" eaLnBrk="1" fontAlgn="auto" latinLnBrk="0" hangingPunct="1">
              <a:lnSpc>
                <a:spcPct val="110000"/>
              </a:lnSpc>
              <a:spcBef>
                <a:spcPts val="600"/>
              </a:spcBef>
              <a:spcAft>
                <a:spcPts val="1800"/>
              </a:spcAft>
              <a:buClrTx/>
              <a:buSzTx/>
              <a:buFont typeface="Arial" panose="020B0604020202020204" pitchFamily="34" charset="0"/>
              <a:buChar char="•"/>
              <a:tabLst/>
              <a:defRPr/>
            </a:pP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Busca la </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convergencia</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 paulatina con las personas </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trabajadoras por cuenta ajena</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a:t>
            </a:r>
          </a:p>
          <a:p>
            <a:pPr marL="285750" marR="0" lvl="0" indent="-285750" algn="just" defTabSz="914400" rtl="0" eaLnBrk="1" fontAlgn="auto" latinLnBrk="0" hangingPunct="1">
              <a:lnSpc>
                <a:spcPct val="110000"/>
              </a:lnSpc>
              <a:spcBef>
                <a:spcPts val="600"/>
              </a:spcBef>
              <a:spcAft>
                <a:spcPts val="1800"/>
              </a:spcAft>
              <a:buClrTx/>
              <a:buSzTx/>
              <a:buFont typeface="Arial" panose="020B0604020202020204" pitchFamily="34" charset="0"/>
              <a:buChar char="•"/>
              <a:tabLst/>
              <a:defRPr/>
            </a:pP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rPr>
              <a:t>Es flexible</a:t>
            </a:r>
            <a:r>
              <a:rPr kumimoji="0" lang="es-E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a:t>
            </a:r>
            <a:r>
              <a:rPr kumimoji="0" lang="es-ES" sz="1500" b="1" i="0" u="none" strike="noStrike" kern="0" cap="none" spc="0" normalizeH="0" baseline="0" noProof="0">
                <a:ln>
                  <a:noFill/>
                </a:ln>
                <a:solidFill>
                  <a:srgbClr val="1CADE4">
                    <a:lumMod val="50000"/>
                  </a:srgbClr>
                </a:solidFill>
                <a:effectLst/>
                <a:uLnTx/>
                <a:uFillTx/>
                <a:latin typeface="Calibri" panose="020F0502020204030204"/>
                <a:ea typeface="+mn-ea"/>
                <a:cs typeface="Arial" panose="020B0604020202020204" pitchFamily="34" charset="0"/>
              </a:rPr>
              <a:t>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ya que los/as </a:t>
            </a:r>
            <a:r>
              <a:rPr lang="es-ES" sz="1500" kern="0">
                <a:solidFill>
                  <a:prstClr val="black">
                    <a:lumMod val="50000"/>
                  </a:prstClr>
                </a:solidFill>
                <a:latin typeface="Calibri" panose="020F0502020204030204"/>
                <a:cs typeface="Arial" panose="020B0604020202020204" pitchFamily="34" charset="0"/>
              </a:rPr>
              <a:t>autónomos/as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pueden ajustar sus BBCC y cuotas si sus ingresos netos esperados varían a lo largo del año. </a:t>
            </a:r>
          </a:p>
          <a:p>
            <a:pPr marL="285750" marR="0" lvl="0" indent="-285750" algn="just" defTabSz="914400" rtl="0" eaLnBrk="1" fontAlgn="auto" latinLnBrk="0" hangingPunct="1">
              <a:lnSpc>
                <a:spcPct val="110000"/>
              </a:lnSpc>
              <a:spcBef>
                <a:spcPts val="600"/>
              </a:spcBef>
              <a:spcAft>
                <a:spcPts val="1800"/>
              </a:spcAft>
              <a:buClrTx/>
              <a:buSzTx/>
              <a:buFont typeface="Arial" panose="020B0604020202020204" pitchFamily="34" charset="0"/>
              <a:buChar char="•"/>
              <a:tabLst/>
              <a:defRPr/>
            </a:pPr>
            <a:r>
              <a:rPr kumimoji="0" lang="es-E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rPr>
              <a:t>La </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cotización</a:t>
            </a:r>
            <a:r>
              <a:rPr kumimoji="0" lang="es-ES" sz="1500" b="0" i="0" u="none" strike="noStrike" kern="0" cap="none" spc="0" normalizeH="0" baseline="0" noProof="0">
                <a:ln>
                  <a:noFill/>
                </a:ln>
                <a:solidFill>
                  <a:prstClr val="black"/>
                </a:solidFill>
                <a:effectLst/>
                <a:uLnTx/>
                <a:uFillTx/>
                <a:latin typeface="Calibri" panose="020F0502020204030204"/>
                <a:ea typeface="+mn-ea"/>
                <a:cs typeface="Arial" panose="020B0604020202020204" pitchFamily="34" charset="0"/>
                <a:sym typeface="Calibri"/>
              </a:rPr>
              <a:t>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se sigue realizando </a:t>
            </a:r>
            <a:r>
              <a:rPr kumimoji="0" lang="es-ES" sz="1500" b="1"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mes a mes </a:t>
            </a:r>
            <a:r>
              <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rPr>
              <a:t>y no se modifica el plazo reglamentario de ingreso</a:t>
            </a:r>
            <a:r>
              <a:rPr kumimoji="0" lang="es-ES" sz="1500" b="0" i="0" u="none" strike="noStrike" kern="0" cap="none" spc="0" normalizeH="0" baseline="0" noProof="0">
                <a:ln>
                  <a:noFill/>
                </a:ln>
                <a:solidFill>
                  <a:srgbClr val="1D5253"/>
                </a:solidFill>
                <a:effectLst/>
                <a:uLnTx/>
                <a:uFillTx/>
                <a:latin typeface="Calibri" panose="020F0502020204030204"/>
                <a:ea typeface="+mn-ea"/>
                <a:cs typeface="Arial" panose="020B0604020202020204" pitchFamily="34" charset="0"/>
                <a:sym typeface="Calibri"/>
              </a:rPr>
              <a:t>.</a:t>
            </a:r>
            <a:endParaRPr kumimoji="0" lang="es-ES" sz="1500" b="0" i="0" u="none" strike="noStrike" kern="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sym typeface="Calibri"/>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 Placeholder 5">
            <a:extLst>
              <a:ext uri="{FF2B5EF4-FFF2-40B4-BE49-F238E27FC236}">
                <a16:creationId xmlns:a16="http://schemas.microsoft.com/office/drawing/2014/main" id="{2933A5A2-9E21-96CB-4B89-DB6864E76171}"/>
              </a:ext>
            </a:extLst>
          </p:cNvPr>
          <p:cNvSpPr txBox="1">
            <a:spLocks/>
          </p:cNvSpPr>
          <p:nvPr/>
        </p:nvSpPr>
        <p:spPr>
          <a:xfrm>
            <a:off x="526291" y="1013608"/>
            <a:ext cx="11179438" cy="523182"/>
          </a:xfrm>
          <a:prstGeom prst="rect">
            <a:avLst/>
          </a:prstGeom>
        </p:spPr>
        <p:txBody>
          <a:bodyPr vert="horz" lIns="91440" tIns="0" rIns="9144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es-ES" sz="1600" b="0"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El </a:t>
            </a:r>
            <a:r>
              <a:rPr kumimoji="0" lang="es-ES" sz="1600" b="1" i="0" u="none" strike="noStrike" kern="1200" cap="none" spc="0" normalizeH="0" baseline="0" noProof="0">
                <a:ln>
                  <a:noFill/>
                </a:ln>
                <a:solidFill>
                  <a:srgbClr val="1D5253"/>
                </a:solidFill>
                <a:effectLst/>
                <a:uLnTx/>
                <a:uFillTx/>
                <a:latin typeface="Calibri" panose="020F0502020204030204"/>
                <a:ea typeface="+mn-ea"/>
                <a:cs typeface="Arial" panose="020B0604020202020204" pitchFamily="34" charset="0"/>
              </a:rPr>
              <a:t>1 de enero de 2023</a:t>
            </a:r>
            <a:r>
              <a:rPr kumimoji="0" lang="es-ES" sz="1600" b="0" i="0" u="none" strike="noStrike" kern="1200" cap="none" spc="0" normalizeH="0" baseline="0" noProof="0">
                <a:ln>
                  <a:noFill/>
                </a:ln>
                <a:solidFill>
                  <a:srgbClr val="1D5253"/>
                </a:solidFill>
                <a:effectLst/>
                <a:uLnTx/>
                <a:uFillTx/>
                <a:latin typeface="Calibri" panose="020F0502020204030204"/>
                <a:ea typeface="+mn-ea"/>
                <a:cs typeface="Arial" panose="020B0604020202020204" pitchFamily="34" charset="0"/>
              </a:rPr>
              <a:t> </a:t>
            </a:r>
            <a:r>
              <a:rPr kumimoji="0" lang="es-ES" sz="1600" b="0"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entró en funcionamiento </a:t>
            </a:r>
            <a:r>
              <a:rPr lang="es-ES">
                <a:solidFill>
                  <a:prstClr val="black">
                    <a:lumMod val="50000"/>
                  </a:prstClr>
                </a:solidFill>
                <a:latin typeface="Calibri" panose="020F0502020204030204"/>
                <a:cs typeface="Arial" panose="020B0604020202020204" pitchFamily="34" charset="0"/>
              </a:rPr>
              <a:t>el</a:t>
            </a:r>
            <a:r>
              <a:rPr kumimoji="0" lang="es-ES" sz="1600" b="0"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 </a:t>
            </a:r>
            <a:r>
              <a:rPr kumimoji="0" lang="es-ES" sz="1600" b="1" i="0" u="none" strike="noStrike" kern="1200" cap="none" spc="0" normalizeH="0" baseline="0" noProof="0">
                <a:ln>
                  <a:noFill/>
                </a:ln>
                <a:solidFill>
                  <a:srgbClr val="1D5253"/>
                </a:solidFill>
                <a:effectLst/>
                <a:uLnTx/>
                <a:uFillTx/>
                <a:latin typeface="Calibri" panose="020F0502020204030204"/>
                <a:ea typeface="+mn-ea"/>
                <a:cs typeface="Arial" panose="020B0604020202020204" pitchFamily="34" charset="0"/>
              </a:rPr>
              <a:t>nuevo sistema de cotización para los/as autónomos/as </a:t>
            </a:r>
            <a:r>
              <a:rPr kumimoji="0" lang="es-ES" sz="1600" b="0"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en el que </a:t>
            </a:r>
            <a:r>
              <a:rPr kumimoji="0" lang="es-ES" sz="1600" b="1"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la BBCC y la cuota</a:t>
            </a:r>
            <a:r>
              <a:rPr kumimoji="0" lang="es-ES" sz="1600" b="0"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 de la Seguridad Social están basadas en los </a:t>
            </a:r>
            <a:r>
              <a:rPr kumimoji="0" lang="es-ES" sz="1600" b="1"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RN anuales</a:t>
            </a:r>
            <a:r>
              <a:rPr kumimoji="0" lang="es-ES" sz="1600" b="0" i="0" u="none" strike="noStrike" kern="1200" cap="none" spc="0" normalizeH="0" baseline="0" noProof="0">
                <a:ln>
                  <a:noFill/>
                </a:ln>
                <a:solidFill>
                  <a:prstClr val="black">
                    <a:lumMod val="50000"/>
                  </a:prstClr>
                </a:solidFill>
                <a:effectLst/>
                <a:uLnTx/>
                <a:uFillTx/>
                <a:latin typeface="Calibri" panose="020F0502020204030204"/>
                <a:ea typeface="+mn-ea"/>
                <a:cs typeface="Arial" panose="020B0604020202020204" pitchFamily="34" charset="0"/>
              </a:rPr>
              <a:t> obtenidos en el ejercicio de todas sus actividades económicas, empresariales o profesionales.</a:t>
            </a:r>
          </a:p>
        </p:txBody>
      </p:sp>
      <p:grpSp>
        <p:nvGrpSpPr>
          <p:cNvPr id="7" name="Grupo 6">
            <a:extLst>
              <a:ext uri="{FF2B5EF4-FFF2-40B4-BE49-F238E27FC236}">
                <a16:creationId xmlns:a16="http://schemas.microsoft.com/office/drawing/2014/main" id="{204BE4D6-F257-54E5-B5FC-E78E75D59884}"/>
              </a:ext>
            </a:extLst>
          </p:cNvPr>
          <p:cNvGrpSpPr/>
          <p:nvPr/>
        </p:nvGrpSpPr>
        <p:grpSpPr>
          <a:xfrm>
            <a:off x="3735534" y="2082502"/>
            <a:ext cx="6271332" cy="4368095"/>
            <a:chOff x="4844450" y="2662800"/>
            <a:chExt cx="7184971" cy="4368095"/>
          </a:xfrm>
        </p:grpSpPr>
        <p:sp>
          <p:nvSpPr>
            <p:cNvPr id="9" name="CuadroTexto 8">
              <a:extLst>
                <a:ext uri="{FF2B5EF4-FFF2-40B4-BE49-F238E27FC236}">
                  <a16:creationId xmlns:a16="http://schemas.microsoft.com/office/drawing/2014/main" id="{635A445A-DF87-705C-FA12-3087C513CCF4}"/>
                </a:ext>
              </a:extLst>
            </p:cNvPr>
            <p:cNvSpPr txBox="1"/>
            <p:nvPr/>
          </p:nvSpPr>
          <p:spPr>
            <a:xfrm>
              <a:off x="5038772" y="2662800"/>
              <a:ext cx="6990649" cy="369973"/>
            </a:xfrm>
            <a:prstGeom prst="rect">
              <a:avLst/>
            </a:prstGeom>
          </p:spPr>
          <p:txBody>
            <a:bodyPr wrap="square" lIns="0" tIns="0" rIns="0" bIns="0" anchor="t">
              <a:noAutofit/>
            </a:bodyPr>
            <a:lstStyle>
              <a:defPPr>
                <a:defRPr lang="en-US"/>
              </a:defPPr>
              <a:lvl1pPr algn="just">
                <a:defRPr>
                  <a:solidFill>
                    <a:srgbClr val="D73A2C"/>
                  </a:solidFill>
                  <a:cs typeface="Arial" panose="020B0604020202020204" pitchFamily="34" charset="0"/>
                </a:defRPr>
              </a:lvl1pPr>
            </a:lstStyle>
            <a:p>
              <a:r>
                <a:rPr lang="es-ES" sz="2000"/>
                <a:t>Características del nuevo sistema:</a:t>
              </a:r>
            </a:p>
          </p:txBody>
        </p:sp>
        <p:cxnSp>
          <p:nvCxnSpPr>
            <p:cNvPr id="10" name="Conector recto 9">
              <a:extLst>
                <a:ext uri="{FF2B5EF4-FFF2-40B4-BE49-F238E27FC236}">
                  <a16:creationId xmlns:a16="http://schemas.microsoft.com/office/drawing/2014/main" id="{52188229-2565-86DD-DE75-7721892715F4}"/>
                </a:ext>
              </a:extLst>
            </p:cNvPr>
            <p:cNvCxnSpPr>
              <a:cxnSpLocks/>
            </p:cNvCxnSpPr>
            <p:nvPr/>
          </p:nvCxnSpPr>
          <p:spPr>
            <a:xfrm>
              <a:off x="4844450" y="2854895"/>
              <a:ext cx="0" cy="4176000"/>
            </a:xfrm>
            <a:prstGeom prst="line">
              <a:avLst/>
            </a:prstGeom>
            <a:noFill/>
            <a:ln w="76200" cap="flat" cmpd="sng" algn="ctr">
              <a:solidFill>
                <a:schemeClr val="accent1"/>
              </a:solidFill>
              <a:prstDash val="solid"/>
              <a:miter lim="800000"/>
            </a:ln>
            <a:effectLst/>
          </p:spPr>
        </p:cxnSp>
      </p:grpSp>
      <p:sp>
        <p:nvSpPr>
          <p:cNvPr id="18" name="Oval 11">
            <a:extLst>
              <a:ext uri="{FF2B5EF4-FFF2-40B4-BE49-F238E27FC236}">
                <a16:creationId xmlns:a16="http://schemas.microsoft.com/office/drawing/2014/main" id="{E4DA98E6-F566-B482-B0E3-68DA1BECA078}"/>
              </a:ext>
            </a:extLst>
          </p:cNvPr>
          <p:cNvSpPr/>
          <p:nvPr/>
        </p:nvSpPr>
        <p:spPr>
          <a:xfrm>
            <a:off x="3729903" y="5959668"/>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Oval 11">
            <a:extLst>
              <a:ext uri="{FF2B5EF4-FFF2-40B4-BE49-F238E27FC236}">
                <a16:creationId xmlns:a16="http://schemas.microsoft.com/office/drawing/2014/main" id="{6F313869-BDFF-2EAE-0CA3-6C0B15B7A65E}"/>
              </a:ext>
            </a:extLst>
          </p:cNvPr>
          <p:cNvSpPr/>
          <p:nvPr/>
        </p:nvSpPr>
        <p:spPr>
          <a:xfrm>
            <a:off x="3729903" y="5140196"/>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Oval 11">
            <a:extLst>
              <a:ext uri="{FF2B5EF4-FFF2-40B4-BE49-F238E27FC236}">
                <a16:creationId xmlns:a16="http://schemas.microsoft.com/office/drawing/2014/main" id="{26C14D47-DECC-216C-4738-B239153D1F63}"/>
              </a:ext>
            </a:extLst>
          </p:cNvPr>
          <p:cNvSpPr/>
          <p:nvPr/>
        </p:nvSpPr>
        <p:spPr>
          <a:xfrm>
            <a:off x="3729903" y="4609285"/>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Oval 11">
            <a:extLst>
              <a:ext uri="{FF2B5EF4-FFF2-40B4-BE49-F238E27FC236}">
                <a16:creationId xmlns:a16="http://schemas.microsoft.com/office/drawing/2014/main" id="{53425B64-25E9-8F8B-6519-301EA20794A1}"/>
              </a:ext>
            </a:extLst>
          </p:cNvPr>
          <p:cNvSpPr/>
          <p:nvPr/>
        </p:nvSpPr>
        <p:spPr>
          <a:xfrm>
            <a:off x="3729903" y="2711348"/>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8" name="Grupo 27">
            <a:extLst>
              <a:ext uri="{FF2B5EF4-FFF2-40B4-BE49-F238E27FC236}">
                <a16:creationId xmlns:a16="http://schemas.microsoft.com/office/drawing/2014/main" id="{2D1259C6-C608-CCCC-5FFC-4BD01CF07511}"/>
              </a:ext>
            </a:extLst>
          </p:cNvPr>
          <p:cNvGrpSpPr/>
          <p:nvPr/>
        </p:nvGrpSpPr>
        <p:grpSpPr>
          <a:xfrm>
            <a:off x="83315" y="100378"/>
            <a:ext cx="11312995" cy="630845"/>
            <a:chOff x="101977" y="91047"/>
            <a:chExt cx="11312995" cy="630845"/>
          </a:xfrm>
        </p:grpSpPr>
        <p:sp>
          <p:nvSpPr>
            <p:cNvPr id="30" name="TextBox 12">
              <a:extLst>
                <a:ext uri="{FF2B5EF4-FFF2-40B4-BE49-F238E27FC236}">
                  <a16:creationId xmlns:a16="http://schemas.microsoft.com/office/drawing/2014/main" id="{E5BB4C02-3AD6-62F6-EF0A-25760BFD1AB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Aspectos generales del proceso de Regularización de Cuotas </a:t>
              </a:r>
            </a:p>
          </p:txBody>
        </p:sp>
        <p:grpSp>
          <p:nvGrpSpPr>
            <p:cNvPr id="31" name="Grupo 30">
              <a:extLst>
                <a:ext uri="{FF2B5EF4-FFF2-40B4-BE49-F238E27FC236}">
                  <a16:creationId xmlns:a16="http://schemas.microsoft.com/office/drawing/2014/main" id="{AEE67A0D-348C-4873-AACC-8F2E1F55C293}"/>
                </a:ext>
              </a:extLst>
            </p:cNvPr>
            <p:cNvGrpSpPr/>
            <p:nvPr/>
          </p:nvGrpSpPr>
          <p:grpSpPr>
            <a:xfrm>
              <a:off x="101977" y="91047"/>
              <a:ext cx="712074" cy="630845"/>
              <a:chOff x="101977" y="91047"/>
              <a:chExt cx="712074" cy="630845"/>
            </a:xfrm>
          </p:grpSpPr>
          <p:sp>
            <p:nvSpPr>
              <p:cNvPr id="32" name="Graphic 10">
                <a:extLst>
                  <a:ext uri="{FF2B5EF4-FFF2-40B4-BE49-F238E27FC236}">
                    <a16:creationId xmlns:a16="http://schemas.microsoft.com/office/drawing/2014/main" id="{ED59CA5A-554B-F490-A267-C9B1CEBE6A74}"/>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TextBox 38">
                <a:extLst>
                  <a:ext uri="{FF2B5EF4-FFF2-40B4-BE49-F238E27FC236}">
                    <a16:creationId xmlns:a16="http://schemas.microsoft.com/office/drawing/2014/main" id="{EC42C8A6-AF65-E176-B8B5-7EAF03427D32}"/>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1.1</a:t>
                </a:r>
              </a:p>
            </p:txBody>
          </p:sp>
        </p:grpSp>
      </p:grpSp>
      <p:sp>
        <p:nvSpPr>
          <p:cNvPr id="12" name="TextBox 96">
            <a:extLst>
              <a:ext uri="{FF2B5EF4-FFF2-40B4-BE49-F238E27FC236}">
                <a16:creationId xmlns:a16="http://schemas.microsoft.com/office/drawing/2014/main" id="{9F350FAC-EDD7-16B9-D288-1756A2594AE7}"/>
              </a:ext>
            </a:extLst>
          </p:cNvPr>
          <p:cNvSpPr txBox="1"/>
          <p:nvPr/>
        </p:nvSpPr>
        <p:spPr>
          <a:xfrm>
            <a:off x="257527" y="2128389"/>
            <a:ext cx="2867405" cy="718658"/>
          </a:xfrm>
          <a:prstGeom prst="rect">
            <a:avLst/>
          </a:prstGeom>
          <a:noFill/>
        </p:spPr>
        <p:txBody>
          <a:bodyPr wrap="square" lIns="0" tIns="0" rIns="0" bIns="0" rtlCol="0" anchor="ctr" anchorCtr="0">
            <a:spAutoFit/>
          </a:bodyPr>
          <a:lstStyle>
            <a:defPPr>
              <a:defRPr lang="en-US"/>
            </a:defPPr>
            <a:lvl1pPr>
              <a:lnSpc>
                <a:spcPct val="80000"/>
              </a:lnSpc>
              <a:defRPr sz="1400" b="1">
                <a:latin typeface="Segoe UI" panose="020B0502040204020203" pitchFamily="34" charset="0"/>
                <a:cs typeface="Segoe UI" panose="020B0502040204020203" pitchFamily="34" charset="0"/>
              </a:defRPr>
            </a:lvl1pPr>
          </a:lstStyle>
          <a:p>
            <a:pPr algn="ctr"/>
            <a:r>
              <a:rPr lang="es-ES" sz="2800">
                <a:solidFill>
                  <a:srgbClr val="D73A2C"/>
                </a:solidFill>
                <a:latin typeface="+mn-lt"/>
              </a:rPr>
              <a:t>3,7 millones </a:t>
            </a:r>
          </a:p>
          <a:p>
            <a:pPr algn="ctr"/>
            <a:r>
              <a:rPr lang="es-ES" sz="1500" kern="0">
                <a:solidFill>
                  <a:srgbClr val="1D5253"/>
                </a:solidFill>
                <a:latin typeface="Calibri" panose="020F0502020204030204"/>
                <a:cs typeface="Arial" panose="020B0604020202020204" pitchFamily="34" charset="0"/>
              </a:rPr>
              <a:t>de autónomos/as en alta </a:t>
            </a:r>
          </a:p>
          <a:p>
            <a:pPr algn="ctr"/>
            <a:r>
              <a:rPr lang="es-ES" sz="1500" kern="0">
                <a:solidFill>
                  <a:srgbClr val="1D5253"/>
                </a:solidFill>
                <a:latin typeface="Calibri" panose="020F0502020204030204"/>
                <a:cs typeface="Arial" panose="020B0604020202020204" pitchFamily="34" charset="0"/>
              </a:rPr>
              <a:t>al menos 1 día en 2023</a:t>
            </a:r>
          </a:p>
        </p:txBody>
      </p:sp>
      <p:pic>
        <p:nvPicPr>
          <p:cNvPr id="2" name="Marcador de posición de imagen 21">
            <a:extLst>
              <a:ext uri="{FF2B5EF4-FFF2-40B4-BE49-F238E27FC236}">
                <a16:creationId xmlns:a16="http://schemas.microsoft.com/office/drawing/2014/main" id="{D76EECBE-8403-C7D1-416D-FBAEE1B7ACE9}"/>
              </a:ext>
            </a:extLst>
          </p:cNvPr>
          <p:cNvPicPr>
            <a:picLocks noChangeAspect="1"/>
          </p:cNvPicPr>
          <p:nvPr/>
        </p:nvPicPr>
        <p:blipFill>
          <a:blip r:embed="rId3">
            <a:biLevel thresh="25000"/>
            <a:alphaModFix amt="20000"/>
          </a:blip>
          <a:srcRect t="1475" b="1475"/>
          <a:stretch>
            <a:fillRect/>
          </a:stretch>
        </p:blipFill>
        <p:spPr>
          <a:xfrm>
            <a:off x="9427" y="2851657"/>
            <a:ext cx="3363607" cy="3699971"/>
          </a:xfrm>
          <a:prstGeom prst="rect">
            <a:avLst/>
          </a:prstGeom>
        </p:spPr>
      </p:pic>
      <p:sp>
        <p:nvSpPr>
          <p:cNvPr id="6" name="Oval 11">
            <a:extLst>
              <a:ext uri="{FF2B5EF4-FFF2-40B4-BE49-F238E27FC236}">
                <a16:creationId xmlns:a16="http://schemas.microsoft.com/office/drawing/2014/main" id="{DB2B9D33-D902-984B-645D-B194721BDF5D}"/>
              </a:ext>
            </a:extLst>
          </p:cNvPr>
          <p:cNvSpPr/>
          <p:nvPr/>
        </p:nvSpPr>
        <p:spPr>
          <a:xfrm>
            <a:off x="3729903" y="3781478"/>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Oval 11">
            <a:extLst>
              <a:ext uri="{FF2B5EF4-FFF2-40B4-BE49-F238E27FC236}">
                <a16:creationId xmlns:a16="http://schemas.microsoft.com/office/drawing/2014/main" id="{8766C7B2-7931-1DC8-047D-626FDBD72C49}"/>
              </a:ext>
            </a:extLst>
          </p:cNvPr>
          <p:cNvSpPr/>
          <p:nvPr/>
        </p:nvSpPr>
        <p:spPr>
          <a:xfrm>
            <a:off x="3729903" y="3268132"/>
            <a:ext cx="180000" cy="180000"/>
          </a:xfrm>
          <a:prstGeom prst="ellipse">
            <a:avLst/>
          </a:prstGeom>
          <a:solidFill>
            <a:schemeClr val="accent2"/>
          </a:solidFill>
          <a:ln w="38100" cap="flat" cmpd="sng" algn="ctr">
            <a:solidFill>
              <a:sysClr val="window" lastClr="FFFFFF"/>
            </a:solidFill>
            <a:prstDash val="solid"/>
            <a:miter lim="800000"/>
          </a:ln>
          <a:effectLst/>
        </p:spPr>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n-IN" sz="24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243745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F89209DA-17A4-08B2-C6B7-94C188ECF9F5}"/>
              </a:ext>
            </a:extLst>
          </p:cNvPr>
          <p:cNvPicPr>
            <a:picLocks noChangeAspect="1"/>
          </p:cNvPicPr>
          <p:nvPr/>
        </p:nvPicPr>
        <p:blipFill>
          <a:blip r:embed="rId3"/>
          <a:stretch>
            <a:fillRect/>
          </a:stretch>
        </p:blipFill>
        <p:spPr>
          <a:xfrm>
            <a:off x="5704210" y="2982023"/>
            <a:ext cx="6261202" cy="3140016"/>
          </a:xfrm>
          <a:prstGeom prst="rect">
            <a:avLst/>
          </a:prstGeom>
        </p:spPr>
      </p:pic>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40</a:t>
            </a:fld>
            <a:endParaRPr lang="es-ES"/>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53361" y="1089977"/>
            <a:ext cx="1125985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400" b="1">
                <a:solidFill>
                  <a:schemeClr val="accent1"/>
                </a:solidFill>
                <a:latin typeface="+mn-lt"/>
                <a:ea typeface="Lato Light" panose="020F0502020204030203" pitchFamily="34" charset="0"/>
                <a:cs typeface="Segoe UI" panose="020B0502040204020203" pitchFamily="34" charset="0"/>
              </a:rPr>
              <a:t>Información procedente de un solo organismo con periodos no regularizables en el año  </a:t>
            </a:r>
            <a:endParaRPr lang="es-ES" altLang="en-US" sz="2400">
              <a:latin typeface="+mn-lt"/>
              <a:ea typeface="Lato Light" panose="020F0502020204030203" pitchFamily="34" charset="0"/>
              <a:cs typeface="Segoe UI" panose="020B0502040204020203" pitchFamily="34" charset="0"/>
            </a:endParaRPr>
          </a:p>
        </p:txBody>
      </p:sp>
      <p:grpSp>
        <p:nvGrpSpPr>
          <p:cNvPr id="7" name="Group 10">
            <a:extLst>
              <a:ext uri="{FF2B5EF4-FFF2-40B4-BE49-F238E27FC236}">
                <a16:creationId xmlns:a16="http://schemas.microsoft.com/office/drawing/2014/main" id="{4144F046-2B9C-C7C0-64CB-801DC75B80F8}"/>
              </a:ext>
            </a:extLst>
          </p:cNvPr>
          <p:cNvGrpSpPr/>
          <p:nvPr/>
        </p:nvGrpSpPr>
        <p:grpSpPr>
          <a:xfrm>
            <a:off x="673326" y="1546843"/>
            <a:ext cx="1660734" cy="45719"/>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45" name="Subtitle 2">
            <a:extLst>
              <a:ext uri="{FF2B5EF4-FFF2-40B4-BE49-F238E27FC236}">
                <a16:creationId xmlns:a16="http://schemas.microsoft.com/office/drawing/2014/main" id="{B4DEA188-923D-45D4-06D7-DB1EB3C2B337}"/>
              </a:ext>
            </a:extLst>
          </p:cNvPr>
          <p:cNvSpPr txBox="1">
            <a:spLocks noChangeArrowheads="1"/>
          </p:cNvSpPr>
          <p:nvPr/>
        </p:nvSpPr>
        <p:spPr bwMode="auto">
          <a:xfrm>
            <a:off x="1539795" y="3043122"/>
            <a:ext cx="451056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t>RNM = </a:t>
            </a:r>
            <a:r>
              <a:rPr lang="es-ES" altLang="en-US" sz="2200" b="1">
                <a:solidFill>
                  <a:srgbClr val="D73A2C"/>
                </a:solidFill>
              </a:rPr>
              <a:t>6.510 €</a:t>
            </a:r>
          </a:p>
        </p:txBody>
      </p:sp>
      <p:sp>
        <p:nvSpPr>
          <p:cNvPr id="57" name="Rectángulo: esquinas redondeadas 56">
            <a:extLst>
              <a:ext uri="{FF2B5EF4-FFF2-40B4-BE49-F238E27FC236}">
                <a16:creationId xmlns:a16="http://schemas.microsoft.com/office/drawing/2014/main" id="{EB836A3E-76D0-0008-9F65-0B1D32F8BF66}"/>
              </a:ext>
            </a:extLst>
          </p:cNvPr>
          <p:cNvSpPr/>
          <p:nvPr/>
        </p:nvSpPr>
        <p:spPr>
          <a:xfrm>
            <a:off x="6377374" y="5876327"/>
            <a:ext cx="5719271" cy="189596"/>
          </a:xfrm>
          <a:prstGeom prst="roundRect">
            <a:avLst/>
          </a:prstGeom>
          <a:noFill/>
          <a:ln>
            <a:solidFill>
              <a:schemeClr val="accent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75" name="Grupo 74">
            <a:extLst>
              <a:ext uri="{FF2B5EF4-FFF2-40B4-BE49-F238E27FC236}">
                <a16:creationId xmlns:a16="http://schemas.microsoft.com/office/drawing/2014/main" id="{FEC90499-7E62-AE92-FBC5-BDC8A84C57CA}"/>
              </a:ext>
            </a:extLst>
          </p:cNvPr>
          <p:cNvGrpSpPr/>
          <p:nvPr/>
        </p:nvGrpSpPr>
        <p:grpSpPr>
          <a:xfrm>
            <a:off x="1139871" y="2840299"/>
            <a:ext cx="509659" cy="349303"/>
            <a:chOff x="9648317" y="2471938"/>
            <a:chExt cx="968482" cy="645655"/>
          </a:xfrm>
          <a:solidFill>
            <a:srgbClr val="C00000"/>
          </a:solidFill>
        </p:grpSpPr>
        <p:sp>
          <p:nvSpPr>
            <p:cNvPr id="76" name="Right Triangle 22">
              <a:extLst>
                <a:ext uri="{FF2B5EF4-FFF2-40B4-BE49-F238E27FC236}">
                  <a16:creationId xmlns:a16="http://schemas.microsoft.com/office/drawing/2014/main" id="{BCE450B2-A095-B404-10BC-2BA19DE04650}"/>
                </a:ext>
              </a:extLst>
            </p:cNvPr>
            <p:cNvSpPr/>
            <p:nvPr/>
          </p:nvSpPr>
          <p:spPr>
            <a:xfrm>
              <a:off x="10293972" y="2471938"/>
              <a:ext cx="322827" cy="322827"/>
            </a:xfrm>
            <a:prstGeom prst="rtTriangle">
              <a:avLst/>
            </a:prstGeom>
            <a:solidFill>
              <a:srgbClr val="920000"/>
            </a:solidFill>
            <a:ln w="25400" cap="flat" cmpd="sng" algn="ctr">
              <a:noFill/>
              <a:prstDash val="solid"/>
            </a:ln>
            <a:effectLst/>
          </p:spPr>
          <p:txBody>
            <a:bodyPr rtlCol="0" anchor="ctr"/>
            <a:lstStyle/>
            <a:p>
              <a:pPr algn="ctr" defTabSz="1218987">
                <a:defRPr/>
              </a:pPr>
              <a:endParaRPr lang="en-US" sz="2400" kern="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7" name="Rectangle 6">
              <a:extLst>
                <a:ext uri="{FF2B5EF4-FFF2-40B4-BE49-F238E27FC236}">
                  <a16:creationId xmlns:a16="http://schemas.microsoft.com/office/drawing/2014/main" id="{B87B7A87-EA47-4CE0-BC75-ED62B483DE5C}"/>
                </a:ext>
              </a:extLst>
            </p:cNvPr>
            <p:cNvSpPr/>
            <p:nvPr/>
          </p:nvSpPr>
          <p:spPr>
            <a:xfrm>
              <a:off x="9648317" y="2471938"/>
              <a:ext cx="645655" cy="645655"/>
            </a:xfrm>
            <a:prstGeom prst="rect">
              <a:avLst/>
            </a:prstGeom>
            <a:grpFill/>
            <a:ln w="25400" cap="flat" cmpd="sng" algn="ctr">
              <a:noFill/>
              <a:prstDash val="solid"/>
            </a:ln>
            <a:effectLst/>
          </p:spPr>
          <p:txBody>
            <a:bodyPr rtlCol="0" anchor="ctr"/>
            <a:lstStyle/>
            <a:p>
              <a:pPr algn="ctr" defTabSz="1218987">
                <a:defRPr/>
              </a:pPr>
              <a:r>
                <a:rPr lang="en-US" sz="1200" b="1" kern="0">
                  <a:solidFill>
                    <a:prstClr val="white"/>
                  </a:solidFill>
                  <a:ea typeface="Open Sans" panose="020B0606030504020204" pitchFamily="34" charset="0"/>
                  <a:cs typeface="Open Sans" panose="020B0606030504020204" pitchFamily="34" charset="0"/>
                </a:rPr>
                <a:t>03</a:t>
              </a:r>
            </a:p>
          </p:txBody>
        </p:sp>
      </p:grpSp>
      <p:sp>
        <p:nvSpPr>
          <p:cNvPr id="80" name="Subtitle 2">
            <a:extLst>
              <a:ext uri="{FF2B5EF4-FFF2-40B4-BE49-F238E27FC236}">
                <a16:creationId xmlns:a16="http://schemas.microsoft.com/office/drawing/2014/main" id="{CD42BE6A-4015-8EAE-499A-56D119846830}"/>
              </a:ext>
            </a:extLst>
          </p:cNvPr>
          <p:cNvSpPr txBox="1">
            <a:spLocks noChangeArrowheads="1"/>
          </p:cNvSpPr>
          <p:nvPr/>
        </p:nvSpPr>
        <p:spPr bwMode="auto">
          <a:xfrm>
            <a:off x="1595489" y="4223483"/>
            <a:ext cx="3927247" cy="1338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1">
                <a:solidFill>
                  <a:schemeClr val="accent2"/>
                </a:solidFill>
              </a:rPr>
              <a:t>Tramo 12 de la tabla general:</a:t>
            </a:r>
          </a:p>
          <a:p>
            <a:r>
              <a:rPr lang="es-ES" altLang="en-US"/>
              <a:t>Implica que la BCD debe estar entre:</a:t>
            </a:r>
          </a:p>
          <a:p>
            <a:pPr marL="285750" indent="-285750">
              <a:buClr>
                <a:schemeClr val="accent2"/>
              </a:buClr>
              <a:buFont typeface="Arial" panose="020B0604020202020204" pitchFamily="34" charset="0"/>
              <a:buChar char="•"/>
            </a:pPr>
            <a:r>
              <a:rPr lang="es-ES" altLang="en-US"/>
              <a:t>BBCC mínima mensual: 1.633,99 €</a:t>
            </a:r>
          </a:p>
          <a:p>
            <a:pPr marL="285750" indent="-285750">
              <a:buClr>
                <a:schemeClr val="accent2"/>
              </a:buClr>
              <a:buFont typeface="Arial" panose="020B0604020202020204" pitchFamily="34" charset="0"/>
              <a:buChar char="•"/>
            </a:pPr>
            <a:r>
              <a:rPr lang="es-ES" altLang="en-US"/>
              <a:t>BBCC máxima mensual: 4.495,50 €</a:t>
            </a:r>
          </a:p>
        </p:txBody>
      </p:sp>
      <p:sp>
        <p:nvSpPr>
          <p:cNvPr id="2" name="Rectangle: Rounded Corners 19">
            <a:extLst>
              <a:ext uri="{FF2B5EF4-FFF2-40B4-BE49-F238E27FC236}">
                <a16:creationId xmlns:a16="http://schemas.microsoft.com/office/drawing/2014/main" id="{0D746369-9BF1-F2C4-3EA0-E31545195E8B}"/>
              </a:ext>
            </a:extLst>
          </p:cNvPr>
          <p:cNvSpPr/>
          <p:nvPr/>
        </p:nvSpPr>
        <p:spPr>
          <a:xfrm>
            <a:off x="1453066" y="4030028"/>
            <a:ext cx="4320191" cy="1771624"/>
          </a:xfrm>
          <a:prstGeom prst="roundRect">
            <a:avLst>
              <a:gd name="adj" fmla="val 6667"/>
            </a:avLst>
          </a:prstGeom>
          <a:noFill/>
          <a:ln w="19050" cap="flat" cmpd="sng" algn="ctr">
            <a:gradFill flip="none" rotWithShape="1">
              <a:gsLst>
                <a:gs pos="0">
                  <a:schemeClr val="bg1">
                    <a:lumMod val="95000"/>
                  </a:schemeClr>
                </a:gs>
                <a:gs pos="100000">
                  <a:schemeClr val="bg1">
                    <a:lumMod val="75000"/>
                  </a:schemeClr>
                </a:gs>
              </a:gsLst>
              <a:lin ang="8100000" scaled="1"/>
              <a:tileRect/>
            </a:gradFill>
            <a:prstDash val="solid"/>
            <a:miter lim="800000"/>
          </a:ln>
          <a:effectLst/>
        </p:spPr>
        <p:txBody>
          <a:bodyPr rtlCol="0" anchor="ctr"/>
          <a:lstStyle/>
          <a:p>
            <a:pPr algn="ctr"/>
            <a:endParaRPr lang="en-US" kern="0">
              <a:solidFill>
                <a:prstClr val="white"/>
              </a:solidFill>
              <a:latin typeface="Segoe UI" panose="020B0502040204020203" pitchFamily="34" charset="0"/>
            </a:endParaRPr>
          </a:p>
        </p:txBody>
      </p:sp>
      <p:sp>
        <p:nvSpPr>
          <p:cNvPr id="194" name="Rectángulo 193">
            <a:extLst>
              <a:ext uri="{FF2B5EF4-FFF2-40B4-BE49-F238E27FC236}">
                <a16:creationId xmlns:a16="http://schemas.microsoft.com/office/drawing/2014/main" id="{078D0E17-E467-C5C6-BFE1-C6EBF06A1A01}"/>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EJEMPLOS</a:t>
            </a:r>
          </a:p>
        </p:txBody>
      </p:sp>
      <p:grpSp>
        <p:nvGrpSpPr>
          <p:cNvPr id="195" name="Group 11">
            <a:extLst>
              <a:ext uri="{FF2B5EF4-FFF2-40B4-BE49-F238E27FC236}">
                <a16:creationId xmlns:a16="http://schemas.microsoft.com/office/drawing/2014/main" id="{0E3D1293-D608-91A2-B3CD-33F3179AF900}"/>
              </a:ext>
            </a:extLst>
          </p:cNvPr>
          <p:cNvGrpSpPr/>
          <p:nvPr/>
        </p:nvGrpSpPr>
        <p:grpSpPr>
          <a:xfrm rot="10800000" flipH="1" flipV="1">
            <a:off x="64481" y="5528324"/>
            <a:ext cx="743414" cy="1254130"/>
            <a:chOff x="1589649" y="1659305"/>
            <a:chExt cx="655320" cy="1019651"/>
          </a:xfrm>
          <a:gradFill flip="none" rotWithShape="1">
            <a:gsLst>
              <a:gs pos="21692">
                <a:srgbClr val="3F8789">
                  <a:alpha val="49000"/>
                </a:srgbClr>
              </a:gs>
              <a:gs pos="0">
                <a:schemeClr val="accent2"/>
              </a:gs>
              <a:gs pos="58000">
                <a:srgbClr val="639FA1">
                  <a:alpha val="17000"/>
                </a:srgbClr>
              </a:gs>
              <a:gs pos="100000">
                <a:schemeClr val="accent5">
                  <a:alpha val="0"/>
                </a:schemeClr>
              </a:gs>
            </a:gsLst>
            <a:lin ang="5400000" scaled="1"/>
            <a:tileRect/>
          </a:gradFill>
        </p:grpSpPr>
        <p:sp>
          <p:nvSpPr>
            <p:cNvPr id="196" name="Oval 13">
              <a:extLst>
                <a:ext uri="{FF2B5EF4-FFF2-40B4-BE49-F238E27FC236}">
                  <a16:creationId xmlns:a16="http://schemas.microsoft.com/office/drawing/2014/main" id="{8659649D-BFDB-87E2-BE66-0961753830EA}"/>
                </a:ext>
              </a:extLst>
            </p:cNvPr>
            <p:cNvSpPr/>
            <p:nvPr/>
          </p:nvSpPr>
          <p:spPr>
            <a:xfrm>
              <a:off x="15896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7" name="Oval 14">
              <a:extLst>
                <a:ext uri="{FF2B5EF4-FFF2-40B4-BE49-F238E27FC236}">
                  <a16:creationId xmlns:a16="http://schemas.microsoft.com/office/drawing/2014/main" id="{25703FC2-D806-B7D7-54D2-350C7833B32A}"/>
                </a:ext>
              </a:extLst>
            </p:cNvPr>
            <p:cNvSpPr/>
            <p:nvPr/>
          </p:nvSpPr>
          <p:spPr>
            <a:xfrm>
              <a:off x="17420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8" name="Oval 15">
              <a:extLst>
                <a:ext uri="{FF2B5EF4-FFF2-40B4-BE49-F238E27FC236}">
                  <a16:creationId xmlns:a16="http://schemas.microsoft.com/office/drawing/2014/main" id="{5EBBC380-9F2B-580F-A44E-91FAB2DCD252}"/>
                </a:ext>
              </a:extLst>
            </p:cNvPr>
            <p:cNvSpPr/>
            <p:nvPr/>
          </p:nvSpPr>
          <p:spPr>
            <a:xfrm>
              <a:off x="1894449" y="165999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99" name="Oval 16">
              <a:extLst>
                <a:ext uri="{FF2B5EF4-FFF2-40B4-BE49-F238E27FC236}">
                  <a16:creationId xmlns:a16="http://schemas.microsoft.com/office/drawing/2014/main" id="{E5F70BCF-2BB6-5745-7A72-AB90FB5BAA83}"/>
                </a:ext>
              </a:extLst>
            </p:cNvPr>
            <p:cNvSpPr/>
            <p:nvPr/>
          </p:nvSpPr>
          <p:spPr>
            <a:xfrm>
              <a:off x="2046849" y="1659307"/>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0" name="Oval 17">
              <a:extLst>
                <a:ext uri="{FF2B5EF4-FFF2-40B4-BE49-F238E27FC236}">
                  <a16:creationId xmlns:a16="http://schemas.microsoft.com/office/drawing/2014/main" id="{43F130E5-7BFA-9805-340B-6D9535BDE04D}"/>
                </a:ext>
              </a:extLst>
            </p:cNvPr>
            <p:cNvSpPr/>
            <p:nvPr/>
          </p:nvSpPr>
          <p:spPr>
            <a:xfrm>
              <a:off x="15896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1" name="Oval 18">
              <a:extLst>
                <a:ext uri="{FF2B5EF4-FFF2-40B4-BE49-F238E27FC236}">
                  <a16:creationId xmlns:a16="http://schemas.microsoft.com/office/drawing/2014/main" id="{93508AA1-3380-8257-243A-BB9464DE32E8}"/>
                </a:ext>
              </a:extLst>
            </p:cNvPr>
            <p:cNvSpPr/>
            <p:nvPr/>
          </p:nvSpPr>
          <p:spPr>
            <a:xfrm>
              <a:off x="17420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2" name="Oval 19">
              <a:extLst>
                <a:ext uri="{FF2B5EF4-FFF2-40B4-BE49-F238E27FC236}">
                  <a16:creationId xmlns:a16="http://schemas.microsoft.com/office/drawing/2014/main" id="{64611FA6-C048-DD5A-B1E8-06973B380C87}"/>
                </a:ext>
              </a:extLst>
            </p:cNvPr>
            <p:cNvSpPr/>
            <p:nvPr/>
          </p:nvSpPr>
          <p:spPr>
            <a:xfrm>
              <a:off x="1894449" y="179975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3" name="Oval 20">
              <a:extLst>
                <a:ext uri="{FF2B5EF4-FFF2-40B4-BE49-F238E27FC236}">
                  <a16:creationId xmlns:a16="http://schemas.microsoft.com/office/drawing/2014/main" id="{A6CF8DBE-876B-FFC1-D62A-277B35E5DEE1}"/>
                </a:ext>
              </a:extLst>
            </p:cNvPr>
            <p:cNvSpPr/>
            <p:nvPr/>
          </p:nvSpPr>
          <p:spPr>
            <a:xfrm>
              <a:off x="2046849" y="179907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4" name="Oval 21">
              <a:extLst>
                <a:ext uri="{FF2B5EF4-FFF2-40B4-BE49-F238E27FC236}">
                  <a16:creationId xmlns:a16="http://schemas.microsoft.com/office/drawing/2014/main" id="{8446AEFA-B673-78B3-F3E6-C865C7E36F32}"/>
                </a:ext>
              </a:extLst>
            </p:cNvPr>
            <p:cNvSpPr/>
            <p:nvPr/>
          </p:nvSpPr>
          <p:spPr>
            <a:xfrm>
              <a:off x="15896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5" name="Oval 22">
              <a:extLst>
                <a:ext uri="{FF2B5EF4-FFF2-40B4-BE49-F238E27FC236}">
                  <a16:creationId xmlns:a16="http://schemas.microsoft.com/office/drawing/2014/main" id="{223BD269-4777-847D-5DB1-DAD61E9CCB0C}"/>
                </a:ext>
              </a:extLst>
            </p:cNvPr>
            <p:cNvSpPr/>
            <p:nvPr/>
          </p:nvSpPr>
          <p:spPr>
            <a:xfrm>
              <a:off x="17420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6" name="Oval 23">
              <a:extLst>
                <a:ext uri="{FF2B5EF4-FFF2-40B4-BE49-F238E27FC236}">
                  <a16:creationId xmlns:a16="http://schemas.microsoft.com/office/drawing/2014/main" id="{8BA085AB-A33C-2ED4-32BE-0DD91CAEB073}"/>
                </a:ext>
              </a:extLst>
            </p:cNvPr>
            <p:cNvSpPr/>
            <p:nvPr/>
          </p:nvSpPr>
          <p:spPr>
            <a:xfrm>
              <a:off x="1894449" y="1934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7" name="Oval 24">
              <a:extLst>
                <a:ext uri="{FF2B5EF4-FFF2-40B4-BE49-F238E27FC236}">
                  <a16:creationId xmlns:a16="http://schemas.microsoft.com/office/drawing/2014/main" id="{AE65C3FC-FA51-C973-98FE-950AB4CF583B}"/>
                </a:ext>
              </a:extLst>
            </p:cNvPr>
            <p:cNvSpPr/>
            <p:nvPr/>
          </p:nvSpPr>
          <p:spPr>
            <a:xfrm>
              <a:off x="2046849" y="193386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8" name="Oval 25">
              <a:extLst>
                <a:ext uri="{FF2B5EF4-FFF2-40B4-BE49-F238E27FC236}">
                  <a16:creationId xmlns:a16="http://schemas.microsoft.com/office/drawing/2014/main" id="{666A96FD-7F0B-4736-F553-E7DA3BF3142F}"/>
                </a:ext>
              </a:extLst>
            </p:cNvPr>
            <p:cNvSpPr/>
            <p:nvPr/>
          </p:nvSpPr>
          <p:spPr>
            <a:xfrm>
              <a:off x="15896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09" name="Oval 26">
              <a:extLst>
                <a:ext uri="{FF2B5EF4-FFF2-40B4-BE49-F238E27FC236}">
                  <a16:creationId xmlns:a16="http://schemas.microsoft.com/office/drawing/2014/main" id="{0B8299E1-AFF6-0FA3-41BF-E7E11242376E}"/>
                </a:ext>
              </a:extLst>
            </p:cNvPr>
            <p:cNvSpPr/>
            <p:nvPr/>
          </p:nvSpPr>
          <p:spPr>
            <a:xfrm>
              <a:off x="17420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0" name="Oval 27">
              <a:extLst>
                <a:ext uri="{FF2B5EF4-FFF2-40B4-BE49-F238E27FC236}">
                  <a16:creationId xmlns:a16="http://schemas.microsoft.com/office/drawing/2014/main" id="{EE38F9C9-3A02-7041-D21E-16F1596D7970}"/>
                </a:ext>
              </a:extLst>
            </p:cNvPr>
            <p:cNvSpPr/>
            <p:nvPr/>
          </p:nvSpPr>
          <p:spPr>
            <a:xfrm>
              <a:off x="1894449" y="207431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1" name="Oval 28">
              <a:extLst>
                <a:ext uri="{FF2B5EF4-FFF2-40B4-BE49-F238E27FC236}">
                  <a16:creationId xmlns:a16="http://schemas.microsoft.com/office/drawing/2014/main" id="{BCB76316-7324-A8DF-C3E7-C8D976DF02C4}"/>
                </a:ext>
              </a:extLst>
            </p:cNvPr>
            <p:cNvSpPr/>
            <p:nvPr/>
          </p:nvSpPr>
          <p:spPr>
            <a:xfrm>
              <a:off x="2046849" y="207363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2" name="Oval 29">
              <a:extLst>
                <a:ext uri="{FF2B5EF4-FFF2-40B4-BE49-F238E27FC236}">
                  <a16:creationId xmlns:a16="http://schemas.microsoft.com/office/drawing/2014/main" id="{A15E7FB6-EDDD-B544-6D50-DB7710DC17B7}"/>
                </a:ext>
              </a:extLst>
            </p:cNvPr>
            <p:cNvSpPr/>
            <p:nvPr/>
          </p:nvSpPr>
          <p:spPr>
            <a:xfrm>
              <a:off x="15896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3" name="Oval 30">
              <a:extLst>
                <a:ext uri="{FF2B5EF4-FFF2-40B4-BE49-F238E27FC236}">
                  <a16:creationId xmlns:a16="http://schemas.microsoft.com/office/drawing/2014/main" id="{D591E040-D829-9CBA-1DB9-744AC3A8A3CB}"/>
                </a:ext>
              </a:extLst>
            </p:cNvPr>
            <p:cNvSpPr/>
            <p:nvPr/>
          </p:nvSpPr>
          <p:spPr>
            <a:xfrm>
              <a:off x="17420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4" name="Oval 31">
              <a:extLst>
                <a:ext uri="{FF2B5EF4-FFF2-40B4-BE49-F238E27FC236}">
                  <a16:creationId xmlns:a16="http://schemas.microsoft.com/office/drawing/2014/main" id="{3979A4E1-ADE2-4C9D-14CB-A99FB8CF712C}"/>
                </a:ext>
              </a:extLst>
            </p:cNvPr>
            <p:cNvSpPr/>
            <p:nvPr/>
          </p:nvSpPr>
          <p:spPr>
            <a:xfrm>
              <a:off x="1894449" y="221891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5" name="Oval 32">
              <a:extLst>
                <a:ext uri="{FF2B5EF4-FFF2-40B4-BE49-F238E27FC236}">
                  <a16:creationId xmlns:a16="http://schemas.microsoft.com/office/drawing/2014/main" id="{6915F0D8-0444-08F0-84AA-8C8ED5E97A95}"/>
                </a:ext>
              </a:extLst>
            </p:cNvPr>
            <p:cNvSpPr/>
            <p:nvPr/>
          </p:nvSpPr>
          <p:spPr>
            <a:xfrm>
              <a:off x="2046849" y="22182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6" name="Oval 33">
              <a:extLst>
                <a:ext uri="{FF2B5EF4-FFF2-40B4-BE49-F238E27FC236}">
                  <a16:creationId xmlns:a16="http://schemas.microsoft.com/office/drawing/2014/main" id="{57C13694-40B7-42F9-DFC5-139E8D768189}"/>
                </a:ext>
              </a:extLst>
            </p:cNvPr>
            <p:cNvSpPr/>
            <p:nvPr/>
          </p:nvSpPr>
          <p:spPr>
            <a:xfrm>
              <a:off x="15896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7" name="Oval 34">
              <a:extLst>
                <a:ext uri="{FF2B5EF4-FFF2-40B4-BE49-F238E27FC236}">
                  <a16:creationId xmlns:a16="http://schemas.microsoft.com/office/drawing/2014/main" id="{11BB56FD-0B0C-6A93-81B2-8E936D0608D9}"/>
                </a:ext>
              </a:extLst>
            </p:cNvPr>
            <p:cNvSpPr/>
            <p:nvPr/>
          </p:nvSpPr>
          <p:spPr>
            <a:xfrm>
              <a:off x="17420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8" name="Oval 35">
              <a:extLst>
                <a:ext uri="{FF2B5EF4-FFF2-40B4-BE49-F238E27FC236}">
                  <a16:creationId xmlns:a16="http://schemas.microsoft.com/office/drawing/2014/main" id="{FD1A08C6-C23A-8CA6-C0CF-AAFE5F2C717C}"/>
                </a:ext>
              </a:extLst>
            </p:cNvPr>
            <p:cNvSpPr/>
            <p:nvPr/>
          </p:nvSpPr>
          <p:spPr>
            <a:xfrm>
              <a:off x="1894449" y="2358680"/>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19" name="Oval 36">
              <a:extLst>
                <a:ext uri="{FF2B5EF4-FFF2-40B4-BE49-F238E27FC236}">
                  <a16:creationId xmlns:a16="http://schemas.microsoft.com/office/drawing/2014/main" id="{C25FEAFC-6F85-3A09-F931-69222B1602D1}"/>
                </a:ext>
              </a:extLst>
            </p:cNvPr>
            <p:cNvSpPr/>
            <p:nvPr/>
          </p:nvSpPr>
          <p:spPr>
            <a:xfrm>
              <a:off x="2046849" y="235799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0" name="Oval 37">
              <a:extLst>
                <a:ext uri="{FF2B5EF4-FFF2-40B4-BE49-F238E27FC236}">
                  <a16:creationId xmlns:a16="http://schemas.microsoft.com/office/drawing/2014/main" id="{4E65A4C5-D1B7-8E1A-EB12-8D145A584C82}"/>
                </a:ext>
              </a:extLst>
            </p:cNvPr>
            <p:cNvSpPr/>
            <p:nvPr/>
          </p:nvSpPr>
          <p:spPr>
            <a:xfrm>
              <a:off x="15896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1" name="Oval 38">
              <a:extLst>
                <a:ext uri="{FF2B5EF4-FFF2-40B4-BE49-F238E27FC236}">
                  <a16:creationId xmlns:a16="http://schemas.microsoft.com/office/drawing/2014/main" id="{BF441D10-B69F-E9B8-43B3-513A54DC797B}"/>
                </a:ext>
              </a:extLst>
            </p:cNvPr>
            <p:cNvSpPr/>
            <p:nvPr/>
          </p:nvSpPr>
          <p:spPr>
            <a:xfrm>
              <a:off x="17420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2" name="Oval 39">
              <a:extLst>
                <a:ext uri="{FF2B5EF4-FFF2-40B4-BE49-F238E27FC236}">
                  <a16:creationId xmlns:a16="http://schemas.microsoft.com/office/drawing/2014/main" id="{A7084D9E-1A55-6CAE-B6E3-304F94783DDC}"/>
                </a:ext>
              </a:extLst>
            </p:cNvPr>
            <p:cNvSpPr/>
            <p:nvPr/>
          </p:nvSpPr>
          <p:spPr>
            <a:xfrm>
              <a:off x="1894449" y="249346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3" name="Oval 40">
              <a:extLst>
                <a:ext uri="{FF2B5EF4-FFF2-40B4-BE49-F238E27FC236}">
                  <a16:creationId xmlns:a16="http://schemas.microsoft.com/office/drawing/2014/main" id="{5F7184CD-BD6B-082F-2811-C6527D4D69F4}"/>
                </a:ext>
              </a:extLst>
            </p:cNvPr>
            <p:cNvSpPr/>
            <p:nvPr/>
          </p:nvSpPr>
          <p:spPr>
            <a:xfrm>
              <a:off x="2046849" y="249278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4" name="Oval 41">
              <a:extLst>
                <a:ext uri="{FF2B5EF4-FFF2-40B4-BE49-F238E27FC236}">
                  <a16:creationId xmlns:a16="http://schemas.microsoft.com/office/drawing/2014/main" id="{5551C026-F8E7-8E0A-FCAC-CE388014F898}"/>
                </a:ext>
              </a:extLst>
            </p:cNvPr>
            <p:cNvSpPr/>
            <p:nvPr/>
          </p:nvSpPr>
          <p:spPr>
            <a:xfrm>
              <a:off x="1589649" y="263323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5" name="Oval 42">
              <a:extLst>
                <a:ext uri="{FF2B5EF4-FFF2-40B4-BE49-F238E27FC236}">
                  <a16:creationId xmlns:a16="http://schemas.microsoft.com/office/drawing/2014/main" id="{74A68843-2FDC-3182-C633-46B1BE6C3D99}"/>
                </a:ext>
              </a:extLst>
            </p:cNvPr>
            <p:cNvSpPr/>
            <p:nvPr/>
          </p:nvSpPr>
          <p:spPr>
            <a:xfrm>
              <a:off x="1742049" y="263323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6" name="Oval 43">
              <a:extLst>
                <a:ext uri="{FF2B5EF4-FFF2-40B4-BE49-F238E27FC236}">
                  <a16:creationId xmlns:a16="http://schemas.microsoft.com/office/drawing/2014/main" id="{FE9C7639-A1B5-A092-0D72-3902A5264F50}"/>
                </a:ext>
              </a:extLst>
            </p:cNvPr>
            <p:cNvSpPr/>
            <p:nvPr/>
          </p:nvSpPr>
          <p:spPr>
            <a:xfrm>
              <a:off x="1894449" y="263323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7" name="Oval 44">
              <a:extLst>
                <a:ext uri="{FF2B5EF4-FFF2-40B4-BE49-F238E27FC236}">
                  <a16:creationId xmlns:a16="http://schemas.microsoft.com/office/drawing/2014/main" id="{A4585C35-8787-F53D-9339-897DC951136B}"/>
                </a:ext>
              </a:extLst>
            </p:cNvPr>
            <p:cNvSpPr/>
            <p:nvPr/>
          </p:nvSpPr>
          <p:spPr>
            <a:xfrm>
              <a:off x="2046849" y="2632551"/>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8" name="Oval 45">
              <a:extLst>
                <a:ext uri="{FF2B5EF4-FFF2-40B4-BE49-F238E27FC236}">
                  <a16:creationId xmlns:a16="http://schemas.microsoft.com/office/drawing/2014/main" id="{497EAB6D-CA3B-82F3-E162-A4E86E167AAE}"/>
                </a:ext>
              </a:extLst>
            </p:cNvPr>
            <p:cNvSpPr/>
            <p:nvPr/>
          </p:nvSpPr>
          <p:spPr>
            <a:xfrm>
              <a:off x="2199249" y="1659305"/>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29" name="Oval 46">
              <a:extLst>
                <a:ext uri="{FF2B5EF4-FFF2-40B4-BE49-F238E27FC236}">
                  <a16:creationId xmlns:a16="http://schemas.microsoft.com/office/drawing/2014/main" id="{F4B9B5E9-CE27-8212-E349-CD915A65BB38}"/>
                </a:ext>
              </a:extLst>
            </p:cNvPr>
            <p:cNvSpPr/>
            <p:nvPr/>
          </p:nvSpPr>
          <p:spPr>
            <a:xfrm>
              <a:off x="2199249" y="179907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0" name="Oval 47">
              <a:extLst>
                <a:ext uri="{FF2B5EF4-FFF2-40B4-BE49-F238E27FC236}">
                  <a16:creationId xmlns:a16="http://schemas.microsoft.com/office/drawing/2014/main" id="{25340B60-4F4E-8A2F-61A2-752178108B85}"/>
                </a:ext>
              </a:extLst>
            </p:cNvPr>
            <p:cNvSpPr/>
            <p:nvPr/>
          </p:nvSpPr>
          <p:spPr>
            <a:xfrm>
              <a:off x="2199249" y="193386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1" name="Oval 48">
              <a:extLst>
                <a:ext uri="{FF2B5EF4-FFF2-40B4-BE49-F238E27FC236}">
                  <a16:creationId xmlns:a16="http://schemas.microsoft.com/office/drawing/2014/main" id="{0E0486AB-B4CA-865B-A23E-EFF546319CBE}"/>
                </a:ext>
              </a:extLst>
            </p:cNvPr>
            <p:cNvSpPr/>
            <p:nvPr/>
          </p:nvSpPr>
          <p:spPr>
            <a:xfrm>
              <a:off x="2199249" y="2073629"/>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2" name="Oval 49">
              <a:extLst>
                <a:ext uri="{FF2B5EF4-FFF2-40B4-BE49-F238E27FC236}">
                  <a16:creationId xmlns:a16="http://schemas.microsoft.com/office/drawing/2014/main" id="{563F9471-F9C6-5836-B222-74160C65DB1C}"/>
                </a:ext>
              </a:extLst>
            </p:cNvPr>
            <p:cNvSpPr/>
            <p:nvPr/>
          </p:nvSpPr>
          <p:spPr>
            <a:xfrm>
              <a:off x="2199249" y="2218226"/>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3" name="Oval 50">
              <a:extLst>
                <a:ext uri="{FF2B5EF4-FFF2-40B4-BE49-F238E27FC236}">
                  <a16:creationId xmlns:a16="http://schemas.microsoft.com/office/drawing/2014/main" id="{AF856F6A-1CD6-66C0-730A-CCB2F3F43B01}"/>
                </a:ext>
              </a:extLst>
            </p:cNvPr>
            <p:cNvSpPr/>
            <p:nvPr/>
          </p:nvSpPr>
          <p:spPr>
            <a:xfrm>
              <a:off x="2199249" y="2357994"/>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4" name="Oval 51">
              <a:extLst>
                <a:ext uri="{FF2B5EF4-FFF2-40B4-BE49-F238E27FC236}">
                  <a16:creationId xmlns:a16="http://schemas.microsoft.com/office/drawing/2014/main" id="{6BBD1BC6-64DA-143F-BB1E-88A15C147A6E}"/>
                </a:ext>
              </a:extLst>
            </p:cNvPr>
            <p:cNvSpPr/>
            <p:nvPr/>
          </p:nvSpPr>
          <p:spPr>
            <a:xfrm>
              <a:off x="2199249" y="2492783"/>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235" name="Oval 52">
              <a:extLst>
                <a:ext uri="{FF2B5EF4-FFF2-40B4-BE49-F238E27FC236}">
                  <a16:creationId xmlns:a16="http://schemas.microsoft.com/office/drawing/2014/main" id="{BE380256-4472-D6D7-7F51-7A9AFF023553}"/>
                </a:ext>
              </a:extLst>
            </p:cNvPr>
            <p:cNvSpPr/>
            <p:nvPr/>
          </p:nvSpPr>
          <p:spPr>
            <a:xfrm>
              <a:off x="2199249" y="2632548"/>
              <a:ext cx="45720" cy="45720"/>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grpSp>
      <p:grpSp>
        <p:nvGrpSpPr>
          <p:cNvPr id="10" name="Grupo 9">
            <a:extLst>
              <a:ext uri="{FF2B5EF4-FFF2-40B4-BE49-F238E27FC236}">
                <a16:creationId xmlns:a16="http://schemas.microsoft.com/office/drawing/2014/main" id="{D97ECD37-C830-A16A-33AB-DED8489179F1}"/>
              </a:ext>
            </a:extLst>
          </p:cNvPr>
          <p:cNvGrpSpPr/>
          <p:nvPr/>
        </p:nvGrpSpPr>
        <p:grpSpPr>
          <a:xfrm>
            <a:off x="83315" y="100378"/>
            <a:ext cx="11312995" cy="630845"/>
            <a:chOff x="101977" y="91047"/>
            <a:chExt cx="11312995" cy="630845"/>
          </a:xfrm>
        </p:grpSpPr>
        <p:sp>
          <p:nvSpPr>
            <p:cNvPr id="11" name="TextBox 12">
              <a:extLst>
                <a:ext uri="{FF2B5EF4-FFF2-40B4-BE49-F238E27FC236}">
                  <a16:creationId xmlns:a16="http://schemas.microsoft.com/office/drawing/2014/main" id="{766C65BB-F84C-A77F-F133-ECD76263B4B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Cálculo de los Rendimientos Netos Mensuales</a:t>
              </a:r>
            </a:p>
          </p:txBody>
        </p:sp>
        <p:grpSp>
          <p:nvGrpSpPr>
            <p:cNvPr id="12" name="Grupo 11">
              <a:extLst>
                <a:ext uri="{FF2B5EF4-FFF2-40B4-BE49-F238E27FC236}">
                  <a16:creationId xmlns:a16="http://schemas.microsoft.com/office/drawing/2014/main" id="{6B017835-648B-B84F-8CCC-79561A11F9E0}"/>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186925C8-041C-7A4C-2EBE-CF3CA728771B}"/>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38">
                <a:extLst>
                  <a:ext uri="{FF2B5EF4-FFF2-40B4-BE49-F238E27FC236}">
                    <a16:creationId xmlns:a16="http://schemas.microsoft.com/office/drawing/2014/main" id="{DD58B880-617D-142A-179C-A36C9C2C0BA3}"/>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2.2</a:t>
                </a:r>
              </a:p>
            </p:txBody>
          </p:sp>
        </p:grpSp>
      </p:grpSp>
      <p:grpSp>
        <p:nvGrpSpPr>
          <p:cNvPr id="81" name="Group 368">
            <a:extLst>
              <a:ext uri="{FF2B5EF4-FFF2-40B4-BE49-F238E27FC236}">
                <a16:creationId xmlns:a16="http://schemas.microsoft.com/office/drawing/2014/main" id="{BAFD6591-AAA1-449B-C2FE-3F9BE2D46368}"/>
              </a:ext>
            </a:extLst>
          </p:cNvPr>
          <p:cNvGrpSpPr/>
          <p:nvPr/>
        </p:nvGrpSpPr>
        <p:grpSpPr>
          <a:xfrm rot="9480695" flipH="1" flipV="1">
            <a:off x="5144354" y="3586891"/>
            <a:ext cx="806448" cy="2654536"/>
            <a:chOff x="8115576" y="1333750"/>
            <a:chExt cx="1488437" cy="1576844"/>
          </a:xfrm>
          <a:solidFill>
            <a:schemeClr val="bg1">
              <a:lumMod val="75000"/>
            </a:schemeClr>
          </a:solidFill>
        </p:grpSpPr>
        <p:grpSp>
          <p:nvGrpSpPr>
            <p:cNvPr id="82" name="Graphic 1">
              <a:extLst>
                <a:ext uri="{FF2B5EF4-FFF2-40B4-BE49-F238E27FC236}">
                  <a16:creationId xmlns:a16="http://schemas.microsoft.com/office/drawing/2014/main" id="{8FF41227-3BCC-265A-A737-18AACAEF8523}"/>
                </a:ext>
              </a:extLst>
            </p:cNvPr>
            <p:cNvGrpSpPr/>
            <p:nvPr/>
          </p:nvGrpSpPr>
          <p:grpSpPr>
            <a:xfrm>
              <a:off x="8115576" y="1333750"/>
              <a:ext cx="1295618" cy="1428951"/>
              <a:chOff x="8115576" y="1333750"/>
              <a:chExt cx="1295618" cy="1428951"/>
            </a:xfrm>
            <a:grpFill/>
          </p:grpSpPr>
          <p:sp>
            <p:nvSpPr>
              <p:cNvPr id="109" name="Freeform: Shape 396">
                <a:extLst>
                  <a:ext uri="{FF2B5EF4-FFF2-40B4-BE49-F238E27FC236}">
                    <a16:creationId xmlns:a16="http://schemas.microsoft.com/office/drawing/2014/main" id="{13F35C11-4BA6-A046-AB6B-7DE62A67EAE4}"/>
                  </a:ext>
                </a:extLst>
              </p:cNvPr>
              <p:cNvSpPr/>
              <p:nvPr/>
            </p:nvSpPr>
            <p:spPr>
              <a:xfrm>
                <a:off x="8128039" y="1333750"/>
                <a:ext cx="4035" cy="4572"/>
              </a:xfrm>
              <a:custGeom>
                <a:avLst/>
                <a:gdLst>
                  <a:gd name="connsiteX0" fmla="*/ 3542 w 4035"/>
                  <a:gd name="connsiteY0" fmla="*/ 4573 h 4572"/>
                  <a:gd name="connsiteX1" fmla="*/ 494 w 4035"/>
                  <a:gd name="connsiteY1" fmla="*/ 0 h 4572"/>
                  <a:gd name="connsiteX2" fmla="*/ 3542 w 4035"/>
                  <a:gd name="connsiteY2" fmla="*/ 4573 h 4572"/>
                </a:gdLst>
                <a:ahLst/>
                <a:cxnLst>
                  <a:cxn ang="0">
                    <a:pos x="connsiteX0" y="connsiteY0"/>
                  </a:cxn>
                  <a:cxn ang="0">
                    <a:pos x="connsiteX1" y="connsiteY1"/>
                  </a:cxn>
                  <a:cxn ang="0">
                    <a:pos x="connsiteX2" y="connsiteY2"/>
                  </a:cxn>
                </a:cxnLst>
                <a:rect l="l" t="t" r="r" b="b"/>
                <a:pathLst>
                  <a:path w="4035" h="4572">
                    <a:moveTo>
                      <a:pt x="3542" y="4573"/>
                    </a:moveTo>
                    <a:cubicBezTo>
                      <a:pt x="1255" y="-3049"/>
                      <a:pt x="-1031" y="9146"/>
                      <a:pt x="494" y="0"/>
                    </a:cubicBezTo>
                    <a:cubicBezTo>
                      <a:pt x="2780" y="762"/>
                      <a:pt x="5066" y="1524"/>
                      <a:pt x="3542" y="457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0" name="Freeform: Shape 397">
                <a:extLst>
                  <a:ext uri="{FF2B5EF4-FFF2-40B4-BE49-F238E27FC236}">
                    <a16:creationId xmlns:a16="http://schemas.microsoft.com/office/drawing/2014/main" id="{9D933642-ED0E-D24E-40ED-594686F73D58}"/>
                  </a:ext>
                </a:extLst>
              </p:cNvPr>
              <p:cNvSpPr/>
              <p:nvPr/>
            </p:nvSpPr>
            <p:spPr>
              <a:xfrm>
                <a:off x="8115576" y="1354328"/>
                <a:ext cx="1295618" cy="1408373"/>
              </a:xfrm>
              <a:custGeom>
                <a:avLst/>
                <a:gdLst>
                  <a:gd name="connsiteX0" fmla="*/ 1264371 w 1295618"/>
                  <a:gd name="connsiteY0" fmla="*/ 1407651 h 1408373"/>
                  <a:gd name="connsiteX1" fmla="*/ 1185110 w 1295618"/>
                  <a:gd name="connsiteY1" fmla="*/ 1385550 h 1408373"/>
                  <a:gd name="connsiteX2" fmla="*/ 1182061 w 1295618"/>
                  <a:gd name="connsiteY2" fmla="*/ 1377929 h 1408373"/>
                  <a:gd name="connsiteX3" fmla="*/ 1095179 w 1295618"/>
                  <a:gd name="connsiteY3" fmla="*/ 1335249 h 1408373"/>
                  <a:gd name="connsiteX4" fmla="*/ 1097465 w 1295618"/>
                  <a:gd name="connsiteY4" fmla="*/ 1333725 h 1408373"/>
                  <a:gd name="connsiteX5" fmla="*/ 1077650 w 1295618"/>
                  <a:gd name="connsiteY5" fmla="*/ 1329914 h 1408373"/>
                  <a:gd name="connsiteX6" fmla="*/ 1079937 w 1295618"/>
                  <a:gd name="connsiteY6" fmla="*/ 1326104 h 1408373"/>
                  <a:gd name="connsiteX7" fmla="*/ 1064694 w 1295618"/>
                  <a:gd name="connsiteY7" fmla="*/ 1325342 h 1408373"/>
                  <a:gd name="connsiteX8" fmla="*/ 1063170 w 1295618"/>
                  <a:gd name="connsiteY8" fmla="*/ 1316196 h 1408373"/>
                  <a:gd name="connsiteX9" fmla="*/ 1057835 w 1295618"/>
                  <a:gd name="connsiteY9" fmla="*/ 1319245 h 1408373"/>
                  <a:gd name="connsiteX10" fmla="*/ 1021252 w 1295618"/>
                  <a:gd name="connsiteY10" fmla="*/ 1307051 h 1408373"/>
                  <a:gd name="connsiteX11" fmla="*/ 1023539 w 1295618"/>
                  <a:gd name="connsiteY11" fmla="*/ 1304764 h 1408373"/>
                  <a:gd name="connsiteX12" fmla="*/ 954185 w 1295618"/>
                  <a:gd name="connsiteY12" fmla="*/ 1278852 h 1408373"/>
                  <a:gd name="connsiteX13" fmla="*/ 957995 w 1295618"/>
                  <a:gd name="connsiteY13" fmla="*/ 1272755 h 1408373"/>
                  <a:gd name="connsiteX14" fmla="*/ 940467 w 1295618"/>
                  <a:gd name="connsiteY14" fmla="*/ 1272755 h 1408373"/>
                  <a:gd name="connsiteX15" fmla="*/ 922938 w 1295618"/>
                  <a:gd name="connsiteY15" fmla="*/ 1265133 h 1408373"/>
                  <a:gd name="connsiteX16" fmla="*/ 924462 w 1295618"/>
                  <a:gd name="connsiteY16" fmla="*/ 1264371 h 1408373"/>
                  <a:gd name="connsiteX17" fmla="*/ 911506 w 1295618"/>
                  <a:gd name="connsiteY17" fmla="*/ 1261323 h 1408373"/>
                  <a:gd name="connsiteX18" fmla="*/ 910744 w 1295618"/>
                  <a:gd name="connsiteY18" fmla="*/ 1255988 h 1408373"/>
                  <a:gd name="connsiteX19" fmla="*/ 899312 w 1295618"/>
                  <a:gd name="connsiteY19" fmla="*/ 1249891 h 1408373"/>
                  <a:gd name="connsiteX20" fmla="*/ 898550 w 1295618"/>
                  <a:gd name="connsiteY20" fmla="*/ 1251415 h 1408373"/>
                  <a:gd name="connsiteX21" fmla="*/ 889404 w 1295618"/>
                  <a:gd name="connsiteY21" fmla="*/ 1245318 h 1408373"/>
                  <a:gd name="connsiteX22" fmla="*/ 889404 w 1295618"/>
                  <a:gd name="connsiteY22" fmla="*/ 1244556 h 1408373"/>
                  <a:gd name="connsiteX23" fmla="*/ 874161 w 1295618"/>
                  <a:gd name="connsiteY23" fmla="*/ 1239983 h 1408373"/>
                  <a:gd name="connsiteX24" fmla="*/ 882545 w 1295618"/>
                  <a:gd name="connsiteY24" fmla="*/ 1233886 h 1408373"/>
                  <a:gd name="connsiteX25" fmla="*/ 797949 w 1295618"/>
                  <a:gd name="connsiteY25" fmla="*/ 1188158 h 1408373"/>
                  <a:gd name="connsiteX26" fmla="*/ 794900 w 1295618"/>
                  <a:gd name="connsiteY26" fmla="*/ 1179775 h 1408373"/>
                  <a:gd name="connsiteX27" fmla="*/ 780420 w 1295618"/>
                  <a:gd name="connsiteY27" fmla="*/ 1175202 h 1408373"/>
                  <a:gd name="connsiteX28" fmla="*/ 778895 w 1295618"/>
                  <a:gd name="connsiteY28" fmla="*/ 1170629 h 1408373"/>
                  <a:gd name="connsiteX29" fmla="*/ 765939 w 1295618"/>
                  <a:gd name="connsiteY29" fmla="*/ 1166819 h 1408373"/>
                  <a:gd name="connsiteX30" fmla="*/ 771274 w 1295618"/>
                  <a:gd name="connsiteY30" fmla="*/ 1163008 h 1408373"/>
                  <a:gd name="connsiteX31" fmla="*/ 752221 w 1295618"/>
                  <a:gd name="connsiteY31" fmla="*/ 1156911 h 1408373"/>
                  <a:gd name="connsiteX32" fmla="*/ 756032 w 1295618"/>
                  <a:gd name="connsiteY32" fmla="*/ 1155387 h 1408373"/>
                  <a:gd name="connsiteX33" fmla="*/ 739265 w 1295618"/>
                  <a:gd name="connsiteY33" fmla="*/ 1146241 h 1408373"/>
                  <a:gd name="connsiteX34" fmla="*/ 743075 w 1295618"/>
                  <a:gd name="connsiteY34" fmla="*/ 1144717 h 1408373"/>
                  <a:gd name="connsiteX35" fmla="*/ 730882 w 1295618"/>
                  <a:gd name="connsiteY35" fmla="*/ 1142431 h 1408373"/>
                  <a:gd name="connsiteX36" fmla="*/ 734692 w 1295618"/>
                  <a:gd name="connsiteY36" fmla="*/ 1140144 h 1408373"/>
                  <a:gd name="connsiteX37" fmla="*/ 707256 w 1295618"/>
                  <a:gd name="connsiteY37" fmla="*/ 1128712 h 1408373"/>
                  <a:gd name="connsiteX38" fmla="*/ 708017 w 1295618"/>
                  <a:gd name="connsiteY38" fmla="*/ 1127950 h 1408373"/>
                  <a:gd name="connsiteX39" fmla="*/ 685154 w 1295618"/>
                  <a:gd name="connsiteY39" fmla="*/ 1113470 h 1408373"/>
                  <a:gd name="connsiteX40" fmla="*/ 682868 w 1295618"/>
                  <a:gd name="connsiteY40" fmla="*/ 1102800 h 1408373"/>
                  <a:gd name="connsiteX41" fmla="*/ 668387 w 1295618"/>
                  <a:gd name="connsiteY41" fmla="*/ 1105849 h 1408373"/>
                  <a:gd name="connsiteX42" fmla="*/ 648572 w 1295618"/>
                  <a:gd name="connsiteY42" fmla="*/ 1089082 h 1408373"/>
                  <a:gd name="connsiteX43" fmla="*/ 656193 w 1295618"/>
                  <a:gd name="connsiteY43" fmla="*/ 1083747 h 1408373"/>
                  <a:gd name="connsiteX44" fmla="*/ 654669 w 1295618"/>
                  <a:gd name="connsiteY44" fmla="*/ 1077650 h 1408373"/>
                  <a:gd name="connsiteX45" fmla="*/ 659241 w 1295618"/>
                  <a:gd name="connsiteY45" fmla="*/ 1077650 h 1408373"/>
                  <a:gd name="connsiteX46" fmla="*/ 645523 w 1295618"/>
                  <a:gd name="connsiteY46" fmla="*/ 1069266 h 1408373"/>
                  <a:gd name="connsiteX47" fmla="*/ 620373 w 1295618"/>
                  <a:gd name="connsiteY47" fmla="*/ 1066980 h 1408373"/>
                  <a:gd name="connsiteX48" fmla="*/ 626470 w 1295618"/>
                  <a:gd name="connsiteY48" fmla="*/ 1060121 h 1408373"/>
                  <a:gd name="connsiteX49" fmla="*/ 608179 w 1295618"/>
                  <a:gd name="connsiteY49" fmla="*/ 1059359 h 1408373"/>
                  <a:gd name="connsiteX50" fmla="*/ 606655 w 1295618"/>
                  <a:gd name="connsiteY50" fmla="*/ 1053262 h 1408373"/>
                  <a:gd name="connsiteX51" fmla="*/ 601320 w 1295618"/>
                  <a:gd name="connsiteY51" fmla="*/ 1054786 h 1408373"/>
                  <a:gd name="connsiteX52" fmla="*/ 592936 w 1295618"/>
                  <a:gd name="connsiteY52" fmla="*/ 1041068 h 1408373"/>
                  <a:gd name="connsiteX53" fmla="*/ 596747 w 1295618"/>
                  <a:gd name="connsiteY53" fmla="*/ 1038781 h 1408373"/>
                  <a:gd name="connsiteX54" fmla="*/ 585315 w 1295618"/>
                  <a:gd name="connsiteY54" fmla="*/ 1032684 h 1408373"/>
                  <a:gd name="connsiteX55" fmla="*/ 586077 w 1295618"/>
                  <a:gd name="connsiteY55" fmla="*/ 1031922 h 1408373"/>
                  <a:gd name="connsiteX56" fmla="*/ 576170 w 1295618"/>
                  <a:gd name="connsiteY56" fmla="*/ 1032684 h 1408373"/>
                  <a:gd name="connsiteX57" fmla="*/ 579980 w 1295618"/>
                  <a:gd name="connsiteY57" fmla="*/ 1032684 h 1408373"/>
                  <a:gd name="connsiteX58" fmla="*/ 563975 w 1295618"/>
                  <a:gd name="connsiteY58" fmla="*/ 1026587 h 1408373"/>
                  <a:gd name="connsiteX59" fmla="*/ 569310 w 1295618"/>
                  <a:gd name="connsiteY59" fmla="*/ 1024301 h 1408373"/>
                  <a:gd name="connsiteX60" fmla="*/ 543398 w 1295618"/>
                  <a:gd name="connsiteY60" fmla="*/ 1014393 h 1408373"/>
                  <a:gd name="connsiteX61" fmla="*/ 549495 w 1295618"/>
                  <a:gd name="connsiteY61" fmla="*/ 1014393 h 1408373"/>
                  <a:gd name="connsiteX62" fmla="*/ 524345 w 1295618"/>
                  <a:gd name="connsiteY62" fmla="*/ 991529 h 1408373"/>
                  <a:gd name="connsiteX63" fmla="*/ 522058 w 1295618"/>
                  <a:gd name="connsiteY63" fmla="*/ 994578 h 1408373"/>
                  <a:gd name="connsiteX64" fmla="*/ 517485 w 1295618"/>
                  <a:gd name="connsiteY64" fmla="*/ 986194 h 1408373"/>
                  <a:gd name="connsiteX65" fmla="*/ 509864 w 1295618"/>
                  <a:gd name="connsiteY65" fmla="*/ 981622 h 1408373"/>
                  <a:gd name="connsiteX66" fmla="*/ 512913 w 1295618"/>
                  <a:gd name="connsiteY66" fmla="*/ 981622 h 1408373"/>
                  <a:gd name="connsiteX67" fmla="*/ 483190 w 1295618"/>
                  <a:gd name="connsiteY67" fmla="*/ 957233 h 1408373"/>
                  <a:gd name="connsiteX68" fmla="*/ 470995 w 1295618"/>
                  <a:gd name="connsiteY68" fmla="*/ 954947 h 1408373"/>
                  <a:gd name="connsiteX69" fmla="*/ 474806 w 1295618"/>
                  <a:gd name="connsiteY69" fmla="*/ 952661 h 1408373"/>
                  <a:gd name="connsiteX70" fmla="*/ 470234 w 1295618"/>
                  <a:gd name="connsiteY70" fmla="*/ 943515 h 1408373"/>
                  <a:gd name="connsiteX71" fmla="*/ 481665 w 1295618"/>
                  <a:gd name="connsiteY71" fmla="*/ 953423 h 1408373"/>
                  <a:gd name="connsiteX72" fmla="*/ 474044 w 1295618"/>
                  <a:gd name="connsiteY72" fmla="*/ 947326 h 1408373"/>
                  <a:gd name="connsiteX73" fmla="*/ 461850 w 1295618"/>
                  <a:gd name="connsiteY73" fmla="*/ 936656 h 1408373"/>
                  <a:gd name="connsiteX74" fmla="*/ 465661 w 1295618"/>
                  <a:gd name="connsiteY74" fmla="*/ 932845 h 1408373"/>
                  <a:gd name="connsiteX75" fmla="*/ 457277 w 1295618"/>
                  <a:gd name="connsiteY75" fmla="*/ 929035 h 1408373"/>
                  <a:gd name="connsiteX76" fmla="*/ 453467 w 1295618"/>
                  <a:gd name="connsiteY76" fmla="*/ 927510 h 1408373"/>
                  <a:gd name="connsiteX77" fmla="*/ 447370 w 1295618"/>
                  <a:gd name="connsiteY77" fmla="*/ 927510 h 1408373"/>
                  <a:gd name="connsiteX78" fmla="*/ 443559 w 1295618"/>
                  <a:gd name="connsiteY78" fmla="*/ 916079 h 1408373"/>
                  <a:gd name="connsiteX79" fmla="*/ 448132 w 1295618"/>
                  <a:gd name="connsiteY79" fmla="*/ 913030 h 1408373"/>
                  <a:gd name="connsiteX80" fmla="*/ 436700 w 1295618"/>
                  <a:gd name="connsiteY80" fmla="*/ 913030 h 1408373"/>
                  <a:gd name="connsiteX81" fmla="*/ 437462 w 1295618"/>
                  <a:gd name="connsiteY81" fmla="*/ 910744 h 1408373"/>
                  <a:gd name="connsiteX82" fmla="*/ 424506 w 1295618"/>
                  <a:gd name="connsiteY82" fmla="*/ 906171 h 1408373"/>
                  <a:gd name="connsiteX83" fmla="*/ 413074 w 1295618"/>
                  <a:gd name="connsiteY83" fmla="*/ 886356 h 1408373"/>
                  <a:gd name="connsiteX84" fmla="*/ 398593 w 1295618"/>
                  <a:gd name="connsiteY84" fmla="*/ 876448 h 1408373"/>
                  <a:gd name="connsiteX85" fmla="*/ 403166 w 1295618"/>
                  <a:gd name="connsiteY85" fmla="*/ 877210 h 1408373"/>
                  <a:gd name="connsiteX86" fmla="*/ 396307 w 1295618"/>
                  <a:gd name="connsiteY86" fmla="*/ 871875 h 1408373"/>
                  <a:gd name="connsiteX87" fmla="*/ 394021 w 1295618"/>
                  <a:gd name="connsiteY87" fmla="*/ 857395 h 1408373"/>
                  <a:gd name="connsiteX88" fmla="*/ 384113 w 1295618"/>
                  <a:gd name="connsiteY88" fmla="*/ 861205 h 1408373"/>
                  <a:gd name="connsiteX89" fmla="*/ 371157 w 1295618"/>
                  <a:gd name="connsiteY89" fmla="*/ 843676 h 1408373"/>
                  <a:gd name="connsiteX90" fmla="*/ 378016 w 1295618"/>
                  <a:gd name="connsiteY90" fmla="*/ 842152 h 1408373"/>
                  <a:gd name="connsiteX91" fmla="*/ 364298 w 1295618"/>
                  <a:gd name="connsiteY91" fmla="*/ 829958 h 1408373"/>
                  <a:gd name="connsiteX92" fmla="*/ 360487 w 1295618"/>
                  <a:gd name="connsiteY92" fmla="*/ 836055 h 1408373"/>
                  <a:gd name="connsiteX93" fmla="*/ 355914 w 1295618"/>
                  <a:gd name="connsiteY93" fmla="*/ 825385 h 1408373"/>
                  <a:gd name="connsiteX94" fmla="*/ 346769 w 1295618"/>
                  <a:gd name="connsiteY94" fmla="*/ 821575 h 1408373"/>
                  <a:gd name="connsiteX95" fmla="*/ 327715 w 1295618"/>
                  <a:gd name="connsiteY95" fmla="*/ 784230 h 1408373"/>
                  <a:gd name="connsiteX96" fmla="*/ 321618 w 1295618"/>
                  <a:gd name="connsiteY96" fmla="*/ 781944 h 1408373"/>
                  <a:gd name="connsiteX97" fmla="*/ 325429 w 1295618"/>
                  <a:gd name="connsiteY97" fmla="*/ 786517 h 1408373"/>
                  <a:gd name="connsiteX98" fmla="*/ 321618 w 1295618"/>
                  <a:gd name="connsiteY98" fmla="*/ 786517 h 1408373"/>
                  <a:gd name="connsiteX99" fmla="*/ 325429 w 1295618"/>
                  <a:gd name="connsiteY99" fmla="*/ 778895 h 1408373"/>
                  <a:gd name="connsiteX100" fmla="*/ 304851 w 1295618"/>
                  <a:gd name="connsiteY100" fmla="*/ 767463 h 1408373"/>
                  <a:gd name="connsiteX101" fmla="*/ 304851 w 1295618"/>
                  <a:gd name="connsiteY101" fmla="*/ 762129 h 1408373"/>
                  <a:gd name="connsiteX102" fmla="*/ 297230 w 1295618"/>
                  <a:gd name="connsiteY102" fmla="*/ 759842 h 1408373"/>
                  <a:gd name="connsiteX103" fmla="*/ 303327 w 1295618"/>
                  <a:gd name="connsiteY103" fmla="*/ 749172 h 1408373"/>
                  <a:gd name="connsiteX104" fmla="*/ 293420 w 1295618"/>
                  <a:gd name="connsiteY104" fmla="*/ 743075 h 1408373"/>
                  <a:gd name="connsiteX105" fmla="*/ 294944 w 1295618"/>
                  <a:gd name="connsiteY105" fmla="*/ 735454 h 1408373"/>
                  <a:gd name="connsiteX106" fmla="*/ 288847 w 1295618"/>
                  <a:gd name="connsiteY106" fmla="*/ 733930 h 1408373"/>
                  <a:gd name="connsiteX107" fmla="*/ 291133 w 1295618"/>
                  <a:gd name="connsiteY107" fmla="*/ 734692 h 1408373"/>
                  <a:gd name="connsiteX108" fmla="*/ 286560 w 1295618"/>
                  <a:gd name="connsiteY108" fmla="*/ 728595 h 1408373"/>
                  <a:gd name="connsiteX109" fmla="*/ 287323 w 1295618"/>
                  <a:gd name="connsiteY109" fmla="*/ 737740 h 1408373"/>
                  <a:gd name="connsiteX110" fmla="*/ 278939 w 1295618"/>
                  <a:gd name="connsiteY110" fmla="*/ 733930 h 1408373"/>
                  <a:gd name="connsiteX111" fmla="*/ 275891 w 1295618"/>
                  <a:gd name="connsiteY111" fmla="*/ 724022 h 1408373"/>
                  <a:gd name="connsiteX112" fmla="*/ 269794 w 1295618"/>
                  <a:gd name="connsiteY112" fmla="*/ 721736 h 1408373"/>
                  <a:gd name="connsiteX113" fmla="*/ 271318 w 1295618"/>
                  <a:gd name="connsiteY113" fmla="*/ 717163 h 1408373"/>
                  <a:gd name="connsiteX114" fmla="*/ 274367 w 1295618"/>
                  <a:gd name="connsiteY114" fmla="*/ 720974 h 1408373"/>
                  <a:gd name="connsiteX115" fmla="*/ 272842 w 1295618"/>
                  <a:gd name="connsiteY115" fmla="*/ 713352 h 1408373"/>
                  <a:gd name="connsiteX116" fmla="*/ 263697 w 1295618"/>
                  <a:gd name="connsiteY116" fmla="*/ 711828 h 1408373"/>
                  <a:gd name="connsiteX117" fmla="*/ 269794 w 1295618"/>
                  <a:gd name="connsiteY117" fmla="*/ 711828 h 1408373"/>
                  <a:gd name="connsiteX118" fmla="*/ 267507 w 1295618"/>
                  <a:gd name="connsiteY118" fmla="*/ 704969 h 1408373"/>
                  <a:gd name="connsiteX119" fmla="*/ 263697 w 1295618"/>
                  <a:gd name="connsiteY119" fmla="*/ 707255 h 1408373"/>
                  <a:gd name="connsiteX120" fmla="*/ 265221 w 1295618"/>
                  <a:gd name="connsiteY120" fmla="*/ 705731 h 1408373"/>
                  <a:gd name="connsiteX121" fmla="*/ 253027 w 1295618"/>
                  <a:gd name="connsiteY121" fmla="*/ 699634 h 1408373"/>
                  <a:gd name="connsiteX122" fmla="*/ 249979 w 1295618"/>
                  <a:gd name="connsiteY122" fmla="*/ 688964 h 1408373"/>
                  <a:gd name="connsiteX123" fmla="*/ 250740 w 1295618"/>
                  <a:gd name="connsiteY123" fmla="*/ 688964 h 1408373"/>
                  <a:gd name="connsiteX124" fmla="*/ 242357 w 1295618"/>
                  <a:gd name="connsiteY124" fmla="*/ 679819 h 1408373"/>
                  <a:gd name="connsiteX125" fmla="*/ 243119 w 1295618"/>
                  <a:gd name="connsiteY125" fmla="*/ 679819 h 1408373"/>
                  <a:gd name="connsiteX126" fmla="*/ 235498 w 1295618"/>
                  <a:gd name="connsiteY126" fmla="*/ 672960 h 1408373"/>
                  <a:gd name="connsiteX127" fmla="*/ 240071 w 1295618"/>
                  <a:gd name="connsiteY127" fmla="*/ 660765 h 1408373"/>
                  <a:gd name="connsiteX128" fmla="*/ 227877 w 1295618"/>
                  <a:gd name="connsiteY128" fmla="*/ 660765 h 1408373"/>
                  <a:gd name="connsiteX129" fmla="*/ 213396 w 1295618"/>
                  <a:gd name="connsiteY129" fmla="*/ 633329 h 1408373"/>
                  <a:gd name="connsiteX130" fmla="*/ 208061 w 1295618"/>
                  <a:gd name="connsiteY130" fmla="*/ 632567 h 1408373"/>
                  <a:gd name="connsiteX131" fmla="*/ 188246 w 1295618"/>
                  <a:gd name="connsiteY131" fmla="*/ 593698 h 1408373"/>
                  <a:gd name="connsiteX132" fmla="*/ 194343 w 1295618"/>
                  <a:gd name="connsiteY132" fmla="*/ 590650 h 1408373"/>
                  <a:gd name="connsiteX133" fmla="*/ 189008 w 1295618"/>
                  <a:gd name="connsiteY133" fmla="*/ 587601 h 1408373"/>
                  <a:gd name="connsiteX134" fmla="*/ 185197 w 1295618"/>
                  <a:gd name="connsiteY134" fmla="*/ 595222 h 1408373"/>
                  <a:gd name="connsiteX135" fmla="*/ 173003 w 1295618"/>
                  <a:gd name="connsiteY135" fmla="*/ 570834 h 1408373"/>
                  <a:gd name="connsiteX136" fmla="*/ 168431 w 1295618"/>
                  <a:gd name="connsiteY136" fmla="*/ 571596 h 1408373"/>
                  <a:gd name="connsiteX137" fmla="*/ 167669 w 1295618"/>
                  <a:gd name="connsiteY137" fmla="*/ 559402 h 1408373"/>
                  <a:gd name="connsiteX138" fmla="*/ 163858 w 1295618"/>
                  <a:gd name="connsiteY138" fmla="*/ 560927 h 1408373"/>
                  <a:gd name="connsiteX139" fmla="*/ 165382 w 1295618"/>
                  <a:gd name="connsiteY139" fmla="*/ 556354 h 1408373"/>
                  <a:gd name="connsiteX140" fmla="*/ 158523 w 1295618"/>
                  <a:gd name="connsiteY140" fmla="*/ 552543 h 1408373"/>
                  <a:gd name="connsiteX141" fmla="*/ 161571 w 1295618"/>
                  <a:gd name="connsiteY141" fmla="*/ 549495 h 1408373"/>
                  <a:gd name="connsiteX142" fmla="*/ 148615 w 1295618"/>
                  <a:gd name="connsiteY142" fmla="*/ 536539 h 1408373"/>
                  <a:gd name="connsiteX143" fmla="*/ 151664 w 1295618"/>
                  <a:gd name="connsiteY143" fmla="*/ 529679 h 1408373"/>
                  <a:gd name="connsiteX144" fmla="*/ 145567 w 1295618"/>
                  <a:gd name="connsiteY144" fmla="*/ 530441 h 1408373"/>
                  <a:gd name="connsiteX145" fmla="*/ 144805 w 1295618"/>
                  <a:gd name="connsiteY145" fmla="*/ 509864 h 1408373"/>
                  <a:gd name="connsiteX146" fmla="*/ 108984 w 1295618"/>
                  <a:gd name="connsiteY146" fmla="*/ 461850 h 1408373"/>
                  <a:gd name="connsiteX147" fmla="*/ 112033 w 1295618"/>
                  <a:gd name="connsiteY147" fmla="*/ 461088 h 1408373"/>
                  <a:gd name="connsiteX148" fmla="*/ 106698 w 1295618"/>
                  <a:gd name="connsiteY148" fmla="*/ 456515 h 1408373"/>
                  <a:gd name="connsiteX149" fmla="*/ 115082 w 1295618"/>
                  <a:gd name="connsiteY149" fmla="*/ 452704 h 1408373"/>
                  <a:gd name="connsiteX150" fmla="*/ 103650 w 1295618"/>
                  <a:gd name="connsiteY150" fmla="*/ 442035 h 1408373"/>
                  <a:gd name="connsiteX151" fmla="*/ 102888 w 1295618"/>
                  <a:gd name="connsiteY151" fmla="*/ 445845 h 1408373"/>
                  <a:gd name="connsiteX152" fmla="*/ 96028 w 1295618"/>
                  <a:gd name="connsiteY152" fmla="*/ 436700 h 1408373"/>
                  <a:gd name="connsiteX153" fmla="*/ 103650 w 1295618"/>
                  <a:gd name="connsiteY153" fmla="*/ 433651 h 1408373"/>
                  <a:gd name="connsiteX154" fmla="*/ 99077 w 1295618"/>
                  <a:gd name="connsiteY154" fmla="*/ 430603 h 1408373"/>
                  <a:gd name="connsiteX155" fmla="*/ 119654 w 1295618"/>
                  <a:gd name="connsiteY155" fmla="*/ 429078 h 1408373"/>
                  <a:gd name="connsiteX156" fmla="*/ 112795 w 1295618"/>
                  <a:gd name="connsiteY156" fmla="*/ 424506 h 1408373"/>
                  <a:gd name="connsiteX157" fmla="*/ 121179 w 1295618"/>
                  <a:gd name="connsiteY157" fmla="*/ 421457 h 1408373"/>
                  <a:gd name="connsiteX158" fmla="*/ 107460 w 1295618"/>
                  <a:gd name="connsiteY158" fmla="*/ 422981 h 1408373"/>
                  <a:gd name="connsiteX159" fmla="*/ 89931 w 1295618"/>
                  <a:gd name="connsiteY159" fmla="*/ 415360 h 1408373"/>
                  <a:gd name="connsiteX160" fmla="*/ 97553 w 1295618"/>
                  <a:gd name="connsiteY160" fmla="*/ 419171 h 1408373"/>
                  <a:gd name="connsiteX161" fmla="*/ 91456 w 1295618"/>
                  <a:gd name="connsiteY161" fmla="*/ 406977 h 1408373"/>
                  <a:gd name="connsiteX162" fmla="*/ 82310 w 1295618"/>
                  <a:gd name="connsiteY162" fmla="*/ 408501 h 1408373"/>
                  <a:gd name="connsiteX163" fmla="*/ 86121 w 1295618"/>
                  <a:gd name="connsiteY163" fmla="*/ 402404 h 1408373"/>
                  <a:gd name="connsiteX164" fmla="*/ 77737 w 1295618"/>
                  <a:gd name="connsiteY164" fmla="*/ 403166 h 1408373"/>
                  <a:gd name="connsiteX165" fmla="*/ 70116 w 1295618"/>
                  <a:gd name="connsiteY165" fmla="*/ 394020 h 1408373"/>
                  <a:gd name="connsiteX166" fmla="*/ 83072 w 1295618"/>
                  <a:gd name="connsiteY166" fmla="*/ 387923 h 1408373"/>
                  <a:gd name="connsiteX167" fmla="*/ 67830 w 1295618"/>
                  <a:gd name="connsiteY167" fmla="*/ 387923 h 1408373"/>
                  <a:gd name="connsiteX168" fmla="*/ 75451 w 1295618"/>
                  <a:gd name="connsiteY168" fmla="*/ 383351 h 1408373"/>
                  <a:gd name="connsiteX169" fmla="*/ 71640 w 1295618"/>
                  <a:gd name="connsiteY169" fmla="*/ 371919 h 1408373"/>
                  <a:gd name="connsiteX170" fmla="*/ 66305 w 1295618"/>
                  <a:gd name="connsiteY170" fmla="*/ 372681 h 1408373"/>
                  <a:gd name="connsiteX171" fmla="*/ 69354 w 1295618"/>
                  <a:gd name="connsiteY171" fmla="*/ 365060 h 1408373"/>
                  <a:gd name="connsiteX172" fmla="*/ 65543 w 1295618"/>
                  <a:gd name="connsiteY172" fmla="*/ 353628 h 1408373"/>
                  <a:gd name="connsiteX173" fmla="*/ 57922 w 1295618"/>
                  <a:gd name="connsiteY173" fmla="*/ 349055 h 1408373"/>
                  <a:gd name="connsiteX174" fmla="*/ 57922 w 1295618"/>
                  <a:gd name="connsiteY174" fmla="*/ 358963 h 1408373"/>
                  <a:gd name="connsiteX175" fmla="*/ 51825 w 1295618"/>
                  <a:gd name="connsiteY175" fmla="*/ 349055 h 1408373"/>
                  <a:gd name="connsiteX176" fmla="*/ 54112 w 1295618"/>
                  <a:gd name="connsiteY176" fmla="*/ 347531 h 1408373"/>
                  <a:gd name="connsiteX177" fmla="*/ 48014 w 1295618"/>
                  <a:gd name="connsiteY177" fmla="*/ 341434 h 1408373"/>
                  <a:gd name="connsiteX178" fmla="*/ 51825 w 1295618"/>
                  <a:gd name="connsiteY178" fmla="*/ 339147 h 1408373"/>
                  <a:gd name="connsiteX179" fmla="*/ 47252 w 1295618"/>
                  <a:gd name="connsiteY179" fmla="*/ 339147 h 1408373"/>
                  <a:gd name="connsiteX180" fmla="*/ 50301 w 1295618"/>
                  <a:gd name="connsiteY180" fmla="*/ 327715 h 1408373"/>
                  <a:gd name="connsiteX181" fmla="*/ 55636 w 1295618"/>
                  <a:gd name="connsiteY181" fmla="*/ 332288 h 1408373"/>
                  <a:gd name="connsiteX182" fmla="*/ 54873 w 1295618"/>
                  <a:gd name="connsiteY182" fmla="*/ 324667 h 1408373"/>
                  <a:gd name="connsiteX183" fmla="*/ 41917 w 1295618"/>
                  <a:gd name="connsiteY183" fmla="*/ 323905 h 1408373"/>
                  <a:gd name="connsiteX184" fmla="*/ 40393 w 1295618"/>
                  <a:gd name="connsiteY184" fmla="*/ 317808 h 1408373"/>
                  <a:gd name="connsiteX185" fmla="*/ 47252 w 1295618"/>
                  <a:gd name="connsiteY185" fmla="*/ 321618 h 1408373"/>
                  <a:gd name="connsiteX186" fmla="*/ 50301 w 1295618"/>
                  <a:gd name="connsiteY186" fmla="*/ 310186 h 1408373"/>
                  <a:gd name="connsiteX187" fmla="*/ 40393 w 1295618"/>
                  <a:gd name="connsiteY187" fmla="*/ 310186 h 1408373"/>
                  <a:gd name="connsiteX188" fmla="*/ 44204 w 1295618"/>
                  <a:gd name="connsiteY188" fmla="*/ 304089 h 1408373"/>
                  <a:gd name="connsiteX189" fmla="*/ 35058 w 1295618"/>
                  <a:gd name="connsiteY189" fmla="*/ 301803 h 1408373"/>
                  <a:gd name="connsiteX190" fmla="*/ 41155 w 1295618"/>
                  <a:gd name="connsiteY190" fmla="*/ 285036 h 1408373"/>
                  <a:gd name="connsiteX191" fmla="*/ 49538 w 1295618"/>
                  <a:gd name="connsiteY191" fmla="*/ 288847 h 1408373"/>
                  <a:gd name="connsiteX192" fmla="*/ 48777 w 1295618"/>
                  <a:gd name="connsiteY192" fmla="*/ 285036 h 1408373"/>
                  <a:gd name="connsiteX193" fmla="*/ 58684 w 1295618"/>
                  <a:gd name="connsiteY193" fmla="*/ 281988 h 1408373"/>
                  <a:gd name="connsiteX194" fmla="*/ 54112 w 1295618"/>
                  <a:gd name="connsiteY194" fmla="*/ 275128 h 1408373"/>
                  <a:gd name="connsiteX195" fmla="*/ 32010 w 1295618"/>
                  <a:gd name="connsiteY195" fmla="*/ 275128 h 1408373"/>
                  <a:gd name="connsiteX196" fmla="*/ 33534 w 1295618"/>
                  <a:gd name="connsiteY196" fmla="*/ 256075 h 1408373"/>
                  <a:gd name="connsiteX197" fmla="*/ 28961 w 1295618"/>
                  <a:gd name="connsiteY197" fmla="*/ 260648 h 1408373"/>
                  <a:gd name="connsiteX198" fmla="*/ 20578 w 1295618"/>
                  <a:gd name="connsiteY198" fmla="*/ 249978 h 1408373"/>
                  <a:gd name="connsiteX199" fmla="*/ 34296 w 1295618"/>
                  <a:gd name="connsiteY199" fmla="*/ 248454 h 1408373"/>
                  <a:gd name="connsiteX200" fmla="*/ 35058 w 1295618"/>
                  <a:gd name="connsiteY200" fmla="*/ 254551 h 1408373"/>
                  <a:gd name="connsiteX201" fmla="*/ 41155 w 1295618"/>
                  <a:gd name="connsiteY201" fmla="*/ 246168 h 1408373"/>
                  <a:gd name="connsiteX202" fmla="*/ 33534 w 1295618"/>
                  <a:gd name="connsiteY202" fmla="*/ 239308 h 1408373"/>
                  <a:gd name="connsiteX203" fmla="*/ 30485 w 1295618"/>
                  <a:gd name="connsiteY203" fmla="*/ 243881 h 1408373"/>
                  <a:gd name="connsiteX204" fmla="*/ 24388 w 1295618"/>
                  <a:gd name="connsiteY204" fmla="*/ 232449 h 1408373"/>
                  <a:gd name="connsiteX205" fmla="*/ 19053 w 1295618"/>
                  <a:gd name="connsiteY205" fmla="*/ 240833 h 1408373"/>
                  <a:gd name="connsiteX206" fmla="*/ 15243 w 1295618"/>
                  <a:gd name="connsiteY206" fmla="*/ 235498 h 1408373"/>
                  <a:gd name="connsiteX207" fmla="*/ 18292 w 1295618"/>
                  <a:gd name="connsiteY207" fmla="*/ 235498 h 1408373"/>
                  <a:gd name="connsiteX208" fmla="*/ 10670 w 1295618"/>
                  <a:gd name="connsiteY208" fmla="*/ 224828 h 1408373"/>
                  <a:gd name="connsiteX209" fmla="*/ 16005 w 1295618"/>
                  <a:gd name="connsiteY209" fmla="*/ 218731 h 1408373"/>
                  <a:gd name="connsiteX210" fmla="*/ 25150 w 1295618"/>
                  <a:gd name="connsiteY210" fmla="*/ 228639 h 1408373"/>
                  <a:gd name="connsiteX211" fmla="*/ 19816 w 1295618"/>
                  <a:gd name="connsiteY211" fmla="*/ 215682 h 1408373"/>
                  <a:gd name="connsiteX212" fmla="*/ 22864 w 1295618"/>
                  <a:gd name="connsiteY212" fmla="*/ 219493 h 1408373"/>
                  <a:gd name="connsiteX213" fmla="*/ 24388 w 1295618"/>
                  <a:gd name="connsiteY213" fmla="*/ 205775 h 1408373"/>
                  <a:gd name="connsiteX214" fmla="*/ 17529 w 1295618"/>
                  <a:gd name="connsiteY214" fmla="*/ 205775 h 1408373"/>
                  <a:gd name="connsiteX215" fmla="*/ 7622 w 1295618"/>
                  <a:gd name="connsiteY215" fmla="*/ 188246 h 1408373"/>
                  <a:gd name="connsiteX216" fmla="*/ 13718 w 1295618"/>
                  <a:gd name="connsiteY216" fmla="*/ 182149 h 1408373"/>
                  <a:gd name="connsiteX217" fmla="*/ 21340 w 1295618"/>
                  <a:gd name="connsiteY217" fmla="*/ 201964 h 1408373"/>
                  <a:gd name="connsiteX218" fmla="*/ 30485 w 1295618"/>
                  <a:gd name="connsiteY218" fmla="*/ 209585 h 1408373"/>
                  <a:gd name="connsiteX219" fmla="*/ 40393 w 1295618"/>
                  <a:gd name="connsiteY219" fmla="*/ 198153 h 1408373"/>
                  <a:gd name="connsiteX220" fmla="*/ 36582 w 1295618"/>
                  <a:gd name="connsiteY220" fmla="*/ 193581 h 1408373"/>
                  <a:gd name="connsiteX221" fmla="*/ 28199 w 1295618"/>
                  <a:gd name="connsiteY221" fmla="*/ 198153 h 1408373"/>
                  <a:gd name="connsiteX222" fmla="*/ 16767 w 1295618"/>
                  <a:gd name="connsiteY222" fmla="*/ 178338 h 1408373"/>
                  <a:gd name="connsiteX223" fmla="*/ 24388 w 1295618"/>
                  <a:gd name="connsiteY223" fmla="*/ 178338 h 1408373"/>
                  <a:gd name="connsiteX224" fmla="*/ 18292 w 1295618"/>
                  <a:gd name="connsiteY224" fmla="*/ 147853 h 1408373"/>
                  <a:gd name="connsiteX225" fmla="*/ 9146 w 1295618"/>
                  <a:gd name="connsiteY225" fmla="*/ 143280 h 1408373"/>
                  <a:gd name="connsiteX226" fmla="*/ 0 w 1295618"/>
                  <a:gd name="connsiteY226" fmla="*/ 152426 h 1408373"/>
                  <a:gd name="connsiteX227" fmla="*/ 4573 w 1295618"/>
                  <a:gd name="connsiteY227" fmla="*/ 150139 h 1408373"/>
                  <a:gd name="connsiteX228" fmla="*/ 2287 w 1295618"/>
                  <a:gd name="connsiteY228" fmla="*/ 139470 h 1408373"/>
                  <a:gd name="connsiteX229" fmla="*/ 18292 w 1295618"/>
                  <a:gd name="connsiteY229" fmla="*/ 140232 h 1408373"/>
                  <a:gd name="connsiteX230" fmla="*/ 21340 w 1295618"/>
                  <a:gd name="connsiteY230" fmla="*/ 133373 h 1408373"/>
                  <a:gd name="connsiteX231" fmla="*/ 6859 w 1295618"/>
                  <a:gd name="connsiteY231" fmla="*/ 111271 h 1408373"/>
                  <a:gd name="connsiteX232" fmla="*/ 1525 w 1295618"/>
                  <a:gd name="connsiteY232" fmla="*/ 79261 h 1408373"/>
                  <a:gd name="connsiteX233" fmla="*/ 11432 w 1295618"/>
                  <a:gd name="connsiteY233" fmla="*/ 71640 h 1408373"/>
                  <a:gd name="connsiteX234" fmla="*/ 6859 w 1295618"/>
                  <a:gd name="connsiteY234" fmla="*/ 67829 h 1408373"/>
                  <a:gd name="connsiteX235" fmla="*/ 8383 w 1295618"/>
                  <a:gd name="connsiteY235" fmla="*/ 68592 h 1408373"/>
                  <a:gd name="connsiteX236" fmla="*/ 762 w 1295618"/>
                  <a:gd name="connsiteY236" fmla="*/ 51825 h 1408373"/>
                  <a:gd name="connsiteX237" fmla="*/ 8383 w 1295618"/>
                  <a:gd name="connsiteY237" fmla="*/ 53349 h 1408373"/>
                  <a:gd name="connsiteX238" fmla="*/ 6097 w 1295618"/>
                  <a:gd name="connsiteY238" fmla="*/ 49538 h 1408373"/>
                  <a:gd name="connsiteX239" fmla="*/ 12194 w 1295618"/>
                  <a:gd name="connsiteY239" fmla="*/ 49538 h 1408373"/>
                  <a:gd name="connsiteX240" fmla="*/ 9146 w 1295618"/>
                  <a:gd name="connsiteY240" fmla="*/ 33534 h 1408373"/>
                  <a:gd name="connsiteX241" fmla="*/ 5335 w 1295618"/>
                  <a:gd name="connsiteY241" fmla="*/ 37344 h 1408373"/>
                  <a:gd name="connsiteX242" fmla="*/ 2287 w 1295618"/>
                  <a:gd name="connsiteY242" fmla="*/ 12194 h 1408373"/>
                  <a:gd name="connsiteX243" fmla="*/ 6859 w 1295618"/>
                  <a:gd name="connsiteY243" fmla="*/ 12194 h 1408373"/>
                  <a:gd name="connsiteX244" fmla="*/ 3811 w 1295618"/>
                  <a:gd name="connsiteY244" fmla="*/ 6859 h 1408373"/>
                  <a:gd name="connsiteX245" fmla="*/ 6097 w 1295618"/>
                  <a:gd name="connsiteY245" fmla="*/ 0 h 1408373"/>
                  <a:gd name="connsiteX246" fmla="*/ 18292 w 1295618"/>
                  <a:gd name="connsiteY246" fmla="*/ 12956 h 1408373"/>
                  <a:gd name="connsiteX247" fmla="*/ 9146 w 1295618"/>
                  <a:gd name="connsiteY247" fmla="*/ 12194 h 1408373"/>
                  <a:gd name="connsiteX248" fmla="*/ 12194 w 1295618"/>
                  <a:gd name="connsiteY248" fmla="*/ 23626 h 1408373"/>
                  <a:gd name="connsiteX249" fmla="*/ 9908 w 1295618"/>
                  <a:gd name="connsiteY249" fmla="*/ 18291 h 1408373"/>
                  <a:gd name="connsiteX250" fmla="*/ 19816 w 1295618"/>
                  <a:gd name="connsiteY250" fmla="*/ 23626 h 1408373"/>
                  <a:gd name="connsiteX251" fmla="*/ 19053 w 1295618"/>
                  <a:gd name="connsiteY251" fmla="*/ 19053 h 1408373"/>
                  <a:gd name="connsiteX252" fmla="*/ 23626 w 1295618"/>
                  <a:gd name="connsiteY252" fmla="*/ 30485 h 1408373"/>
                  <a:gd name="connsiteX253" fmla="*/ 18292 w 1295618"/>
                  <a:gd name="connsiteY253" fmla="*/ 32009 h 1408373"/>
                  <a:gd name="connsiteX254" fmla="*/ 25150 w 1295618"/>
                  <a:gd name="connsiteY254" fmla="*/ 43441 h 1408373"/>
                  <a:gd name="connsiteX255" fmla="*/ 30485 w 1295618"/>
                  <a:gd name="connsiteY255" fmla="*/ 63257 h 1408373"/>
                  <a:gd name="connsiteX256" fmla="*/ 16767 w 1295618"/>
                  <a:gd name="connsiteY256" fmla="*/ 52587 h 1408373"/>
                  <a:gd name="connsiteX257" fmla="*/ 16005 w 1295618"/>
                  <a:gd name="connsiteY257" fmla="*/ 63257 h 1408373"/>
                  <a:gd name="connsiteX258" fmla="*/ 29724 w 1295618"/>
                  <a:gd name="connsiteY258" fmla="*/ 71640 h 1408373"/>
                  <a:gd name="connsiteX259" fmla="*/ 25913 w 1295618"/>
                  <a:gd name="connsiteY259" fmla="*/ 72402 h 1408373"/>
                  <a:gd name="connsiteX260" fmla="*/ 34296 w 1295618"/>
                  <a:gd name="connsiteY260" fmla="*/ 84596 h 1408373"/>
                  <a:gd name="connsiteX261" fmla="*/ 38869 w 1295618"/>
                  <a:gd name="connsiteY261" fmla="*/ 120416 h 1408373"/>
                  <a:gd name="connsiteX262" fmla="*/ 35058 w 1295618"/>
                  <a:gd name="connsiteY262" fmla="*/ 121178 h 1408373"/>
                  <a:gd name="connsiteX263" fmla="*/ 47252 w 1295618"/>
                  <a:gd name="connsiteY263" fmla="*/ 144804 h 1408373"/>
                  <a:gd name="connsiteX264" fmla="*/ 50301 w 1295618"/>
                  <a:gd name="connsiteY264" fmla="*/ 179862 h 1408373"/>
                  <a:gd name="connsiteX265" fmla="*/ 71640 w 1295618"/>
                  <a:gd name="connsiteY265" fmla="*/ 240071 h 1408373"/>
                  <a:gd name="connsiteX266" fmla="*/ 64781 w 1295618"/>
                  <a:gd name="connsiteY266" fmla="*/ 237784 h 1408373"/>
                  <a:gd name="connsiteX267" fmla="*/ 64781 w 1295618"/>
                  <a:gd name="connsiteY267" fmla="*/ 244643 h 1408373"/>
                  <a:gd name="connsiteX268" fmla="*/ 76213 w 1295618"/>
                  <a:gd name="connsiteY268" fmla="*/ 249978 h 1408373"/>
                  <a:gd name="connsiteX269" fmla="*/ 89931 w 1295618"/>
                  <a:gd name="connsiteY269" fmla="*/ 279701 h 1408373"/>
                  <a:gd name="connsiteX270" fmla="*/ 86121 w 1295618"/>
                  <a:gd name="connsiteY270" fmla="*/ 281225 h 1408373"/>
                  <a:gd name="connsiteX271" fmla="*/ 96028 w 1295618"/>
                  <a:gd name="connsiteY271" fmla="*/ 310948 h 1408373"/>
                  <a:gd name="connsiteX272" fmla="*/ 93742 w 1295618"/>
                  <a:gd name="connsiteY272" fmla="*/ 318570 h 1408373"/>
                  <a:gd name="connsiteX273" fmla="*/ 108984 w 1295618"/>
                  <a:gd name="connsiteY273" fmla="*/ 332288 h 1408373"/>
                  <a:gd name="connsiteX274" fmla="*/ 114319 w 1295618"/>
                  <a:gd name="connsiteY274" fmla="*/ 355914 h 1408373"/>
                  <a:gd name="connsiteX275" fmla="*/ 151664 w 1295618"/>
                  <a:gd name="connsiteY275" fmla="*/ 422219 h 1408373"/>
                  <a:gd name="connsiteX276" fmla="*/ 148615 w 1295618"/>
                  <a:gd name="connsiteY276" fmla="*/ 426030 h 1408373"/>
                  <a:gd name="connsiteX277" fmla="*/ 187484 w 1295618"/>
                  <a:gd name="connsiteY277" fmla="*/ 492335 h 1408373"/>
                  <a:gd name="connsiteX278" fmla="*/ 179862 w 1295618"/>
                  <a:gd name="connsiteY278" fmla="*/ 493859 h 1408373"/>
                  <a:gd name="connsiteX279" fmla="*/ 192819 w 1295618"/>
                  <a:gd name="connsiteY279" fmla="*/ 502243 h 1408373"/>
                  <a:gd name="connsiteX280" fmla="*/ 200440 w 1295618"/>
                  <a:gd name="connsiteY280" fmla="*/ 522058 h 1408373"/>
                  <a:gd name="connsiteX281" fmla="*/ 211110 w 1295618"/>
                  <a:gd name="connsiteY281" fmla="*/ 531966 h 1408373"/>
                  <a:gd name="connsiteX282" fmla="*/ 225591 w 1295618"/>
                  <a:gd name="connsiteY282" fmla="*/ 559402 h 1408373"/>
                  <a:gd name="connsiteX283" fmla="*/ 224828 w 1295618"/>
                  <a:gd name="connsiteY283" fmla="*/ 556354 h 1408373"/>
                  <a:gd name="connsiteX284" fmla="*/ 221017 w 1295618"/>
                  <a:gd name="connsiteY284" fmla="*/ 560927 h 1408373"/>
                  <a:gd name="connsiteX285" fmla="*/ 233973 w 1295618"/>
                  <a:gd name="connsiteY285" fmla="*/ 568548 h 1408373"/>
                  <a:gd name="connsiteX286" fmla="*/ 255314 w 1295618"/>
                  <a:gd name="connsiteY286" fmla="*/ 608179 h 1408373"/>
                  <a:gd name="connsiteX287" fmla="*/ 261410 w 1295618"/>
                  <a:gd name="connsiteY287" fmla="*/ 608941 h 1408373"/>
                  <a:gd name="connsiteX288" fmla="*/ 279702 w 1295618"/>
                  <a:gd name="connsiteY288" fmla="*/ 637902 h 1408373"/>
                  <a:gd name="connsiteX289" fmla="*/ 276653 w 1295618"/>
                  <a:gd name="connsiteY289" fmla="*/ 641712 h 1408373"/>
                  <a:gd name="connsiteX290" fmla="*/ 282750 w 1295618"/>
                  <a:gd name="connsiteY290" fmla="*/ 641712 h 1408373"/>
                  <a:gd name="connsiteX291" fmla="*/ 312473 w 1295618"/>
                  <a:gd name="connsiteY291" fmla="*/ 690489 h 1408373"/>
                  <a:gd name="connsiteX292" fmla="*/ 372681 w 1295618"/>
                  <a:gd name="connsiteY292" fmla="*/ 763653 h 1408373"/>
                  <a:gd name="connsiteX293" fmla="*/ 371157 w 1295618"/>
                  <a:gd name="connsiteY293" fmla="*/ 764415 h 1408373"/>
                  <a:gd name="connsiteX294" fmla="*/ 394021 w 1295618"/>
                  <a:gd name="connsiteY294" fmla="*/ 786517 h 1408373"/>
                  <a:gd name="connsiteX295" fmla="*/ 395545 w 1295618"/>
                  <a:gd name="connsiteY295" fmla="*/ 794900 h 1408373"/>
                  <a:gd name="connsiteX296" fmla="*/ 419171 w 1295618"/>
                  <a:gd name="connsiteY296" fmla="*/ 819288 h 1408373"/>
                  <a:gd name="connsiteX297" fmla="*/ 416123 w 1295618"/>
                  <a:gd name="connsiteY297" fmla="*/ 817764 h 1408373"/>
                  <a:gd name="connsiteX298" fmla="*/ 437462 w 1295618"/>
                  <a:gd name="connsiteY298" fmla="*/ 844438 h 1408373"/>
                  <a:gd name="connsiteX299" fmla="*/ 432127 w 1295618"/>
                  <a:gd name="connsiteY299" fmla="*/ 843676 h 1408373"/>
                  <a:gd name="connsiteX300" fmla="*/ 440511 w 1295618"/>
                  <a:gd name="connsiteY300" fmla="*/ 855108 h 1408373"/>
                  <a:gd name="connsiteX301" fmla="*/ 443559 w 1295618"/>
                  <a:gd name="connsiteY301" fmla="*/ 852060 h 1408373"/>
                  <a:gd name="connsiteX302" fmla="*/ 505292 w 1295618"/>
                  <a:gd name="connsiteY302" fmla="*/ 909219 h 1408373"/>
                  <a:gd name="connsiteX303" fmla="*/ 512150 w 1295618"/>
                  <a:gd name="connsiteY303" fmla="*/ 926748 h 1408373"/>
                  <a:gd name="connsiteX304" fmla="*/ 514437 w 1295618"/>
                  <a:gd name="connsiteY304" fmla="*/ 926748 h 1408373"/>
                  <a:gd name="connsiteX305" fmla="*/ 521296 w 1295618"/>
                  <a:gd name="connsiteY305" fmla="*/ 940467 h 1408373"/>
                  <a:gd name="connsiteX306" fmla="*/ 528155 w 1295618"/>
                  <a:gd name="connsiteY306" fmla="*/ 938180 h 1408373"/>
                  <a:gd name="connsiteX307" fmla="*/ 543398 w 1295618"/>
                  <a:gd name="connsiteY307" fmla="*/ 957996 h 1408373"/>
                  <a:gd name="connsiteX308" fmla="*/ 541112 w 1295618"/>
                  <a:gd name="connsiteY308" fmla="*/ 959520 h 1408373"/>
                  <a:gd name="connsiteX309" fmla="*/ 575407 w 1295618"/>
                  <a:gd name="connsiteY309" fmla="*/ 972476 h 1408373"/>
                  <a:gd name="connsiteX310" fmla="*/ 724784 w 1295618"/>
                  <a:gd name="connsiteY310" fmla="*/ 1081460 h 1408373"/>
                  <a:gd name="connsiteX311" fmla="*/ 874924 w 1295618"/>
                  <a:gd name="connsiteY311" fmla="*/ 1183586 h 1408373"/>
                  <a:gd name="connsiteX312" fmla="*/ 899312 w 1295618"/>
                  <a:gd name="connsiteY312" fmla="*/ 1203401 h 1408373"/>
                  <a:gd name="connsiteX313" fmla="*/ 897788 w 1295618"/>
                  <a:gd name="connsiteY313" fmla="*/ 1205687 h 1408373"/>
                  <a:gd name="connsiteX314" fmla="*/ 912268 w 1295618"/>
                  <a:gd name="connsiteY314" fmla="*/ 1206450 h 1408373"/>
                  <a:gd name="connsiteX315" fmla="*/ 971714 w 1295618"/>
                  <a:gd name="connsiteY315" fmla="*/ 1238459 h 1408373"/>
                  <a:gd name="connsiteX316" fmla="*/ 967904 w 1295618"/>
                  <a:gd name="connsiteY316" fmla="*/ 1242270 h 1408373"/>
                  <a:gd name="connsiteX317" fmla="*/ 974001 w 1295618"/>
                  <a:gd name="connsiteY317" fmla="*/ 1240745 h 1408373"/>
                  <a:gd name="connsiteX318" fmla="*/ 974001 w 1295618"/>
                  <a:gd name="connsiteY318" fmla="*/ 1242270 h 1408373"/>
                  <a:gd name="connsiteX319" fmla="*/ 979336 w 1295618"/>
                  <a:gd name="connsiteY319" fmla="*/ 1238459 h 1408373"/>
                  <a:gd name="connsiteX320" fmla="*/ 1134048 w 1295618"/>
                  <a:gd name="connsiteY320" fmla="*/ 1320769 h 1408373"/>
                  <a:gd name="connsiteX321" fmla="*/ 1179013 w 1295618"/>
                  <a:gd name="connsiteY321" fmla="*/ 1339060 h 1408373"/>
                  <a:gd name="connsiteX322" fmla="*/ 1295618 w 1295618"/>
                  <a:gd name="connsiteY322" fmla="*/ 1396220 h 1408373"/>
                  <a:gd name="connsiteX323" fmla="*/ 1264371 w 1295618"/>
                  <a:gd name="connsiteY323" fmla="*/ 1407651 h 14083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295618" h="1408373">
                    <a:moveTo>
                      <a:pt x="1264371" y="1407651"/>
                    </a:moveTo>
                    <a:cubicBezTo>
                      <a:pt x="1236935" y="1412986"/>
                      <a:pt x="1212547" y="1387074"/>
                      <a:pt x="1185110" y="1385550"/>
                    </a:cubicBezTo>
                    <a:cubicBezTo>
                      <a:pt x="1182061" y="1384788"/>
                      <a:pt x="1188921" y="1378691"/>
                      <a:pt x="1182061" y="1377929"/>
                    </a:cubicBezTo>
                    <a:cubicBezTo>
                      <a:pt x="1153863" y="1378691"/>
                      <a:pt x="1119567" y="1355827"/>
                      <a:pt x="1095179" y="1335249"/>
                    </a:cubicBezTo>
                    <a:lnTo>
                      <a:pt x="1097465" y="1333725"/>
                    </a:lnTo>
                    <a:cubicBezTo>
                      <a:pt x="1092893" y="1329914"/>
                      <a:pt x="1082985" y="1333725"/>
                      <a:pt x="1077650" y="1329914"/>
                    </a:cubicBezTo>
                    <a:cubicBezTo>
                      <a:pt x="1078412" y="1328390"/>
                      <a:pt x="1080698" y="1329152"/>
                      <a:pt x="1079937" y="1326104"/>
                    </a:cubicBezTo>
                    <a:cubicBezTo>
                      <a:pt x="1076888" y="1329152"/>
                      <a:pt x="1068504" y="1323055"/>
                      <a:pt x="1064694" y="1325342"/>
                    </a:cubicBezTo>
                    <a:cubicBezTo>
                      <a:pt x="1063170" y="1323055"/>
                      <a:pt x="1064694" y="1319245"/>
                      <a:pt x="1063170" y="1316196"/>
                    </a:cubicBezTo>
                    <a:lnTo>
                      <a:pt x="1057835" y="1319245"/>
                    </a:lnTo>
                    <a:cubicBezTo>
                      <a:pt x="1043354" y="1326104"/>
                      <a:pt x="1036495" y="1307813"/>
                      <a:pt x="1021252" y="1307051"/>
                    </a:cubicBezTo>
                    <a:cubicBezTo>
                      <a:pt x="1022015" y="1306288"/>
                      <a:pt x="1024301" y="1306288"/>
                      <a:pt x="1023539" y="1304764"/>
                    </a:cubicBezTo>
                    <a:cubicBezTo>
                      <a:pt x="1000675" y="1301716"/>
                      <a:pt x="977049" y="1287997"/>
                      <a:pt x="954185" y="1278852"/>
                    </a:cubicBezTo>
                    <a:cubicBezTo>
                      <a:pt x="955709" y="1278090"/>
                      <a:pt x="957995" y="1275041"/>
                      <a:pt x="957995" y="1272755"/>
                    </a:cubicBezTo>
                    <a:cubicBezTo>
                      <a:pt x="954185" y="1276565"/>
                      <a:pt x="947326" y="1274279"/>
                      <a:pt x="940467" y="1272755"/>
                    </a:cubicBezTo>
                    <a:cubicBezTo>
                      <a:pt x="940467" y="1266658"/>
                      <a:pt x="928273" y="1271993"/>
                      <a:pt x="922938" y="1265133"/>
                    </a:cubicBezTo>
                    <a:lnTo>
                      <a:pt x="924462" y="1264371"/>
                    </a:lnTo>
                    <a:cubicBezTo>
                      <a:pt x="916841" y="1266658"/>
                      <a:pt x="918365" y="1257512"/>
                      <a:pt x="911506" y="1261323"/>
                    </a:cubicBezTo>
                    <a:lnTo>
                      <a:pt x="910744" y="1255988"/>
                    </a:lnTo>
                    <a:cubicBezTo>
                      <a:pt x="904647" y="1261323"/>
                      <a:pt x="905409" y="1248367"/>
                      <a:pt x="899312" y="1249891"/>
                    </a:cubicBezTo>
                    <a:lnTo>
                      <a:pt x="898550" y="1251415"/>
                    </a:lnTo>
                    <a:cubicBezTo>
                      <a:pt x="893977" y="1250653"/>
                      <a:pt x="893977" y="1246080"/>
                      <a:pt x="889404" y="1245318"/>
                    </a:cubicBezTo>
                    <a:lnTo>
                      <a:pt x="889404" y="1244556"/>
                    </a:lnTo>
                    <a:cubicBezTo>
                      <a:pt x="880259" y="1241507"/>
                      <a:pt x="877210" y="1234648"/>
                      <a:pt x="874161" y="1239983"/>
                    </a:cubicBezTo>
                    <a:cubicBezTo>
                      <a:pt x="873400" y="1233886"/>
                      <a:pt x="883307" y="1243032"/>
                      <a:pt x="882545" y="1233886"/>
                    </a:cubicBezTo>
                    <a:cubicBezTo>
                      <a:pt x="852060" y="1223216"/>
                      <a:pt x="824623" y="1205687"/>
                      <a:pt x="797949" y="1188158"/>
                    </a:cubicBezTo>
                    <a:cubicBezTo>
                      <a:pt x="796425" y="1184348"/>
                      <a:pt x="794900" y="1182061"/>
                      <a:pt x="794900" y="1179775"/>
                    </a:cubicBezTo>
                    <a:cubicBezTo>
                      <a:pt x="791852" y="1179013"/>
                      <a:pt x="784230" y="1174440"/>
                      <a:pt x="780420" y="1175202"/>
                    </a:cubicBezTo>
                    <a:cubicBezTo>
                      <a:pt x="781182" y="1175964"/>
                      <a:pt x="780420" y="1171392"/>
                      <a:pt x="778895" y="1170629"/>
                    </a:cubicBezTo>
                    <a:cubicBezTo>
                      <a:pt x="775085" y="1165295"/>
                      <a:pt x="769750" y="1172916"/>
                      <a:pt x="765939" y="1166819"/>
                    </a:cubicBezTo>
                    <a:cubicBezTo>
                      <a:pt x="768988" y="1166819"/>
                      <a:pt x="770512" y="1166057"/>
                      <a:pt x="771274" y="1163008"/>
                    </a:cubicBezTo>
                    <a:cubicBezTo>
                      <a:pt x="764415" y="1163770"/>
                      <a:pt x="758318" y="1159198"/>
                      <a:pt x="752221" y="1156911"/>
                    </a:cubicBezTo>
                    <a:cubicBezTo>
                      <a:pt x="753746" y="1156911"/>
                      <a:pt x="755270" y="1156911"/>
                      <a:pt x="756032" y="1155387"/>
                    </a:cubicBezTo>
                    <a:cubicBezTo>
                      <a:pt x="746886" y="1156149"/>
                      <a:pt x="746124" y="1147004"/>
                      <a:pt x="739265" y="1146241"/>
                    </a:cubicBezTo>
                    <a:lnTo>
                      <a:pt x="743075" y="1144717"/>
                    </a:lnTo>
                    <a:cubicBezTo>
                      <a:pt x="736979" y="1135572"/>
                      <a:pt x="736216" y="1149290"/>
                      <a:pt x="730882" y="1142431"/>
                    </a:cubicBezTo>
                    <a:cubicBezTo>
                      <a:pt x="733168" y="1142431"/>
                      <a:pt x="733168" y="1140906"/>
                      <a:pt x="734692" y="1140144"/>
                    </a:cubicBezTo>
                    <a:cubicBezTo>
                      <a:pt x="724784" y="1140906"/>
                      <a:pt x="714877" y="1131761"/>
                      <a:pt x="707256" y="1128712"/>
                    </a:cubicBezTo>
                    <a:cubicBezTo>
                      <a:pt x="708017" y="1128712"/>
                      <a:pt x="708017" y="1127950"/>
                      <a:pt x="708017" y="1127950"/>
                    </a:cubicBezTo>
                    <a:cubicBezTo>
                      <a:pt x="700396" y="1123378"/>
                      <a:pt x="694299" y="1116518"/>
                      <a:pt x="685154" y="1113470"/>
                    </a:cubicBezTo>
                    <a:cubicBezTo>
                      <a:pt x="683629" y="1110421"/>
                      <a:pt x="691251" y="1107373"/>
                      <a:pt x="682868" y="1102800"/>
                    </a:cubicBezTo>
                    <a:cubicBezTo>
                      <a:pt x="679057" y="1108897"/>
                      <a:pt x="668387" y="1095941"/>
                      <a:pt x="668387" y="1105849"/>
                    </a:cubicBezTo>
                    <a:cubicBezTo>
                      <a:pt x="662290" y="1100514"/>
                      <a:pt x="654669" y="1090606"/>
                      <a:pt x="648572" y="1089082"/>
                    </a:cubicBezTo>
                    <a:cubicBezTo>
                      <a:pt x="653144" y="1089082"/>
                      <a:pt x="650858" y="1079936"/>
                      <a:pt x="656193" y="1083747"/>
                    </a:cubicBezTo>
                    <a:lnTo>
                      <a:pt x="654669" y="1077650"/>
                    </a:lnTo>
                    <a:cubicBezTo>
                      <a:pt x="656955" y="1076126"/>
                      <a:pt x="657717" y="1081460"/>
                      <a:pt x="659241" y="1077650"/>
                    </a:cubicBezTo>
                    <a:cubicBezTo>
                      <a:pt x="656193" y="1076126"/>
                      <a:pt x="647048" y="1072315"/>
                      <a:pt x="645523" y="1069266"/>
                    </a:cubicBezTo>
                    <a:cubicBezTo>
                      <a:pt x="637902" y="1069266"/>
                      <a:pt x="628756" y="1072315"/>
                      <a:pt x="620373" y="1066980"/>
                    </a:cubicBezTo>
                    <a:cubicBezTo>
                      <a:pt x="625708" y="1067742"/>
                      <a:pt x="623421" y="1059359"/>
                      <a:pt x="626470" y="1060121"/>
                    </a:cubicBezTo>
                    <a:lnTo>
                      <a:pt x="608179" y="1059359"/>
                    </a:lnTo>
                    <a:cubicBezTo>
                      <a:pt x="605130" y="1057834"/>
                      <a:pt x="611227" y="1054786"/>
                      <a:pt x="606655" y="1053262"/>
                    </a:cubicBezTo>
                    <a:cubicBezTo>
                      <a:pt x="605893" y="1054786"/>
                      <a:pt x="603606" y="1054786"/>
                      <a:pt x="601320" y="1054786"/>
                    </a:cubicBezTo>
                    <a:cubicBezTo>
                      <a:pt x="600558" y="1053262"/>
                      <a:pt x="589888" y="1047165"/>
                      <a:pt x="592936" y="1041068"/>
                    </a:cubicBezTo>
                    <a:cubicBezTo>
                      <a:pt x="593698" y="1038019"/>
                      <a:pt x="598271" y="1043354"/>
                      <a:pt x="596747" y="1038781"/>
                    </a:cubicBezTo>
                    <a:cubicBezTo>
                      <a:pt x="592174" y="1034971"/>
                      <a:pt x="590650" y="1036495"/>
                      <a:pt x="585315" y="1032684"/>
                    </a:cubicBezTo>
                    <a:lnTo>
                      <a:pt x="586077" y="1031922"/>
                    </a:lnTo>
                    <a:cubicBezTo>
                      <a:pt x="583791" y="1028874"/>
                      <a:pt x="575407" y="1026587"/>
                      <a:pt x="576170" y="1032684"/>
                    </a:cubicBezTo>
                    <a:cubicBezTo>
                      <a:pt x="578456" y="1034971"/>
                      <a:pt x="577694" y="1028874"/>
                      <a:pt x="579980" y="1032684"/>
                    </a:cubicBezTo>
                    <a:cubicBezTo>
                      <a:pt x="575407" y="1034208"/>
                      <a:pt x="569310" y="1030398"/>
                      <a:pt x="563975" y="1026587"/>
                    </a:cubicBezTo>
                    <a:cubicBezTo>
                      <a:pt x="566262" y="1027349"/>
                      <a:pt x="567024" y="1025825"/>
                      <a:pt x="569310" y="1024301"/>
                    </a:cubicBezTo>
                    <a:cubicBezTo>
                      <a:pt x="559403" y="1023539"/>
                      <a:pt x="551781" y="1018966"/>
                      <a:pt x="543398" y="1014393"/>
                    </a:cubicBezTo>
                    <a:cubicBezTo>
                      <a:pt x="541112" y="1016680"/>
                      <a:pt x="550257" y="1012107"/>
                      <a:pt x="549495" y="1014393"/>
                    </a:cubicBezTo>
                    <a:cubicBezTo>
                      <a:pt x="543398" y="1002961"/>
                      <a:pt x="527393" y="1002961"/>
                      <a:pt x="524345" y="991529"/>
                    </a:cubicBezTo>
                    <a:cubicBezTo>
                      <a:pt x="525869" y="992291"/>
                      <a:pt x="522058" y="995340"/>
                      <a:pt x="522058" y="994578"/>
                    </a:cubicBezTo>
                    <a:cubicBezTo>
                      <a:pt x="518248" y="990767"/>
                      <a:pt x="521296" y="986956"/>
                      <a:pt x="517485" y="986194"/>
                    </a:cubicBezTo>
                    <a:cubicBezTo>
                      <a:pt x="519010" y="983908"/>
                      <a:pt x="513675" y="983908"/>
                      <a:pt x="509864" y="981622"/>
                    </a:cubicBezTo>
                    <a:cubicBezTo>
                      <a:pt x="506816" y="981622"/>
                      <a:pt x="509864" y="980097"/>
                      <a:pt x="512913" y="981622"/>
                    </a:cubicBezTo>
                    <a:cubicBezTo>
                      <a:pt x="507578" y="980097"/>
                      <a:pt x="489287" y="968665"/>
                      <a:pt x="483190" y="957233"/>
                    </a:cubicBezTo>
                    <a:cubicBezTo>
                      <a:pt x="482427" y="958758"/>
                      <a:pt x="473282" y="957233"/>
                      <a:pt x="470995" y="954947"/>
                    </a:cubicBezTo>
                    <a:lnTo>
                      <a:pt x="474806" y="952661"/>
                    </a:lnTo>
                    <a:cubicBezTo>
                      <a:pt x="474806" y="948850"/>
                      <a:pt x="467947" y="946564"/>
                      <a:pt x="470234" y="943515"/>
                    </a:cubicBezTo>
                    <a:cubicBezTo>
                      <a:pt x="461850" y="943515"/>
                      <a:pt x="490049" y="955709"/>
                      <a:pt x="481665" y="953423"/>
                    </a:cubicBezTo>
                    <a:cubicBezTo>
                      <a:pt x="482427" y="949612"/>
                      <a:pt x="468709" y="950374"/>
                      <a:pt x="474044" y="947326"/>
                    </a:cubicBezTo>
                    <a:cubicBezTo>
                      <a:pt x="470234" y="943515"/>
                      <a:pt x="462612" y="943515"/>
                      <a:pt x="461850" y="936656"/>
                    </a:cubicBezTo>
                    <a:cubicBezTo>
                      <a:pt x="462612" y="938180"/>
                      <a:pt x="469471" y="935894"/>
                      <a:pt x="465661" y="932845"/>
                    </a:cubicBezTo>
                    <a:cubicBezTo>
                      <a:pt x="459564" y="927510"/>
                      <a:pt x="462612" y="932845"/>
                      <a:pt x="457277" y="929035"/>
                    </a:cubicBezTo>
                    <a:lnTo>
                      <a:pt x="453467" y="927510"/>
                    </a:lnTo>
                    <a:cubicBezTo>
                      <a:pt x="450418" y="930559"/>
                      <a:pt x="448894" y="922176"/>
                      <a:pt x="447370" y="927510"/>
                    </a:cubicBezTo>
                    <a:cubicBezTo>
                      <a:pt x="448894" y="924462"/>
                      <a:pt x="437462" y="920651"/>
                      <a:pt x="443559" y="916079"/>
                    </a:cubicBezTo>
                    <a:lnTo>
                      <a:pt x="448132" y="913030"/>
                    </a:lnTo>
                    <a:cubicBezTo>
                      <a:pt x="445083" y="910744"/>
                      <a:pt x="439748" y="913030"/>
                      <a:pt x="436700" y="913030"/>
                    </a:cubicBezTo>
                    <a:cubicBezTo>
                      <a:pt x="436700" y="912268"/>
                      <a:pt x="436700" y="910744"/>
                      <a:pt x="437462" y="910744"/>
                    </a:cubicBezTo>
                    <a:cubicBezTo>
                      <a:pt x="431365" y="916079"/>
                      <a:pt x="432127" y="904647"/>
                      <a:pt x="424506" y="906171"/>
                    </a:cubicBezTo>
                    <a:cubicBezTo>
                      <a:pt x="421458" y="899312"/>
                      <a:pt x="411550" y="892453"/>
                      <a:pt x="413074" y="886356"/>
                    </a:cubicBezTo>
                    <a:cubicBezTo>
                      <a:pt x="407739" y="884069"/>
                      <a:pt x="401642" y="882545"/>
                      <a:pt x="398593" y="876448"/>
                    </a:cubicBezTo>
                    <a:cubicBezTo>
                      <a:pt x="400117" y="877210"/>
                      <a:pt x="401642" y="877972"/>
                      <a:pt x="403166" y="877210"/>
                    </a:cubicBezTo>
                    <a:cubicBezTo>
                      <a:pt x="402404" y="872637"/>
                      <a:pt x="400117" y="873399"/>
                      <a:pt x="396307" y="871875"/>
                    </a:cubicBezTo>
                    <a:cubicBezTo>
                      <a:pt x="397831" y="871875"/>
                      <a:pt x="394783" y="862730"/>
                      <a:pt x="394021" y="857395"/>
                    </a:cubicBezTo>
                    <a:cubicBezTo>
                      <a:pt x="388686" y="855108"/>
                      <a:pt x="386399" y="859681"/>
                      <a:pt x="384113" y="861205"/>
                    </a:cubicBezTo>
                    <a:cubicBezTo>
                      <a:pt x="387161" y="852060"/>
                      <a:pt x="369633" y="853584"/>
                      <a:pt x="371157" y="843676"/>
                    </a:cubicBezTo>
                    <a:cubicBezTo>
                      <a:pt x="373443" y="844438"/>
                      <a:pt x="379540" y="847487"/>
                      <a:pt x="378016" y="842152"/>
                    </a:cubicBezTo>
                    <a:cubicBezTo>
                      <a:pt x="381064" y="833007"/>
                      <a:pt x="366584" y="838341"/>
                      <a:pt x="364298" y="829958"/>
                    </a:cubicBezTo>
                    <a:lnTo>
                      <a:pt x="360487" y="836055"/>
                    </a:lnTo>
                    <a:cubicBezTo>
                      <a:pt x="361249" y="830720"/>
                      <a:pt x="349817" y="829196"/>
                      <a:pt x="355914" y="825385"/>
                    </a:cubicBezTo>
                    <a:cubicBezTo>
                      <a:pt x="352104" y="824623"/>
                      <a:pt x="351341" y="816240"/>
                      <a:pt x="346769" y="821575"/>
                    </a:cubicBezTo>
                    <a:cubicBezTo>
                      <a:pt x="342196" y="807856"/>
                      <a:pt x="323143" y="798711"/>
                      <a:pt x="327715" y="784230"/>
                    </a:cubicBezTo>
                    <a:cubicBezTo>
                      <a:pt x="325429" y="783468"/>
                      <a:pt x="323905" y="778895"/>
                      <a:pt x="321618" y="781944"/>
                    </a:cubicBezTo>
                    <a:cubicBezTo>
                      <a:pt x="320857" y="786517"/>
                      <a:pt x="326191" y="783468"/>
                      <a:pt x="325429" y="786517"/>
                    </a:cubicBezTo>
                    <a:cubicBezTo>
                      <a:pt x="323905" y="784992"/>
                      <a:pt x="322381" y="786517"/>
                      <a:pt x="321618" y="786517"/>
                    </a:cubicBezTo>
                    <a:cubicBezTo>
                      <a:pt x="320094" y="781944"/>
                      <a:pt x="318570" y="779658"/>
                      <a:pt x="325429" y="778895"/>
                    </a:cubicBezTo>
                    <a:cubicBezTo>
                      <a:pt x="323143" y="768988"/>
                      <a:pt x="310186" y="778895"/>
                      <a:pt x="304851" y="767463"/>
                    </a:cubicBezTo>
                    <a:cubicBezTo>
                      <a:pt x="307138" y="765939"/>
                      <a:pt x="307900" y="765177"/>
                      <a:pt x="304851" y="762129"/>
                    </a:cubicBezTo>
                    <a:lnTo>
                      <a:pt x="297230" y="759842"/>
                    </a:lnTo>
                    <a:cubicBezTo>
                      <a:pt x="293420" y="752983"/>
                      <a:pt x="299517" y="752221"/>
                      <a:pt x="303327" y="749172"/>
                    </a:cubicBezTo>
                    <a:cubicBezTo>
                      <a:pt x="300279" y="746124"/>
                      <a:pt x="297230" y="742313"/>
                      <a:pt x="293420" y="743075"/>
                    </a:cubicBezTo>
                    <a:lnTo>
                      <a:pt x="294944" y="735454"/>
                    </a:lnTo>
                    <a:cubicBezTo>
                      <a:pt x="293420" y="740789"/>
                      <a:pt x="290371" y="734692"/>
                      <a:pt x="288847" y="733930"/>
                    </a:cubicBezTo>
                    <a:lnTo>
                      <a:pt x="291133" y="734692"/>
                    </a:lnTo>
                    <a:cubicBezTo>
                      <a:pt x="292658" y="733168"/>
                      <a:pt x="288847" y="730119"/>
                      <a:pt x="286560" y="728595"/>
                    </a:cubicBezTo>
                    <a:cubicBezTo>
                      <a:pt x="284274" y="730881"/>
                      <a:pt x="286560" y="735454"/>
                      <a:pt x="287323" y="737740"/>
                    </a:cubicBezTo>
                    <a:cubicBezTo>
                      <a:pt x="284274" y="736978"/>
                      <a:pt x="282750" y="734692"/>
                      <a:pt x="278939" y="733930"/>
                    </a:cubicBezTo>
                    <a:cubicBezTo>
                      <a:pt x="283512" y="731643"/>
                      <a:pt x="277415" y="726308"/>
                      <a:pt x="275891" y="724022"/>
                    </a:cubicBezTo>
                    <a:cubicBezTo>
                      <a:pt x="274367" y="720211"/>
                      <a:pt x="269794" y="723260"/>
                      <a:pt x="269794" y="721736"/>
                    </a:cubicBezTo>
                    <a:cubicBezTo>
                      <a:pt x="272080" y="720211"/>
                      <a:pt x="266745" y="716401"/>
                      <a:pt x="271318" y="717163"/>
                    </a:cubicBezTo>
                    <a:cubicBezTo>
                      <a:pt x="272842" y="717925"/>
                      <a:pt x="271318" y="720974"/>
                      <a:pt x="274367" y="720974"/>
                    </a:cubicBezTo>
                    <a:cubicBezTo>
                      <a:pt x="274367" y="717925"/>
                      <a:pt x="278177" y="715639"/>
                      <a:pt x="272842" y="713352"/>
                    </a:cubicBezTo>
                    <a:cubicBezTo>
                      <a:pt x="269032" y="711828"/>
                      <a:pt x="265983" y="719449"/>
                      <a:pt x="263697" y="711828"/>
                    </a:cubicBezTo>
                    <a:cubicBezTo>
                      <a:pt x="265983" y="712590"/>
                      <a:pt x="267507" y="711828"/>
                      <a:pt x="269794" y="711828"/>
                    </a:cubicBezTo>
                    <a:lnTo>
                      <a:pt x="267507" y="704969"/>
                    </a:lnTo>
                    <a:lnTo>
                      <a:pt x="263697" y="707255"/>
                    </a:lnTo>
                    <a:cubicBezTo>
                      <a:pt x="263697" y="705731"/>
                      <a:pt x="264459" y="706493"/>
                      <a:pt x="265221" y="705731"/>
                    </a:cubicBezTo>
                    <a:cubicBezTo>
                      <a:pt x="260648" y="706493"/>
                      <a:pt x="257600" y="698110"/>
                      <a:pt x="253027" y="699634"/>
                    </a:cubicBezTo>
                    <a:cubicBezTo>
                      <a:pt x="250740" y="697348"/>
                      <a:pt x="251503" y="692013"/>
                      <a:pt x="249979" y="688964"/>
                    </a:cubicBezTo>
                    <a:lnTo>
                      <a:pt x="250740" y="688964"/>
                    </a:lnTo>
                    <a:cubicBezTo>
                      <a:pt x="250740" y="684391"/>
                      <a:pt x="246168" y="680581"/>
                      <a:pt x="242357" y="679819"/>
                    </a:cubicBezTo>
                    <a:lnTo>
                      <a:pt x="243119" y="679819"/>
                    </a:lnTo>
                    <a:cubicBezTo>
                      <a:pt x="242357" y="677532"/>
                      <a:pt x="238547" y="673722"/>
                      <a:pt x="235498" y="672960"/>
                    </a:cubicBezTo>
                    <a:cubicBezTo>
                      <a:pt x="234736" y="666862"/>
                      <a:pt x="247692" y="662290"/>
                      <a:pt x="240071" y="660765"/>
                    </a:cubicBezTo>
                    <a:cubicBezTo>
                      <a:pt x="237022" y="656193"/>
                      <a:pt x="228639" y="657717"/>
                      <a:pt x="227877" y="660765"/>
                    </a:cubicBezTo>
                    <a:cubicBezTo>
                      <a:pt x="224828" y="650858"/>
                      <a:pt x="212634" y="644761"/>
                      <a:pt x="213396" y="633329"/>
                    </a:cubicBezTo>
                    <a:cubicBezTo>
                      <a:pt x="211110" y="633329"/>
                      <a:pt x="211110" y="634091"/>
                      <a:pt x="208061" y="632567"/>
                    </a:cubicBezTo>
                    <a:cubicBezTo>
                      <a:pt x="201964" y="618848"/>
                      <a:pt x="187484" y="608179"/>
                      <a:pt x="188246" y="593698"/>
                    </a:cubicBezTo>
                    <a:cubicBezTo>
                      <a:pt x="192057" y="596747"/>
                      <a:pt x="192057" y="591412"/>
                      <a:pt x="194343" y="590650"/>
                    </a:cubicBezTo>
                    <a:cubicBezTo>
                      <a:pt x="189008" y="589887"/>
                      <a:pt x="195867" y="585315"/>
                      <a:pt x="189008" y="587601"/>
                    </a:cubicBezTo>
                    <a:cubicBezTo>
                      <a:pt x="185960" y="589887"/>
                      <a:pt x="184436" y="590650"/>
                      <a:pt x="185197" y="595222"/>
                    </a:cubicBezTo>
                    <a:cubicBezTo>
                      <a:pt x="179101" y="588363"/>
                      <a:pt x="172241" y="576931"/>
                      <a:pt x="173003" y="570834"/>
                    </a:cubicBezTo>
                    <a:cubicBezTo>
                      <a:pt x="173003" y="573883"/>
                      <a:pt x="170717" y="573121"/>
                      <a:pt x="168431" y="571596"/>
                    </a:cubicBezTo>
                    <a:cubicBezTo>
                      <a:pt x="173766" y="569310"/>
                      <a:pt x="171479" y="563213"/>
                      <a:pt x="167669" y="559402"/>
                    </a:cubicBezTo>
                    <a:lnTo>
                      <a:pt x="163858" y="560927"/>
                    </a:lnTo>
                    <a:lnTo>
                      <a:pt x="165382" y="556354"/>
                    </a:lnTo>
                    <a:cubicBezTo>
                      <a:pt x="163096" y="555592"/>
                      <a:pt x="157761" y="558640"/>
                      <a:pt x="158523" y="552543"/>
                    </a:cubicBezTo>
                    <a:cubicBezTo>
                      <a:pt x="159285" y="551781"/>
                      <a:pt x="160809" y="551019"/>
                      <a:pt x="161571" y="549495"/>
                    </a:cubicBezTo>
                    <a:cubicBezTo>
                      <a:pt x="156237" y="546446"/>
                      <a:pt x="148615" y="542636"/>
                      <a:pt x="148615" y="536539"/>
                    </a:cubicBezTo>
                    <a:lnTo>
                      <a:pt x="151664" y="529679"/>
                    </a:lnTo>
                    <a:cubicBezTo>
                      <a:pt x="150139" y="528155"/>
                      <a:pt x="145567" y="525869"/>
                      <a:pt x="145567" y="530441"/>
                    </a:cubicBezTo>
                    <a:cubicBezTo>
                      <a:pt x="144043" y="520534"/>
                      <a:pt x="141756" y="514437"/>
                      <a:pt x="144805" y="509864"/>
                    </a:cubicBezTo>
                    <a:cubicBezTo>
                      <a:pt x="127276" y="500718"/>
                      <a:pt x="115844" y="479379"/>
                      <a:pt x="108984" y="461850"/>
                    </a:cubicBezTo>
                    <a:lnTo>
                      <a:pt x="112033" y="461088"/>
                    </a:lnTo>
                    <a:cubicBezTo>
                      <a:pt x="112033" y="454991"/>
                      <a:pt x="106698" y="461088"/>
                      <a:pt x="106698" y="456515"/>
                    </a:cubicBezTo>
                    <a:cubicBezTo>
                      <a:pt x="109747" y="457277"/>
                      <a:pt x="110509" y="450418"/>
                      <a:pt x="115082" y="452704"/>
                    </a:cubicBezTo>
                    <a:cubicBezTo>
                      <a:pt x="115082" y="445083"/>
                      <a:pt x="106698" y="445845"/>
                      <a:pt x="103650" y="442035"/>
                    </a:cubicBezTo>
                    <a:cubicBezTo>
                      <a:pt x="99839" y="442797"/>
                      <a:pt x="107460" y="444321"/>
                      <a:pt x="102888" y="445845"/>
                    </a:cubicBezTo>
                    <a:cubicBezTo>
                      <a:pt x="101363" y="445845"/>
                      <a:pt x="101363" y="435175"/>
                      <a:pt x="96028" y="436700"/>
                    </a:cubicBezTo>
                    <a:cubicBezTo>
                      <a:pt x="97553" y="434413"/>
                      <a:pt x="101363" y="433651"/>
                      <a:pt x="103650" y="433651"/>
                    </a:cubicBezTo>
                    <a:lnTo>
                      <a:pt x="99077" y="430603"/>
                    </a:lnTo>
                    <a:cubicBezTo>
                      <a:pt x="102888" y="422981"/>
                      <a:pt x="115082" y="437462"/>
                      <a:pt x="119654" y="429078"/>
                    </a:cubicBezTo>
                    <a:lnTo>
                      <a:pt x="112795" y="424506"/>
                    </a:lnTo>
                    <a:cubicBezTo>
                      <a:pt x="116606" y="418409"/>
                      <a:pt x="123465" y="431365"/>
                      <a:pt x="121179" y="421457"/>
                    </a:cubicBezTo>
                    <a:cubicBezTo>
                      <a:pt x="116606" y="418409"/>
                      <a:pt x="108223" y="418409"/>
                      <a:pt x="107460" y="422981"/>
                    </a:cubicBezTo>
                    <a:cubicBezTo>
                      <a:pt x="102126" y="415360"/>
                      <a:pt x="93742" y="424506"/>
                      <a:pt x="89931" y="415360"/>
                    </a:cubicBezTo>
                    <a:cubicBezTo>
                      <a:pt x="91456" y="411549"/>
                      <a:pt x="93742" y="422219"/>
                      <a:pt x="97553" y="419171"/>
                    </a:cubicBezTo>
                    <a:cubicBezTo>
                      <a:pt x="99839" y="413074"/>
                      <a:pt x="91456" y="411549"/>
                      <a:pt x="91456" y="406977"/>
                    </a:cubicBezTo>
                    <a:cubicBezTo>
                      <a:pt x="91456" y="412312"/>
                      <a:pt x="84596" y="410787"/>
                      <a:pt x="82310" y="408501"/>
                    </a:cubicBezTo>
                    <a:cubicBezTo>
                      <a:pt x="83072" y="402404"/>
                      <a:pt x="88407" y="409263"/>
                      <a:pt x="86121" y="402404"/>
                    </a:cubicBezTo>
                    <a:cubicBezTo>
                      <a:pt x="83072" y="402404"/>
                      <a:pt x="77737" y="397069"/>
                      <a:pt x="77737" y="403166"/>
                    </a:cubicBezTo>
                    <a:cubicBezTo>
                      <a:pt x="70116" y="403166"/>
                      <a:pt x="76975" y="395545"/>
                      <a:pt x="70116" y="394020"/>
                    </a:cubicBezTo>
                    <a:cubicBezTo>
                      <a:pt x="73927" y="390210"/>
                      <a:pt x="83835" y="396307"/>
                      <a:pt x="83072" y="387923"/>
                    </a:cubicBezTo>
                    <a:cubicBezTo>
                      <a:pt x="79261" y="390972"/>
                      <a:pt x="73165" y="381064"/>
                      <a:pt x="67830" y="387923"/>
                    </a:cubicBezTo>
                    <a:cubicBezTo>
                      <a:pt x="67830" y="384113"/>
                      <a:pt x="71640" y="382589"/>
                      <a:pt x="75451" y="383351"/>
                    </a:cubicBezTo>
                    <a:cubicBezTo>
                      <a:pt x="76213" y="378016"/>
                      <a:pt x="63257" y="376492"/>
                      <a:pt x="71640" y="371919"/>
                    </a:cubicBezTo>
                    <a:lnTo>
                      <a:pt x="66305" y="372681"/>
                    </a:lnTo>
                    <a:cubicBezTo>
                      <a:pt x="67068" y="371157"/>
                      <a:pt x="67830" y="368108"/>
                      <a:pt x="69354" y="365060"/>
                    </a:cubicBezTo>
                    <a:cubicBezTo>
                      <a:pt x="67830" y="361249"/>
                      <a:pt x="58684" y="355914"/>
                      <a:pt x="65543" y="353628"/>
                    </a:cubicBezTo>
                    <a:cubicBezTo>
                      <a:pt x="64019" y="352866"/>
                      <a:pt x="61733" y="344482"/>
                      <a:pt x="57922" y="349055"/>
                    </a:cubicBezTo>
                    <a:cubicBezTo>
                      <a:pt x="57160" y="355152"/>
                      <a:pt x="64019" y="353628"/>
                      <a:pt x="57922" y="358963"/>
                    </a:cubicBezTo>
                    <a:cubicBezTo>
                      <a:pt x="61733" y="352866"/>
                      <a:pt x="54112" y="351341"/>
                      <a:pt x="51825" y="349055"/>
                    </a:cubicBezTo>
                    <a:lnTo>
                      <a:pt x="54112" y="347531"/>
                    </a:lnTo>
                    <a:cubicBezTo>
                      <a:pt x="52587" y="346006"/>
                      <a:pt x="51825" y="341434"/>
                      <a:pt x="48014" y="341434"/>
                    </a:cubicBezTo>
                    <a:cubicBezTo>
                      <a:pt x="50301" y="342196"/>
                      <a:pt x="51825" y="340671"/>
                      <a:pt x="51825" y="339147"/>
                    </a:cubicBezTo>
                    <a:lnTo>
                      <a:pt x="47252" y="339147"/>
                    </a:lnTo>
                    <a:cubicBezTo>
                      <a:pt x="42680" y="332288"/>
                      <a:pt x="54112" y="334574"/>
                      <a:pt x="50301" y="327715"/>
                    </a:cubicBezTo>
                    <a:lnTo>
                      <a:pt x="55636" y="332288"/>
                    </a:lnTo>
                    <a:cubicBezTo>
                      <a:pt x="54873" y="331526"/>
                      <a:pt x="57922" y="327715"/>
                      <a:pt x="54873" y="324667"/>
                    </a:cubicBezTo>
                    <a:cubicBezTo>
                      <a:pt x="50301" y="324667"/>
                      <a:pt x="44966" y="323905"/>
                      <a:pt x="41917" y="323905"/>
                    </a:cubicBezTo>
                    <a:cubicBezTo>
                      <a:pt x="38869" y="320094"/>
                      <a:pt x="45728" y="320856"/>
                      <a:pt x="40393" y="317808"/>
                    </a:cubicBezTo>
                    <a:lnTo>
                      <a:pt x="47252" y="321618"/>
                    </a:lnTo>
                    <a:cubicBezTo>
                      <a:pt x="48777" y="321618"/>
                      <a:pt x="52587" y="315521"/>
                      <a:pt x="50301" y="310186"/>
                    </a:cubicBezTo>
                    <a:cubicBezTo>
                      <a:pt x="48014" y="307138"/>
                      <a:pt x="40393" y="304089"/>
                      <a:pt x="40393" y="310186"/>
                    </a:cubicBezTo>
                    <a:cubicBezTo>
                      <a:pt x="39631" y="307138"/>
                      <a:pt x="40393" y="302565"/>
                      <a:pt x="44204" y="304089"/>
                    </a:cubicBezTo>
                    <a:cubicBezTo>
                      <a:pt x="39631" y="298754"/>
                      <a:pt x="38869" y="306376"/>
                      <a:pt x="35058" y="301803"/>
                    </a:cubicBezTo>
                    <a:cubicBezTo>
                      <a:pt x="36582" y="298754"/>
                      <a:pt x="38106" y="290371"/>
                      <a:pt x="41155" y="285036"/>
                    </a:cubicBezTo>
                    <a:lnTo>
                      <a:pt x="49538" y="288847"/>
                    </a:lnTo>
                    <a:lnTo>
                      <a:pt x="48777" y="285036"/>
                    </a:lnTo>
                    <a:cubicBezTo>
                      <a:pt x="55636" y="288085"/>
                      <a:pt x="51825" y="281225"/>
                      <a:pt x="58684" y="281988"/>
                    </a:cubicBezTo>
                    <a:cubicBezTo>
                      <a:pt x="58684" y="278939"/>
                      <a:pt x="55636" y="276653"/>
                      <a:pt x="54112" y="275128"/>
                    </a:cubicBezTo>
                    <a:cubicBezTo>
                      <a:pt x="47252" y="285036"/>
                      <a:pt x="39631" y="270556"/>
                      <a:pt x="32010" y="275128"/>
                    </a:cubicBezTo>
                    <a:cubicBezTo>
                      <a:pt x="26675" y="265221"/>
                      <a:pt x="49538" y="262934"/>
                      <a:pt x="33534" y="256075"/>
                    </a:cubicBezTo>
                    <a:cubicBezTo>
                      <a:pt x="32010" y="258362"/>
                      <a:pt x="24388" y="255313"/>
                      <a:pt x="28961" y="260648"/>
                    </a:cubicBezTo>
                    <a:cubicBezTo>
                      <a:pt x="28199" y="253789"/>
                      <a:pt x="19816" y="259124"/>
                      <a:pt x="20578" y="249978"/>
                    </a:cubicBezTo>
                    <a:cubicBezTo>
                      <a:pt x="25913" y="254551"/>
                      <a:pt x="26675" y="241595"/>
                      <a:pt x="34296" y="248454"/>
                    </a:cubicBezTo>
                    <a:cubicBezTo>
                      <a:pt x="31248" y="248454"/>
                      <a:pt x="33534" y="253789"/>
                      <a:pt x="35058" y="254551"/>
                    </a:cubicBezTo>
                    <a:cubicBezTo>
                      <a:pt x="37345" y="250740"/>
                      <a:pt x="43441" y="253027"/>
                      <a:pt x="41155" y="246168"/>
                    </a:cubicBezTo>
                    <a:cubicBezTo>
                      <a:pt x="38869" y="242357"/>
                      <a:pt x="37345" y="237022"/>
                      <a:pt x="33534" y="239308"/>
                    </a:cubicBezTo>
                    <a:cubicBezTo>
                      <a:pt x="28961" y="240833"/>
                      <a:pt x="35820" y="245405"/>
                      <a:pt x="30485" y="243881"/>
                    </a:cubicBezTo>
                    <a:cubicBezTo>
                      <a:pt x="26675" y="236260"/>
                      <a:pt x="32772" y="233211"/>
                      <a:pt x="24388" y="232449"/>
                    </a:cubicBezTo>
                    <a:cubicBezTo>
                      <a:pt x="25913" y="237022"/>
                      <a:pt x="22102" y="240071"/>
                      <a:pt x="19053" y="240833"/>
                    </a:cubicBezTo>
                    <a:lnTo>
                      <a:pt x="15243" y="235498"/>
                    </a:lnTo>
                    <a:lnTo>
                      <a:pt x="18292" y="235498"/>
                    </a:lnTo>
                    <a:cubicBezTo>
                      <a:pt x="18292" y="225590"/>
                      <a:pt x="12194" y="233973"/>
                      <a:pt x="10670" y="224828"/>
                    </a:cubicBezTo>
                    <a:lnTo>
                      <a:pt x="16005" y="218731"/>
                    </a:lnTo>
                    <a:cubicBezTo>
                      <a:pt x="22102" y="219493"/>
                      <a:pt x="16767" y="232449"/>
                      <a:pt x="25150" y="228639"/>
                    </a:cubicBezTo>
                    <a:cubicBezTo>
                      <a:pt x="23626" y="222542"/>
                      <a:pt x="19053" y="221779"/>
                      <a:pt x="19816" y="215682"/>
                    </a:cubicBezTo>
                    <a:cubicBezTo>
                      <a:pt x="20578" y="217207"/>
                      <a:pt x="21340" y="217969"/>
                      <a:pt x="22864" y="219493"/>
                    </a:cubicBezTo>
                    <a:cubicBezTo>
                      <a:pt x="22864" y="217207"/>
                      <a:pt x="33534" y="211872"/>
                      <a:pt x="24388" y="205775"/>
                    </a:cubicBezTo>
                    <a:cubicBezTo>
                      <a:pt x="20578" y="201964"/>
                      <a:pt x="21340" y="205775"/>
                      <a:pt x="17529" y="205775"/>
                    </a:cubicBezTo>
                    <a:cubicBezTo>
                      <a:pt x="13718" y="196629"/>
                      <a:pt x="9908" y="194343"/>
                      <a:pt x="7622" y="188246"/>
                    </a:cubicBezTo>
                    <a:cubicBezTo>
                      <a:pt x="14481" y="188246"/>
                      <a:pt x="5335" y="177576"/>
                      <a:pt x="13718" y="182149"/>
                    </a:cubicBezTo>
                    <a:cubicBezTo>
                      <a:pt x="10670" y="185959"/>
                      <a:pt x="14481" y="199678"/>
                      <a:pt x="21340" y="201964"/>
                    </a:cubicBezTo>
                    <a:cubicBezTo>
                      <a:pt x="28199" y="196629"/>
                      <a:pt x="22102" y="209585"/>
                      <a:pt x="30485" y="209585"/>
                    </a:cubicBezTo>
                    <a:cubicBezTo>
                      <a:pt x="28961" y="201964"/>
                      <a:pt x="35820" y="200440"/>
                      <a:pt x="40393" y="198153"/>
                    </a:cubicBezTo>
                    <a:cubicBezTo>
                      <a:pt x="40393" y="195867"/>
                      <a:pt x="37345" y="194343"/>
                      <a:pt x="36582" y="193581"/>
                    </a:cubicBezTo>
                    <a:cubicBezTo>
                      <a:pt x="32010" y="193581"/>
                      <a:pt x="32772" y="196629"/>
                      <a:pt x="28199" y="198153"/>
                    </a:cubicBezTo>
                    <a:cubicBezTo>
                      <a:pt x="27437" y="189770"/>
                      <a:pt x="22864" y="182149"/>
                      <a:pt x="16767" y="178338"/>
                    </a:cubicBezTo>
                    <a:cubicBezTo>
                      <a:pt x="18292" y="175290"/>
                      <a:pt x="22864" y="174527"/>
                      <a:pt x="24388" y="178338"/>
                    </a:cubicBezTo>
                    <a:cubicBezTo>
                      <a:pt x="20578" y="168430"/>
                      <a:pt x="19053" y="157761"/>
                      <a:pt x="18292" y="147853"/>
                    </a:cubicBezTo>
                    <a:cubicBezTo>
                      <a:pt x="12194" y="155474"/>
                      <a:pt x="14481" y="137183"/>
                      <a:pt x="9146" y="143280"/>
                    </a:cubicBezTo>
                    <a:cubicBezTo>
                      <a:pt x="8383" y="148615"/>
                      <a:pt x="4573" y="154712"/>
                      <a:pt x="0" y="152426"/>
                    </a:cubicBezTo>
                    <a:cubicBezTo>
                      <a:pt x="0" y="149377"/>
                      <a:pt x="3049" y="151664"/>
                      <a:pt x="4573" y="150139"/>
                    </a:cubicBezTo>
                    <a:cubicBezTo>
                      <a:pt x="0" y="147091"/>
                      <a:pt x="9908" y="142518"/>
                      <a:pt x="2287" y="139470"/>
                    </a:cubicBezTo>
                    <a:cubicBezTo>
                      <a:pt x="6859" y="148615"/>
                      <a:pt x="11432" y="139470"/>
                      <a:pt x="18292" y="140232"/>
                    </a:cubicBezTo>
                    <a:cubicBezTo>
                      <a:pt x="13718" y="134135"/>
                      <a:pt x="22864" y="139470"/>
                      <a:pt x="21340" y="133373"/>
                    </a:cubicBezTo>
                    <a:cubicBezTo>
                      <a:pt x="14481" y="126513"/>
                      <a:pt x="9908" y="118892"/>
                      <a:pt x="6859" y="111271"/>
                    </a:cubicBezTo>
                    <a:cubicBezTo>
                      <a:pt x="10670" y="100601"/>
                      <a:pt x="3049" y="87645"/>
                      <a:pt x="1525" y="79261"/>
                    </a:cubicBezTo>
                    <a:cubicBezTo>
                      <a:pt x="3811" y="74689"/>
                      <a:pt x="10670" y="76213"/>
                      <a:pt x="11432" y="71640"/>
                    </a:cubicBezTo>
                    <a:cubicBezTo>
                      <a:pt x="10670" y="66305"/>
                      <a:pt x="4573" y="76975"/>
                      <a:pt x="6859" y="67829"/>
                    </a:cubicBezTo>
                    <a:lnTo>
                      <a:pt x="8383" y="68592"/>
                    </a:lnTo>
                    <a:cubicBezTo>
                      <a:pt x="6097" y="66305"/>
                      <a:pt x="10670" y="52587"/>
                      <a:pt x="762" y="51825"/>
                    </a:cubicBezTo>
                    <a:lnTo>
                      <a:pt x="8383" y="53349"/>
                    </a:lnTo>
                    <a:cubicBezTo>
                      <a:pt x="9146" y="51825"/>
                      <a:pt x="6859" y="50300"/>
                      <a:pt x="6097" y="49538"/>
                    </a:cubicBezTo>
                    <a:cubicBezTo>
                      <a:pt x="8383" y="48776"/>
                      <a:pt x="10670" y="47252"/>
                      <a:pt x="12194" y="49538"/>
                    </a:cubicBezTo>
                    <a:cubicBezTo>
                      <a:pt x="16005" y="43441"/>
                      <a:pt x="9908" y="38869"/>
                      <a:pt x="9146" y="33534"/>
                    </a:cubicBezTo>
                    <a:lnTo>
                      <a:pt x="5335" y="37344"/>
                    </a:lnTo>
                    <a:cubicBezTo>
                      <a:pt x="762" y="28199"/>
                      <a:pt x="4573" y="21340"/>
                      <a:pt x="2287" y="12194"/>
                    </a:cubicBezTo>
                    <a:lnTo>
                      <a:pt x="6859" y="12194"/>
                    </a:lnTo>
                    <a:lnTo>
                      <a:pt x="3811" y="6859"/>
                    </a:lnTo>
                    <a:cubicBezTo>
                      <a:pt x="8383" y="7621"/>
                      <a:pt x="9908" y="2286"/>
                      <a:pt x="6097" y="0"/>
                    </a:cubicBezTo>
                    <a:lnTo>
                      <a:pt x="18292" y="12956"/>
                    </a:lnTo>
                    <a:cubicBezTo>
                      <a:pt x="16005" y="16767"/>
                      <a:pt x="12957" y="9146"/>
                      <a:pt x="9146" y="12194"/>
                    </a:cubicBezTo>
                    <a:cubicBezTo>
                      <a:pt x="6097" y="14480"/>
                      <a:pt x="7622" y="22864"/>
                      <a:pt x="12194" y="23626"/>
                    </a:cubicBezTo>
                    <a:cubicBezTo>
                      <a:pt x="12194" y="20577"/>
                      <a:pt x="11432" y="20577"/>
                      <a:pt x="9908" y="18291"/>
                    </a:cubicBezTo>
                    <a:cubicBezTo>
                      <a:pt x="16005" y="16767"/>
                      <a:pt x="16005" y="21340"/>
                      <a:pt x="19816" y="23626"/>
                    </a:cubicBezTo>
                    <a:cubicBezTo>
                      <a:pt x="19053" y="22102"/>
                      <a:pt x="20578" y="19053"/>
                      <a:pt x="19053" y="19053"/>
                    </a:cubicBezTo>
                    <a:cubicBezTo>
                      <a:pt x="22102" y="22102"/>
                      <a:pt x="22864" y="25150"/>
                      <a:pt x="23626" y="30485"/>
                    </a:cubicBezTo>
                    <a:cubicBezTo>
                      <a:pt x="20578" y="26675"/>
                      <a:pt x="20578" y="32772"/>
                      <a:pt x="18292" y="32009"/>
                    </a:cubicBezTo>
                    <a:cubicBezTo>
                      <a:pt x="23626" y="32009"/>
                      <a:pt x="25150" y="36582"/>
                      <a:pt x="25150" y="43441"/>
                    </a:cubicBezTo>
                    <a:cubicBezTo>
                      <a:pt x="19816" y="48776"/>
                      <a:pt x="31248" y="55635"/>
                      <a:pt x="30485" y="63257"/>
                    </a:cubicBezTo>
                    <a:cubicBezTo>
                      <a:pt x="25150" y="60970"/>
                      <a:pt x="19816" y="57160"/>
                      <a:pt x="16767" y="52587"/>
                    </a:cubicBezTo>
                    <a:cubicBezTo>
                      <a:pt x="15243" y="57922"/>
                      <a:pt x="17529" y="57922"/>
                      <a:pt x="16005" y="63257"/>
                    </a:cubicBezTo>
                    <a:cubicBezTo>
                      <a:pt x="20578" y="64781"/>
                      <a:pt x="26675" y="65543"/>
                      <a:pt x="29724" y="71640"/>
                    </a:cubicBezTo>
                    <a:lnTo>
                      <a:pt x="25913" y="72402"/>
                    </a:lnTo>
                    <a:cubicBezTo>
                      <a:pt x="28961" y="77737"/>
                      <a:pt x="34296" y="76975"/>
                      <a:pt x="34296" y="84596"/>
                    </a:cubicBezTo>
                    <a:cubicBezTo>
                      <a:pt x="34296" y="97552"/>
                      <a:pt x="36582" y="110509"/>
                      <a:pt x="38869" y="120416"/>
                    </a:cubicBezTo>
                    <a:lnTo>
                      <a:pt x="35058" y="121178"/>
                    </a:lnTo>
                    <a:cubicBezTo>
                      <a:pt x="44204" y="124989"/>
                      <a:pt x="41917" y="138707"/>
                      <a:pt x="47252" y="144804"/>
                    </a:cubicBezTo>
                    <a:cubicBezTo>
                      <a:pt x="44204" y="160047"/>
                      <a:pt x="55636" y="172241"/>
                      <a:pt x="50301" y="179862"/>
                    </a:cubicBezTo>
                    <a:cubicBezTo>
                      <a:pt x="58684" y="200440"/>
                      <a:pt x="65543" y="218731"/>
                      <a:pt x="71640" y="240071"/>
                    </a:cubicBezTo>
                    <a:lnTo>
                      <a:pt x="64781" y="237784"/>
                    </a:lnTo>
                    <a:cubicBezTo>
                      <a:pt x="70116" y="240833"/>
                      <a:pt x="62495" y="241595"/>
                      <a:pt x="64781" y="244643"/>
                    </a:cubicBezTo>
                    <a:cubicBezTo>
                      <a:pt x="67830" y="239308"/>
                      <a:pt x="71640" y="248454"/>
                      <a:pt x="76213" y="249978"/>
                    </a:cubicBezTo>
                    <a:cubicBezTo>
                      <a:pt x="74689" y="261410"/>
                      <a:pt x="83072" y="272842"/>
                      <a:pt x="89931" y="279701"/>
                    </a:cubicBezTo>
                    <a:lnTo>
                      <a:pt x="86121" y="281225"/>
                    </a:lnTo>
                    <a:cubicBezTo>
                      <a:pt x="96028" y="287322"/>
                      <a:pt x="93742" y="299517"/>
                      <a:pt x="96028" y="310948"/>
                    </a:cubicBezTo>
                    <a:cubicBezTo>
                      <a:pt x="95266" y="312473"/>
                      <a:pt x="92218" y="315521"/>
                      <a:pt x="93742" y="318570"/>
                    </a:cubicBezTo>
                    <a:cubicBezTo>
                      <a:pt x="101363" y="322380"/>
                      <a:pt x="102126" y="325429"/>
                      <a:pt x="108984" y="332288"/>
                    </a:cubicBezTo>
                    <a:cubicBezTo>
                      <a:pt x="111271" y="338385"/>
                      <a:pt x="113558" y="349055"/>
                      <a:pt x="114319" y="355914"/>
                    </a:cubicBezTo>
                    <a:cubicBezTo>
                      <a:pt x="131848" y="375729"/>
                      <a:pt x="135659" y="400880"/>
                      <a:pt x="151664" y="422219"/>
                    </a:cubicBezTo>
                    <a:lnTo>
                      <a:pt x="148615" y="426030"/>
                    </a:lnTo>
                    <a:cubicBezTo>
                      <a:pt x="167669" y="444321"/>
                      <a:pt x="173003" y="475568"/>
                      <a:pt x="187484" y="492335"/>
                    </a:cubicBezTo>
                    <a:lnTo>
                      <a:pt x="179862" y="493859"/>
                    </a:lnTo>
                    <a:cubicBezTo>
                      <a:pt x="180625" y="500718"/>
                      <a:pt x="188246" y="506053"/>
                      <a:pt x="192819" y="502243"/>
                    </a:cubicBezTo>
                    <a:cubicBezTo>
                      <a:pt x="193581" y="509102"/>
                      <a:pt x="204250" y="515199"/>
                      <a:pt x="200440" y="522058"/>
                    </a:cubicBezTo>
                    <a:cubicBezTo>
                      <a:pt x="202726" y="528917"/>
                      <a:pt x="207299" y="527393"/>
                      <a:pt x="211110" y="531966"/>
                    </a:cubicBezTo>
                    <a:cubicBezTo>
                      <a:pt x="214920" y="544922"/>
                      <a:pt x="217969" y="549495"/>
                      <a:pt x="225591" y="559402"/>
                    </a:cubicBezTo>
                    <a:lnTo>
                      <a:pt x="224828" y="556354"/>
                    </a:lnTo>
                    <a:cubicBezTo>
                      <a:pt x="222542" y="556354"/>
                      <a:pt x="219493" y="557878"/>
                      <a:pt x="221017" y="560927"/>
                    </a:cubicBezTo>
                    <a:cubicBezTo>
                      <a:pt x="224828" y="563975"/>
                      <a:pt x="228639" y="576931"/>
                      <a:pt x="233973" y="568548"/>
                    </a:cubicBezTo>
                    <a:cubicBezTo>
                      <a:pt x="236260" y="583028"/>
                      <a:pt x="254551" y="593698"/>
                      <a:pt x="255314" y="608179"/>
                    </a:cubicBezTo>
                    <a:cubicBezTo>
                      <a:pt x="256838" y="605892"/>
                      <a:pt x="259124" y="608179"/>
                      <a:pt x="261410" y="608941"/>
                    </a:cubicBezTo>
                    <a:cubicBezTo>
                      <a:pt x="267507" y="618848"/>
                      <a:pt x="270556" y="631805"/>
                      <a:pt x="279702" y="637902"/>
                    </a:cubicBezTo>
                    <a:cubicBezTo>
                      <a:pt x="279702" y="640188"/>
                      <a:pt x="274367" y="637902"/>
                      <a:pt x="276653" y="641712"/>
                    </a:cubicBezTo>
                    <a:cubicBezTo>
                      <a:pt x="278939" y="643236"/>
                      <a:pt x="279702" y="640188"/>
                      <a:pt x="282750" y="641712"/>
                    </a:cubicBezTo>
                    <a:cubicBezTo>
                      <a:pt x="297230" y="655431"/>
                      <a:pt x="301041" y="676770"/>
                      <a:pt x="312473" y="690489"/>
                    </a:cubicBezTo>
                    <a:cubicBezTo>
                      <a:pt x="334575" y="713352"/>
                      <a:pt x="352866" y="740027"/>
                      <a:pt x="372681" y="763653"/>
                    </a:cubicBezTo>
                    <a:lnTo>
                      <a:pt x="371157" y="764415"/>
                    </a:lnTo>
                    <a:cubicBezTo>
                      <a:pt x="382589" y="767463"/>
                      <a:pt x="381064" y="787279"/>
                      <a:pt x="394021" y="786517"/>
                    </a:cubicBezTo>
                    <a:cubicBezTo>
                      <a:pt x="394021" y="789565"/>
                      <a:pt x="399356" y="794138"/>
                      <a:pt x="395545" y="794900"/>
                    </a:cubicBezTo>
                    <a:cubicBezTo>
                      <a:pt x="404691" y="797949"/>
                      <a:pt x="406215" y="815478"/>
                      <a:pt x="419171" y="819288"/>
                    </a:cubicBezTo>
                    <a:cubicBezTo>
                      <a:pt x="418409" y="818526"/>
                      <a:pt x="417647" y="818526"/>
                      <a:pt x="416123" y="817764"/>
                    </a:cubicBezTo>
                    <a:cubicBezTo>
                      <a:pt x="420695" y="829196"/>
                      <a:pt x="432127" y="833007"/>
                      <a:pt x="437462" y="844438"/>
                    </a:cubicBezTo>
                    <a:cubicBezTo>
                      <a:pt x="435938" y="843676"/>
                      <a:pt x="434414" y="842914"/>
                      <a:pt x="432127" y="843676"/>
                    </a:cubicBezTo>
                    <a:cubicBezTo>
                      <a:pt x="432889" y="849773"/>
                      <a:pt x="445846" y="846725"/>
                      <a:pt x="440511" y="855108"/>
                    </a:cubicBezTo>
                    <a:cubicBezTo>
                      <a:pt x="442797" y="857395"/>
                      <a:pt x="445083" y="853584"/>
                      <a:pt x="443559" y="852060"/>
                    </a:cubicBezTo>
                    <a:cubicBezTo>
                      <a:pt x="459564" y="874161"/>
                      <a:pt x="483952" y="890928"/>
                      <a:pt x="505292" y="909219"/>
                    </a:cubicBezTo>
                    <a:cubicBezTo>
                      <a:pt x="515961" y="926748"/>
                      <a:pt x="495384" y="920651"/>
                      <a:pt x="512150" y="926748"/>
                    </a:cubicBezTo>
                    <a:cubicBezTo>
                      <a:pt x="512150" y="929035"/>
                      <a:pt x="515199" y="925224"/>
                      <a:pt x="514437" y="926748"/>
                    </a:cubicBezTo>
                    <a:cubicBezTo>
                      <a:pt x="520534" y="929035"/>
                      <a:pt x="514437" y="940467"/>
                      <a:pt x="521296" y="940467"/>
                    </a:cubicBezTo>
                    <a:cubicBezTo>
                      <a:pt x="523582" y="935132"/>
                      <a:pt x="525107" y="940467"/>
                      <a:pt x="528155" y="938180"/>
                    </a:cubicBezTo>
                    <a:cubicBezTo>
                      <a:pt x="535015" y="949612"/>
                      <a:pt x="532728" y="954947"/>
                      <a:pt x="543398" y="957996"/>
                    </a:cubicBezTo>
                    <a:lnTo>
                      <a:pt x="541112" y="959520"/>
                    </a:lnTo>
                    <a:cubicBezTo>
                      <a:pt x="555592" y="961044"/>
                      <a:pt x="562451" y="973238"/>
                      <a:pt x="575407" y="972476"/>
                    </a:cubicBezTo>
                    <a:cubicBezTo>
                      <a:pt x="624183" y="1012869"/>
                      <a:pt x="674484" y="1046403"/>
                      <a:pt x="724784" y="1081460"/>
                    </a:cubicBezTo>
                    <a:cubicBezTo>
                      <a:pt x="772799" y="1118805"/>
                      <a:pt x="824623" y="1147766"/>
                      <a:pt x="874924" y="1183586"/>
                    </a:cubicBezTo>
                    <a:cubicBezTo>
                      <a:pt x="883307" y="1197304"/>
                      <a:pt x="884831" y="1198066"/>
                      <a:pt x="899312" y="1203401"/>
                    </a:cubicBezTo>
                    <a:cubicBezTo>
                      <a:pt x="897788" y="1204163"/>
                      <a:pt x="897026" y="1204163"/>
                      <a:pt x="897788" y="1205687"/>
                    </a:cubicBezTo>
                    <a:cubicBezTo>
                      <a:pt x="901598" y="1200353"/>
                      <a:pt x="907695" y="1211022"/>
                      <a:pt x="912268" y="1206450"/>
                    </a:cubicBezTo>
                    <a:cubicBezTo>
                      <a:pt x="931321" y="1218644"/>
                      <a:pt x="950374" y="1227789"/>
                      <a:pt x="971714" y="1238459"/>
                    </a:cubicBezTo>
                    <a:cubicBezTo>
                      <a:pt x="967904" y="1236935"/>
                      <a:pt x="964093" y="1240745"/>
                      <a:pt x="967904" y="1242270"/>
                    </a:cubicBezTo>
                    <a:lnTo>
                      <a:pt x="974001" y="1240745"/>
                    </a:lnTo>
                    <a:lnTo>
                      <a:pt x="974001" y="1242270"/>
                    </a:lnTo>
                    <a:cubicBezTo>
                      <a:pt x="977049" y="1243032"/>
                      <a:pt x="981622" y="1241507"/>
                      <a:pt x="979336" y="1238459"/>
                    </a:cubicBezTo>
                    <a:cubicBezTo>
                      <a:pt x="1033447" y="1262085"/>
                      <a:pt x="1080698" y="1297905"/>
                      <a:pt x="1134048" y="1320769"/>
                    </a:cubicBezTo>
                    <a:cubicBezTo>
                      <a:pt x="1145480" y="1328390"/>
                      <a:pt x="1164533" y="1334487"/>
                      <a:pt x="1179013" y="1339060"/>
                    </a:cubicBezTo>
                    <a:cubicBezTo>
                      <a:pt x="1216358" y="1364210"/>
                      <a:pt x="1251415" y="1385550"/>
                      <a:pt x="1295618" y="1396220"/>
                    </a:cubicBezTo>
                    <a:cubicBezTo>
                      <a:pt x="1294094" y="1397744"/>
                      <a:pt x="1283425" y="1410700"/>
                      <a:pt x="1264371" y="140765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1" name="Freeform: Shape 398">
                <a:extLst>
                  <a:ext uri="{FF2B5EF4-FFF2-40B4-BE49-F238E27FC236}">
                    <a16:creationId xmlns:a16="http://schemas.microsoft.com/office/drawing/2014/main" id="{E381C600-9509-8BE3-A7D8-2C6B2BDD63A7}"/>
                  </a:ext>
                </a:extLst>
              </p:cNvPr>
              <p:cNvSpPr/>
              <p:nvPr/>
            </p:nvSpPr>
            <p:spPr>
              <a:xfrm>
                <a:off x="8124722" y="1346706"/>
                <a:ext cx="8383" cy="4735"/>
              </a:xfrm>
              <a:custGeom>
                <a:avLst/>
                <a:gdLst>
                  <a:gd name="connsiteX0" fmla="*/ 8383 w 8383"/>
                  <a:gd name="connsiteY0" fmla="*/ 0 h 4735"/>
                  <a:gd name="connsiteX1" fmla="*/ 0 w 8383"/>
                  <a:gd name="connsiteY1" fmla="*/ 3811 h 4735"/>
                  <a:gd name="connsiteX2" fmla="*/ 8383 w 8383"/>
                  <a:gd name="connsiteY2" fmla="*/ 0 h 4735"/>
                </a:gdLst>
                <a:ahLst/>
                <a:cxnLst>
                  <a:cxn ang="0">
                    <a:pos x="connsiteX0" y="connsiteY0"/>
                  </a:cxn>
                  <a:cxn ang="0">
                    <a:pos x="connsiteX1" y="connsiteY1"/>
                  </a:cxn>
                  <a:cxn ang="0">
                    <a:pos x="connsiteX2" y="connsiteY2"/>
                  </a:cxn>
                </a:cxnLst>
                <a:rect l="l" t="t" r="r" b="b"/>
                <a:pathLst>
                  <a:path w="8383" h="4735">
                    <a:moveTo>
                      <a:pt x="8383" y="0"/>
                    </a:moveTo>
                    <a:cubicBezTo>
                      <a:pt x="5335" y="1524"/>
                      <a:pt x="4573" y="6859"/>
                      <a:pt x="0" y="3811"/>
                    </a:cubicBezTo>
                    <a:cubicBezTo>
                      <a:pt x="2286" y="3049"/>
                      <a:pt x="5335" y="0"/>
                      <a:pt x="8383"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2" name="Freeform: Shape 399">
                <a:extLst>
                  <a:ext uri="{FF2B5EF4-FFF2-40B4-BE49-F238E27FC236}">
                    <a16:creationId xmlns:a16="http://schemas.microsoft.com/office/drawing/2014/main" id="{0AD60885-9972-5FCB-3179-7B2B12CE4C45}"/>
                  </a:ext>
                </a:extLst>
              </p:cNvPr>
              <p:cNvSpPr/>
              <p:nvPr/>
            </p:nvSpPr>
            <p:spPr>
              <a:xfrm>
                <a:off x="8118204" y="1488462"/>
                <a:ext cx="4439" cy="4572"/>
              </a:xfrm>
              <a:custGeom>
                <a:avLst/>
                <a:gdLst>
                  <a:gd name="connsiteX0" fmla="*/ 4232 w 4439"/>
                  <a:gd name="connsiteY0" fmla="*/ 1524 h 4572"/>
                  <a:gd name="connsiteX1" fmla="*/ 2707 w 4439"/>
                  <a:gd name="connsiteY1" fmla="*/ 4573 h 4572"/>
                  <a:gd name="connsiteX2" fmla="*/ 421 w 4439"/>
                  <a:gd name="connsiteY2" fmla="*/ 0 h 4572"/>
                  <a:gd name="connsiteX3" fmla="*/ 4232 w 4439"/>
                  <a:gd name="connsiteY3" fmla="*/ 1524 h 4572"/>
                </a:gdLst>
                <a:ahLst/>
                <a:cxnLst>
                  <a:cxn ang="0">
                    <a:pos x="connsiteX0" y="connsiteY0"/>
                  </a:cxn>
                  <a:cxn ang="0">
                    <a:pos x="connsiteX1" y="connsiteY1"/>
                  </a:cxn>
                  <a:cxn ang="0">
                    <a:pos x="connsiteX2" y="connsiteY2"/>
                  </a:cxn>
                  <a:cxn ang="0">
                    <a:pos x="connsiteX3" y="connsiteY3"/>
                  </a:cxn>
                </a:cxnLst>
                <a:rect l="l" t="t" r="r" b="b"/>
                <a:pathLst>
                  <a:path w="4439" h="4572">
                    <a:moveTo>
                      <a:pt x="4232" y="1524"/>
                    </a:moveTo>
                    <a:cubicBezTo>
                      <a:pt x="4994" y="1524"/>
                      <a:pt x="3469" y="3811"/>
                      <a:pt x="2707" y="4573"/>
                    </a:cubicBezTo>
                    <a:cubicBezTo>
                      <a:pt x="1945" y="3049"/>
                      <a:pt x="-1103" y="1524"/>
                      <a:pt x="421" y="0"/>
                    </a:cubicBezTo>
                    <a:cubicBezTo>
                      <a:pt x="1183" y="1524"/>
                      <a:pt x="2707" y="762"/>
                      <a:pt x="4232" y="1524"/>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3" name="Freeform: Shape 400">
                <a:extLst>
                  <a:ext uri="{FF2B5EF4-FFF2-40B4-BE49-F238E27FC236}">
                    <a16:creationId xmlns:a16="http://schemas.microsoft.com/office/drawing/2014/main" id="{D07B1869-48F7-EFB5-F745-43BACA157068}"/>
                  </a:ext>
                </a:extLst>
              </p:cNvPr>
              <p:cNvSpPr/>
              <p:nvPr/>
            </p:nvSpPr>
            <p:spPr>
              <a:xfrm>
                <a:off x="8120911" y="1514375"/>
                <a:ext cx="7621" cy="11431"/>
              </a:xfrm>
              <a:custGeom>
                <a:avLst/>
                <a:gdLst>
                  <a:gd name="connsiteX0" fmla="*/ 7622 w 7621"/>
                  <a:gd name="connsiteY0" fmla="*/ 11432 h 11431"/>
                  <a:gd name="connsiteX1" fmla="*/ 0 w 7621"/>
                  <a:gd name="connsiteY1" fmla="*/ 0 h 11431"/>
                  <a:gd name="connsiteX2" fmla="*/ 7622 w 7621"/>
                  <a:gd name="connsiteY2" fmla="*/ 11432 h 11431"/>
                </a:gdLst>
                <a:ahLst/>
                <a:cxnLst>
                  <a:cxn ang="0">
                    <a:pos x="connsiteX0" y="connsiteY0"/>
                  </a:cxn>
                  <a:cxn ang="0">
                    <a:pos x="connsiteX1" y="connsiteY1"/>
                  </a:cxn>
                  <a:cxn ang="0">
                    <a:pos x="connsiteX2" y="connsiteY2"/>
                  </a:cxn>
                </a:cxnLst>
                <a:rect l="l" t="t" r="r" b="b"/>
                <a:pathLst>
                  <a:path w="7621" h="11431">
                    <a:moveTo>
                      <a:pt x="7622" y="11432"/>
                    </a:moveTo>
                    <a:cubicBezTo>
                      <a:pt x="4573" y="11432"/>
                      <a:pt x="762" y="4573"/>
                      <a:pt x="0" y="0"/>
                    </a:cubicBezTo>
                    <a:lnTo>
                      <a:pt x="7622" y="11432"/>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4" name="Freeform: Shape 401">
                <a:extLst>
                  <a:ext uri="{FF2B5EF4-FFF2-40B4-BE49-F238E27FC236}">
                    <a16:creationId xmlns:a16="http://schemas.microsoft.com/office/drawing/2014/main" id="{304B9B9F-6AC4-CE75-A654-1760374A26B1}"/>
                  </a:ext>
                </a:extLst>
              </p:cNvPr>
              <p:cNvSpPr/>
              <p:nvPr/>
            </p:nvSpPr>
            <p:spPr>
              <a:xfrm>
                <a:off x="8121673" y="1560549"/>
                <a:ext cx="3810" cy="3276"/>
              </a:xfrm>
              <a:custGeom>
                <a:avLst/>
                <a:gdLst>
                  <a:gd name="connsiteX0" fmla="*/ 3811 w 3810"/>
                  <a:gd name="connsiteY0" fmla="*/ 1078 h 3276"/>
                  <a:gd name="connsiteX1" fmla="*/ 0 w 3810"/>
                  <a:gd name="connsiteY1" fmla="*/ 316 h 3276"/>
                  <a:gd name="connsiteX2" fmla="*/ 3811 w 3810"/>
                  <a:gd name="connsiteY2" fmla="*/ 1078 h 3276"/>
                </a:gdLst>
                <a:ahLst/>
                <a:cxnLst>
                  <a:cxn ang="0">
                    <a:pos x="connsiteX0" y="connsiteY0"/>
                  </a:cxn>
                  <a:cxn ang="0">
                    <a:pos x="connsiteX1" y="connsiteY1"/>
                  </a:cxn>
                  <a:cxn ang="0">
                    <a:pos x="connsiteX2" y="connsiteY2"/>
                  </a:cxn>
                </a:cxnLst>
                <a:rect l="l" t="t" r="r" b="b"/>
                <a:pathLst>
                  <a:path w="3810" h="3276">
                    <a:moveTo>
                      <a:pt x="3811" y="1078"/>
                    </a:moveTo>
                    <a:cubicBezTo>
                      <a:pt x="2286" y="4126"/>
                      <a:pt x="762" y="4126"/>
                      <a:pt x="0" y="316"/>
                    </a:cubicBezTo>
                    <a:cubicBezTo>
                      <a:pt x="1525" y="-446"/>
                      <a:pt x="2286" y="316"/>
                      <a:pt x="3811" y="1078"/>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5" name="Freeform: Shape 402">
                <a:extLst>
                  <a:ext uri="{FF2B5EF4-FFF2-40B4-BE49-F238E27FC236}">
                    <a16:creationId xmlns:a16="http://schemas.microsoft.com/office/drawing/2014/main" id="{52EC6439-4871-681C-6D31-4243B68C7DD9}"/>
                  </a:ext>
                </a:extLst>
              </p:cNvPr>
              <p:cNvSpPr/>
              <p:nvPr/>
            </p:nvSpPr>
            <p:spPr>
              <a:xfrm>
                <a:off x="8130422" y="1562389"/>
                <a:ext cx="2128" cy="6097"/>
              </a:xfrm>
              <a:custGeom>
                <a:avLst/>
                <a:gdLst>
                  <a:gd name="connsiteX0" fmla="*/ 1921 w 2128"/>
                  <a:gd name="connsiteY0" fmla="*/ 0 h 6097"/>
                  <a:gd name="connsiteX1" fmla="*/ 397 w 2128"/>
                  <a:gd name="connsiteY1" fmla="*/ 6097 h 6097"/>
                  <a:gd name="connsiteX2" fmla="*/ 1921 w 2128"/>
                  <a:gd name="connsiteY2" fmla="*/ 0 h 6097"/>
                </a:gdLst>
                <a:ahLst/>
                <a:cxnLst>
                  <a:cxn ang="0">
                    <a:pos x="connsiteX0" y="connsiteY0"/>
                  </a:cxn>
                  <a:cxn ang="0">
                    <a:pos x="connsiteX1" y="connsiteY1"/>
                  </a:cxn>
                  <a:cxn ang="0">
                    <a:pos x="connsiteX2" y="connsiteY2"/>
                  </a:cxn>
                </a:cxnLst>
                <a:rect l="l" t="t" r="r" b="b"/>
                <a:pathLst>
                  <a:path w="2128" h="6097">
                    <a:moveTo>
                      <a:pt x="1921" y="0"/>
                    </a:moveTo>
                    <a:cubicBezTo>
                      <a:pt x="2683" y="3049"/>
                      <a:pt x="1159" y="4573"/>
                      <a:pt x="397" y="6097"/>
                    </a:cubicBezTo>
                    <a:cubicBezTo>
                      <a:pt x="2683" y="5335"/>
                      <a:pt x="-2652" y="0"/>
                      <a:pt x="192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6" name="Freeform: Shape 403">
                <a:extLst>
                  <a:ext uri="{FF2B5EF4-FFF2-40B4-BE49-F238E27FC236}">
                    <a16:creationId xmlns:a16="http://schemas.microsoft.com/office/drawing/2014/main" id="{B296B933-992D-333B-16B2-963DB21EA451}"/>
                  </a:ext>
                </a:extLst>
              </p:cNvPr>
              <p:cNvSpPr/>
              <p:nvPr/>
            </p:nvSpPr>
            <p:spPr>
              <a:xfrm>
                <a:off x="8143819" y="1635553"/>
                <a:ext cx="3840" cy="6859"/>
              </a:xfrm>
              <a:custGeom>
                <a:avLst/>
                <a:gdLst>
                  <a:gd name="connsiteX0" fmla="*/ 1481 w 3840"/>
                  <a:gd name="connsiteY0" fmla="*/ 0 h 6859"/>
                  <a:gd name="connsiteX1" fmla="*/ 3005 w 3840"/>
                  <a:gd name="connsiteY1" fmla="*/ 6859 h 6859"/>
                  <a:gd name="connsiteX2" fmla="*/ 1481 w 3840"/>
                  <a:gd name="connsiteY2" fmla="*/ 0 h 6859"/>
                </a:gdLst>
                <a:ahLst/>
                <a:cxnLst>
                  <a:cxn ang="0">
                    <a:pos x="connsiteX0" y="connsiteY0"/>
                  </a:cxn>
                  <a:cxn ang="0">
                    <a:pos x="connsiteX1" y="connsiteY1"/>
                  </a:cxn>
                  <a:cxn ang="0">
                    <a:pos x="connsiteX2" y="connsiteY2"/>
                  </a:cxn>
                </a:cxnLst>
                <a:rect l="l" t="t" r="r" b="b"/>
                <a:pathLst>
                  <a:path w="3840" h="6859">
                    <a:moveTo>
                      <a:pt x="1481" y="0"/>
                    </a:moveTo>
                    <a:cubicBezTo>
                      <a:pt x="2242" y="1524"/>
                      <a:pt x="5291" y="4573"/>
                      <a:pt x="3005" y="6859"/>
                    </a:cubicBezTo>
                    <a:cubicBezTo>
                      <a:pt x="4529" y="4573"/>
                      <a:pt x="-3092" y="0"/>
                      <a:pt x="148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7" name="Freeform: Shape 404">
                <a:extLst>
                  <a:ext uri="{FF2B5EF4-FFF2-40B4-BE49-F238E27FC236}">
                    <a16:creationId xmlns:a16="http://schemas.microsoft.com/office/drawing/2014/main" id="{32C7DFC5-E84A-711E-2AB0-08675B2BE308}"/>
                  </a:ext>
                </a:extLst>
              </p:cNvPr>
              <p:cNvSpPr/>
              <p:nvPr/>
            </p:nvSpPr>
            <p:spPr>
              <a:xfrm>
                <a:off x="8156731" y="1666800"/>
                <a:ext cx="3810" cy="3452"/>
              </a:xfrm>
              <a:custGeom>
                <a:avLst/>
                <a:gdLst>
                  <a:gd name="connsiteX0" fmla="*/ 3049 w 3810"/>
                  <a:gd name="connsiteY0" fmla="*/ 0 h 3452"/>
                  <a:gd name="connsiteX1" fmla="*/ 3811 w 3810"/>
                  <a:gd name="connsiteY1" fmla="*/ 2286 h 3452"/>
                  <a:gd name="connsiteX2" fmla="*/ 0 w 3810"/>
                  <a:gd name="connsiteY2" fmla="*/ 1524 h 3452"/>
                  <a:gd name="connsiteX3" fmla="*/ 3049 w 3810"/>
                  <a:gd name="connsiteY3" fmla="*/ 0 h 3452"/>
                </a:gdLst>
                <a:ahLst/>
                <a:cxnLst>
                  <a:cxn ang="0">
                    <a:pos x="connsiteX0" y="connsiteY0"/>
                  </a:cxn>
                  <a:cxn ang="0">
                    <a:pos x="connsiteX1" y="connsiteY1"/>
                  </a:cxn>
                  <a:cxn ang="0">
                    <a:pos x="connsiteX2" y="connsiteY2"/>
                  </a:cxn>
                  <a:cxn ang="0">
                    <a:pos x="connsiteX3" y="connsiteY3"/>
                  </a:cxn>
                </a:cxnLst>
                <a:rect l="l" t="t" r="r" b="b"/>
                <a:pathLst>
                  <a:path w="3810" h="3452">
                    <a:moveTo>
                      <a:pt x="3049" y="0"/>
                    </a:moveTo>
                    <a:cubicBezTo>
                      <a:pt x="3049" y="762"/>
                      <a:pt x="3049" y="1524"/>
                      <a:pt x="3811" y="2286"/>
                    </a:cubicBezTo>
                    <a:cubicBezTo>
                      <a:pt x="3049" y="4573"/>
                      <a:pt x="762" y="3049"/>
                      <a:pt x="0" y="1524"/>
                    </a:cubicBez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8" name="Freeform: Shape 405">
                <a:extLst>
                  <a:ext uri="{FF2B5EF4-FFF2-40B4-BE49-F238E27FC236}">
                    <a16:creationId xmlns:a16="http://schemas.microsoft.com/office/drawing/2014/main" id="{B2D7F684-3A29-2CE4-BD9B-A0EB8E2BFE43}"/>
                  </a:ext>
                </a:extLst>
              </p:cNvPr>
              <p:cNvSpPr/>
              <p:nvPr/>
            </p:nvSpPr>
            <p:spPr>
              <a:xfrm>
                <a:off x="8477587" y="2190383"/>
                <a:ext cx="3810" cy="3048"/>
              </a:xfrm>
              <a:custGeom>
                <a:avLst/>
                <a:gdLst>
                  <a:gd name="connsiteX0" fmla="*/ 3811 w 3810"/>
                  <a:gd name="connsiteY0" fmla="*/ 3049 h 3048"/>
                  <a:gd name="connsiteX1" fmla="*/ 0 w 3810"/>
                  <a:gd name="connsiteY1" fmla="*/ 1524 h 3048"/>
                  <a:gd name="connsiteX2" fmla="*/ 2287 w 3810"/>
                  <a:gd name="connsiteY2" fmla="*/ 0 h 3048"/>
                </a:gdLst>
                <a:ahLst/>
                <a:cxnLst>
                  <a:cxn ang="0">
                    <a:pos x="connsiteX0" y="connsiteY0"/>
                  </a:cxn>
                  <a:cxn ang="0">
                    <a:pos x="connsiteX1" y="connsiteY1"/>
                  </a:cxn>
                  <a:cxn ang="0">
                    <a:pos x="connsiteX2" y="connsiteY2"/>
                  </a:cxn>
                </a:cxnLst>
                <a:rect l="l" t="t" r="r" b="b"/>
                <a:pathLst>
                  <a:path w="3810" h="3048">
                    <a:moveTo>
                      <a:pt x="3811" y="3049"/>
                    </a:moveTo>
                    <a:lnTo>
                      <a:pt x="0" y="1524"/>
                    </a:lnTo>
                    <a:lnTo>
                      <a:pt x="2287"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19" name="Freeform: Shape 406">
                <a:extLst>
                  <a:ext uri="{FF2B5EF4-FFF2-40B4-BE49-F238E27FC236}">
                    <a16:creationId xmlns:a16="http://schemas.microsoft.com/office/drawing/2014/main" id="{1497437E-007C-176D-1517-C4AF4337666A}"/>
                  </a:ext>
                </a:extLst>
              </p:cNvPr>
              <p:cNvSpPr/>
              <p:nvPr/>
            </p:nvSpPr>
            <p:spPr>
              <a:xfrm>
                <a:off x="8673329" y="2383201"/>
                <a:ext cx="1848" cy="4572"/>
              </a:xfrm>
              <a:custGeom>
                <a:avLst/>
                <a:gdLst>
                  <a:gd name="connsiteX0" fmla="*/ 125 w 1848"/>
                  <a:gd name="connsiteY0" fmla="*/ 0 h 4572"/>
                  <a:gd name="connsiteX1" fmla="*/ 887 w 1848"/>
                  <a:gd name="connsiteY1" fmla="*/ 4573 h 4572"/>
                  <a:gd name="connsiteX2" fmla="*/ 125 w 1848"/>
                  <a:gd name="connsiteY2" fmla="*/ 0 h 4572"/>
                </a:gdLst>
                <a:ahLst/>
                <a:cxnLst>
                  <a:cxn ang="0">
                    <a:pos x="connsiteX0" y="connsiteY0"/>
                  </a:cxn>
                  <a:cxn ang="0">
                    <a:pos x="connsiteX1" y="connsiteY1"/>
                  </a:cxn>
                  <a:cxn ang="0">
                    <a:pos x="connsiteX2" y="connsiteY2"/>
                  </a:cxn>
                </a:cxnLst>
                <a:rect l="l" t="t" r="r" b="b"/>
                <a:pathLst>
                  <a:path w="1848" h="4572">
                    <a:moveTo>
                      <a:pt x="125" y="0"/>
                    </a:moveTo>
                    <a:cubicBezTo>
                      <a:pt x="3936" y="762"/>
                      <a:pt x="125" y="3811"/>
                      <a:pt x="887" y="4573"/>
                    </a:cubicBezTo>
                    <a:cubicBezTo>
                      <a:pt x="-2161" y="2286"/>
                      <a:pt x="3936" y="3049"/>
                      <a:pt x="125"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20" name="Freeform: Shape 407">
                <a:extLst>
                  <a:ext uri="{FF2B5EF4-FFF2-40B4-BE49-F238E27FC236}">
                    <a16:creationId xmlns:a16="http://schemas.microsoft.com/office/drawing/2014/main" id="{31C0644B-FAB9-9DF4-DAFC-9740AFF73E97}"/>
                  </a:ext>
                </a:extLst>
              </p:cNvPr>
              <p:cNvSpPr/>
              <p:nvPr/>
            </p:nvSpPr>
            <p:spPr>
              <a:xfrm>
                <a:off x="8794633" y="2457890"/>
                <a:ext cx="3810" cy="4572"/>
              </a:xfrm>
              <a:custGeom>
                <a:avLst/>
                <a:gdLst>
                  <a:gd name="connsiteX0" fmla="*/ 1524 w 3810"/>
                  <a:gd name="connsiteY0" fmla="*/ 4573 h 4572"/>
                  <a:gd name="connsiteX1" fmla="*/ 0 w 3810"/>
                  <a:gd name="connsiteY1" fmla="*/ 4573 h 4572"/>
                  <a:gd name="connsiteX2" fmla="*/ 3811 w 3810"/>
                  <a:gd name="connsiteY2" fmla="*/ 0 h 4572"/>
                </a:gdLst>
                <a:ahLst/>
                <a:cxnLst>
                  <a:cxn ang="0">
                    <a:pos x="connsiteX0" y="connsiteY0"/>
                  </a:cxn>
                  <a:cxn ang="0">
                    <a:pos x="connsiteX1" y="connsiteY1"/>
                  </a:cxn>
                  <a:cxn ang="0">
                    <a:pos x="connsiteX2" y="connsiteY2"/>
                  </a:cxn>
                </a:cxnLst>
                <a:rect l="l" t="t" r="r" b="b"/>
                <a:pathLst>
                  <a:path w="3810" h="4572">
                    <a:moveTo>
                      <a:pt x="1524" y="4573"/>
                    </a:moveTo>
                    <a:lnTo>
                      <a:pt x="0" y="4573"/>
                    </a:lnTo>
                    <a:lnTo>
                      <a:pt x="3811"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83" name="Graphic 1">
              <a:extLst>
                <a:ext uri="{FF2B5EF4-FFF2-40B4-BE49-F238E27FC236}">
                  <a16:creationId xmlns:a16="http://schemas.microsoft.com/office/drawing/2014/main" id="{B3E80225-08CC-ED17-0604-319DC8A1387F}"/>
                </a:ext>
              </a:extLst>
            </p:cNvPr>
            <p:cNvGrpSpPr/>
            <p:nvPr/>
          </p:nvGrpSpPr>
          <p:grpSpPr>
            <a:xfrm>
              <a:off x="9343365" y="2820461"/>
              <a:ext cx="232737" cy="90133"/>
              <a:chOff x="9343365" y="2820461"/>
              <a:chExt cx="232737" cy="90133"/>
            </a:xfrm>
            <a:grpFill/>
          </p:grpSpPr>
          <p:sp>
            <p:nvSpPr>
              <p:cNvPr id="97" name="Freeform: Shape 384">
                <a:extLst>
                  <a:ext uri="{FF2B5EF4-FFF2-40B4-BE49-F238E27FC236}">
                    <a16:creationId xmlns:a16="http://schemas.microsoft.com/office/drawing/2014/main" id="{73EA0B2C-EA9C-6ECA-640C-865856C4507B}"/>
                  </a:ext>
                </a:extLst>
              </p:cNvPr>
              <p:cNvSpPr/>
              <p:nvPr/>
            </p:nvSpPr>
            <p:spPr>
              <a:xfrm>
                <a:off x="9345652" y="2860109"/>
                <a:ext cx="761" cy="4055"/>
              </a:xfrm>
              <a:custGeom>
                <a:avLst/>
                <a:gdLst>
                  <a:gd name="connsiteX0" fmla="*/ 762 w 761"/>
                  <a:gd name="connsiteY0" fmla="*/ 947 h 4055"/>
                  <a:gd name="connsiteX1" fmla="*/ 0 w 761"/>
                  <a:gd name="connsiteY1" fmla="*/ 3233 h 4055"/>
                  <a:gd name="connsiteX2" fmla="*/ 762 w 761"/>
                  <a:gd name="connsiteY2" fmla="*/ 947 h 4055"/>
                </a:gdLst>
                <a:ahLst/>
                <a:cxnLst>
                  <a:cxn ang="0">
                    <a:pos x="connsiteX0" y="connsiteY0"/>
                  </a:cxn>
                  <a:cxn ang="0">
                    <a:pos x="connsiteX1" y="connsiteY1"/>
                  </a:cxn>
                  <a:cxn ang="0">
                    <a:pos x="connsiteX2" y="connsiteY2"/>
                  </a:cxn>
                </a:cxnLst>
                <a:rect l="l" t="t" r="r" b="b"/>
                <a:pathLst>
                  <a:path w="761" h="4055">
                    <a:moveTo>
                      <a:pt x="762" y="947"/>
                    </a:moveTo>
                    <a:cubicBezTo>
                      <a:pt x="0" y="2471"/>
                      <a:pt x="762" y="5520"/>
                      <a:pt x="0" y="3233"/>
                    </a:cubicBezTo>
                    <a:cubicBezTo>
                      <a:pt x="0" y="947"/>
                      <a:pt x="0" y="-1339"/>
                      <a:pt x="762" y="947"/>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8" name="Freeform: Shape 385">
                <a:extLst>
                  <a:ext uri="{FF2B5EF4-FFF2-40B4-BE49-F238E27FC236}">
                    <a16:creationId xmlns:a16="http://schemas.microsoft.com/office/drawing/2014/main" id="{7635E61E-4EEE-9DC4-5FC5-482FFCD9EF1C}"/>
                  </a:ext>
                </a:extLst>
              </p:cNvPr>
              <p:cNvSpPr/>
              <p:nvPr/>
            </p:nvSpPr>
            <p:spPr>
              <a:xfrm>
                <a:off x="9343365" y="2820461"/>
                <a:ext cx="232737" cy="89557"/>
              </a:xfrm>
              <a:custGeom>
                <a:avLst/>
                <a:gdLst>
                  <a:gd name="connsiteX0" fmla="*/ 231687 w 232737"/>
                  <a:gd name="connsiteY0" fmla="*/ 39070 h 89557"/>
                  <a:gd name="connsiteX1" fmla="*/ 223304 w 232737"/>
                  <a:gd name="connsiteY1" fmla="*/ 48978 h 89557"/>
                  <a:gd name="connsiteX2" fmla="*/ 221780 w 232737"/>
                  <a:gd name="connsiteY2" fmla="*/ 42881 h 89557"/>
                  <a:gd name="connsiteX3" fmla="*/ 210348 w 232737"/>
                  <a:gd name="connsiteY3" fmla="*/ 39832 h 89557"/>
                  <a:gd name="connsiteX4" fmla="*/ 210348 w 232737"/>
                  <a:gd name="connsiteY4" fmla="*/ 37546 h 89557"/>
                  <a:gd name="connsiteX5" fmla="*/ 208824 w 232737"/>
                  <a:gd name="connsiteY5" fmla="*/ 42119 h 89557"/>
                  <a:gd name="connsiteX6" fmla="*/ 208824 w 232737"/>
                  <a:gd name="connsiteY6" fmla="*/ 38308 h 89557"/>
                  <a:gd name="connsiteX7" fmla="*/ 207299 w 232737"/>
                  <a:gd name="connsiteY7" fmla="*/ 43643 h 89557"/>
                  <a:gd name="connsiteX8" fmla="*/ 205775 w 232737"/>
                  <a:gd name="connsiteY8" fmla="*/ 36784 h 89557"/>
                  <a:gd name="connsiteX9" fmla="*/ 205775 w 232737"/>
                  <a:gd name="connsiteY9" fmla="*/ 42119 h 89557"/>
                  <a:gd name="connsiteX10" fmla="*/ 201964 w 232737"/>
                  <a:gd name="connsiteY10" fmla="*/ 48216 h 89557"/>
                  <a:gd name="connsiteX11" fmla="*/ 201964 w 232737"/>
                  <a:gd name="connsiteY11" fmla="*/ 45167 h 89557"/>
                  <a:gd name="connsiteX12" fmla="*/ 194343 w 232737"/>
                  <a:gd name="connsiteY12" fmla="*/ 54313 h 89557"/>
                  <a:gd name="connsiteX13" fmla="*/ 193581 w 232737"/>
                  <a:gd name="connsiteY13" fmla="*/ 47454 h 89557"/>
                  <a:gd name="connsiteX14" fmla="*/ 192057 w 232737"/>
                  <a:gd name="connsiteY14" fmla="*/ 55075 h 89557"/>
                  <a:gd name="connsiteX15" fmla="*/ 189770 w 232737"/>
                  <a:gd name="connsiteY15" fmla="*/ 57361 h 89557"/>
                  <a:gd name="connsiteX16" fmla="*/ 189770 w 232737"/>
                  <a:gd name="connsiteY16" fmla="*/ 55837 h 89557"/>
                  <a:gd name="connsiteX17" fmla="*/ 188246 w 232737"/>
                  <a:gd name="connsiteY17" fmla="*/ 59648 h 89557"/>
                  <a:gd name="connsiteX18" fmla="*/ 189008 w 232737"/>
                  <a:gd name="connsiteY18" fmla="*/ 55075 h 89557"/>
                  <a:gd name="connsiteX19" fmla="*/ 187484 w 232737"/>
                  <a:gd name="connsiteY19" fmla="*/ 55075 h 89557"/>
                  <a:gd name="connsiteX20" fmla="*/ 187484 w 232737"/>
                  <a:gd name="connsiteY20" fmla="*/ 56599 h 89557"/>
                  <a:gd name="connsiteX21" fmla="*/ 185960 w 232737"/>
                  <a:gd name="connsiteY21" fmla="*/ 55837 h 89557"/>
                  <a:gd name="connsiteX22" fmla="*/ 185960 w 232737"/>
                  <a:gd name="connsiteY22" fmla="*/ 55075 h 89557"/>
                  <a:gd name="connsiteX23" fmla="*/ 184436 w 232737"/>
                  <a:gd name="connsiteY23" fmla="*/ 58886 h 89557"/>
                  <a:gd name="connsiteX24" fmla="*/ 184436 w 232737"/>
                  <a:gd name="connsiteY24" fmla="*/ 49740 h 89557"/>
                  <a:gd name="connsiteX25" fmla="*/ 173766 w 232737"/>
                  <a:gd name="connsiteY25" fmla="*/ 55837 h 89557"/>
                  <a:gd name="connsiteX26" fmla="*/ 173003 w 232737"/>
                  <a:gd name="connsiteY26" fmla="*/ 50502 h 89557"/>
                  <a:gd name="connsiteX27" fmla="*/ 171479 w 232737"/>
                  <a:gd name="connsiteY27" fmla="*/ 55075 h 89557"/>
                  <a:gd name="connsiteX28" fmla="*/ 170717 w 232737"/>
                  <a:gd name="connsiteY28" fmla="*/ 52026 h 89557"/>
                  <a:gd name="connsiteX29" fmla="*/ 169193 w 232737"/>
                  <a:gd name="connsiteY29" fmla="*/ 55837 h 89557"/>
                  <a:gd name="connsiteX30" fmla="*/ 169193 w 232737"/>
                  <a:gd name="connsiteY30" fmla="*/ 49740 h 89557"/>
                  <a:gd name="connsiteX31" fmla="*/ 167669 w 232737"/>
                  <a:gd name="connsiteY31" fmla="*/ 55075 h 89557"/>
                  <a:gd name="connsiteX32" fmla="*/ 167669 w 232737"/>
                  <a:gd name="connsiteY32" fmla="*/ 51264 h 89557"/>
                  <a:gd name="connsiteX33" fmla="*/ 165382 w 232737"/>
                  <a:gd name="connsiteY33" fmla="*/ 53551 h 89557"/>
                  <a:gd name="connsiteX34" fmla="*/ 165382 w 232737"/>
                  <a:gd name="connsiteY34" fmla="*/ 49740 h 89557"/>
                  <a:gd name="connsiteX35" fmla="*/ 164620 w 232737"/>
                  <a:gd name="connsiteY35" fmla="*/ 54313 h 89557"/>
                  <a:gd name="connsiteX36" fmla="*/ 164620 w 232737"/>
                  <a:gd name="connsiteY36" fmla="*/ 50502 h 89557"/>
                  <a:gd name="connsiteX37" fmla="*/ 161571 w 232737"/>
                  <a:gd name="connsiteY37" fmla="*/ 57361 h 89557"/>
                  <a:gd name="connsiteX38" fmla="*/ 161571 w 232737"/>
                  <a:gd name="connsiteY38" fmla="*/ 55837 h 89557"/>
                  <a:gd name="connsiteX39" fmla="*/ 158523 w 232737"/>
                  <a:gd name="connsiteY39" fmla="*/ 57361 h 89557"/>
                  <a:gd name="connsiteX40" fmla="*/ 156999 w 232737"/>
                  <a:gd name="connsiteY40" fmla="*/ 49740 h 89557"/>
                  <a:gd name="connsiteX41" fmla="*/ 156237 w 232737"/>
                  <a:gd name="connsiteY41" fmla="*/ 60410 h 89557"/>
                  <a:gd name="connsiteX42" fmla="*/ 153188 w 232737"/>
                  <a:gd name="connsiteY42" fmla="*/ 58886 h 89557"/>
                  <a:gd name="connsiteX43" fmla="*/ 153188 w 232737"/>
                  <a:gd name="connsiteY43" fmla="*/ 49740 h 89557"/>
                  <a:gd name="connsiteX44" fmla="*/ 152426 w 232737"/>
                  <a:gd name="connsiteY44" fmla="*/ 45167 h 89557"/>
                  <a:gd name="connsiteX45" fmla="*/ 152426 w 232737"/>
                  <a:gd name="connsiteY45" fmla="*/ 42119 h 89557"/>
                  <a:gd name="connsiteX46" fmla="*/ 150902 w 232737"/>
                  <a:gd name="connsiteY46" fmla="*/ 44405 h 89557"/>
                  <a:gd name="connsiteX47" fmla="*/ 148615 w 232737"/>
                  <a:gd name="connsiteY47" fmla="*/ 58124 h 89557"/>
                  <a:gd name="connsiteX48" fmla="*/ 148615 w 232737"/>
                  <a:gd name="connsiteY48" fmla="*/ 48978 h 89557"/>
                  <a:gd name="connsiteX49" fmla="*/ 147853 w 232737"/>
                  <a:gd name="connsiteY49" fmla="*/ 62696 h 89557"/>
                  <a:gd name="connsiteX50" fmla="*/ 147091 w 232737"/>
                  <a:gd name="connsiteY50" fmla="*/ 58886 h 89557"/>
                  <a:gd name="connsiteX51" fmla="*/ 147091 w 232737"/>
                  <a:gd name="connsiteY51" fmla="*/ 63459 h 89557"/>
                  <a:gd name="connsiteX52" fmla="*/ 144805 w 232737"/>
                  <a:gd name="connsiteY52" fmla="*/ 58124 h 89557"/>
                  <a:gd name="connsiteX53" fmla="*/ 144805 w 232737"/>
                  <a:gd name="connsiteY53" fmla="*/ 54313 h 89557"/>
                  <a:gd name="connsiteX54" fmla="*/ 143281 w 232737"/>
                  <a:gd name="connsiteY54" fmla="*/ 56599 h 89557"/>
                  <a:gd name="connsiteX55" fmla="*/ 143281 w 232737"/>
                  <a:gd name="connsiteY55" fmla="*/ 55837 h 89557"/>
                  <a:gd name="connsiteX56" fmla="*/ 142518 w 232737"/>
                  <a:gd name="connsiteY56" fmla="*/ 62696 h 89557"/>
                  <a:gd name="connsiteX57" fmla="*/ 142518 w 232737"/>
                  <a:gd name="connsiteY57" fmla="*/ 60410 h 89557"/>
                  <a:gd name="connsiteX58" fmla="*/ 140994 w 232737"/>
                  <a:gd name="connsiteY58" fmla="*/ 65745 h 89557"/>
                  <a:gd name="connsiteX59" fmla="*/ 140994 w 232737"/>
                  <a:gd name="connsiteY59" fmla="*/ 60410 h 89557"/>
                  <a:gd name="connsiteX60" fmla="*/ 137946 w 232737"/>
                  <a:gd name="connsiteY60" fmla="*/ 70318 h 89557"/>
                  <a:gd name="connsiteX61" fmla="*/ 138707 w 232737"/>
                  <a:gd name="connsiteY61" fmla="*/ 65745 h 89557"/>
                  <a:gd name="connsiteX62" fmla="*/ 134897 w 232737"/>
                  <a:gd name="connsiteY62" fmla="*/ 65745 h 89557"/>
                  <a:gd name="connsiteX63" fmla="*/ 134897 w 232737"/>
                  <a:gd name="connsiteY63" fmla="*/ 69556 h 89557"/>
                  <a:gd name="connsiteX64" fmla="*/ 133372 w 232737"/>
                  <a:gd name="connsiteY64" fmla="*/ 66507 h 89557"/>
                  <a:gd name="connsiteX65" fmla="*/ 132611 w 232737"/>
                  <a:gd name="connsiteY65" fmla="*/ 68031 h 89557"/>
                  <a:gd name="connsiteX66" fmla="*/ 132611 w 232737"/>
                  <a:gd name="connsiteY66" fmla="*/ 66507 h 89557"/>
                  <a:gd name="connsiteX67" fmla="*/ 128038 w 232737"/>
                  <a:gd name="connsiteY67" fmla="*/ 69556 h 89557"/>
                  <a:gd name="connsiteX68" fmla="*/ 127276 w 232737"/>
                  <a:gd name="connsiteY68" fmla="*/ 76415 h 89557"/>
                  <a:gd name="connsiteX69" fmla="*/ 127276 w 232737"/>
                  <a:gd name="connsiteY69" fmla="*/ 71842 h 89557"/>
                  <a:gd name="connsiteX70" fmla="*/ 125751 w 232737"/>
                  <a:gd name="connsiteY70" fmla="*/ 68793 h 89557"/>
                  <a:gd name="connsiteX71" fmla="*/ 127276 w 232737"/>
                  <a:gd name="connsiteY71" fmla="*/ 68031 h 89557"/>
                  <a:gd name="connsiteX72" fmla="*/ 126514 w 232737"/>
                  <a:gd name="connsiteY72" fmla="*/ 68793 h 89557"/>
                  <a:gd name="connsiteX73" fmla="*/ 124989 w 232737"/>
                  <a:gd name="connsiteY73" fmla="*/ 69556 h 89557"/>
                  <a:gd name="connsiteX74" fmla="*/ 124989 w 232737"/>
                  <a:gd name="connsiteY74" fmla="*/ 63459 h 89557"/>
                  <a:gd name="connsiteX75" fmla="*/ 124227 w 232737"/>
                  <a:gd name="connsiteY75" fmla="*/ 67269 h 89557"/>
                  <a:gd name="connsiteX76" fmla="*/ 123465 w 232737"/>
                  <a:gd name="connsiteY76" fmla="*/ 68793 h 89557"/>
                  <a:gd name="connsiteX77" fmla="*/ 122703 w 232737"/>
                  <a:gd name="connsiteY77" fmla="*/ 72604 h 89557"/>
                  <a:gd name="connsiteX78" fmla="*/ 121179 w 232737"/>
                  <a:gd name="connsiteY78" fmla="*/ 68031 h 89557"/>
                  <a:gd name="connsiteX79" fmla="*/ 121179 w 232737"/>
                  <a:gd name="connsiteY79" fmla="*/ 62696 h 89557"/>
                  <a:gd name="connsiteX80" fmla="*/ 120416 w 232737"/>
                  <a:gd name="connsiteY80" fmla="*/ 71080 h 89557"/>
                  <a:gd name="connsiteX81" fmla="*/ 120416 w 232737"/>
                  <a:gd name="connsiteY81" fmla="*/ 68793 h 89557"/>
                  <a:gd name="connsiteX82" fmla="*/ 118892 w 232737"/>
                  <a:gd name="connsiteY82" fmla="*/ 74890 h 89557"/>
                  <a:gd name="connsiteX83" fmla="*/ 116606 w 232737"/>
                  <a:gd name="connsiteY83" fmla="*/ 69556 h 89557"/>
                  <a:gd name="connsiteX84" fmla="*/ 115082 w 232737"/>
                  <a:gd name="connsiteY84" fmla="*/ 73366 h 89557"/>
                  <a:gd name="connsiteX85" fmla="*/ 115082 w 232737"/>
                  <a:gd name="connsiteY85" fmla="*/ 70318 h 89557"/>
                  <a:gd name="connsiteX86" fmla="*/ 114319 w 232737"/>
                  <a:gd name="connsiteY86" fmla="*/ 71080 h 89557"/>
                  <a:gd name="connsiteX87" fmla="*/ 112795 w 232737"/>
                  <a:gd name="connsiteY87" fmla="*/ 63459 h 89557"/>
                  <a:gd name="connsiteX88" fmla="*/ 112795 w 232737"/>
                  <a:gd name="connsiteY88" fmla="*/ 73366 h 89557"/>
                  <a:gd name="connsiteX89" fmla="*/ 110509 w 232737"/>
                  <a:gd name="connsiteY89" fmla="*/ 71080 h 89557"/>
                  <a:gd name="connsiteX90" fmla="*/ 110509 w 232737"/>
                  <a:gd name="connsiteY90" fmla="*/ 64983 h 89557"/>
                  <a:gd name="connsiteX91" fmla="*/ 108223 w 232737"/>
                  <a:gd name="connsiteY91" fmla="*/ 67269 h 89557"/>
                  <a:gd name="connsiteX92" fmla="*/ 108223 w 232737"/>
                  <a:gd name="connsiteY92" fmla="*/ 74128 h 89557"/>
                  <a:gd name="connsiteX93" fmla="*/ 106698 w 232737"/>
                  <a:gd name="connsiteY93" fmla="*/ 71080 h 89557"/>
                  <a:gd name="connsiteX94" fmla="*/ 105936 w 232737"/>
                  <a:gd name="connsiteY94" fmla="*/ 75653 h 89557"/>
                  <a:gd name="connsiteX95" fmla="*/ 101363 w 232737"/>
                  <a:gd name="connsiteY95" fmla="*/ 67269 h 89557"/>
                  <a:gd name="connsiteX96" fmla="*/ 100601 w 232737"/>
                  <a:gd name="connsiteY96" fmla="*/ 71080 h 89557"/>
                  <a:gd name="connsiteX97" fmla="*/ 101363 w 232737"/>
                  <a:gd name="connsiteY97" fmla="*/ 71080 h 89557"/>
                  <a:gd name="connsiteX98" fmla="*/ 101363 w 232737"/>
                  <a:gd name="connsiteY98" fmla="*/ 74128 h 89557"/>
                  <a:gd name="connsiteX99" fmla="*/ 100601 w 232737"/>
                  <a:gd name="connsiteY99" fmla="*/ 66507 h 89557"/>
                  <a:gd name="connsiteX100" fmla="*/ 98315 w 232737"/>
                  <a:gd name="connsiteY100" fmla="*/ 75653 h 89557"/>
                  <a:gd name="connsiteX101" fmla="*/ 97553 w 232737"/>
                  <a:gd name="connsiteY101" fmla="*/ 72604 h 89557"/>
                  <a:gd name="connsiteX102" fmla="*/ 96791 w 232737"/>
                  <a:gd name="connsiteY102" fmla="*/ 77177 h 89557"/>
                  <a:gd name="connsiteX103" fmla="*/ 96028 w 232737"/>
                  <a:gd name="connsiteY103" fmla="*/ 65745 h 89557"/>
                  <a:gd name="connsiteX104" fmla="*/ 94504 w 232737"/>
                  <a:gd name="connsiteY104" fmla="*/ 69556 h 89557"/>
                  <a:gd name="connsiteX105" fmla="*/ 93742 w 232737"/>
                  <a:gd name="connsiteY105" fmla="*/ 63459 h 89557"/>
                  <a:gd name="connsiteX106" fmla="*/ 92980 w 232737"/>
                  <a:gd name="connsiteY106" fmla="*/ 67269 h 89557"/>
                  <a:gd name="connsiteX107" fmla="*/ 92980 w 232737"/>
                  <a:gd name="connsiteY107" fmla="*/ 65745 h 89557"/>
                  <a:gd name="connsiteX108" fmla="*/ 92217 w 232737"/>
                  <a:gd name="connsiteY108" fmla="*/ 65745 h 89557"/>
                  <a:gd name="connsiteX109" fmla="*/ 92980 w 232737"/>
                  <a:gd name="connsiteY109" fmla="*/ 71080 h 89557"/>
                  <a:gd name="connsiteX110" fmla="*/ 92217 w 232737"/>
                  <a:gd name="connsiteY110" fmla="*/ 74890 h 89557"/>
                  <a:gd name="connsiteX111" fmla="*/ 90693 w 232737"/>
                  <a:gd name="connsiteY111" fmla="*/ 71080 h 89557"/>
                  <a:gd name="connsiteX112" fmla="*/ 89931 w 232737"/>
                  <a:gd name="connsiteY112" fmla="*/ 74890 h 89557"/>
                  <a:gd name="connsiteX113" fmla="*/ 89931 w 232737"/>
                  <a:gd name="connsiteY113" fmla="*/ 71080 h 89557"/>
                  <a:gd name="connsiteX114" fmla="*/ 90693 w 232737"/>
                  <a:gd name="connsiteY114" fmla="*/ 71080 h 89557"/>
                  <a:gd name="connsiteX115" fmla="*/ 89931 w 232737"/>
                  <a:gd name="connsiteY115" fmla="*/ 68031 h 89557"/>
                  <a:gd name="connsiteX116" fmla="*/ 89169 w 232737"/>
                  <a:gd name="connsiteY116" fmla="*/ 74128 h 89557"/>
                  <a:gd name="connsiteX117" fmla="*/ 89931 w 232737"/>
                  <a:gd name="connsiteY117" fmla="*/ 69556 h 89557"/>
                  <a:gd name="connsiteX118" fmla="*/ 89169 w 232737"/>
                  <a:gd name="connsiteY118" fmla="*/ 67269 h 89557"/>
                  <a:gd name="connsiteX119" fmla="*/ 89169 w 232737"/>
                  <a:gd name="connsiteY119" fmla="*/ 71842 h 89557"/>
                  <a:gd name="connsiteX120" fmla="*/ 89169 w 232737"/>
                  <a:gd name="connsiteY120" fmla="*/ 69556 h 89557"/>
                  <a:gd name="connsiteX121" fmla="*/ 87645 w 232737"/>
                  <a:gd name="connsiteY121" fmla="*/ 75653 h 89557"/>
                  <a:gd name="connsiteX122" fmla="*/ 86121 w 232737"/>
                  <a:gd name="connsiteY122" fmla="*/ 72604 h 89557"/>
                  <a:gd name="connsiteX123" fmla="*/ 86121 w 232737"/>
                  <a:gd name="connsiteY123" fmla="*/ 72604 h 89557"/>
                  <a:gd name="connsiteX124" fmla="*/ 84596 w 232737"/>
                  <a:gd name="connsiteY124" fmla="*/ 74890 h 89557"/>
                  <a:gd name="connsiteX125" fmla="*/ 84596 w 232737"/>
                  <a:gd name="connsiteY125" fmla="*/ 74128 h 89557"/>
                  <a:gd name="connsiteX126" fmla="*/ 83072 w 232737"/>
                  <a:gd name="connsiteY126" fmla="*/ 77177 h 89557"/>
                  <a:gd name="connsiteX127" fmla="*/ 82310 w 232737"/>
                  <a:gd name="connsiteY127" fmla="*/ 66507 h 89557"/>
                  <a:gd name="connsiteX128" fmla="*/ 81548 w 232737"/>
                  <a:gd name="connsiteY128" fmla="*/ 77177 h 89557"/>
                  <a:gd name="connsiteX129" fmla="*/ 77737 w 232737"/>
                  <a:gd name="connsiteY129" fmla="*/ 74890 h 89557"/>
                  <a:gd name="connsiteX130" fmla="*/ 76975 w 232737"/>
                  <a:gd name="connsiteY130" fmla="*/ 78701 h 89557"/>
                  <a:gd name="connsiteX131" fmla="*/ 71640 w 232737"/>
                  <a:gd name="connsiteY131" fmla="*/ 75653 h 89557"/>
                  <a:gd name="connsiteX132" fmla="*/ 71640 w 232737"/>
                  <a:gd name="connsiteY132" fmla="*/ 68793 h 89557"/>
                  <a:gd name="connsiteX133" fmla="*/ 70878 w 232737"/>
                  <a:gd name="connsiteY133" fmla="*/ 71080 h 89557"/>
                  <a:gd name="connsiteX134" fmla="*/ 71640 w 232737"/>
                  <a:gd name="connsiteY134" fmla="*/ 78701 h 89557"/>
                  <a:gd name="connsiteX135" fmla="*/ 68592 w 232737"/>
                  <a:gd name="connsiteY135" fmla="*/ 77177 h 89557"/>
                  <a:gd name="connsiteX136" fmla="*/ 68592 w 232737"/>
                  <a:gd name="connsiteY136" fmla="*/ 80987 h 89557"/>
                  <a:gd name="connsiteX137" fmla="*/ 67068 w 232737"/>
                  <a:gd name="connsiteY137" fmla="*/ 76415 h 89557"/>
                  <a:gd name="connsiteX138" fmla="*/ 67068 w 232737"/>
                  <a:gd name="connsiteY138" fmla="*/ 80225 h 89557"/>
                  <a:gd name="connsiteX139" fmla="*/ 67068 w 232737"/>
                  <a:gd name="connsiteY139" fmla="*/ 76415 h 89557"/>
                  <a:gd name="connsiteX140" fmla="*/ 66305 w 232737"/>
                  <a:gd name="connsiteY140" fmla="*/ 80987 h 89557"/>
                  <a:gd name="connsiteX141" fmla="*/ 66305 w 232737"/>
                  <a:gd name="connsiteY141" fmla="*/ 77177 h 89557"/>
                  <a:gd name="connsiteX142" fmla="*/ 64019 w 232737"/>
                  <a:gd name="connsiteY142" fmla="*/ 82512 h 89557"/>
                  <a:gd name="connsiteX143" fmla="*/ 66305 w 232737"/>
                  <a:gd name="connsiteY143" fmla="*/ 76415 h 89557"/>
                  <a:gd name="connsiteX144" fmla="*/ 66305 w 232737"/>
                  <a:gd name="connsiteY144" fmla="*/ 81750 h 89557"/>
                  <a:gd name="connsiteX145" fmla="*/ 64019 w 232737"/>
                  <a:gd name="connsiteY145" fmla="*/ 73366 h 89557"/>
                  <a:gd name="connsiteX146" fmla="*/ 57160 w 232737"/>
                  <a:gd name="connsiteY146" fmla="*/ 84036 h 89557"/>
                  <a:gd name="connsiteX147" fmla="*/ 57160 w 232737"/>
                  <a:gd name="connsiteY147" fmla="*/ 80987 h 89557"/>
                  <a:gd name="connsiteX148" fmla="*/ 56398 w 232737"/>
                  <a:gd name="connsiteY148" fmla="*/ 84036 h 89557"/>
                  <a:gd name="connsiteX149" fmla="*/ 56398 w 232737"/>
                  <a:gd name="connsiteY149" fmla="*/ 74890 h 89557"/>
                  <a:gd name="connsiteX150" fmla="*/ 54873 w 232737"/>
                  <a:gd name="connsiteY150" fmla="*/ 80987 h 89557"/>
                  <a:gd name="connsiteX151" fmla="*/ 54873 w 232737"/>
                  <a:gd name="connsiteY151" fmla="*/ 83274 h 89557"/>
                  <a:gd name="connsiteX152" fmla="*/ 53349 w 232737"/>
                  <a:gd name="connsiteY152" fmla="*/ 85560 h 89557"/>
                  <a:gd name="connsiteX153" fmla="*/ 53349 w 232737"/>
                  <a:gd name="connsiteY153" fmla="*/ 77177 h 89557"/>
                  <a:gd name="connsiteX154" fmla="*/ 52587 w 232737"/>
                  <a:gd name="connsiteY154" fmla="*/ 80225 h 89557"/>
                  <a:gd name="connsiteX155" fmla="*/ 54111 w 232737"/>
                  <a:gd name="connsiteY155" fmla="*/ 60410 h 89557"/>
                  <a:gd name="connsiteX156" fmla="*/ 53349 w 232737"/>
                  <a:gd name="connsiteY156" fmla="*/ 61172 h 89557"/>
                  <a:gd name="connsiteX157" fmla="*/ 53349 w 232737"/>
                  <a:gd name="connsiteY157" fmla="*/ 52789 h 89557"/>
                  <a:gd name="connsiteX158" fmla="*/ 52587 w 232737"/>
                  <a:gd name="connsiteY158" fmla="*/ 65745 h 89557"/>
                  <a:gd name="connsiteX159" fmla="*/ 50301 w 232737"/>
                  <a:gd name="connsiteY159" fmla="*/ 78701 h 89557"/>
                  <a:gd name="connsiteX160" fmla="*/ 51063 w 232737"/>
                  <a:gd name="connsiteY160" fmla="*/ 73366 h 89557"/>
                  <a:gd name="connsiteX161" fmla="*/ 49538 w 232737"/>
                  <a:gd name="connsiteY161" fmla="*/ 74128 h 89557"/>
                  <a:gd name="connsiteX162" fmla="*/ 48776 w 232737"/>
                  <a:gd name="connsiteY162" fmla="*/ 82512 h 89557"/>
                  <a:gd name="connsiteX163" fmla="*/ 48776 w 232737"/>
                  <a:gd name="connsiteY163" fmla="*/ 76415 h 89557"/>
                  <a:gd name="connsiteX164" fmla="*/ 48014 w 232737"/>
                  <a:gd name="connsiteY164" fmla="*/ 84036 h 89557"/>
                  <a:gd name="connsiteX165" fmla="*/ 46490 w 232737"/>
                  <a:gd name="connsiteY165" fmla="*/ 87847 h 89557"/>
                  <a:gd name="connsiteX166" fmla="*/ 46490 w 232737"/>
                  <a:gd name="connsiteY166" fmla="*/ 73366 h 89557"/>
                  <a:gd name="connsiteX167" fmla="*/ 45728 w 232737"/>
                  <a:gd name="connsiteY167" fmla="*/ 87084 h 89557"/>
                  <a:gd name="connsiteX168" fmla="*/ 45728 w 232737"/>
                  <a:gd name="connsiteY168" fmla="*/ 78701 h 89557"/>
                  <a:gd name="connsiteX169" fmla="*/ 44204 w 232737"/>
                  <a:gd name="connsiteY169" fmla="*/ 77939 h 89557"/>
                  <a:gd name="connsiteX170" fmla="*/ 44204 w 232737"/>
                  <a:gd name="connsiteY170" fmla="*/ 83274 h 89557"/>
                  <a:gd name="connsiteX171" fmla="*/ 43441 w 232737"/>
                  <a:gd name="connsiteY171" fmla="*/ 77939 h 89557"/>
                  <a:gd name="connsiteX172" fmla="*/ 41917 w 232737"/>
                  <a:gd name="connsiteY172" fmla="*/ 77177 h 89557"/>
                  <a:gd name="connsiteX173" fmla="*/ 41155 w 232737"/>
                  <a:gd name="connsiteY173" fmla="*/ 82512 h 89557"/>
                  <a:gd name="connsiteX174" fmla="*/ 41917 w 232737"/>
                  <a:gd name="connsiteY174" fmla="*/ 85560 h 89557"/>
                  <a:gd name="connsiteX175" fmla="*/ 40393 w 232737"/>
                  <a:gd name="connsiteY175" fmla="*/ 87847 h 89557"/>
                  <a:gd name="connsiteX176" fmla="*/ 40393 w 232737"/>
                  <a:gd name="connsiteY176" fmla="*/ 84798 h 89557"/>
                  <a:gd name="connsiteX177" fmla="*/ 39631 w 232737"/>
                  <a:gd name="connsiteY177" fmla="*/ 88609 h 89557"/>
                  <a:gd name="connsiteX178" fmla="*/ 39631 w 232737"/>
                  <a:gd name="connsiteY178" fmla="*/ 84036 h 89557"/>
                  <a:gd name="connsiteX179" fmla="*/ 38869 w 232737"/>
                  <a:gd name="connsiteY179" fmla="*/ 88609 h 89557"/>
                  <a:gd name="connsiteX180" fmla="*/ 38106 w 232737"/>
                  <a:gd name="connsiteY180" fmla="*/ 81750 h 89557"/>
                  <a:gd name="connsiteX181" fmla="*/ 38869 w 232737"/>
                  <a:gd name="connsiteY181" fmla="*/ 77939 h 89557"/>
                  <a:gd name="connsiteX182" fmla="*/ 38106 w 232737"/>
                  <a:gd name="connsiteY182" fmla="*/ 75653 h 89557"/>
                  <a:gd name="connsiteX183" fmla="*/ 37345 w 232737"/>
                  <a:gd name="connsiteY183" fmla="*/ 87847 h 89557"/>
                  <a:gd name="connsiteX184" fmla="*/ 36582 w 232737"/>
                  <a:gd name="connsiteY184" fmla="*/ 87084 h 89557"/>
                  <a:gd name="connsiteX185" fmla="*/ 37345 w 232737"/>
                  <a:gd name="connsiteY185" fmla="*/ 82512 h 89557"/>
                  <a:gd name="connsiteX186" fmla="*/ 36582 w 232737"/>
                  <a:gd name="connsiteY186" fmla="*/ 75653 h 89557"/>
                  <a:gd name="connsiteX187" fmla="*/ 35820 w 232737"/>
                  <a:gd name="connsiteY187" fmla="*/ 84798 h 89557"/>
                  <a:gd name="connsiteX188" fmla="*/ 35820 w 232737"/>
                  <a:gd name="connsiteY188" fmla="*/ 79463 h 89557"/>
                  <a:gd name="connsiteX189" fmla="*/ 35058 w 232737"/>
                  <a:gd name="connsiteY189" fmla="*/ 86322 h 89557"/>
                  <a:gd name="connsiteX190" fmla="*/ 33534 w 232737"/>
                  <a:gd name="connsiteY190" fmla="*/ 75653 h 89557"/>
                  <a:gd name="connsiteX191" fmla="*/ 34296 w 232737"/>
                  <a:gd name="connsiteY191" fmla="*/ 68793 h 89557"/>
                  <a:gd name="connsiteX192" fmla="*/ 33534 w 232737"/>
                  <a:gd name="connsiteY192" fmla="*/ 68793 h 89557"/>
                  <a:gd name="connsiteX193" fmla="*/ 34296 w 232737"/>
                  <a:gd name="connsiteY193" fmla="*/ 58886 h 89557"/>
                  <a:gd name="connsiteX194" fmla="*/ 33534 w 232737"/>
                  <a:gd name="connsiteY194" fmla="*/ 61172 h 89557"/>
                  <a:gd name="connsiteX195" fmla="*/ 32010 w 232737"/>
                  <a:gd name="connsiteY195" fmla="*/ 82512 h 89557"/>
                  <a:gd name="connsiteX196" fmla="*/ 30485 w 232737"/>
                  <a:gd name="connsiteY196" fmla="*/ 74890 h 89557"/>
                  <a:gd name="connsiteX197" fmla="*/ 30485 w 232737"/>
                  <a:gd name="connsiteY197" fmla="*/ 80987 h 89557"/>
                  <a:gd name="connsiteX198" fmla="*/ 28961 w 232737"/>
                  <a:gd name="connsiteY198" fmla="*/ 85560 h 89557"/>
                  <a:gd name="connsiteX199" fmla="*/ 29723 w 232737"/>
                  <a:gd name="connsiteY199" fmla="*/ 71842 h 89557"/>
                  <a:gd name="connsiteX200" fmla="*/ 30485 w 232737"/>
                  <a:gd name="connsiteY200" fmla="*/ 73366 h 89557"/>
                  <a:gd name="connsiteX201" fmla="*/ 30485 w 232737"/>
                  <a:gd name="connsiteY201" fmla="*/ 64983 h 89557"/>
                  <a:gd name="connsiteX202" fmla="*/ 28961 w 232737"/>
                  <a:gd name="connsiteY202" fmla="*/ 70318 h 89557"/>
                  <a:gd name="connsiteX203" fmla="*/ 28961 w 232737"/>
                  <a:gd name="connsiteY203" fmla="*/ 74890 h 89557"/>
                  <a:gd name="connsiteX204" fmla="*/ 27437 w 232737"/>
                  <a:gd name="connsiteY204" fmla="*/ 77939 h 89557"/>
                  <a:gd name="connsiteX205" fmla="*/ 28199 w 232737"/>
                  <a:gd name="connsiteY205" fmla="*/ 85560 h 89557"/>
                  <a:gd name="connsiteX206" fmla="*/ 27437 w 232737"/>
                  <a:gd name="connsiteY206" fmla="*/ 87847 h 89557"/>
                  <a:gd name="connsiteX207" fmla="*/ 27437 w 232737"/>
                  <a:gd name="connsiteY207" fmla="*/ 84798 h 89557"/>
                  <a:gd name="connsiteX208" fmla="*/ 25913 w 232737"/>
                  <a:gd name="connsiteY208" fmla="*/ 89371 h 89557"/>
                  <a:gd name="connsiteX209" fmla="*/ 25913 w 232737"/>
                  <a:gd name="connsiteY209" fmla="*/ 83274 h 89557"/>
                  <a:gd name="connsiteX210" fmla="*/ 27437 w 232737"/>
                  <a:gd name="connsiteY210" fmla="*/ 77177 h 89557"/>
                  <a:gd name="connsiteX211" fmla="*/ 25913 w 232737"/>
                  <a:gd name="connsiteY211" fmla="*/ 78701 h 89557"/>
                  <a:gd name="connsiteX212" fmla="*/ 26675 w 232737"/>
                  <a:gd name="connsiteY212" fmla="*/ 77177 h 89557"/>
                  <a:gd name="connsiteX213" fmla="*/ 25150 w 232737"/>
                  <a:gd name="connsiteY213" fmla="*/ 71842 h 89557"/>
                  <a:gd name="connsiteX214" fmla="*/ 24388 w 232737"/>
                  <a:gd name="connsiteY214" fmla="*/ 77939 h 89557"/>
                  <a:gd name="connsiteX215" fmla="*/ 22102 w 232737"/>
                  <a:gd name="connsiteY215" fmla="*/ 82512 h 89557"/>
                  <a:gd name="connsiteX216" fmla="*/ 22102 w 232737"/>
                  <a:gd name="connsiteY216" fmla="*/ 74890 h 89557"/>
                  <a:gd name="connsiteX217" fmla="*/ 24388 w 232737"/>
                  <a:gd name="connsiteY217" fmla="*/ 72604 h 89557"/>
                  <a:gd name="connsiteX218" fmla="*/ 25913 w 232737"/>
                  <a:gd name="connsiteY218" fmla="*/ 65745 h 89557"/>
                  <a:gd name="connsiteX219" fmla="*/ 25150 w 232737"/>
                  <a:gd name="connsiteY219" fmla="*/ 52789 h 89557"/>
                  <a:gd name="connsiteX220" fmla="*/ 24388 w 232737"/>
                  <a:gd name="connsiteY220" fmla="*/ 55075 h 89557"/>
                  <a:gd name="connsiteX221" fmla="*/ 24388 w 232737"/>
                  <a:gd name="connsiteY221" fmla="*/ 64221 h 89557"/>
                  <a:gd name="connsiteX222" fmla="*/ 21340 w 232737"/>
                  <a:gd name="connsiteY222" fmla="*/ 70318 h 89557"/>
                  <a:gd name="connsiteX223" fmla="*/ 22102 w 232737"/>
                  <a:gd name="connsiteY223" fmla="*/ 62696 h 89557"/>
                  <a:gd name="connsiteX224" fmla="*/ 18292 w 232737"/>
                  <a:gd name="connsiteY224" fmla="*/ 61934 h 89557"/>
                  <a:gd name="connsiteX225" fmla="*/ 16767 w 232737"/>
                  <a:gd name="connsiteY225" fmla="*/ 70318 h 89557"/>
                  <a:gd name="connsiteX226" fmla="*/ 16767 w 232737"/>
                  <a:gd name="connsiteY226" fmla="*/ 80987 h 89557"/>
                  <a:gd name="connsiteX227" fmla="*/ 16767 w 232737"/>
                  <a:gd name="connsiteY227" fmla="*/ 75653 h 89557"/>
                  <a:gd name="connsiteX228" fmla="*/ 15243 w 232737"/>
                  <a:gd name="connsiteY228" fmla="*/ 75653 h 89557"/>
                  <a:gd name="connsiteX229" fmla="*/ 16767 w 232737"/>
                  <a:gd name="connsiteY229" fmla="*/ 60410 h 89557"/>
                  <a:gd name="connsiteX230" fmla="*/ 16005 w 232737"/>
                  <a:gd name="connsiteY230" fmla="*/ 55837 h 89557"/>
                  <a:gd name="connsiteX231" fmla="*/ 12957 w 232737"/>
                  <a:gd name="connsiteY231" fmla="*/ 62696 h 89557"/>
                  <a:gd name="connsiteX232" fmla="*/ 9146 w 232737"/>
                  <a:gd name="connsiteY232" fmla="*/ 62696 h 89557"/>
                  <a:gd name="connsiteX233" fmla="*/ 9146 w 232737"/>
                  <a:gd name="connsiteY233" fmla="*/ 52026 h 89557"/>
                  <a:gd name="connsiteX234" fmla="*/ 8383 w 232737"/>
                  <a:gd name="connsiteY234" fmla="*/ 55837 h 89557"/>
                  <a:gd name="connsiteX235" fmla="*/ 8383 w 232737"/>
                  <a:gd name="connsiteY235" fmla="*/ 54313 h 89557"/>
                  <a:gd name="connsiteX236" fmla="*/ 6097 w 232737"/>
                  <a:gd name="connsiteY236" fmla="*/ 59648 h 89557"/>
                  <a:gd name="connsiteX237" fmla="*/ 6859 w 232737"/>
                  <a:gd name="connsiteY237" fmla="*/ 52026 h 89557"/>
                  <a:gd name="connsiteX238" fmla="*/ 6097 w 232737"/>
                  <a:gd name="connsiteY238" fmla="*/ 53551 h 89557"/>
                  <a:gd name="connsiteX239" fmla="*/ 6859 w 232737"/>
                  <a:gd name="connsiteY239" fmla="*/ 47454 h 89557"/>
                  <a:gd name="connsiteX240" fmla="*/ 4573 w 232737"/>
                  <a:gd name="connsiteY240" fmla="*/ 48216 h 89557"/>
                  <a:gd name="connsiteX241" fmla="*/ 4573 w 232737"/>
                  <a:gd name="connsiteY241" fmla="*/ 52789 h 89557"/>
                  <a:gd name="connsiteX242" fmla="*/ 1525 w 232737"/>
                  <a:gd name="connsiteY242" fmla="*/ 53551 h 89557"/>
                  <a:gd name="connsiteX243" fmla="*/ 1525 w 232737"/>
                  <a:gd name="connsiteY243" fmla="*/ 48978 h 89557"/>
                  <a:gd name="connsiteX244" fmla="*/ 762 w 232737"/>
                  <a:gd name="connsiteY244" fmla="*/ 51264 h 89557"/>
                  <a:gd name="connsiteX245" fmla="*/ 0 w 232737"/>
                  <a:gd name="connsiteY245" fmla="*/ 48216 h 89557"/>
                  <a:gd name="connsiteX246" fmla="*/ 2287 w 232737"/>
                  <a:gd name="connsiteY246" fmla="*/ 38308 h 89557"/>
                  <a:gd name="connsiteX247" fmla="*/ 1525 w 232737"/>
                  <a:gd name="connsiteY247" fmla="*/ 47454 h 89557"/>
                  <a:gd name="connsiteX248" fmla="*/ 3049 w 232737"/>
                  <a:gd name="connsiteY248" fmla="*/ 45929 h 89557"/>
                  <a:gd name="connsiteX249" fmla="*/ 2287 w 232737"/>
                  <a:gd name="connsiteY249" fmla="*/ 48216 h 89557"/>
                  <a:gd name="connsiteX250" fmla="*/ 3811 w 232737"/>
                  <a:gd name="connsiteY250" fmla="*/ 39070 h 89557"/>
                  <a:gd name="connsiteX251" fmla="*/ 3049 w 232737"/>
                  <a:gd name="connsiteY251" fmla="*/ 39070 h 89557"/>
                  <a:gd name="connsiteX252" fmla="*/ 4573 w 232737"/>
                  <a:gd name="connsiteY252" fmla="*/ 36022 h 89557"/>
                  <a:gd name="connsiteX253" fmla="*/ 4573 w 232737"/>
                  <a:gd name="connsiteY253" fmla="*/ 41357 h 89557"/>
                  <a:gd name="connsiteX254" fmla="*/ 6097 w 232737"/>
                  <a:gd name="connsiteY254" fmla="*/ 36022 h 89557"/>
                  <a:gd name="connsiteX255" fmla="*/ 8383 w 232737"/>
                  <a:gd name="connsiteY255" fmla="*/ 33735 h 89557"/>
                  <a:gd name="connsiteX256" fmla="*/ 6097 w 232737"/>
                  <a:gd name="connsiteY256" fmla="*/ 45167 h 89557"/>
                  <a:gd name="connsiteX257" fmla="*/ 6859 w 232737"/>
                  <a:gd name="connsiteY257" fmla="*/ 47454 h 89557"/>
                  <a:gd name="connsiteX258" fmla="*/ 8383 w 232737"/>
                  <a:gd name="connsiteY258" fmla="*/ 35260 h 89557"/>
                  <a:gd name="connsiteX259" fmla="*/ 8383 w 232737"/>
                  <a:gd name="connsiteY259" fmla="*/ 39070 h 89557"/>
                  <a:gd name="connsiteX260" fmla="*/ 9908 w 232737"/>
                  <a:gd name="connsiteY260" fmla="*/ 32211 h 89557"/>
                  <a:gd name="connsiteX261" fmla="*/ 13718 w 232737"/>
                  <a:gd name="connsiteY261" fmla="*/ 34498 h 89557"/>
                  <a:gd name="connsiteX262" fmla="*/ 13718 w 232737"/>
                  <a:gd name="connsiteY262" fmla="*/ 38308 h 89557"/>
                  <a:gd name="connsiteX263" fmla="*/ 16767 w 232737"/>
                  <a:gd name="connsiteY263" fmla="*/ 31449 h 89557"/>
                  <a:gd name="connsiteX264" fmla="*/ 20578 w 232737"/>
                  <a:gd name="connsiteY264" fmla="*/ 34498 h 89557"/>
                  <a:gd name="connsiteX265" fmla="*/ 28199 w 232737"/>
                  <a:gd name="connsiteY265" fmla="*/ 30687 h 89557"/>
                  <a:gd name="connsiteX266" fmla="*/ 27437 w 232737"/>
                  <a:gd name="connsiteY266" fmla="*/ 36022 h 89557"/>
                  <a:gd name="connsiteX267" fmla="*/ 28199 w 232737"/>
                  <a:gd name="connsiteY267" fmla="*/ 38308 h 89557"/>
                  <a:gd name="connsiteX268" fmla="*/ 29723 w 232737"/>
                  <a:gd name="connsiteY268" fmla="*/ 29163 h 89557"/>
                  <a:gd name="connsiteX269" fmla="*/ 33534 w 232737"/>
                  <a:gd name="connsiteY269" fmla="*/ 24590 h 89557"/>
                  <a:gd name="connsiteX270" fmla="*/ 33534 w 232737"/>
                  <a:gd name="connsiteY270" fmla="*/ 28401 h 89557"/>
                  <a:gd name="connsiteX271" fmla="*/ 37345 w 232737"/>
                  <a:gd name="connsiteY271" fmla="*/ 29163 h 89557"/>
                  <a:gd name="connsiteX272" fmla="*/ 38106 w 232737"/>
                  <a:gd name="connsiteY272" fmla="*/ 33735 h 89557"/>
                  <a:gd name="connsiteX273" fmla="*/ 40393 w 232737"/>
                  <a:gd name="connsiteY273" fmla="*/ 23828 h 89557"/>
                  <a:gd name="connsiteX274" fmla="*/ 42680 w 232737"/>
                  <a:gd name="connsiteY274" fmla="*/ 27638 h 89557"/>
                  <a:gd name="connsiteX275" fmla="*/ 51825 w 232737"/>
                  <a:gd name="connsiteY275" fmla="*/ 19255 h 89557"/>
                  <a:gd name="connsiteX276" fmla="*/ 51825 w 232737"/>
                  <a:gd name="connsiteY276" fmla="*/ 23828 h 89557"/>
                  <a:gd name="connsiteX277" fmla="*/ 60971 w 232737"/>
                  <a:gd name="connsiteY277" fmla="*/ 18493 h 89557"/>
                  <a:gd name="connsiteX278" fmla="*/ 60971 w 232737"/>
                  <a:gd name="connsiteY278" fmla="*/ 26114 h 89557"/>
                  <a:gd name="connsiteX279" fmla="*/ 62495 w 232737"/>
                  <a:gd name="connsiteY279" fmla="*/ 18493 h 89557"/>
                  <a:gd name="connsiteX280" fmla="*/ 64781 w 232737"/>
                  <a:gd name="connsiteY280" fmla="*/ 20779 h 89557"/>
                  <a:gd name="connsiteX281" fmla="*/ 66305 w 232737"/>
                  <a:gd name="connsiteY281" fmla="*/ 16206 h 89557"/>
                  <a:gd name="connsiteX282" fmla="*/ 70116 w 232737"/>
                  <a:gd name="connsiteY282" fmla="*/ 16969 h 89557"/>
                  <a:gd name="connsiteX283" fmla="*/ 70116 w 232737"/>
                  <a:gd name="connsiteY283" fmla="*/ 16206 h 89557"/>
                  <a:gd name="connsiteX284" fmla="*/ 70116 w 232737"/>
                  <a:gd name="connsiteY284" fmla="*/ 21541 h 89557"/>
                  <a:gd name="connsiteX285" fmla="*/ 71640 w 232737"/>
                  <a:gd name="connsiteY285" fmla="*/ 14682 h 89557"/>
                  <a:gd name="connsiteX286" fmla="*/ 76975 w 232737"/>
                  <a:gd name="connsiteY286" fmla="*/ 17731 h 89557"/>
                  <a:gd name="connsiteX287" fmla="*/ 77737 w 232737"/>
                  <a:gd name="connsiteY287" fmla="*/ 13158 h 89557"/>
                  <a:gd name="connsiteX288" fmla="*/ 81548 w 232737"/>
                  <a:gd name="connsiteY288" fmla="*/ 13920 h 89557"/>
                  <a:gd name="connsiteX289" fmla="*/ 81548 w 232737"/>
                  <a:gd name="connsiteY289" fmla="*/ 18493 h 89557"/>
                  <a:gd name="connsiteX290" fmla="*/ 82310 w 232737"/>
                  <a:gd name="connsiteY290" fmla="*/ 13920 h 89557"/>
                  <a:gd name="connsiteX291" fmla="*/ 89169 w 232737"/>
                  <a:gd name="connsiteY291" fmla="*/ 17731 h 89557"/>
                  <a:gd name="connsiteX292" fmla="*/ 99839 w 232737"/>
                  <a:gd name="connsiteY292" fmla="*/ 14682 h 89557"/>
                  <a:gd name="connsiteX293" fmla="*/ 99839 w 232737"/>
                  <a:gd name="connsiteY293" fmla="*/ 16206 h 89557"/>
                  <a:gd name="connsiteX294" fmla="*/ 103650 w 232737"/>
                  <a:gd name="connsiteY294" fmla="*/ 12396 h 89557"/>
                  <a:gd name="connsiteX295" fmla="*/ 104412 w 232737"/>
                  <a:gd name="connsiteY295" fmla="*/ 16969 h 89557"/>
                  <a:gd name="connsiteX296" fmla="*/ 108223 w 232737"/>
                  <a:gd name="connsiteY296" fmla="*/ 15444 h 89557"/>
                  <a:gd name="connsiteX297" fmla="*/ 108223 w 232737"/>
                  <a:gd name="connsiteY297" fmla="*/ 16206 h 89557"/>
                  <a:gd name="connsiteX298" fmla="*/ 112033 w 232737"/>
                  <a:gd name="connsiteY298" fmla="*/ 18493 h 89557"/>
                  <a:gd name="connsiteX299" fmla="*/ 111271 w 232737"/>
                  <a:gd name="connsiteY299" fmla="*/ 21541 h 89557"/>
                  <a:gd name="connsiteX300" fmla="*/ 112795 w 232737"/>
                  <a:gd name="connsiteY300" fmla="*/ 22303 h 89557"/>
                  <a:gd name="connsiteX301" fmla="*/ 112795 w 232737"/>
                  <a:gd name="connsiteY301" fmla="*/ 17731 h 89557"/>
                  <a:gd name="connsiteX302" fmla="*/ 122703 w 232737"/>
                  <a:gd name="connsiteY302" fmla="*/ 13158 h 89557"/>
                  <a:gd name="connsiteX303" fmla="*/ 124989 w 232737"/>
                  <a:gd name="connsiteY303" fmla="*/ 21541 h 89557"/>
                  <a:gd name="connsiteX304" fmla="*/ 124989 w 232737"/>
                  <a:gd name="connsiteY304" fmla="*/ 20017 h 89557"/>
                  <a:gd name="connsiteX305" fmla="*/ 126514 w 232737"/>
                  <a:gd name="connsiteY305" fmla="*/ 25352 h 89557"/>
                  <a:gd name="connsiteX306" fmla="*/ 126514 w 232737"/>
                  <a:gd name="connsiteY306" fmla="*/ 19255 h 89557"/>
                  <a:gd name="connsiteX307" fmla="*/ 129562 w 232737"/>
                  <a:gd name="connsiteY307" fmla="*/ 23828 h 89557"/>
                  <a:gd name="connsiteX308" fmla="*/ 129562 w 232737"/>
                  <a:gd name="connsiteY308" fmla="*/ 26876 h 89557"/>
                  <a:gd name="connsiteX309" fmla="*/ 133372 w 232737"/>
                  <a:gd name="connsiteY309" fmla="*/ 13158 h 89557"/>
                  <a:gd name="connsiteX310" fmla="*/ 153950 w 232737"/>
                  <a:gd name="connsiteY310" fmla="*/ 4012 h 89557"/>
                  <a:gd name="connsiteX311" fmla="*/ 174527 w 232737"/>
                  <a:gd name="connsiteY311" fmla="*/ 5537 h 89557"/>
                  <a:gd name="connsiteX312" fmla="*/ 178338 w 232737"/>
                  <a:gd name="connsiteY312" fmla="*/ 9347 h 89557"/>
                  <a:gd name="connsiteX313" fmla="*/ 178338 w 232737"/>
                  <a:gd name="connsiteY313" fmla="*/ 12396 h 89557"/>
                  <a:gd name="connsiteX314" fmla="*/ 179101 w 232737"/>
                  <a:gd name="connsiteY314" fmla="*/ 5537 h 89557"/>
                  <a:gd name="connsiteX315" fmla="*/ 186722 w 232737"/>
                  <a:gd name="connsiteY315" fmla="*/ 4775 h 89557"/>
                  <a:gd name="connsiteX316" fmla="*/ 186722 w 232737"/>
                  <a:gd name="connsiteY316" fmla="*/ 10109 h 89557"/>
                  <a:gd name="connsiteX317" fmla="*/ 186722 w 232737"/>
                  <a:gd name="connsiteY317" fmla="*/ 6299 h 89557"/>
                  <a:gd name="connsiteX318" fmla="*/ 186722 w 232737"/>
                  <a:gd name="connsiteY318" fmla="*/ 7823 h 89557"/>
                  <a:gd name="connsiteX319" fmla="*/ 186722 w 232737"/>
                  <a:gd name="connsiteY319" fmla="*/ 1726 h 89557"/>
                  <a:gd name="connsiteX320" fmla="*/ 207299 w 232737"/>
                  <a:gd name="connsiteY320" fmla="*/ 5537 h 89557"/>
                  <a:gd name="connsiteX321" fmla="*/ 212634 w 232737"/>
                  <a:gd name="connsiteY321" fmla="*/ 4012 h 89557"/>
                  <a:gd name="connsiteX322" fmla="*/ 227877 w 232737"/>
                  <a:gd name="connsiteY322" fmla="*/ 11634 h 89557"/>
                  <a:gd name="connsiteX323" fmla="*/ 231687 w 232737"/>
                  <a:gd name="connsiteY323" fmla="*/ 39070 h 89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232737" h="89557">
                    <a:moveTo>
                      <a:pt x="231687" y="39070"/>
                    </a:moveTo>
                    <a:cubicBezTo>
                      <a:pt x="230163" y="53551"/>
                      <a:pt x="225590" y="39832"/>
                      <a:pt x="223304" y="48978"/>
                    </a:cubicBezTo>
                    <a:cubicBezTo>
                      <a:pt x="223304" y="49740"/>
                      <a:pt x="222542" y="41357"/>
                      <a:pt x="221780" y="42881"/>
                    </a:cubicBezTo>
                    <a:cubicBezTo>
                      <a:pt x="220255" y="54313"/>
                      <a:pt x="214920" y="48216"/>
                      <a:pt x="210348" y="39832"/>
                    </a:cubicBezTo>
                    <a:lnTo>
                      <a:pt x="210348" y="37546"/>
                    </a:lnTo>
                    <a:cubicBezTo>
                      <a:pt x="209585" y="36022"/>
                      <a:pt x="209585" y="43643"/>
                      <a:pt x="208824" y="42119"/>
                    </a:cubicBezTo>
                    <a:cubicBezTo>
                      <a:pt x="208824" y="40595"/>
                      <a:pt x="208824" y="39832"/>
                      <a:pt x="208824" y="38308"/>
                    </a:cubicBezTo>
                    <a:cubicBezTo>
                      <a:pt x="208824" y="42881"/>
                      <a:pt x="208061" y="40595"/>
                      <a:pt x="207299" y="43643"/>
                    </a:cubicBezTo>
                    <a:cubicBezTo>
                      <a:pt x="207299" y="42119"/>
                      <a:pt x="206537" y="38308"/>
                      <a:pt x="205775" y="36784"/>
                    </a:cubicBezTo>
                    <a:lnTo>
                      <a:pt x="205775" y="42119"/>
                    </a:lnTo>
                    <a:cubicBezTo>
                      <a:pt x="205775" y="54313"/>
                      <a:pt x="202726" y="41357"/>
                      <a:pt x="201964" y="48216"/>
                    </a:cubicBezTo>
                    <a:cubicBezTo>
                      <a:pt x="201964" y="46692"/>
                      <a:pt x="201964" y="45929"/>
                      <a:pt x="201964" y="45167"/>
                    </a:cubicBezTo>
                    <a:cubicBezTo>
                      <a:pt x="199678" y="52789"/>
                      <a:pt x="196629" y="51264"/>
                      <a:pt x="194343" y="54313"/>
                    </a:cubicBezTo>
                    <a:cubicBezTo>
                      <a:pt x="194343" y="52789"/>
                      <a:pt x="194343" y="48978"/>
                      <a:pt x="193581" y="47454"/>
                    </a:cubicBezTo>
                    <a:cubicBezTo>
                      <a:pt x="193581" y="52789"/>
                      <a:pt x="192819" y="54313"/>
                      <a:pt x="192057" y="55075"/>
                    </a:cubicBezTo>
                    <a:cubicBezTo>
                      <a:pt x="191294" y="49740"/>
                      <a:pt x="191294" y="60410"/>
                      <a:pt x="189770" y="57361"/>
                    </a:cubicBezTo>
                    <a:lnTo>
                      <a:pt x="189770" y="55837"/>
                    </a:lnTo>
                    <a:cubicBezTo>
                      <a:pt x="189770" y="61934"/>
                      <a:pt x="188246" y="52789"/>
                      <a:pt x="188246" y="59648"/>
                    </a:cubicBezTo>
                    <a:lnTo>
                      <a:pt x="189008" y="55075"/>
                    </a:lnTo>
                    <a:cubicBezTo>
                      <a:pt x="189008" y="62696"/>
                      <a:pt x="187484" y="51264"/>
                      <a:pt x="187484" y="55075"/>
                    </a:cubicBezTo>
                    <a:lnTo>
                      <a:pt x="187484" y="56599"/>
                    </a:lnTo>
                    <a:cubicBezTo>
                      <a:pt x="186722" y="58886"/>
                      <a:pt x="186722" y="54313"/>
                      <a:pt x="185960" y="55837"/>
                    </a:cubicBezTo>
                    <a:lnTo>
                      <a:pt x="185960" y="55075"/>
                    </a:lnTo>
                    <a:cubicBezTo>
                      <a:pt x="185197" y="57361"/>
                      <a:pt x="184436" y="52789"/>
                      <a:pt x="184436" y="58886"/>
                    </a:cubicBezTo>
                    <a:cubicBezTo>
                      <a:pt x="183673" y="54313"/>
                      <a:pt x="185197" y="56599"/>
                      <a:pt x="184436" y="49740"/>
                    </a:cubicBezTo>
                    <a:cubicBezTo>
                      <a:pt x="181387" y="56599"/>
                      <a:pt x="177576" y="55075"/>
                      <a:pt x="173766" y="55837"/>
                    </a:cubicBezTo>
                    <a:cubicBezTo>
                      <a:pt x="173003" y="53551"/>
                      <a:pt x="173003" y="52789"/>
                      <a:pt x="173003" y="50502"/>
                    </a:cubicBezTo>
                    <a:cubicBezTo>
                      <a:pt x="173003" y="52026"/>
                      <a:pt x="171479" y="52026"/>
                      <a:pt x="171479" y="55075"/>
                    </a:cubicBezTo>
                    <a:lnTo>
                      <a:pt x="170717" y="52026"/>
                    </a:lnTo>
                    <a:cubicBezTo>
                      <a:pt x="169955" y="49740"/>
                      <a:pt x="170717" y="58886"/>
                      <a:pt x="169193" y="55837"/>
                    </a:cubicBezTo>
                    <a:cubicBezTo>
                      <a:pt x="169193" y="54313"/>
                      <a:pt x="169193" y="52026"/>
                      <a:pt x="169193" y="49740"/>
                    </a:cubicBezTo>
                    <a:cubicBezTo>
                      <a:pt x="169193" y="54313"/>
                      <a:pt x="167669" y="53551"/>
                      <a:pt x="167669" y="55075"/>
                    </a:cubicBezTo>
                    <a:cubicBezTo>
                      <a:pt x="167669" y="54313"/>
                      <a:pt x="167669" y="53551"/>
                      <a:pt x="167669" y="51264"/>
                    </a:cubicBezTo>
                    <a:cubicBezTo>
                      <a:pt x="166906" y="56599"/>
                      <a:pt x="166144" y="50502"/>
                      <a:pt x="165382" y="53551"/>
                    </a:cubicBezTo>
                    <a:lnTo>
                      <a:pt x="165382" y="49740"/>
                    </a:lnTo>
                    <a:cubicBezTo>
                      <a:pt x="163858" y="45167"/>
                      <a:pt x="165382" y="57361"/>
                      <a:pt x="164620" y="54313"/>
                    </a:cubicBezTo>
                    <a:cubicBezTo>
                      <a:pt x="164620" y="53551"/>
                      <a:pt x="164620" y="52026"/>
                      <a:pt x="164620" y="50502"/>
                    </a:cubicBezTo>
                    <a:cubicBezTo>
                      <a:pt x="163858" y="56599"/>
                      <a:pt x="162334" y="55075"/>
                      <a:pt x="161571" y="57361"/>
                    </a:cubicBezTo>
                    <a:cubicBezTo>
                      <a:pt x="161571" y="56599"/>
                      <a:pt x="161571" y="55837"/>
                      <a:pt x="161571" y="55837"/>
                    </a:cubicBezTo>
                    <a:cubicBezTo>
                      <a:pt x="160809" y="56599"/>
                      <a:pt x="159285" y="55075"/>
                      <a:pt x="158523" y="57361"/>
                    </a:cubicBezTo>
                    <a:cubicBezTo>
                      <a:pt x="157761" y="55837"/>
                      <a:pt x="158523" y="48978"/>
                      <a:pt x="156999" y="49740"/>
                    </a:cubicBezTo>
                    <a:cubicBezTo>
                      <a:pt x="156999" y="56599"/>
                      <a:pt x="155474" y="52789"/>
                      <a:pt x="156237" y="60410"/>
                    </a:cubicBezTo>
                    <a:cubicBezTo>
                      <a:pt x="155474" y="59648"/>
                      <a:pt x="153950" y="56599"/>
                      <a:pt x="153188" y="58886"/>
                    </a:cubicBezTo>
                    <a:cubicBezTo>
                      <a:pt x="153188" y="55837"/>
                      <a:pt x="152426" y="50502"/>
                      <a:pt x="153188" y="49740"/>
                    </a:cubicBezTo>
                    <a:lnTo>
                      <a:pt x="152426" y="45167"/>
                    </a:lnTo>
                    <a:cubicBezTo>
                      <a:pt x="152426" y="42119"/>
                      <a:pt x="153188" y="45929"/>
                      <a:pt x="152426" y="42119"/>
                    </a:cubicBezTo>
                    <a:cubicBezTo>
                      <a:pt x="152426" y="42119"/>
                      <a:pt x="150902" y="45167"/>
                      <a:pt x="150902" y="44405"/>
                    </a:cubicBezTo>
                    <a:cubicBezTo>
                      <a:pt x="150139" y="48978"/>
                      <a:pt x="150139" y="56599"/>
                      <a:pt x="148615" y="58124"/>
                    </a:cubicBezTo>
                    <a:cubicBezTo>
                      <a:pt x="149377" y="55075"/>
                      <a:pt x="147853" y="50502"/>
                      <a:pt x="148615" y="48978"/>
                    </a:cubicBezTo>
                    <a:lnTo>
                      <a:pt x="147853" y="62696"/>
                    </a:lnTo>
                    <a:cubicBezTo>
                      <a:pt x="147853" y="62696"/>
                      <a:pt x="147853" y="57361"/>
                      <a:pt x="147091" y="58886"/>
                    </a:cubicBezTo>
                    <a:cubicBezTo>
                      <a:pt x="147091" y="60410"/>
                      <a:pt x="147091" y="61934"/>
                      <a:pt x="147091" y="63459"/>
                    </a:cubicBezTo>
                    <a:cubicBezTo>
                      <a:pt x="147091" y="62696"/>
                      <a:pt x="145567" y="64983"/>
                      <a:pt x="144805" y="58124"/>
                    </a:cubicBezTo>
                    <a:cubicBezTo>
                      <a:pt x="144805" y="55075"/>
                      <a:pt x="145567" y="56599"/>
                      <a:pt x="144805" y="54313"/>
                    </a:cubicBezTo>
                    <a:cubicBezTo>
                      <a:pt x="144042" y="54313"/>
                      <a:pt x="144042" y="56599"/>
                      <a:pt x="143281" y="56599"/>
                    </a:cubicBezTo>
                    <a:lnTo>
                      <a:pt x="143281" y="55837"/>
                    </a:lnTo>
                    <a:cubicBezTo>
                      <a:pt x="142518" y="55075"/>
                      <a:pt x="141756" y="58886"/>
                      <a:pt x="142518" y="62696"/>
                    </a:cubicBezTo>
                    <a:cubicBezTo>
                      <a:pt x="142518" y="62696"/>
                      <a:pt x="142518" y="58886"/>
                      <a:pt x="142518" y="60410"/>
                    </a:cubicBezTo>
                    <a:cubicBezTo>
                      <a:pt x="142518" y="64221"/>
                      <a:pt x="141756" y="65745"/>
                      <a:pt x="140994" y="65745"/>
                    </a:cubicBezTo>
                    <a:cubicBezTo>
                      <a:pt x="140994" y="64983"/>
                      <a:pt x="140994" y="62696"/>
                      <a:pt x="140994" y="60410"/>
                    </a:cubicBezTo>
                    <a:cubicBezTo>
                      <a:pt x="140232" y="65745"/>
                      <a:pt x="139470" y="68031"/>
                      <a:pt x="137946" y="70318"/>
                    </a:cubicBezTo>
                    <a:cubicBezTo>
                      <a:pt x="137946" y="73366"/>
                      <a:pt x="137946" y="64221"/>
                      <a:pt x="138707" y="65745"/>
                    </a:cubicBezTo>
                    <a:cubicBezTo>
                      <a:pt x="137183" y="61172"/>
                      <a:pt x="136421" y="72604"/>
                      <a:pt x="134897" y="65745"/>
                    </a:cubicBezTo>
                    <a:cubicBezTo>
                      <a:pt x="134897" y="64983"/>
                      <a:pt x="134897" y="70318"/>
                      <a:pt x="134897" y="69556"/>
                    </a:cubicBezTo>
                    <a:cubicBezTo>
                      <a:pt x="134135" y="68793"/>
                      <a:pt x="134135" y="64221"/>
                      <a:pt x="133372" y="66507"/>
                    </a:cubicBezTo>
                    <a:cubicBezTo>
                      <a:pt x="133372" y="63459"/>
                      <a:pt x="132611" y="67269"/>
                      <a:pt x="132611" y="68031"/>
                    </a:cubicBezTo>
                    <a:cubicBezTo>
                      <a:pt x="132611" y="70318"/>
                      <a:pt x="132611" y="66507"/>
                      <a:pt x="132611" y="66507"/>
                    </a:cubicBezTo>
                    <a:cubicBezTo>
                      <a:pt x="131848" y="68793"/>
                      <a:pt x="129562" y="73366"/>
                      <a:pt x="128038" y="69556"/>
                    </a:cubicBezTo>
                    <a:cubicBezTo>
                      <a:pt x="128038" y="71080"/>
                      <a:pt x="127276" y="76415"/>
                      <a:pt x="127276" y="76415"/>
                    </a:cubicBezTo>
                    <a:lnTo>
                      <a:pt x="127276" y="71842"/>
                    </a:lnTo>
                    <a:cubicBezTo>
                      <a:pt x="127276" y="69556"/>
                      <a:pt x="126514" y="72604"/>
                      <a:pt x="125751" y="68793"/>
                    </a:cubicBezTo>
                    <a:cubicBezTo>
                      <a:pt x="124989" y="74128"/>
                      <a:pt x="128038" y="64221"/>
                      <a:pt x="127276" y="68031"/>
                    </a:cubicBezTo>
                    <a:cubicBezTo>
                      <a:pt x="127276" y="64221"/>
                      <a:pt x="126514" y="74890"/>
                      <a:pt x="126514" y="68793"/>
                    </a:cubicBezTo>
                    <a:cubicBezTo>
                      <a:pt x="125751" y="68793"/>
                      <a:pt x="124989" y="74128"/>
                      <a:pt x="124989" y="69556"/>
                    </a:cubicBezTo>
                    <a:cubicBezTo>
                      <a:pt x="124989" y="70318"/>
                      <a:pt x="125751" y="63459"/>
                      <a:pt x="124989" y="63459"/>
                    </a:cubicBezTo>
                    <a:cubicBezTo>
                      <a:pt x="124227" y="64221"/>
                      <a:pt x="124989" y="65745"/>
                      <a:pt x="124227" y="67269"/>
                    </a:cubicBezTo>
                    <a:lnTo>
                      <a:pt x="123465" y="68793"/>
                    </a:lnTo>
                    <a:cubicBezTo>
                      <a:pt x="123465" y="73366"/>
                      <a:pt x="122703" y="68031"/>
                      <a:pt x="122703" y="72604"/>
                    </a:cubicBezTo>
                    <a:cubicBezTo>
                      <a:pt x="122703" y="68793"/>
                      <a:pt x="121179" y="74890"/>
                      <a:pt x="121179" y="68031"/>
                    </a:cubicBezTo>
                    <a:lnTo>
                      <a:pt x="121179" y="62696"/>
                    </a:lnTo>
                    <a:cubicBezTo>
                      <a:pt x="120416" y="63459"/>
                      <a:pt x="120416" y="68793"/>
                      <a:pt x="120416" y="71080"/>
                    </a:cubicBezTo>
                    <a:cubicBezTo>
                      <a:pt x="120416" y="70318"/>
                      <a:pt x="120416" y="69556"/>
                      <a:pt x="120416" y="68793"/>
                    </a:cubicBezTo>
                    <a:cubicBezTo>
                      <a:pt x="120416" y="77177"/>
                      <a:pt x="119654" y="68031"/>
                      <a:pt x="118892" y="74890"/>
                    </a:cubicBezTo>
                    <a:cubicBezTo>
                      <a:pt x="118130" y="71842"/>
                      <a:pt x="116606" y="74890"/>
                      <a:pt x="116606" y="69556"/>
                    </a:cubicBezTo>
                    <a:cubicBezTo>
                      <a:pt x="115844" y="71842"/>
                      <a:pt x="115844" y="74890"/>
                      <a:pt x="115082" y="73366"/>
                    </a:cubicBezTo>
                    <a:cubicBezTo>
                      <a:pt x="115082" y="72604"/>
                      <a:pt x="115082" y="72604"/>
                      <a:pt x="115082" y="70318"/>
                    </a:cubicBezTo>
                    <a:cubicBezTo>
                      <a:pt x="114319" y="68031"/>
                      <a:pt x="114319" y="70318"/>
                      <a:pt x="114319" y="71080"/>
                    </a:cubicBezTo>
                    <a:cubicBezTo>
                      <a:pt x="114319" y="69556"/>
                      <a:pt x="113558" y="66507"/>
                      <a:pt x="112795" y="63459"/>
                    </a:cubicBezTo>
                    <a:cubicBezTo>
                      <a:pt x="112033" y="65745"/>
                      <a:pt x="112795" y="70318"/>
                      <a:pt x="112795" y="73366"/>
                    </a:cubicBezTo>
                    <a:cubicBezTo>
                      <a:pt x="112033" y="64983"/>
                      <a:pt x="111271" y="78701"/>
                      <a:pt x="110509" y="71080"/>
                    </a:cubicBezTo>
                    <a:cubicBezTo>
                      <a:pt x="110509" y="69556"/>
                      <a:pt x="111271" y="67269"/>
                      <a:pt x="110509" y="64983"/>
                    </a:cubicBezTo>
                    <a:cubicBezTo>
                      <a:pt x="109747" y="56599"/>
                      <a:pt x="109747" y="71080"/>
                      <a:pt x="108223" y="67269"/>
                    </a:cubicBezTo>
                    <a:lnTo>
                      <a:pt x="108223" y="74128"/>
                    </a:lnTo>
                    <a:cubicBezTo>
                      <a:pt x="107460" y="69556"/>
                      <a:pt x="106698" y="77939"/>
                      <a:pt x="106698" y="71080"/>
                    </a:cubicBezTo>
                    <a:cubicBezTo>
                      <a:pt x="106698" y="73366"/>
                      <a:pt x="105936" y="68793"/>
                      <a:pt x="105936" y="75653"/>
                    </a:cubicBezTo>
                    <a:cubicBezTo>
                      <a:pt x="104412" y="70318"/>
                      <a:pt x="102126" y="79463"/>
                      <a:pt x="101363" y="67269"/>
                    </a:cubicBezTo>
                    <a:cubicBezTo>
                      <a:pt x="101363" y="68031"/>
                      <a:pt x="100601" y="67269"/>
                      <a:pt x="100601" y="71080"/>
                    </a:cubicBezTo>
                    <a:cubicBezTo>
                      <a:pt x="101363" y="74890"/>
                      <a:pt x="101363" y="68031"/>
                      <a:pt x="101363" y="71080"/>
                    </a:cubicBezTo>
                    <a:cubicBezTo>
                      <a:pt x="101363" y="71080"/>
                      <a:pt x="101363" y="73366"/>
                      <a:pt x="101363" y="74128"/>
                    </a:cubicBezTo>
                    <a:cubicBezTo>
                      <a:pt x="100601" y="72604"/>
                      <a:pt x="100601" y="71842"/>
                      <a:pt x="100601" y="66507"/>
                    </a:cubicBezTo>
                    <a:cubicBezTo>
                      <a:pt x="99839" y="62696"/>
                      <a:pt x="99839" y="77939"/>
                      <a:pt x="98315" y="75653"/>
                    </a:cubicBezTo>
                    <a:cubicBezTo>
                      <a:pt x="98315" y="72604"/>
                      <a:pt x="98315" y="71842"/>
                      <a:pt x="97553" y="72604"/>
                    </a:cubicBezTo>
                    <a:lnTo>
                      <a:pt x="96791" y="77177"/>
                    </a:lnTo>
                    <a:cubicBezTo>
                      <a:pt x="96028" y="76415"/>
                      <a:pt x="96028" y="71080"/>
                      <a:pt x="96028" y="65745"/>
                    </a:cubicBezTo>
                    <a:cubicBezTo>
                      <a:pt x="95266" y="66507"/>
                      <a:pt x="95266" y="66507"/>
                      <a:pt x="94504" y="69556"/>
                    </a:cubicBezTo>
                    <a:lnTo>
                      <a:pt x="93742" y="63459"/>
                    </a:lnTo>
                    <a:cubicBezTo>
                      <a:pt x="94504" y="68031"/>
                      <a:pt x="93742" y="66507"/>
                      <a:pt x="92980" y="67269"/>
                    </a:cubicBezTo>
                    <a:lnTo>
                      <a:pt x="92980" y="65745"/>
                    </a:lnTo>
                    <a:cubicBezTo>
                      <a:pt x="92980" y="63459"/>
                      <a:pt x="92217" y="64983"/>
                      <a:pt x="92217" y="65745"/>
                    </a:cubicBezTo>
                    <a:cubicBezTo>
                      <a:pt x="92217" y="68793"/>
                      <a:pt x="92980" y="69556"/>
                      <a:pt x="92980" y="71080"/>
                    </a:cubicBezTo>
                    <a:cubicBezTo>
                      <a:pt x="92217" y="73366"/>
                      <a:pt x="92980" y="72604"/>
                      <a:pt x="92217" y="74890"/>
                    </a:cubicBezTo>
                    <a:cubicBezTo>
                      <a:pt x="92217" y="70318"/>
                      <a:pt x="91456" y="71842"/>
                      <a:pt x="90693" y="71080"/>
                    </a:cubicBezTo>
                    <a:cubicBezTo>
                      <a:pt x="89931" y="70318"/>
                      <a:pt x="89931" y="74890"/>
                      <a:pt x="89931" y="74890"/>
                    </a:cubicBezTo>
                    <a:cubicBezTo>
                      <a:pt x="89931" y="72604"/>
                      <a:pt x="89169" y="74128"/>
                      <a:pt x="89931" y="71080"/>
                    </a:cubicBezTo>
                    <a:cubicBezTo>
                      <a:pt x="89931" y="70318"/>
                      <a:pt x="89931" y="73366"/>
                      <a:pt x="90693" y="71080"/>
                    </a:cubicBezTo>
                    <a:cubicBezTo>
                      <a:pt x="90693" y="69556"/>
                      <a:pt x="90693" y="64983"/>
                      <a:pt x="89931" y="68031"/>
                    </a:cubicBezTo>
                    <a:cubicBezTo>
                      <a:pt x="89169" y="70318"/>
                      <a:pt x="89931" y="77177"/>
                      <a:pt x="89169" y="74128"/>
                    </a:cubicBezTo>
                    <a:cubicBezTo>
                      <a:pt x="89169" y="72604"/>
                      <a:pt x="89169" y="71080"/>
                      <a:pt x="89931" y="69556"/>
                    </a:cubicBezTo>
                    <a:lnTo>
                      <a:pt x="89169" y="67269"/>
                    </a:lnTo>
                    <a:lnTo>
                      <a:pt x="89169" y="71842"/>
                    </a:lnTo>
                    <a:cubicBezTo>
                      <a:pt x="89169" y="71080"/>
                      <a:pt x="89169" y="70318"/>
                      <a:pt x="89169" y="69556"/>
                    </a:cubicBezTo>
                    <a:cubicBezTo>
                      <a:pt x="89169" y="74128"/>
                      <a:pt x="87645" y="71080"/>
                      <a:pt x="87645" y="75653"/>
                    </a:cubicBezTo>
                    <a:cubicBezTo>
                      <a:pt x="86883" y="76415"/>
                      <a:pt x="86883" y="72604"/>
                      <a:pt x="86121" y="72604"/>
                    </a:cubicBezTo>
                    <a:lnTo>
                      <a:pt x="86121" y="72604"/>
                    </a:lnTo>
                    <a:cubicBezTo>
                      <a:pt x="85359" y="70318"/>
                      <a:pt x="85359" y="71842"/>
                      <a:pt x="84596" y="74890"/>
                    </a:cubicBezTo>
                    <a:lnTo>
                      <a:pt x="84596" y="74128"/>
                    </a:lnTo>
                    <a:cubicBezTo>
                      <a:pt x="84596" y="74128"/>
                      <a:pt x="83835" y="74128"/>
                      <a:pt x="83072" y="77177"/>
                    </a:cubicBezTo>
                    <a:cubicBezTo>
                      <a:pt x="82310" y="74128"/>
                      <a:pt x="83072" y="61172"/>
                      <a:pt x="82310" y="66507"/>
                    </a:cubicBezTo>
                    <a:cubicBezTo>
                      <a:pt x="81548" y="66507"/>
                      <a:pt x="81548" y="74128"/>
                      <a:pt x="81548" y="77177"/>
                    </a:cubicBezTo>
                    <a:cubicBezTo>
                      <a:pt x="80024" y="74128"/>
                      <a:pt x="79261" y="80987"/>
                      <a:pt x="77737" y="74890"/>
                    </a:cubicBezTo>
                    <a:cubicBezTo>
                      <a:pt x="77737" y="76415"/>
                      <a:pt x="77737" y="77939"/>
                      <a:pt x="76975" y="78701"/>
                    </a:cubicBezTo>
                    <a:cubicBezTo>
                      <a:pt x="75451" y="77177"/>
                      <a:pt x="73164" y="84036"/>
                      <a:pt x="71640" y="75653"/>
                    </a:cubicBezTo>
                    <a:cubicBezTo>
                      <a:pt x="72403" y="74128"/>
                      <a:pt x="71640" y="71080"/>
                      <a:pt x="71640" y="68793"/>
                    </a:cubicBezTo>
                    <a:cubicBezTo>
                      <a:pt x="70878" y="72604"/>
                      <a:pt x="70878" y="64983"/>
                      <a:pt x="70878" y="71080"/>
                    </a:cubicBezTo>
                    <a:cubicBezTo>
                      <a:pt x="70878" y="74890"/>
                      <a:pt x="70878" y="76415"/>
                      <a:pt x="71640" y="78701"/>
                    </a:cubicBezTo>
                    <a:cubicBezTo>
                      <a:pt x="70878" y="80987"/>
                      <a:pt x="69354" y="80987"/>
                      <a:pt x="68592" y="77177"/>
                    </a:cubicBezTo>
                    <a:cubicBezTo>
                      <a:pt x="68592" y="78701"/>
                      <a:pt x="68592" y="80225"/>
                      <a:pt x="68592" y="80987"/>
                    </a:cubicBezTo>
                    <a:cubicBezTo>
                      <a:pt x="68592" y="74890"/>
                      <a:pt x="67829" y="74128"/>
                      <a:pt x="67068" y="76415"/>
                    </a:cubicBezTo>
                    <a:lnTo>
                      <a:pt x="67068" y="80225"/>
                    </a:lnTo>
                    <a:lnTo>
                      <a:pt x="67068" y="76415"/>
                    </a:lnTo>
                    <a:cubicBezTo>
                      <a:pt x="67068" y="77939"/>
                      <a:pt x="67068" y="84036"/>
                      <a:pt x="66305" y="80987"/>
                    </a:cubicBezTo>
                    <a:cubicBezTo>
                      <a:pt x="66305" y="79463"/>
                      <a:pt x="66305" y="77939"/>
                      <a:pt x="66305" y="77177"/>
                    </a:cubicBezTo>
                    <a:cubicBezTo>
                      <a:pt x="65543" y="80225"/>
                      <a:pt x="64781" y="85560"/>
                      <a:pt x="64019" y="82512"/>
                    </a:cubicBezTo>
                    <a:lnTo>
                      <a:pt x="66305" y="76415"/>
                    </a:lnTo>
                    <a:cubicBezTo>
                      <a:pt x="66305" y="77177"/>
                      <a:pt x="65543" y="80225"/>
                      <a:pt x="66305" y="81750"/>
                    </a:cubicBezTo>
                    <a:cubicBezTo>
                      <a:pt x="65543" y="78701"/>
                      <a:pt x="64781" y="77939"/>
                      <a:pt x="64019" y="73366"/>
                    </a:cubicBezTo>
                    <a:cubicBezTo>
                      <a:pt x="61733" y="84798"/>
                      <a:pt x="59447" y="85560"/>
                      <a:pt x="57160" y="84036"/>
                    </a:cubicBezTo>
                    <a:lnTo>
                      <a:pt x="57160" y="80987"/>
                    </a:lnTo>
                    <a:cubicBezTo>
                      <a:pt x="56398" y="78701"/>
                      <a:pt x="56398" y="85560"/>
                      <a:pt x="56398" y="84036"/>
                    </a:cubicBezTo>
                    <a:cubicBezTo>
                      <a:pt x="56398" y="81750"/>
                      <a:pt x="56398" y="77939"/>
                      <a:pt x="56398" y="74890"/>
                    </a:cubicBezTo>
                    <a:cubicBezTo>
                      <a:pt x="55636" y="71842"/>
                      <a:pt x="54873" y="79463"/>
                      <a:pt x="54873" y="80987"/>
                    </a:cubicBezTo>
                    <a:cubicBezTo>
                      <a:pt x="54873" y="84798"/>
                      <a:pt x="55636" y="78701"/>
                      <a:pt x="54873" y="83274"/>
                    </a:cubicBezTo>
                    <a:cubicBezTo>
                      <a:pt x="54873" y="84798"/>
                      <a:pt x="54111" y="80225"/>
                      <a:pt x="53349" y="85560"/>
                    </a:cubicBezTo>
                    <a:cubicBezTo>
                      <a:pt x="53349" y="83274"/>
                      <a:pt x="53349" y="79463"/>
                      <a:pt x="53349" y="77177"/>
                    </a:cubicBezTo>
                    <a:lnTo>
                      <a:pt x="52587" y="80225"/>
                    </a:lnTo>
                    <a:cubicBezTo>
                      <a:pt x="51825" y="73366"/>
                      <a:pt x="54111" y="68793"/>
                      <a:pt x="54111" y="60410"/>
                    </a:cubicBezTo>
                    <a:lnTo>
                      <a:pt x="53349" y="61172"/>
                    </a:lnTo>
                    <a:cubicBezTo>
                      <a:pt x="53349" y="55075"/>
                      <a:pt x="54873" y="54313"/>
                      <a:pt x="53349" y="52789"/>
                    </a:cubicBezTo>
                    <a:cubicBezTo>
                      <a:pt x="52587" y="55837"/>
                      <a:pt x="51825" y="63459"/>
                      <a:pt x="52587" y="65745"/>
                    </a:cubicBezTo>
                    <a:cubicBezTo>
                      <a:pt x="51825" y="67269"/>
                      <a:pt x="51825" y="78701"/>
                      <a:pt x="50301" y="78701"/>
                    </a:cubicBezTo>
                    <a:cubicBezTo>
                      <a:pt x="50301" y="75653"/>
                      <a:pt x="51063" y="77939"/>
                      <a:pt x="51063" y="73366"/>
                    </a:cubicBezTo>
                    <a:cubicBezTo>
                      <a:pt x="50301" y="68793"/>
                      <a:pt x="49538" y="75653"/>
                      <a:pt x="49538" y="74128"/>
                    </a:cubicBezTo>
                    <a:cubicBezTo>
                      <a:pt x="50301" y="76415"/>
                      <a:pt x="49538" y="81750"/>
                      <a:pt x="48776" y="82512"/>
                    </a:cubicBezTo>
                    <a:cubicBezTo>
                      <a:pt x="48014" y="80225"/>
                      <a:pt x="49538" y="77177"/>
                      <a:pt x="48776" y="76415"/>
                    </a:cubicBezTo>
                    <a:cubicBezTo>
                      <a:pt x="48776" y="79463"/>
                      <a:pt x="48014" y="81750"/>
                      <a:pt x="48014" y="84036"/>
                    </a:cubicBezTo>
                    <a:cubicBezTo>
                      <a:pt x="47252" y="90895"/>
                      <a:pt x="47252" y="81750"/>
                      <a:pt x="46490" y="87847"/>
                    </a:cubicBezTo>
                    <a:cubicBezTo>
                      <a:pt x="46490" y="82512"/>
                      <a:pt x="48014" y="76415"/>
                      <a:pt x="46490" y="73366"/>
                    </a:cubicBezTo>
                    <a:cubicBezTo>
                      <a:pt x="46490" y="77939"/>
                      <a:pt x="44966" y="80225"/>
                      <a:pt x="45728" y="87084"/>
                    </a:cubicBezTo>
                    <a:cubicBezTo>
                      <a:pt x="45728" y="85560"/>
                      <a:pt x="45728" y="81750"/>
                      <a:pt x="45728" y="78701"/>
                    </a:cubicBezTo>
                    <a:cubicBezTo>
                      <a:pt x="44966" y="75653"/>
                      <a:pt x="44204" y="87847"/>
                      <a:pt x="44204" y="77939"/>
                    </a:cubicBezTo>
                    <a:lnTo>
                      <a:pt x="44204" y="83274"/>
                    </a:lnTo>
                    <a:cubicBezTo>
                      <a:pt x="44204" y="81750"/>
                      <a:pt x="44204" y="80225"/>
                      <a:pt x="43441" y="77939"/>
                    </a:cubicBezTo>
                    <a:cubicBezTo>
                      <a:pt x="42680" y="77939"/>
                      <a:pt x="41917" y="84798"/>
                      <a:pt x="41917" y="77177"/>
                    </a:cubicBezTo>
                    <a:cubicBezTo>
                      <a:pt x="41917" y="77939"/>
                      <a:pt x="40393" y="77939"/>
                      <a:pt x="41155" y="82512"/>
                    </a:cubicBezTo>
                    <a:cubicBezTo>
                      <a:pt x="41917" y="85560"/>
                      <a:pt x="41917" y="78701"/>
                      <a:pt x="41917" y="85560"/>
                    </a:cubicBezTo>
                    <a:cubicBezTo>
                      <a:pt x="41917" y="79463"/>
                      <a:pt x="41155" y="86322"/>
                      <a:pt x="40393" y="87847"/>
                    </a:cubicBezTo>
                    <a:lnTo>
                      <a:pt x="40393" y="84798"/>
                    </a:lnTo>
                    <a:cubicBezTo>
                      <a:pt x="40393" y="85560"/>
                      <a:pt x="39631" y="85560"/>
                      <a:pt x="39631" y="88609"/>
                    </a:cubicBezTo>
                    <a:cubicBezTo>
                      <a:pt x="39631" y="87084"/>
                      <a:pt x="39631" y="84798"/>
                      <a:pt x="39631" y="84036"/>
                    </a:cubicBezTo>
                    <a:lnTo>
                      <a:pt x="38869" y="88609"/>
                    </a:lnTo>
                    <a:cubicBezTo>
                      <a:pt x="38106" y="90895"/>
                      <a:pt x="38869" y="80987"/>
                      <a:pt x="38106" y="81750"/>
                    </a:cubicBezTo>
                    <a:lnTo>
                      <a:pt x="38869" y="77939"/>
                    </a:lnTo>
                    <a:cubicBezTo>
                      <a:pt x="38869" y="78701"/>
                      <a:pt x="38869" y="74128"/>
                      <a:pt x="38106" y="75653"/>
                    </a:cubicBezTo>
                    <a:cubicBezTo>
                      <a:pt x="38106" y="79463"/>
                      <a:pt x="37345" y="84798"/>
                      <a:pt x="37345" y="87847"/>
                    </a:cubicBezTo>
                    <a:cubicBezTo>
                      <a:pt x="36582" y="89371"/>
                      <a:pt x="37345" y="83274"/>
                      <a:pt x="36582" y="87084"/>
                    </a:cubicBezTo>
                    <a:lnTo>
                      <a:pt x="37345" y="82512"/>
                    </a:lnTo>
                    <a:cubicBezTo>
                      <a:pt x="37345" y="80987"/>
                      <a:pt x="37345" y="75653"/>
                      <a:pt x="36582" y="75653"/>
                    </a:cubicBezTo>
                    <a:cubicBezTo>
                      <a:pt x="35820" y="77177"/>
                      <a:pt x="35058" y="83274"/>
                      <a:pt x="35820" y="84798"/>
                    </a:cubicBezTo>
                    <a:cubicBezTo>
                      <a:pt x="35820" y="84798"/>
                      <a:pt x="35058" y="82512"/>
                      <a:pt x="35820" y="79463"/>
                    </a:cubicBezTo>
                    <a:cubicBezTo>
                      <a:pt x="35058" y="80987"/>
                      <a:pt x="35820" y="84036"/>
                      <a:pt x="35058" y="86322"/>
                    </a:cubicBezTo>
                    <a:cubicBezTo>
                      <a:pt x="35058" y="83274"/>
                      <a:pt x="34296" y="79463"/>
                      <a:pt x="33534" y="75653"/>
                    </a:cubicBezTo>
                    <a:lnTo>
                      <a:pt x="34296" y="68793"/>
                    </a:lnTo>
                    <a:lnTo>
                      <a:pt x="33534" y="68793"/>
                    </a:lnTo>
                    <a:cubicBezTo>
                      <a:pt x="34296" y="63459"/>
                      <a:pt x="33534" y="64983"/>
                      <a:pt x="34296" y="58886"/>
                    </a:cubicBezTo>
                    <a:cubicBezTo>
                      <a:pt x="34296" y="58124"/>
                      <a:pt x="33534" y="59648"/>
                      <a:pt x="33534" y="61172"/>
                    </a:cubicBezTo>
                    <a:cubicBezTo>
                      <a:pt x="34296" y="70318"/>
                      <a:pt x="32010" y="73366"/>
                      <a:pt x="32010" y="82512"/>
                    </a:cubicBezTo>
                    <a:cubicBezTo>
                      <a:pt x="30485" y="84798"/>
                      <a:pt x="32010" y="61934"/>
                      <a:pt x="30485" y="74890"/>
                    </a:cubicBezTo>
                    <a:cubicBezTo>
                      <a:pt x="30485" y="77177"/>
                      <a:pt x="29723" y="83274"/>
                      <a:pt x="30485" y="80987"/>
                    </a:cubicBezTo>
                    <a:cubicBezTo>
                      <a:pt x="29723" y="80225"/>
                      <a:pt x="29723" y="89371"/>
                      <a:pt x="28961" y="85560"/>
                    </a:cubicBezTo>
                    <a:cubicBezTo>
                      <a:pt x="29723" y="81750"/>
                      <a:pt x="28961" y="77177"/>
                      <a:pt x="29723" y="71842"/>
                    </a:cubicBezTo>
                    <a:cubicBezTo>
                      <a:pt x="29723" y="74890"/>
                      <a:pt x="30485" y="74128"/>
                      <a:pt x="30485" y="73366"/>
                    </a:cubicBezTo>
                    <a:cubicBezTo>
                      <a:pt x="30485" y="70318"/>
                      <a:pt x="31248" y="64983"/>
                      <a:pt x="30485" y="64983"/>
                    </a:cubicBezTo>
                    <a:cubicBezTo>
                      <a:pt x="29723" y="65745"/>
                      <a:pt x="28961" y="65745"/>
                      <a:pt x="28961" y="70318"/>
                    </a:cubicBezTo>
                    <a:cubicBezTo>
                      <a:pt x="28961" y="74890"/>
                      <a:pt x="29723" y="69556"/>
                      <a:pt x="28961" y="74890"/>
                    </a:cubicBezTo>
                    <a:cubicBezTo>
                      <a:pt x="28199" y="76415"/>
                      <a:pt x="28199" y="69556"/>
                      <a:pt x="27437" y="77939"/>
                    </a:cubicBezTo>
                    <a:cubicBezTo>
                      <a:pt x="28199" y="77177"/>
                      <a:pt x="28199" y="82512"/>
                      <a:pt x="28199" y="85560"/>
                    </a:cubicBezTo>
                    <a:lnTo>
                      <a:pt x="27437" y="87847"/>
                    </a:lnTo>
                    <a:lnTo>
                      <a:pt x="27437" y="84798"/>
                    </a:lnTo>
                    <a:cubicBezTo>
                      <a:pt x="26675" y="82512"/>
                      <a:pt x="26675" y="90895"/>
                      <a:pt x="25913" y="89371"/>
                    </a:cubicBezTo>
                    <a:lnTo>
                      <a:pt x="25913" y="83274"/>
                    </a:lnTo>
                    <a:cubicBezTo>
                      <a:pt x="26675" y="77939"/>
                      <a:pt x="27437" y="85560"/>
                      <a:pt x="27437" y="77177"/>
                    </a:cubicBezTo>
                    <a:cubicBezTo>
                      <a:pt x="26675" y="76415"/>
                      <a:pt x="26675" y="80987"/>
                      <a:pt x="25913" y="78701"/>
                    </a:cubicBezTo>
                    <a:cubicBezTo>
                      <a:pt x="25913" y="77939"/>
                      <a:pt x="25913" y="77939"/>
                      <a:pt x="26675" y="77177"/>
                    </a:cubicBezTo>
                    <a:cubicBezTo>
                      <a:pt x="26675" y="77177"/>
                      <a:pt x="26675" y="64983"/>
                      <a:pt x="25150" y="71842"/>
                    </a:cubicBezTo>
                    <a:cubicBezTo>
                      <a:pt x="24388" y="74128"/>
                      <a:pt x="25150" y="74890"/>
                      <a:pt x="24388" y="77939"/>
                    </a:cubicBezTo>
                    <a:cubicBezTo>
                      <a:pt x="22864" y="78701"/>
                      <a:pt x="22864" y="82512"/>
                      <a:pt x="22102" y="82512"/>
                    </a:cubicBezTo>
                    <a:cubicBezTo>
                      <a:pt x="22864" y="76415"/>
                      <a:pt x="20578" y="81750"/>
                      <a:pt x="22102" y="74890"/>
                    </a:cubicBezTo>
                    <a:cubicBezTo>
                      <a:pt x="22102" y="78701"/>
                      <a:pt x="23626" y="78701"/>
                      <a:pt x="24388" y="72604"/>
                    </a:cubicBezTo>
                    <a:cubicBezTo>
                      <a:pt x="24388" y="64983"/>
                      <a:pt x="25150" y="73366"/>
                      <a:pt x="25913" y="65745"/>
                    </a:cubicBezTo>
                    <a:cubicBezTo>
                      <a:pt x="25150" y="65745"/>
                      <a:pt x="25150" y="58124"/>
                      <a:pt x="25150" y="52789"/>
                    </a:cubicBezTo>
                    <a:cubicBezTo>
                      <a:pt x="25150" y="52789"/>
                      <a:pt x="24388" y="54313"/>
                      <a:pt x="24388" y="55075"/>
                    </a:cubicBezTo>
                    <a:cubicBezTo>
                      <a:pt x="24388" y="59648"/>
                      <a:pt x="24388" y="59648"/>
                      <a:pt x="24388" y="64221"/>
                    </a:cubicBezTo>
                    <a:cubicBezTo>
                      <a:pt x="23626" y="62696"/>
                      <a:pt x="22102" y="65745"/>
                      <a:pt x="21340" y="70318"/>
                    </a:cubicBezTo>
                    <a:cubicBezTo>
                      <a:pt x="21340" y="68031"/>
                      <a:pt x="21340" y="63459"/>
                      <a:pt x="22102" y="62696"/>
                    </a:cubicBezTo>
                    <a:cubicBezTo>
                      <a:pt x="20578" y="64221"/>
                      <a:pt x="19816" y="63459"/>
                      <a:pt x="18292" y="61934"/>
                    </a:cubicBezTo>
                    <a:cubicBezTo>
                      <a:pt x="18292" y="69556"/>
                      <a:pt x="16767" y="63459"/>
                      <a:pt x="16767" y="70318"/>
                    </a:cubicBezTo>
                    <a:cubicBezTo>
                      <a:pt x="17529" y="71842"/>
                      <a:pt x="17529" y="77177"/>
                      <a:pt x="16767" y="80987"/>
                    </a:cubicBezTo>
                    <a:cubicBezTo>
                      <a:pt x="16767" y="80225"/>
                      <a:pt x="16767" y="77939"/>
                      <a:pt x="16767" y="75653"/>
                    </a:cubicBezTo>
                    <a:cubicBezTo>
                      <a:pt x="16005" y="79463"/>
                      <a:pt x="16005" y="68793"/>
                      <a:pt x="15243" y="75653"/>
                    </a:cubicBezTo>
                    <a:cubicBezTo>
                      <a:pt x="16767" y="73366"/>
                      <a:pt x="16005" y="66507"/>
                      <a:pt x="16767" y="60410"/>
                    </a:cubicBezTo>
                    <a:cubicBezTo>
                      <a:pt x="16005" y="63459"/>
                      <a:pt x="16767" y="55837"/>
                      <a:pt x="16005" y="55837"/>
                    </a:cubicBezTo>
                    <a:cubicBezTo>
                      <a:pt x="15243" y="58886"/>
                      <a:pt x="13718" y="61934"/>
                      <a:pt x="12957" y="62696"/>
                    </a:cubicBezTo>
                    <a:cubicBezTo>
                      <a:pt x="12194" y="57361"/>
                      <a:pt x="9908" y="62696"/>
                      <a:pt x="9146" y="62696"/>
                    </a:cubicBezTo>
                    <a:cubicBezTo>
                      <a:pt x="9146" y="59648"/>
                      <a:pt x="9146" y="52789"/>
                      <a:pt x="9146" y="52026"/>
                    </a:cubicBezTo>
                    <a:cubicBezTo>
                      <a:pt x="8383" y="52026"/>
                      <a:pt x="9146" y="59648"/>
                      <a:pt x="8383" y="55837"/>
                    </a:cubicBezTo>
                    <a:lnTo>
                      <a:pt x="8383" y="54313"/>
                    </a:lnTo>
                    <a:cubicBezTo>
                      <a:pt x="8383" y="55837"/>
                      <a:pt x="6859" y="49740"/>
                      <a:pt x="6097" y="59648"/>
                    </a:cubicBezTo>
                    <a:lnTo>
                      <a:pt x="6859" y="52026"/>
                    </a:lnTo>
                    <a:cubicBezTo>
                      <a:pt x="6859" y="51264"/>
                      <a:pt x="6097" y="52789"/>
                      <a:pt x="6097" y="53551"/>
                    </a:cubicBezTo>
                    <a:cubicBezTo>
                      <a:pt x="6097" y="51264"/>
                      <a:pt x="6097" y="48978"/>
                      <a:pt x="6859" y="47454"/>
                    </a:cubicBezTo>
                    <a:cubicBezTo>
                      <a:pt x="6859" y="42119"/>
                      <a:pt x="5335" y="48216"/>
                      <a:pt x="4573" y="48216"/>
                    </a:cubicBezTo>
                    <a:lnTo>
                      <a:pt x="4573" y="52789"/>
                    </a:lnTo>
                    <a:cubicBezTo>
                      <a:pt x="3049" y="55837"/>
                      <a:pt x="3049" y="52026"/>
                      <a:pt x="1525" y="53551"/>
                    </a:cubicBezTo>
                    <a:lnTo>
                      <a:pt x="1525" y="48978"/>
                    </a:lnTo>
                    <a:lnTo>
                      <a:pt x="762" y="51264"/>
                    </a:lnTo>
                    <a:cubicBezTo>
                      <a:pt x="1525" y="47454"/>
                      <a:pt x="762" y="44405"/>
                      <a:pt x="0" y="48216"/>
                    </a:cubicBezTo>
                    <a:lnTo>
                      <a:pt x="2287" y="38308"/>
                    </a:lnTo>
                    <a:cubicBezTo>
                      <a:pt x="2287" y="40595"/>
                      <a:pt x="1525" y="43643"/>
                      <a:pt x="1525" y="47454"/>
                    </a:cubicBezTo>
                    <a:cubicBezTo>
                      <a:pt x="1525" y="51264"/>
                      <a:pt x="2287" y="49740"/>
                      <a:pt x="3049" y="45929"/>
                    </a:cubicBezTo>
                    <a:cubicBezTo>
                      <a:pt x="3049" y="45167"/>
                      <a:pt x="2287" y="46692"/>
                      <a:pt x="2287" y="48216"/>
                    </a:cubicBezTo>
                    <a:cubicBezTo>
                      <a:pt x="2287" y="42119"/>
                      <a:pt x="3049" y="42881"/>
                      <a:pt x="3811" y="39070"/>
                    </a:cubicBezTo>
                    <a:cubicBezTo>
                      <a:pt x="3811" y="39070"/>
                      <a:pt x="3049" y="37546"/>
                      <a:pt x="3049" y="39070"/>
                    </a:cubicBezTo>
                    <a:cubicBezTo>
                      <a:pt x="3811" y="36022"/>
                      <a:pt x="3811" y="36022"/>
                      <a:pt x="4573" y="36022"/>
                    </a:cubicBezTo>
                    <a:cubicBezTo>
                      <a:pt x="3811" y="38308"/>
                      <a:pt x="4573" y="39832"/>
                      <a:pt x="4573" y="41357"/>
                    </a:cubicBezTo>
                    <a:cubicBezTo>
                      <a:pt x="4573" y="36022"/>
                      <a:pt x="5335" y="34498"/>
                      <a:pt x="6097" y="36022"/>
                    </a:cubicBezTo>
                    <a:cubicBezTo>
                      <a:pt x="6097" y="42119"/>
                      <a:pt x="7622" y="32211"/>
                      <a:pt x="8383" y="33735"/>
                    </a:cubicBezTo>
                    <a:cubicBezTo>
                      <a:pt x="7622" y="39070"/>
                      <a:pt x="6859" y="42881"/>
                      <a:pt x="6097" y="45167"/>
                    </a:cubicBezTo>
                    <a:cubicBezTo>
                      <a:pt x="6859" y="48216"/>
                      <a:pt x="6859" y="45167"/>
                      <a:pt x="6859" y="47454"/>
                    </a:cubicBezTo>
                    <a:cubicBezTo>
                      <a:pt x="7622" y="43643"/>
                      <a:pt x="7622" y="37546"/>
                      <a:pt x="8383" y="35260"/>
                    </a:cubicBezTo>
                    <a:lnTo>
                      <a:pt x="8383" y="39070"/>
                    </a:lnTo>
                    <a:cubicBezTo>
                      <a:pt x="9146" y="36784"/>
                      <a:pt x="9146" y="31449"/>
                      <a:pt x="9908" y="32211"/>
                    </a:cubicBezTo>
                    <a:cubicBezTo>
                      <a:pt x="11432" y="34498"/>
                      <a:pt x="12957" y="34498"/>
                      <a:pt x="13718" y="34498"/>
                    </a:cubicBezTo>
                    <a:lnTo>
                      <a:pt x="13718" y="38308"/>
                    </a:lnTo>
                    <a:cubicBezTo>
                      <a:pt x="14481" y="29925"/>
                      <a:pt x="16005" y="35260"/>
                      <a:pt x="16767" y="31449"/>
                    </a:cubicBezTo>
                    <a:cubicBezTo>
                      <a:pt x="18292" y="35260"/>
                      <a:pt x="19816" y="27638"/>
                      <a:pt x="20578" y="34498"/>
                    </a:cubicBezTo>
                    <a:cubicBezTo>
                      <a:pt x="23626" y="31449"/>
                      <a:pt x="25913" y="29163"/>
                      <a:pt x="28199" y="30687"/>
                    </a:cubicBezTo>
                    <a:lnTo>
                      <a:pt x="27437" y="36022"/>
                    </a:lnTo>
                    <a:cubicBezTo>
                      <a:pt x="28199" y="32211"/>
                      <a:pt x="27437" y="39070"/>
                      <a:pt x="28199" y="38308"/>
                    </a:cubicBezTo>
                    <a:cubicBezTo>
                      <a:pt x="28199" y="33735"/>
                      <a:pt x="28961" y="32211"/>
                      <a:pt x="29723" y="29163"/>
                    </a:cubicBezTo>
                    <a:cubicBezTo>
                      <a:pt x="30485" y="33735"/>
                      <a:pt x="32772" y="29163"/>
                      <a:pt x="33534" y="24590"/>
                    </a:cubicBezTo>
                    <a:lnTo>
                      <a:pt x="33534" y="28401"/>
                    </a:lnTo>
                    <a:cubicBezTo>
                      <a:pt x="35058" y="21541"/>
                      <a:pt x="35820" y="27638"/>
                      <a:pt x="37345" y="29163"/>
                    </a:cubicBezTo>
                    <a:cubicBezTo>
                      <a:pt x="37345" y="30687"/>
                      <a:pt x="37345" y="34498"/>
                      <a:pt x="38106" y="33735"/>
                    </a:cubicBezTo>
                    <a:cubicBezTo>
                      <a:pt x="38869" y="27638"/>
                      <a:pt x="39631" y="27638"/>
                      <a:pt x="40393" y="23828"/>
                    </a:cubicBezTo>
                    <a:cubicBezTo>
                      <a:pt x="41155" y="23828"/>
                      <a:pt x="42680" y="25352"/>
                      <a:pt x="42680" y="27638"/>
                    </a:cubicBezTo>
                    <a:cubicBezTo>
                      <a:pt x="45728" y="19255"/>
                      <a:pt x="48776" y="24590"/>
                      <a:pt x="51825" y="19255"/>
                    </a:cubicBezTo>
                    <a:lnTo>
                      <a:pt x="51825" y="23828"/>
                    </a:lnTo>
                    <a:cubicBezTo>
                      <a:pt x="54873" y="13920"/>
                      <a:pt x="57922" y="23066"/>
                      <a:pt x="60971" y="18493"/>
                    </a:cubicBezTo>
                    <a:lnTo>
                      <a:pt x="60971" y="26114"/>
                    </a:lnTo>
                    <a:cubicBezTo>
                      <a:pt x="61733" y="28401"/>
                      <a:pt x="62495" y="23828"/>
                      <a:pt x="62495" y="18493"/>
                    </a:cubicBezTo>
                    <a:cubicBezTo>
                      <a:pt x="63257" y="20779"/>
                      <a:pt x="64781" y="14682"/>
                      <a:pt x="64781" y="20779"/>
                    </a:cubicBezTo>
                    <a:cubicBezTo>
                      <a:pt x="65543" y="22303"/>
                      <a:pt x="65543" y="16969"/>
                      <a:pt x="66305" y="16206"/>
                    </a:cubicBezTo>
                    <a:cubicBezTo>
                      <a:pt x="67829" y="19255"/>
                      <a:pt x="68592" y="18493"/>
                      <a:pt x="70116" y="16969"/>
                    </a:cubicBezTo>
                    <a:lnTo>
                      <a:pt x="70116" y="16206"/>
                    </a:lnTo>
                    <a:cubicBezTo>
                      <a:pt x="70116" y="17731"/>
                      <a:pt x="70116" y="21541"/>
                      <a:pt x="70116" y="21541"/>
                    </a:cubicBezTo>
                    <a:cubicBezTo>
                      <a:pt x="70878" y="19255"/>
                      <a:pt x="72403" y="23828"/>
                      <a:pt x="71640" y="14682"/>
                    </a:cubicBezTo>
                    <a:cubicBezTo>
                      <a:pt x="73164" y="20017"/>
                      <a:pt x="75451" y="10109"/>
                      <a:pt x="76975" y="17731"/>
                    </a:cubicBezTo>
                    <a:cubicBezTo>
                      <a:pt x="76975" y="15444"/>
                      <a:pt x="76975" y="14682"/>
                      <a:pt x="77737" y="13158"/>
                    </a:cubicBezTo>
                    <a:cubicBezTo>
                      <a:pt x="79261" y="13158"/>
                      <a:pt x="80786" y="18493"/>
                      <a:pt x="81548" y="13920"/>
                    </a:cubicBezTo>
                    <a:cubicBezTo>
                      <a:pt x="81548" y="15444"/>
                      <a:pt x="81548" y="18493"/>
                      <a:pt x="81548" y="18493"/>
                    </a:cubicBezTo>
                    <a:cubicBezTo>
                      <a:pt x="81548" y="17731"/>
                      <a:pt x="81548" y="15444"/>
                      <a:pt x="82310" y="13920"/>
                    </a:cubicBezTo>
                    <a:cubicBezTo>
                      <a:pt x="84596" y="9347"/>
                      <a:pt x="86883" y="18493"/>
                      <a:pt x="89169" y="17731"/>
                    </a:cubicBezTo>
                    <a:cubicBezTo>
                      <a:pt x="92980" y="13158"/>
                      <a:pt x="96791" y="15444"/>
                      <a:pt x="99839" y="14682"/>
                    </a:cubicBezTo>
                    <a:lnTo>
                      <a:pt x="99839" y="16206"/>
                    </a:lnTo>
                    <a:cubicBezTo>
                      <a:pt x="100601" y="9347"/>
                      <a:pt x="102888" y="23828"/>
                      <a:pt x="103650" y="12396"/>
                    </a:cubicBezTo>
                    <a:cubicBezTo>
                      <a:pt x="103650" y="13920"/>
                      <a:pt x="104412" y="13158"/>
                      <a:pt x="104412" y="16969"/>
                    </a:cubicBezTo>
                    <a:cubicBezTo>
                      <a:pt x="105174" y="11634"/>
                      <a:pt x="106698" y="21541"/>
                      <a:pt x="108223" y="15444"/>
                    </a:cubicBezTo>
                    <a:cubicBezTo>
                      <a:pt x="108223" y="15444"/>
                      <a:pt x="108223" y="15444"/>
                      <a:pt x="108223" y="16206"/>
                    </a:cubicBezTo>
                    <a:cubicBezTo>
                      <a:pt x="109747" y="20017"/>
                      <a:pt x="110509" y="14682"/>
                      <a:pt x="112033" y="18493"/>
                    </a:cubicBezTo>
                    <a:cubicBezTo>
                      <a:pt x="112033" y="19255"/>
                      <a:pt x="111271" y="20017"/>
                      <a:pt x="111271" y="21541"/>
                    </a:cubicBezTo>
                    <a:cubicBezTo>
                      <a:pt x="112033" y="25352"/>
                      <a:pt x="112795" y="13920"/>
                      <a:pt x="112795" y="22303"/>
                    </a:cubicBezTo>
                    <a:lnTo>
                      <a:pt x="112795" y="17731"/>
                    </a:lnTo>
                    <a:cubicBezTo>
                      <a:pt x="115844" y="21541"/>
                      <a:pt x="118892" y="15444"/>
                      <a:pt x="122703" y="13158"/>
                    </a:cubicBezTo>
                    <a:cubicBezTo>
                      <a:pt x="124989" y="18493"/>
                      <a:pt x="123465" y="28401"/>
                      <a:pt x="124989" y="21541"/>
                    </a:cubicBezTo>
                    <a:cubicBezTo>
                      <a:pt x="124989" y="23066"/>
                      <a:pt x="124989" y="17731"/>
                      <a:pt x="124989" y="20017"/>
                    </a:cubicBezTo>
                    <a:cubicBezTo>
                      <a:pt x="125751" y="17731"/>
                      <a:pt x="126514" y="29925"/>
                      <a:pt x="126514" y="25352"/>
                    </a:cubicBezTo>
                    <a:cubicBezTo>
                      <a:pt x="126514" y="20017"/>
                      <a:pt x="126514" y="22303"/>
                      <a:pt x="126514" y="19255"/>
                    </a:cubicBezTo>
                    <a:cubicBezTo>
                      <a:pt x="128038" y="23066"/>
                      <a:pt x="128800" y="27638"/>
                      <a:pt x="129562" y="23828"/>
                    </a:cubicBezTo>
                    <a:lnTo>
                      <a:pt x="129562" y="26876"/>
                    </a:lnTo>
                    <a:cubicBezTo>
                      <a:pt x="130324" y="18493"/>
                      <a:pt x="132611" y="23066"/>
                      <a:pt x="133372" y="13158"/>
                    </a:cubicBezTo>
                    <a:cubicBezTo>
                      <a:pt x="140232" y="10872"/>
                      <a:pt x="147091" y="5537"/>
                      <a:pt x="153950" y="4012"/>
                    </a:cubicBezTo>
                    <a:cubicBezTo>
                      <a:pt x="160809" y="5537"/>
                      <a:pt x="167669" y="964"/>
                      <a:pt x="174527" y="5537"/>
                    </a:cubicBezTo>
                    <a:cubicBezTo>
                      <a:pt x="176814" y="13158"/>
                      <a:pt x="176814" y="13158"/>
                      <a:pt x="178338" y="9347"/>
                    </a:cubicBezTo>
                    <a:cubicBezTo>
                      <a:pt x="178338" y="10872"/>
                      <a:pt x="178338" y="10872"/>
                      <a:pt x="178338" y="12396"/>
                    </a:cubicBezTo>
                    <a:cubicBezTo>
                      <a:pt x="178338" y="6299"/>
                      <a:pt x="179862" y="11634"/>
                      <a:pt x="179101" y="5537"/>
                    </a:cubicBezTo>
                    <a:cubicBezTo>
                      <a:pt x="182149" y="6299"/>
                      <a:pt x="184436" y="4775"/>
                      <a:pt x="186722" y="4775"/>
                    </a:cubicBezTo>
                    <a:cubicBezTo>
                      <a:pt x="186722" y="5537"/>
                      <a:pt x="186722" y="10872"/>
                      <a:pt x="186722" y="10109"/>
                    </a:cubicBezTo>
                    <a:lnTo>
                      <a:pt x="186722" y="6299"/>
                    </a:lnTo>
                    <a:lnTo>
                      <a:pt x="186722" y="7823"/>
                    </a:lnTo>
                    <a:cubicBezTo>
                      <a:pt x="186722" y="7061"/>
                      <a:pt x="187484" y="4012"/>
                      <a:pt x="186722" y="1726"/>
                    </a:cubicBezTo>
                    <a:cubicBezTo>
                      <a:pt x="192819" y="-4371"/>
                      <a:pt x="200440" y="7823"/>
                      <a:pt x="207299" y="5537"/>
                    </a:cubicBezTo>
                    <a:cubicBezTo>
                      <a:pt x="208824" y="7823"/>
                      <a:pt x="211110" y="5537"/>
                      <a:pt x="212634" y="4012"/>
                    </a:cubicBezTo>
                    <a:cubicBezTo>
                      <a:pt x="218731" y="11634"/>
                      <a:pt x="223304" y="17731"/>
                      <a:pt x="227877" y="11634"/>
                    </a:cubicBezTo>
                    <a:cubicBezTo>
                      <a:pt x="232449" y="19255"/>
                      <a:pt x="233973" y="35260"/>
                      <a:pt x="231687" y="3907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9" name="Freeform: Shape 386">
                <a:extLst>
                  <a:ext uri="{FF2B5EF4-FFF2-40B4-BE49-F238E27FC236}">
                    <a16:creationId xmlns:a16="http://schemas.microsoft.com/office/drawing/2014/main" id="{2EA0D354-C8A8-9744-5393-C369B8FDB446}"/>
                  </a:ext>
                </a:extLst>
              </p:cNvPr>
              <p:cNvSpPr/>
              <p:nvPr/>
            </p:nvSpPr>
            <p:spPr>
              <a:xfrm>
                <a:off x="9347176" y="2860294"/>
                <a:ext cx="338" cy="9145"/>
              </a:xfrm>
              <a:custGeom>
                <a:avLst/>
                <a:gdLst>
                  <a:gd name="connsiteX0" fmla="*/ 0 w 338"/>
                  <a:gd name="connsiteY0" fmla="*/ 0 h 9145"/>
                  <a:gd name="connsiteX1" fmla="*/ 0 w 338"/>
                  <a:gd name="connsiteY1" fmla="*/ 9146 h 9145"/>
                  <a:gd name="connsiteX2" fmla="*/ 0 w 338"/>
                  <a:gd name="connsiteY2" fmla="*/ 0 h 9145"/>
                </a:gdLst>
                <a:ahLst/>
                <a:cxnLst>
                  <a:cxn ang="0">
                    <a:pos x="connsiteX0" y="connsiteY0"/>
                  </a:cxn>
                  <a:cxn ang="0">
                    <a:pos x="connsiteX1" y="connsiteY1"/>
                  </a:cxn>
                  <a:cxn ang="0">
                    <a:pos x="connsiteX2" y="connsiteY2"/>
                  </a:cxn>
                </a:cxnLst>
                <a:rect l="l" t="t" r="r" b="b"/>
                <a:pathLst>
                  <a:path w="338" h="9145">
                    <a:moveTo>
                      <a:pt x="0" y="0"/>
                    </a:moveTo>
                    <a:cubicBezTo>
                      <a:pt x="0" y="3049"/>
                      <a:pt x="762" y="4573"/>
                      <a:pt x="0" y="9146"/>
                    </a:cubicBezTo>
                    <a:cubicBezTo>
                      <a:pt x="0" y="6097"/>
                      <a:pt x="0" y="3049"/>
                      <a:pt x="0"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0" name="Freeform: Shape 387">
                <a:extLst>
                  <a:ext uri="{FF2B5EF4-FFF2-40B4-BE49-F238E27FC236}">
                    <a16:creationId xmlns:a16="http://schemas.microsoft.com/office/drawing/2014/main" id="{D543B37D-F4D8-588B-4418-58283724C94C}"/>
                  </a:ext>
                </a:extLst>
              </p:cNvPr>
              <p:cNvSpPr/>
              <p:nvPr/>
            </p:nvSpPr>
            <p:spPr>
              <a:xfrm>
                <a:off x="9360894" y="2892910"/>
                <a:ext cx="762" cy="3630"/>
              </a:xfrm>
              <a:custGeom>
                <a:avLst/>
                <a:gdLst>
                  <a:gd name="connsiteX0" fmla="*/ 762 w 762"/>
                  <a:gd name="connsiteY0" fmla="*/ 156 h 3630"/>
                  <a:gd name="connsiteX1" fmla="*/ 762 w 762"/>
                  <a:gd name="connsiteY1" fmla="*/ 1680 h 3630"/>
                  <a:gd name="connsiteX2" fmla="*/ 0 w 762"/>
                  <a:gd name="connsiteY2" fmla="*/ 3204 h 3630"/>
                  <a:gd name="connsiteX3" fmla="*/ 762 w 762"/>
                  <a:gd name="connsiteY3" fmla="*/ 156 h 3630"/>
                </a:gdLst>
                <a:ahLst/>
                <a:cxnLst>
                  <a:cxn ang="0">
                    <a:pos x="connsiteX0" y="connsiteY0"/>
                  </a:cxn>
                  <a:cxn ang="0">
                    <a:pos x="connsiteX1" y="connsiteY1"/>
                  </a:cxn>
                  <a:cxn ang="0">
                    <a:pos x="connsiteX2" y="connsiteY2"/>
                  </a:cxn>
                  <a:cxn ang="0">
                    <a:pos x="connsiteX3" y="connsiteY3"/>
                  </a:cxn>
                </a:cxnLst>
                <a:rect l="l" t="t" r="r" b="b"/>
                <a:pathLst>
                  <a:path w="762" h="3630">
                    <a:moveTo>
                      <a:pt x="762" y="156"/>
                    </a:moveTo>
                    <a:cubicBezTo>
                      <a:pt x="762" y="-607"/>
                      <a:pt x="762" y="1680"/>
                      <a:pt x="762" y="1680"/>
                    </a:cubicBezTo>
                    <a:cubicBezTo>
                      <a:pt x="762" y="1680"/>
                      <a:pt x="0" y="4728"/>
                      <a:pt x="0" y="3204"/>
                    </a:cubicBezTo>
                    <a:cubicBezTo>
                      <a:pt x="0" y="3204"/>
                      <a:pt x="762" y="1680"/>
                      <a:pt x="762" y="156"/>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1" name="Freeform: Shape 388">
                <a:extLst>
                  <a:ext uri="{FF2B5EF4-FFF2-40B4-BE49-F238E27FC236}">
                    <a16:creationId xmlns:a16="http://schemas.microsoft.com/office/drawing/2014/main" id="{0655987E-3339-EE40-DEB3-6D8679C3DA2E}"/>
                  </a:ext>
                </a:extLst>
              </p:cNvPr>
              <p:cNvSpPr/>
              <p:nvPr/>
            </p:nvSpPr>
            <p:spPr>
              <a:xfrm>
                <a:off x="9363943" y="2895352"/>
                <a:ext cx="1524" cy="5334"/>
              </a:xfrm>
              <a:custGeom>
                <a:avLst/>
                <a:gdLst>
                  <a:gd name="connsiteX0" fmla="*/ 1524 w 1524"/>
                  <a:gd name="connsiteY0" fmla="*/ 0 h 5334"/>
                  <a:gd name="connsiteX1" fmla="*/ 0 w 1524"/>
                  <a:gd name="connsiteY1" fmla="*/ 5335 h 5334"/>
                  <a:gd name="connsiteX2" fmla="*/ 1524 w 1524"/>
                  <a:gd name="connsiteY2" fmla="*/ 0 h 5334"/>
                </a:gdLst>
                <a:ahLst/>
                <a:cxnLst>
                  <a:cxn ang="0">
                    <a:pos x="connsiteX0" y="connsiteY0"/>
                  </a:cxn>
                  <a:cxn ang="0">
                    <a:pos x="connsiteX1" y="connsiteY1"/>
                  </a:cxn>
                  <a:cxn ang="0">
                    <a:pos x="connsiteX2" y="connsiteY2"/>
                  </a:cxn>
                </a:cxnLst>
                <a:rect l="l" t="t" r="r" b="b"/>
                <a:pathLst>
                  <a:path w="1524" h="5334">
                    <a:moveTo>
                      <a:pt x="1524" y="0"/>
                    </a:moveTo>
                    <a:cubicBezTo>
                      <a:pt x="1524" y="3048"/>
                      <a:pt x="0" y="4573"/>
                      <a:pt x="0" y="5335"/>
                    </a:cubicBezTo>
                    <a:lnTo>
                      <a:pt x="1524"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2" name="Freeform: Shape 389">
                <a:extLst>
                  <a:ext uri="{FF2B5EF4-FFF2-40B4-BE49-F238E27FC236}">
                    <a16:creationId xmlns:a16="http://schemas.microsoft.com/office/drawing/2014/main" id="{9E28508D-FA52-CDDA-0106-598142E91FFC}"/>
                  </a:ext>
                </a:extLst>
              </p:cNvPr>
              <p:cNvSpPr/>
              <p:nvPr/>
            </p:nvSpPr>
            <p:spPr>
              <a:xfrm>
                <a:off x="9368706" y="2906784"/>
                <a:ext cx="571" cy="3810"/>
              </a:xfrm>
              <a:custGeom>
                <a:avLst/>
                <a:gdLst>
                  <a:gd name="connsiteX0" fmla="*/ 572 w 571"/>
                  <a:gd name="connsiteY0" fmla="*/ 0 h 3810"/>
                  <a:gd name="connsiteX1" fmla="*/ 572 w 571"/>
                  <a:gd name="connsiteY1" fmla="*/ 3811 h 3810"/>
                  <a:gd name="connsiteX2" fmla="*/ 572 w 571"/>
                  <a:gd name="connsiteY2" fmla="*/ 0 h 3810"/>
                </a:gdLst>
                <a:ahLst/>
                <a:cxnLst>
                  <a:cxn ang="0">
                    <a:pos x="connsiteX0" y="connsiteY0"/>
                  </a:cxn>
                  <a:cxn ang="0">
                    <a:pos x="connsiteX1" y="connsiteY1"/>
                  </a:cxn>
                  <a:cxn ang="0">
                    <a:pos x="connsiteX2" y="connsiteY2"/>
                  </a:cxn>
                </a:cxnLst>
                <a:rect l="l" t="t" r="r" b="b"/>
                <a:pathLst>
                  <a:path w="571" h="3810">
                    <a:moveTo>
                      <a:pt x="572" y="0"/>
                    </a:moveTo>
                    <a:cubicBezTo>
                      <a:pt x="572" y="2286"/>
                      <a:pt x="572" y="3811"/>
                      <a:pt x="572" y="3811"/>
                    </a:cubicBezTo>
                    <a:cubicBezTo>
                      <a:pt x="-191" y="2286"/>
                      <a:pt x="-191" y="1524"/>
                      <a:pt x="572"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3" name="Freeform: Shape 390">
                <a:extLst>
                  <a:ext uri="{FF2B5EF4-FFF2-40B4-BE49-F238E27FC236}">
                    <a16:creationId xmlns:a16="http://schemas.microsoft.com/office/drawing/2014/main" id="{108306DF-9E3E-BFDB-461F-6501CF292815}"/>
                  </a:ext>
                </a:extLst>
              </p:cNvPr>
              <p:cNvSpPr/>
              <p:nvPr/>
            </p:nvSpPr>
            <p:spPr>
              <a:xfrm>
                <a:off x="9369278" y="2900687"/>
                <a:ext cx="762" cy="3048"/>
              </a:xfrm>
              <a:custGeom>
                <a:avLst/>
                <a:gdLst>
                  <a:gd name="connsiteX0" fmla="*/ 0 w 762"/>
                  <a:gd name="connsiteY0" fmla="*/ 0 h 3048"/>
                  <a:gd name="connsiteX1" fmla="*/ 762 w 762"/>
                  <a:gd name="connsiteY1" fmla="*/ 3049 h 3048"/>
                  <a:gd name="connsiteX2" fmla="*/ 0 w 762"/>
                  <a:gd name="connsiteY2" fmla="*/ 0 h 3048"/>
                </a:gdLst>
                <a:ahLst/>
                <a:cxnLst>
                  <a:cxn ang="0">
                    <a:pos x="connsiteX0" y="connsiteY0"/>
                  </a:cxn>
                  <a:cxn ang="0">
                    <a:pos x="connsiteX1" y="connsiteY1"/>
                  </a:cxn>
                  <a:cxn ang="0">
                    <a:pos x="connsiteX2" y="connsiteY2"/>
                  </a:cxn>
                </a:cxnLst>
                <a:rect l="l" t="t" r="r" b="b"/>
                <a:pathLst>
                  <a:path w="762" h="3048">
                    <a:moveTo>
                      <a:pt x="0" y="0"/>
                    </a:moveTo>
                    <a:cubicBezTo>
                      <a:pt x="0" y="0"/>
                      <a:pt x="762" y="1524"/>
                      <a:pt x="762" y="3049"/>
                    </a:cubicBezTo>
                    <a:cubicBezTo>
                      <a:pt x="762" y="762"/>
                      <a:pt x="0" y="4573"/>
                      <a:pt x="0"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4" name="Freeform: Shape 391">
                <a:extLst>
                  <a:ext uri="{FF2B5EF4-FFF2-40B4-BE49-F238E27FC236}">
                    <a16:creationId xmlns:a16="http://schemas.microsoft.com/office/drawing/2014/main" id="{B246CF5C-5812-75EB-B683-513E5666B432}"/>
                  </a:ext>
                </a:extLst>
              </p:cNvPr>
              <p:cNvSpPr/>
              <p:nvPr/>
            </p:nvSpPr>
            <p:spPr>
              <a:xfrm>
                <a:off x="9377661" y="2908247"/>
                <a:ext cx="761" cy="2241"/>
              </a:xfrm>
              <a:custGeom>
                <a:avLst/>
                <a:gdLst>
                  <a:gd name="connsiteX0" fmla="*/ 0 w 761"/>
                  <a:gd name="connsiteY0" fmla="*/ 823 h 2241"/>
                  <a:gd name="connsiteX1" fmla="*/ 762 w 761"/>
                  <a:gd name="connsiteY1" fmla="*/ 1585 h 2241"/>
                  <a:gd name="connsiteX2" fmla="*/ 0 w 761"/>
                  <a:gd name="connsiteY2" fmla="*/ 823 h 2241"/>
                </a:gdLst>
                <a:ahLst/>
                <a:cxnLst>
                  <a:cxn ang="0">
                    <a:pos x="connsiteX0" y="connsiteY0"/>
                  </a:cxn>
                  <a:cxn ang="0">
                    <a:pos x="connsiteX1" y="connsiteY1"/>
                  </a:cxn>
                  <a:cxn ang="0">
                    <a:pos x="connsiteX2" y="connsiteY2"/>
                  </a:cxn>
                </a:cxnLst>
                <a:rect l="l" t="t" r="r" b="b"/>
                <a:pathLst>
                  <a:path w="761" h="2241">
                    <a:moveTo>
                      <a:pt x="0" y="823"/>
                    </a:moveTo>
                    <a:cubicBezTo>
                      <a:pt x="0" y="823"/>
                      <a:pt x="762" y="-1463"/>
                      <a:pt x="762" y="1585"/>
                    </a:cubicBezTo>
                    <a:cubicBezTo>
                      <a:pt x="762" y="-701"/>
                      <a:pt x="0" y="4634"/>
                      <a:pt x="0" y="82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5" name="Freeform: Shape 392">
                <a:extLst>
                  <a:ext uri="{FF2B5EF4-FFF2-40B4-BE49-F238E27FC236}">
                    <a16:creationId xmlns:a16="http://schemas.microsoft.com/office/drawing/2014/main" id="{E05683D0-AE25-0ED3-C835-FEB95E7109F8}"/>
                  </a:ext>
                </a:extLst>
              </p:cNvPr>
              <p:cNvSpPr/>
              <p:nvPr/>
            </p:nvSpPr>
            <p:spPr>
              <a:xfrm>
                <a:off x="9381471" y="2905259"/>
                <a:ext cx="338" cy="3810"/>
              </a:xfrm>
              <a:custGeom>
                <a:avLst/>
                <a:gdLst>
                  <a:gd name="connsiteX0" fmla="*/ 0 w 338"/>
                  <a:gd name="connsiteY0" fmla="*/ 0 h 3810"/>
                  <a:gd name="connsiteX1" fmla="*/ 0 w 338"/>
                  <a:gd name="connsiteY1" fmla="*/ 0 h 3810"/>
                  <a:gd name="connsiteX2" fmla="*/ 0 w 338"/>
                  <a:gd name="connsiteY2" fmla="*/ 3811 h 3810"/>
                  <a:gd name="connsiteX3" fmla="*/ 0 w 338"/>
                  <a:gd name="connsiteY3" fmla="*/ 0 h 3810"/>
                </a:gdLst>
                <a:ahLst/>
                <a:cxnLst>
                  <a:cxn ang="0">
                    <a:pos x="connsiteX0" y="connsiteY0"/>
                  </a:cxn>
                  <a:cxn ang="0">
                    <a:pos x="connsiteX1" y="connsiteY1"/>
                  </a:cxn>
                  <a:cxn ang="0">
                    <a:pos x="connsiteX2" y="connsiteY2"/>
                  </a:cxn>
                  <a:cxn ang="0">
                    <a:pos x="connsiteX3" y="connsiteY3"/>
                  </a:cxn>
                </a:cxnLst>
                <a:rect l="l" t="t" r="r" b="b"/>
                <a:pathLst>
                  <a:path w="338" h="3810">
                    <a:moveTo>
                      <a:pt x="0" y="0"/>
                    </a:moveTo>
                    <a:cubicBezTo>
                      <a:pt x="0" y="0"/>
                      <a:pt x="762" y="762"/>
                      <a:pt x="0" y="0"/>
                    </a:cubicBezTo>
                    <a:cubicBezTo>
                      <a:pt x="762" y="1524"/>
                      <a:pt x="0" y="3811"/>
                      <a:pt x="0" y="3811"/>
                    </a:cubicBez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6" name="Freeform: Shape 393">
                <a:extLst>
                  <a:ext uri="{FF2B5EF4-FFF2-40B4-BE49-F238E27FC236}">
                    <a16:creationId xmlns:a16="http://schemas.microsoft.com/office/drawing/2014/main" id="{BC46FBD2-C92B-CE71-E46F-191DD4466205}"/>
                  </a:ext>
                </a:extLst>
              </p:cNvPr>
              <p:cNvSpPr/>
              <p:nvPr/>
            </p:nvSpPr>
            <p:spPr>
              <a:xfrm>
                <a:off x="9453112" y="2893065"/>
                <a:ext cx="76212" cy="3048"/>
              </a:xfrm>
              <a:custGeom>
                <a:avLst/>
                <a:gdLst>
                  <a:gd name="connsiteX0" fmla="*/ 0 w 76212"/>
                  <a:gd name="connsiteY0" fmla="*/ 1524 h 3048"/>
                  <a:gd name="connsiteX1" fmla="*/ 0 w 76212"/>
                  <a:gd name="connsiteY1" fmla="*/ 3049 h 3048"/>
                  <a:gd name="connsiteX2" fmla="*/ 0 w 76212"/>
                  <a:gd name="connsiteY2" fmla="*/ 0 h 3048"/>
                </a:gdLst>
                <a:ahLst/>
                <a:cxnLst>
                  <a:cxn ang="0">
                    <a:pos x="connsiteX0" y="connsiteY0"/>
                  </a:cxn>
                  <a:cxn ang="0">
                    <a:pos x="connsiteX1" y="connsiteY1"/>
                  </a:cxn>
                  <a:cxn ang="0">
                    <a:pos x="connsiteX2" y="connsiteY2"/>
                  </a:cxn>
                </a:cxnLst>
                <a:rect l="l" t="t" r="r" b="b"/>
                <a:pathLst>
                  <a:path w="76212" h="3048">
                    <a:moveTo>
                      <a:pt x="0" y="1524"/>
                    </a:moveTo>
                    <a:lnTo>
                      <a:pt x="0" y="3049"/>
                    </a:ln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7" name="Freeform: Shape 394">
                <a:extLst>
                  <a:ext uri="{FF2B5EF4-FFF2-40B4-BE49-F238E27FC236}">
                    <a16:creationId xmlns:a16="http://schemas.microsoft.com/office/drawing/2014/main" id="{B07CF375-D19B-2B0C-7178-F8B3F6FFF9BF}"/>
                  </a:ext>
                </a:extLst>
              </p:cNvPr>
              <p:cNvSpPr/>
              <p:nvPr/>
            </p:nvSpPr>
            <p:spPr>
              <a:xfrm>
                <a:off x="9484359" y="2893471"/>
                <a:ext cx="761" cy="3405"/>
              </a:xfrm>
              <a:custGeom>
                <a:avLst/>
                <a:gdLst>
                  <a:gd name="connsiteX0" fmla="*/ 0 w 761"/>
                  <a:gd name="connsiteY0" fmla="*/ 356 h 3405"/>
                  <a:gd name="connsiteX1" fmla="*/ 762 w 761"/>
                  <a:gd name="connsiteY1" fmla="*/ 3405 h 3405"/>
                  <a:gd name="connsiteX2" fmla="*/ 0 w 761"/>
                  <a:gd name="connsiteY2" fmla="*/ 356 h 3405"/>
                </a:gdLst>
                <a:ahLst/>
                <a:cxnLst>
                  <a:cxn ang="0">
                    <a:pos x="connsiteX0" y="connsiteY0"/>
                  </a:cxn>
                  <a:cxn ang="0">
                    <a:pos x="connsiteX1" y="connsiteY1"/>
                  </a:cxn>
                  <a:cxn ang="0">
                    <a:pos x="connsiteX2" y="connsiteY2"/>
                  </a:cxn>
                </a:cxnLst>
                <a:rect l="l" t="t" r="r" b="b"/>
                <a:pathLst>
                  <a:path w="761" h="3405">
                    <a:moveTo>
                      <a:pt x="0" y="356"/>
                    </a:moveTo>
                    <a:cubicBezTo>
                      <a:pt x="0" y="-1168"/>
                      <a:pt x="762" y="2643"/>
                      <a:pt x="762" y="3405"/>
                    </a:cubicBezTo>
                    <a:cubicBezTo>
                      <a:pt x="0" y="3405"/>
                      <a:pt x="762" y="-406"/>
                      <a:pt x="0" y="356"/>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108" name="Freeform: Shape 395">
                <a:extLst>
                  <a:ext uri="{FF2B5EF4-FFF2-40B4-BE49-F238E27FC236}">
                    <a16:creationId xmlns:a16="http://schemas.microsoft.com/office/drawing/2014/main" id="{8523D0D1-642B-5FA6-F03E-4284E7106CB6}"/>
                  </a:ext>
                </a:extLst>
              </p:cNvPr>
              <p:cNvSpPr/>
              <p:nvPr/>
            </p:nvSpPr>
            <p:spPr>
              <a:xfrm>
                <a:off x="9500364" y="2874012"/>
                <a:ext cx="761" cy="5334"/>
              </a:xfrm>
              <a:custGeom>
                <a:avLst/>
                <a:gdLst>
                  <a:gd name="connsiteX0" fmla="*/ 762 w 761"/>
                  <a:gd name="connsiteY0" fmla="*/ 5335 h 5334"/>
                  <a:gd name="connsiteX1" fmla="*/ 0 w 761"/>
                  <a:gd name="connsiteY1" fmla="*/ 5335 h 5334"/>
                  <a:gd name="connsiteX2" fmla="*/ 0 w 761"/>
                  <a:gd name="connsiteY2" fmla="*/ 0 h 5334"/>
                </a:gdLst>
                <a:ahLst/>
                <a:cxnLst>
                  <a:cxn ang="0">
                    <a:pos x="connsiteX0" y="connsiteY0"/>
                  </a:cxn>
                  <a:cxn ang="0">
                    <a:pos x="connsiteX1" y="connsiteY1"/>
                  </a:cxn>
                  <a:cxn ang="0">
                    <a:pos x="connsiteX2" y="connsiteY2"/>
                  </a:cxn>
                </a:cxnLst>
                <a:rect l="l" t="t" r="r" b="b"/>
                <a:pathLst>
                  <a:path w="761" h="5334">
                    <a:moveTo>
                      <a:pt x="762" y="5335"/>
                    </a:moveTo>
                    <a:lnTo>
                      <a:pt x="0" y="5335"/>
                    </a:lnTo>
                    <a:lnTo>
                      <a:pt x="0"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nvGrpSpPr>
            <p:cNvPr id="84" name="Graphic 1">
              <a:extLst>
                <a:ext uri="{FF2B5EF4-FFF2-40B4-BE49-F238E27FC236}">
                  <a16:creationId xmlns:a16="http://schemas.microsoft.com/office/drawing/2014/main" id="{CC3FCA83-CE98-C205-286B-C853B59DE739}"/>
                </a:ext>
              </a:extLst>
            </p:cNvPr>
            <p:cNvGrpSpPr/>
            <p:nvPr/>
          </p:nvGrpSpPr>
          <p:grpSpPr>
            <a:xfrm>
              <a:off x="9410433" y="2615582"/>
              <a:ext cx="193580" cy="231963"/>
              <a:chOff x="9410433" y="2615582"/>
              <a:chExt cx="193580" cy="231963"/>
            </a:xfrm>
            <a:grpFill/>
          </p:grpSpPr>
          <p:sp>
            <p:nvSpPr>
              <p:cNvPr id="85" name="Freeform: Shape 372">
                <a:extLst>
                  <a:ext uri="{FF2B5EF4-FFF2-40B4-BE49-F238E27FC236}">
                    <a16:creationId xmlns:a16="http://schemas.microsoft.com/office/drawing/2014/main" id="{575A482F-C3C5-E948-03E5-3C744C735754}"/>
                  </a:ext>
                </a:extLst>
              </p:cNvPr>
              <p:cNvSpPr/>
              <p:nvPr/>
            </p:nvSpPr>
            <p:spPr>
              <a:xfrm>
                <a:off x="9436604" y="2615582"/>
                <a:ext cx="3402" cy="2443"/>
              </a:xfrm>
              <a:custGeom>
                <a:avLst/>
                <a:gdLst>
                  <a:gd name="connsiteX0" fmla="*/ 2789 w 3402"/>
                  <a:gd name="connsiteY0" fmla="*/ 831 h 2443"/>
                  <a:gd name="connsiteX1" fmla="*/ 503 w 3402"/>
                  <a:gd name="connsiteY1" fmla="*/ 1593 h 2443"/>
                  <a:gd name="connsiteX2" fmla="*/ 2789 w 3402"/>
                  <a:gd name="connsiteY2" fmla="*/ 831 h 2443"/>
                </a:gdLst>
                <a:ahLst/>
                <a:cxnLst>
                  <a:cxn ang="0">
                    <a:pos x="connsiteX0" y="connsiteY0"/>
                  </a:cxn>
                  <a:cxn ang="0">
                    <a:pos x="connsiteX1" y="connsiteY1"/>
                  </a:cxn>
                  <a:cxn ang="0">
                    <a:pos x="connsiteX2" y="connsiteY2"/>
                  </a:cxn>
                </a:cxnLst>
                <a:rect l="l" t="t" r="r" b="b"/>
                <a:pathLst>
                  <a:path w="3402" h="2443">
                    <a:moveTo>
                      <a:pt x="2789" y="831"/>
                    </a:moveTo>
                    <a:cubicBezTo>
                      <a:pt x="1265" y="831"/>
                      <a:pt x="-1022" y="3879"/>
                      <a:pt x="503" y="1593"/>
                    </a:cubicBezTo>
                    <a:cubicBezTo>
                      <a:pt x="2789" y="69"/>
                      <a:pt x="4314" y="-693"/>
                      <a:pt x="2789" y="83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6" name="Freeform: Shape 373">
                <a:extLst>
                  <a:ext uri="{FF2B5EF4-FFF2-40B4-BE49-F238E27FC236}">
                    <a16:creationId xmlns:a16="http://schemas.microsoft.com/office/drawing/2014/main" id="{FD8A3B6D-6B46-3FEE-F7B9-C7EE87086232}"/>
                  </a:ext>
                </a:extLst>
              </p:cNvPr>
              <p:cNvSpPr/>
              <p:nvPr/>
            </p:nvSpPr>
            <p:spPr>
              <a:xfrm>
                <a:off x="9412719" y="2624224"/>
                <a:ext cx="191294" cy="223321"/>
              </a:xfrm>
              <a:custGeom>
                <a:avLst/>
                <a:gdLst>
                  <a:gd name="connsiteX0" fmla="*/ 169193 w 191294"/>
                  <a:gd name="connsiteY0" fmla="*/ 221589 h 223321"/>
                  <a:gd name="connsiteX1" fmla="*/ 155474 w 191294"/>
                  <a:gd name="connsiteY1" fmla="*/ 218540 h 223321"/>
                  <a:gd name="connsiteX2" fmla="*/ 160047 w 191294"/>
                  <a:gd name="connsiteY2" fmla="*/ 213968 h 223321"/>
                  <a:gd name="connsiteX3" fmla="*/ 155474 w 191294"/>
                  <a:gd name="connsiteY3" fmla="*/ 201011 h 223321"/>
                  <a:gd name="connsiteX4" fmla="*/ 157761 w 191294"/>
                  <a:gd name="connsiteY4" fmla="*/ 200249 h 223321"/>
                  <a:gd name="connsiteX5" fmla="*/ 152426 w 191294"/>
                  <a:gd name="connsiteY5" fmla="*/ 201011 h 223321"/>
                  <a:gd name="connsiteX6" fmla="*/ 155474 w 191294"/>
                  <a:gd name="connsiteY6" fmla="*/ 198725 h 223321"/>
                  <a:gd name="connsiteX7" fmla="*/ 150139 w 191294"/>
                  <a:gd name="connsiteY7" fmla="*/ 200249 h 223321"/>
                  <a:gd name="connsiteX8" fmla="*/ 155474 w 191294"/>
                  <a:gd name="connsiteY8" fmla="*/ 195677 h 223321"/>
                  <a:gd name="connsiteX9" fmla="*/ 150901 w 191294"/>
                  <a:gd name="connsiteY9" fmla="*/ 197963 h 223321"/>
                  <a:gd name="connsiteX10" fmla="*/ 143280 w 191294"/>
                  <a:gd name="connsiteY10" fmla="*/ 197201 h 223321"/>
                  <a:gd name="connsiteX11" fmla="*/ 146329 w 191294"/>
                  <a:gd name="connsiteY11" fmla="*/ 195677 h 223321"/>
                  <a:gd name="connsiteX12" fmla="*/ 133372 w 191294"/>
                  <a:gd name="connsiteY12" fmla="*/ 192628 h 223321"/>
                  <a:gd name="connsiteX13" fmla="*/ 139470 w 191294"/>
                  <a:gd name="connsiteY13" fmla="*/ 188817 h 223321"/>
                  <a:gd name="connsiteX14" fmla="*/ 131848 w 191294"/>
                  <a:gd name="connsiteY14" fmla="*/ 191866 h 223321"/>
                  <a:gd name="connsiteX15" fmla="*/ 128800 w 191294"/>
                  <a:gd name="connsiteY15" fmla="*/ 191104 h 223321"/>
                  <a:gd name="connsiteX16" fmla="*/ 129562 w 191294"/>
                  <a:gd name="connsiteY16" fmla="*/ 190342 h 223321"/>
                  <a:gd name="connsiteX17" fmla="*/ 125751 w 191294"/>
                  <a:gd name="connsiteY17" fmla="*/ 191104 h 223321"/>
                  <a:gd name="connsiteX18" fmla="*/ 128800 w 191294"/>
                  <a:gd name="connsiteY18" fmla="*/ 188055 h 223321"/>
                  <a:gd name="connsiteX19" fmla="*/ 128038 w 191294"/>
                  <a:gd name="connsiteY19" fmla="*/ 186531 h 223321"/>
                  <a:gd name="connsiteX20" fmla="*/ 126513 w 191294"/>
                  <a:gd name="connsiteY20" fmla="*/ 187293 h 223321"/>
                  <a:gd name="connsiteX21" fmla="*/ 126513 w 191294"/>
                  <a:gd name="connsiteY21" fmla="*/ 185769 h 223321"/>
                  <a:gd name="connsiteX22" fmla="*/ 127275 w 191294"/>
                  <a:gd name="connsiteY22" fmla="*/ 185007 h 223321"/>
                  <a:gd name="connsiteX23" fmla="*/ 122703 w 191294"/>
                  <a:gd name="connsiteY23" fmla="*/ 185769 h 223321"/>
                  <a:gd name="connsiteX24" fmla="*/ 130324 w 191294"/>
                  <a:gd name="connsiteY24" fmla="*/ 180434 h 223321"/>
                  <a:gd name="connsiteX25" fmla="*/ 118892 w 191294"/>
                  <a:gd name="connsiteY25" fmla="*/ 172813 h 223321"/>
                  <a:gd name="connsiteX26" fmla="*/ 122703 w 191294"/>
                  <a:gd name="connsiteY26" fmla="*/ 169002 h 223321"/>
                  <a:gd name="connsiteX27" fmla="*/ 118130 w 191294"/>
                  <a:gd name="connsiteY27" fmla="*/ 169764 h 223321"/>
                  <a:gd name="connsiteX28" fmla="*/ 120416 w 191294"/>
                  <a:gd name="connsiteY28" fmla="*/ 167478 h 223321"/>
                  <a:gd name="connsiteX29" fmla="*/ 115843 w 191294"/>
                  <a:gd name="connsiteY29" fmla="*/ 168240 h 223321"/>
                  <a:gd name="connsiteX30" fmla="*/ 121178 w 191294"/>
                  <a:gd name="connsiteY30" fmla="*/ 165191 h 223321"/>
                  <a:gd name="connsiteX31" fmla="*/ 115082 w 191294"/>
                  <a:gd name="connsiteY31" fmla="*/ 165953 h 223321"/>
                  <a:gd name="connsiteX32" fmla="*/ 118130 w 191294"/>
                  <a:gd name="connsiteY32" fmla="*/ 164429 h 223321"/>
                  <a:gd name="connsiteX33" fmla="*/ 115082 w 191294"/>
                  <a:gd name="connsiteY33" fmla="*/ 163667 h 223321"/>
                  <a:gd name="connsiteX34" fmla="*/ 118130 w 191294"/>
                  <a:gd name="connsiteY34" fmla="*/ 162143 h 223321"/>
                  <a:gd name="connsiteX35" fmla="*/ 113557 w 191294"/>
                  <a:gd name="connsiteY35" fmla="*/ 163667 h 223321"/>
                  <a:gd name="connsiteX36" fmla="*/ 116606 w 191294"/>
                  <a:gd name="connsiteY36" fmla="*/ 161381 h 223321"/>
                  <a:gd name="connsiteX37" fmla="*/ 108984 w 191294"/>
                  <a:gd name="connsiteY37" fmla="*/ 162143 h 223321"/>
                  <a:gd name="connsiteX38" fmla="*/ 110508 w 191294"/>
                  <a:gd name="connsiteY38" fmla="*/ 161381 h 223321"/>
                  <a:gd name="connsiteX39" fmla="*/ 107460 w 191294"/>
                  <a:gd name="connsiteY39" fmla="*/ 159094 h 223321"/>
                  <a:gd name="connsiteX40" fmla="*/ 112795 w 191294"/>
                  <a:gd name="connsiteY40" fmla="*/ 153759 h 223321"/>
                  <a:gd name="connsiteX41" fmla="*/ 102887 w 191294"/>
                  <a:gd name="connsiteY41" fmla="*/ 159094 h 223321"/>
                  <a:gd name="connsiteX42" fmla="*/ 102125 w 191294"/>
                  <a:gd name="connsiteY42" fmla="*/ 155284 h 223321"/>
                  <a:gd name="connsiteX43" fmla="*/ 109747 w 191294"/>
                  <a:gd name="connsiteY43" fmla="*/ 150711 h 223321"/>
                  <a:gd name="connsiteX44" fmla="*/ 112795 w 191294"/>
                  <a:gd name="connsiteY44" fmla="*/ 147662 h 223321"/>
                  <a:gd name="connsiteX45" fmla="*/ 115082 w 191294"/>
                  <a:gd name="connsiteY45" fmla="*/ 146900 h 223321"/>
                  <a:gd name="connsiteX46" fmla="*/ 112033 w 191294"/>
                  <a:gd name="connsiteY46" fmla="*/ 146138 h 223321"/>
                  <a:gd name="connsiteX47" fmla="*/ 99076 w 191294"/>
                  <a:gd name="connsiteY47" fmla="*/ 151473 h 223321"/>
                  <a:gd name="connsiteX48" fmla="*/ 106698 w 191294"/>
                  <a:gd name="connsiteY48" fmla="*/ 146138 h 223321"/>
                  <a:gd name="connsiteX49" fmla="*/ 94504 w 191294"/>
                  <a:gd name="connsiteY49" fmla="*/ 152235 h 223321"/>
                  <a:gd name="connsiteX50" fmla="*/ 97552 w 191294"/>
                  <a:gd name="connsiteY50" fmla="*/ 149187 h 223321"/>
                  <a:gd name="connsiteX51" fmla="*/ 93741 w 191294"/>
                  <a:gd name="connsiteY51" fmla="*/ 151473 h 223321"/>
                  <a:gd name="connsiteX52" fmla="*/ 96790 w 191294"/>
                  <a:gd name="connsiteY52" fmla="*/ 146900 h 223321"/>
                  <a:gd name="connsiteX53" fmla="*/ 99839 w 191294"/>
                  <a:gd name="connsiteY53" fmla="*/ 144614 h 223321"/>
                  <a:gd name="connsiteX54" fmla="*/ 96790 w 191294"/>
                  <a:gd name="connsiteY54" fmla="*/ 144614 h 223321"/>
                  <a:gd name="connsiteX55" fmla="*/ 97552 w 191294"/>
                  <a:gd name="connsiteY55" fmla="*/ 143852 h 223321"/>
                  <a:gd name="connsiteX56" fmla="*/ 91455 w 191294"/>
                  <a:gd name="connsiteY56" fmla="*/ 146900 h 223321"/>
                  <a:gd name="connsiteX57" fmla="*/ 93741 w 191294"/>
                  <a:gd name="connsiteY57" fmla="*/ 146138 h 223321"/>
                  <a:gd name="connsiteX58" fmla="*/ 88407 w 191294"/>
                  <a:gd name="connsiteY58" fmla="*/ 146900 h 223321"/>
                  <a:gd name="connsiteX59" fmla="*/ 92980 w 191294"/>
                  <a:gd name="connsiteY59" fmla="*/ 144614 h 223321"/>
                  <a:gd name="connsiteX60" fmla="*/ 83072 w 191294"/>
                  <a:gd name="connsiteY60" fmla="*/ 146900 h 223321"/>
                  <a:gd name="connsiteX61" fmla="*/ 86883 w 191294"/>
                  <a:gd name="connsiteY61" fmla="*/ 145376 h 223321"/>
                  <a:gd name="connsiteX62" fmla="*/ 84596 w 191294"/>
                  <a:gd name="connsiteY62" fmla="*/ 141565 h 223321"/>
                  <a:gd name="connsiteX63" fmla="*/ 81548 w 191294"/>
                  <a:gd name="connsiteY63" fmla="*/ 143852 h 223321"/>
                  <a:gd name="connsiteX64" fmla="*/ 83834 w 191294"/>
                  <a:gd name="connsiteY64" fmla="*/ 140803 h 223321"/>
                  <a:gd name="connsiteX65" fmla="*/ 81548 w 191294"/>
                  <a:gd name="connsiteY65" fmla="*/ 140803 h 223321"/>
                  <a:gd name="connsiteX66" fmla="*/ 83072 w 191294"/>
                  <a:gd name="connsiteY66" fmla="*/ 140041 h 223321"/>
                  <a:gd name="connsiteX67" fmla="*/ 77737 w 191294"/>
                  <a:gd name="connsiteY67" fmla="*/ 136993 h 223321"/>
                  <a:gd name="connsiteX68" fmla="*/ 71640 w 191294"/>
                  <a:gd name="connsiteY68" fmla="*/ 139279 h 223321"/>
                  <a:gd name="connsiteX69" fmla="*/ 75451 w 191294"/>
                  <a:gd name="connsiteY69" fmla="*/ 136993 h 223321"/>
                  <a:gd name="connsiteX70" fmla="*/ 77737 w 191294"/>
                  <a:gd name="connsiteY70" fmla="*/ 133944 h 223321"/>
                  <a:gd name="connsiteX71" fmla="*/ 79261 w 191294"/>
                  <a:gd name="connsiteY71" fmla="*/ 135468 h 223321"/>
                  <a:gd name="connsiteX72" fmla="*/ 77737 w 191294"/>
                  <a:gd name="connsiteY72" fmla="*/ 134706 h 223321"/>
                  <a:gd name="connsiteX73" fmla="*/ 75451 w 191294"/>
                  <a:gd name="connsiteY73" fmla="*/ 133182 h 223321"/>
                  <a:gd name="connsiteX74" fmla="*/ 80023 w 191294"/>
                  <a:gd name="connsiteY74" fmla="*/ 130133 h 223321"/>
                  <a:gd name="connsiteX75" fmla="*/ 76213 w 191294"/>
                  <a:gd name="connsiteY75" fmla="*/ 130896 h 223321"/>
                  <a:gd name="connsiteX76" fmla="*/ 74688 w 191294"/>
                  <a:gd name="connsiteY76" fmla="*/ 131658 h 223321"/>
                  <a:gd name="connsiteX77" fmla="*/ 70878 w 191294"/>
                  <a:gd name="connsiteY77" fmla="*/ 133182 h 223321"/>
                  <a:gd name="connsiteX78" fmla="*/ 73927 w 191294"/>
                  <a:gd name="connsiteY78" fmla="*/ 129371 h 223321"/>
                  <a:gd name="connsiteX79" fmla="*/ 78499 w 191294"/>
                  <a:gd name="connsiteY79" fmla="*/ 126323 h 223321"/>
                  <a:gd name="connsiteX80" fmla="*/ 70878 w 191294"/>
                  <a:gd name="connsiteY80" fmla="*/ 130133 h 223321"/>
                  <a:gd name="connsiteX81" fmla="*/ 73164 w 191294"/>
                  <a:gd name="connsiteY81" fmla="*/ 128609 h 223321"/>
                  <a:gd name="connsiteX82" fmla="*/ 67067 w 191294"/>
                  <a:gd name="connsiteY82" fmla="*/ 130133 h 223321"/>
                  <a:gd name="connsiteX83" fmla="*/ 70116 w 191294"/>
                  <a:gd name="connsiteY83" fmla="*/ 124799 h 223321"/>
                  <a:gd name="connsiteX84" fmla="*/ 65543 w 191294"/>
                  <a:gd name="connsiteY84" fmla="*/ 124799 h 223321"/>
                  <a:gd name="connsiteX85" fmla="*/ 67829 w 191294"/>
                  <a:gd name="connsiteY85" fmla="*/ 123274 h 223321"/>
                  <a:gd name="connsiteX86" fmla="*/ 66305 w 191294"/>
                  <a:gd name="connsiteY86" fmla="*/ 122512 h 223321"/>
                  <a:gd name="connsiteX87" fmla="*/ 72402 w 191294"/>
                  <a:gd name="connsiteY87" fmla="*/ 117177 h 223321"/>
                  <a:gd name="connsiteX88" fmla="*/ 64019 w 191294"/>
                  <a:gd name="connsiteY88" fmla="*/ 121750 h 223321"/>
                  <a:gd name="connsiteX89" fmla="*/ 64019 w 191294"/>
                  <a:gd name="connsiteY89" fmla="*/ 117939 h 223321"/>
                  <a:gd name="connsiteX90" fmla="*/ 69353 w 191294"/>
                  <a:gd name="connsiteY90" fmla="*/ 114891 h 223321"/>
                  <a:gd name="connsiteX91" fmla="*/ 66305 w 191294"/>
                  <a:gd name="connsiteY91" fmla="*/ 114129 h 223321"/>
                  <a:gd name="connsiteX92" fmla="*/ 60208 w 191294"/>
                  <a:gd name="connsiteY92" fmla="*/ 117939 h 223321"/>
                  <a:gd name="connsiteX93" fmla="*/ 61732 w 191294"/>
                  <a:gd name="connsiteY93" fmla="*/ 114891 h 223321"/>
                  <a:gd name="connsiteX94" fmla="*/ 57160 w 191294"/>
                  <a:gd name="connsiteY94" fmla="*/ 116415 h 223321"/>
                  <a:gd name="connsiteX95" fmla="*/ 61732 w 191294"/>
                  <a:gd name="connsiteY95" fmla="*/ 107270 h 223321"/>
                  <a:gd name="connsiteX96" fmla="*/ 58684 w 191294"/>
                  <a:gd name="connsiteY96" fmla="*/ 108794 h 223321"/>
                  <a:gd name="connsiteX97" fmla="*/ 59446 w 191294"/>
                  <a:gd name="connsiteY97" fmla="*/ 109556 h 223321"/>
                  <a:gd name="connsiteX98" fmla="*/ 56397 w 191294"/>
                  <a:gd name="connsiteY98" fmla="*/ 111080 h 223321"/>
                  <a:gd name="connsiteX99" fmla="*/ 62495 w 191294"/>
                  <a:gd name="connsiteY99" fmla="*/ 106507 h 223321"/>
                  <a:gd name="connsiteX100" fmla="*/ 53349 w 191294"/>
                  <a:gd name="connsiteY100" fmla="*/ 108794 h 223321"/>
                  <a:gd name="connsiteX101" fmla="*/ 55635 w 191294"/>
                  <a:gd name="connsiteY101" fmla="*/ 106507 h 223321"/>
                  <a:gd name="connsiteX102" fmla="*/ 51062 w 191294"/>
                  <a:gd name="connsiteY102" fmla="*/ 108032 h 223321"/>
                  <a:gd name="connsiteX103" fmla="*/ 60208 w 191294"/>
                  <a:gd name="connsiteY103" fmla="*/ 101935 h 223321"/>
                  <a:gd name="connsiteX104" fmla="*/ 55635 w 191294"/>
                  <a:gd name="connsiteY104" fmla="*/ 102697 h 223321"/>
                  <a:gd name="connsiteX105" fmla="*/ 60208 w 191294"/>
                  <a:gd name="connsiteY105" fmla="*/ 98886 h 223321"/>
                  <a:gd name="connsiteX106" fmla="*/ 56397 w 191294"/>
                  <a:gd name="connsiteY106" fmla="*/ 100410 h 223321"/>
                  <a:gd name="connsiteX107" fmla="*/ 57160 w 191294"/>
                  <a:gd name="connsiteY107" fmla="*/ 99648 h 223321"/>
                  <a:gd name="connsiteX108" fmla="*/ 56397 w 191294"/>
                  <a:gd name="connsiteY108" fmla="*/ 98886 h 223321"/>
                  <a:gd name="connsiteX109" fmla="*/ 52587 w 191294"/>
                  <a:gd name="connsiteY109" fmla="*/ 102697 h 223321"/>
                  <a:gd name="connsiteX110" fmla="*/ 48776 w 191294"/>
                  <a:gd name="connsiteY110" fmla="*/ 104221 h 223321"/>
                  <a:gd name="connsiteX111" fmla="*/ 51062 w 191294"/>
                  <a:gd name="connsiteY111" fmla="*/ 101173 h 223321"/>
                  <a:gd name="connsiteX112" fmla="*/ 47252 w 191294"/>
                  <a:gd name="connsiteY112" fmla="*/ 102697 h 223321"/>
                  <a:gd name="connsiteX113" fmla="*/ 50300 w 191294"/>
                  <a:gd name="connsiteY113" fmla="*/ 100410 h 223321"/>
                  <a:gd name="connsiteX114" fmla="*/ 50300 w 191294"/>
                  <a:gd name="connsiteY114" fmla="*/ 101173 h 223321"/>
                  <a:gd name="connsiteX115" fmla="*/ 52587 w 191294"/>
                  <a:gd name="connsiteY115" fmla="*/ 98886 h 223321"/>
                  <a:gd name="connsiteX116" fmla="*/ 46490 w 191294"/>
                  <a:gd name="connsiteY116" fmla="*/ 101173 h 223321"/>
                  <a:gd name="connsiteX117" fmla="*/ 51062 w 191294"/>
                  <a:gd name="connsiteY117" fmla="*/ 98886 h 223321"/>
                  <a:gd name="connsiteX118" fmla="*/ 52587 w 191294"/>
                  <a:gd name="connsiteY118" fmla="*/ 96600 h 223321"/>
                  <a:gd name="connsiteX119" fmla="*/ 51062 w 191294"/>
                  <a:gd name="connsiteY119" fmla="*/ 98886 h 223321"/>
                  <a:gd name="connsiteX120" fmla="*/ 52587 w 191294"/>
                  <a:gd name="connsiteY120" fmla="*/ 98124 h 223321"/>
                  <a:gd name="connsiteX121" fmla="*/ 46490 w 191294"/>
                  <a:gd name="connsiteY121" fmla="*/ 100410 h 223321"/>
                  <a:gd name="connsiteX122" fmla="*/ 48776 w 191294"/>
                  <a:gd name="connsiteY122" fmla="*/ 97362 h 223321"/>
                  <a:gd name="connsiteX123" fmla="*/ 48776 w 191294"/>
                  <a:gd name="connsiteY123" fmla="*/ 97362 h 223321"/>
                  <a:gd name="connsiteX124" fmla="*/ 46490 w 191294"/>
                  <a:gd name="connsiteY124" fmla="*/ 96600 h 223321"/>
                  <a:gd name="connsiteX125" fmla="*/ 47252 w 191294"/>
                  <a:gd name="connsiteY125" fmla="*/ 95838 h 223321"/>
                  <a:gd name="connsiteX126" fmla="*/ 44204 w 191294"/>
                  <a:gd name="connsiteY126" fmla="*/ 95838 h 223321"/>
                  <a:gd name="connsiteX127" fmla="*/ 52587 w 191294"/>
                  <a:gd name="connsiteY127" fmla="*/ 89741 h 223321"/>
                  <a:gd name="connsiteX128" fmla="*/ 43441 w 191294"/>
                  <a:gd name="connsiteY128" fmla="*/ 94313 h 223321"/>
                  <a:gd name="connsiteX129" fmla="*/ 43441 w 191294"/>
                  <a:gd name="connsiteY129" fmla="*/ 89741 h 223321"/>
                  <a:gd name="connsiteX130" fmla="*/ 39630 w 191294"/>
                  <a:gd name="connsiteY130" fmla="*/ 91265 h 223321"/>
                  <a:gd name="connsiteX131" fmla="*/ 39630 w 191294"/>
                  <a:gd name="connsiteY131" fmla="*/ 84406 h 223321"/>
                  <a:gd name="connsiteX132" fmla="*/ 45728 w 191294"/>
                  <a:gd name="connsiteY132" fmla="*/ 81357 h 223321"/>
                  <a:gd name="connsiteX133" fmla="*/ 43441 w 191294"/>
                  <a:gd name="connsiteY133" fmla="*/ 82119 h 223321"/>
                  <a:gd name="connsiteX134" fmla="*/ 37344 w 191294"/>
                  <a:gd name="connsiteY134" fmla="*/ 85930 h 223321"/>
                  <a:gd name="connsiteX135" fmla="*/ 36582 w 191294"/>
                  <a:gd name="connsiteY135" fmla="*/ 82119 h 223321"/>
                  <a:gd name="connsiteX136" fmla="*/ 32772 w 191294"/>
                  <a:gd name="connsiteY136" fmla="*/ 84406 h 223321"/>
                  <a:gd name="connsiteX137" fmla="*/ 36582 w 191294"/>
                  <a:gd name="connsiteY137" fmla="*/ 80595 h 223321"/>
                  <a:gd name="connsiteX138" fmla="*/ 33534 w 191294"/>
                  <a:gd name="connsiteY138" fmla="*/ 82119 h 223321"/>
                  <a:gd name="connsiteX139" fmla="*/ 36582 w 191294"/>
                  <a:gd name="connsiteY139" fmla="*/ 79833 h 223321"/>
                  <a:gd name="connsiteX140" fmla="*/ 32772 w 191294"/>
                  <a:gd name="connsiteY140" fmla="*/ 81357 h 223321"/>
                  <a:gd name="connsiteX141" fmla="*/ 35820 w 191294"/>
                  <a:gd name="connsiteY141" fmla="*/ 79071 h 223321"/>
                  <a:gd name="connsiteX142" fmla="*/ 30485 w 191294"/>
                  <a:gd name="connsiteY142" fmla="*/ 79833 h 223321"/>
                  <a:gd name="connsiteX143" fmla="*/ 35058 w 191294"/>
                  <a:gd name="connsiteY143" fmla="*/ 76784 h 223321"/>
                  <a:gd name="connsiteX144" fmla="*/ 30485 w 191294"/>
                  <a:gd name="connsiteY144" fmla="*/ 79071 h 223321"/>
                  <a:gd name="connsiteX145" fmla="*/ 36582 w 191294"/>
                  <a:gd name="connsiteY145" fmla="*/ 72974 h 223321"/>
                  <a:gd name="connsiteX146" fmla="*/ 22864 w 191294"/>
                  <a:gd name="connsiteY146" fmla="*/ 71449 h 223321"/>
                  <a:gd name="connsiteX147" fmla="*/ 25150 w 191294"/>
                  <a:gd name="connsiteY147" fmla="*/ 69925 h 223321"/>
                  <a:gd name="connsiteX148" fmla="*/ 22102 w 191294"/>
                  <a:gd name="connsiteY148" fmla="*/ 70687 h 223321"/>
                  <a:gd name="connsiteX149" fmla="*/ 29723 w 191294"/>
                  <a:gd name="connsiteY149" fmla="*/ 66115 h 223321"/>
                  <a:gd name="connsiteX150" fmla="*/ 23626 w 191294"/>
                  <a:gd name="connsiteY150" fmla="*/ 67639 h 223321"/>
                  <a:gd name="connsiteX151" fmla="*/ 22102 w 191294"/>
                  <a:gd name="connsiteY151" fmla="*/ 69163 h 223321"/>
                  <a:gd name="connsiteX152" fmla="*/ 19053 w 191294"/>
                  <a:gd name="connsiteY152" fmla="*/ 69163 h 223321"/>
                  <a:gd name="connsiteX153" fmla="*/ 26674 w 191294"/>
                  <a:gd name="connsiteY153" fmla="*/ 65352 h 223321"/>
                  <a:gd name="connsiteX154" fmla="*/ 24388 w 191294"/>
                  <a:gd name="connsiteY154" fmla="*/ 66115 h 223321"/>
                  <a:gd name="connsiteX155" fmla="*/ 41917 w 191294"/>
                  <a:gd name="connsiteY155" fmla="*/ 56969 h 223321"/>
                  <a:gd name="connsiteX156" fmla="*/ 41155 w 191294"/>
                  <a:gd name="connsiteY156" fmla="*/ 56969 h 223321"/>
                  <a:gd name="connsiteX157" fmla="*/ 48776 w 191294"/>
                  <a:gd name="connsiteY157" fmla="*/ 53158 h 223321"/>
                  <a:gd name="connsiteX158" fmla="*/ 37344 w 191294"/>
                  <a:gd name="connsiteY158" fmla="*/ 59255 h 223321"/>
                  <a:gd name="connsiteX159" fmla="*/ 25150 w 191294"/>
                  <a:gd name="connsiteY159" fmla="*/ 63828 h 223321"/>
                  <a:gd name="connsiteX160" fmla="*/ 30485 w 191294"/>
                  <a:gd name="connsiteY160" fmla="*/ 61542 h 223321"/>
                  <a:gd name="connsiteX161" fmla="*/ 28961 w 191294"/>
                  <a:gd name="connsiteY161" fmla="*/ 60018 h 223321"/>
                  <a:gd name="connsiteX162" fmla="*/ 21340 w 191294"/>
                  <a:gd name="connsiteY162" fmla="*/ 63828 h 223321"/>
                  <a:gd name="connsiteX163" fmla="*/ 25912 w 191294"/>
                  <a:gd name="connsiteY163" fmla="*/ 60780 h 223321"/>
                  <a:gd name="connsiteX164" fmla="*/ 19053 w 191294"/>
                  <a:gd name="connsiteY164" fmla="*/ 64590 h 223321"/>
                  <a:gd name="connsiteX165" fmla="*/ 15242 w 191294"/>
                  <a:gd name="connsiteY165" fmla="*/ 65352 h 223321"/>
                  <a:gd name="connsiteX166" fmla="*/ 27437 w 191294"/>
                  <a:gd name="connsiteY166" fmla="*/ 58493 h 223321"/>
                  <a:gd name="connsiteX167" fmla="*/ 15242 w 191294"/>
                  <a:gd name="connsiteY167" fmla="*/ 64590 h 223321"/>
                  <a:gd name="connsiteX168" fmla="*/ 22102 w 191294"/>
                  <a:gd name="connsiteY168" fmla="*/ 60018 h 223321"/>
                  <a:gd name="connsiteX169" fmla="*/ 22102 w 191294"/>
                  <a:gd name="connsiteY169" fmla="*/ 58493 h 223321"/>
                  <a:gd name="connsiteX170" fmla="*/ 17529 w 191294"/>
                  <a:gd name="connsiteY170" fmla="*/ 60780 h 223321"/>
                  <a:gd name="connsiteX171" fmla="*/ 22102 w 191294"/>
                  <a:gd name="connsiteY171" fmla="*/ 57731 h 223321"/>
                  <a:gd name="connsiteX172" fmla="*/ 22102 w 191294"/>
                  <a:gd name="connsiteY172" fmla="*/ 56207 h 223321"/>
                  <a:gd name="connsiteX173" fmla="*/ 16767 w 191294"/>
                  <a:gd name="connsiteY173" fmla="*/ 58493 h 223321"/>
                  <a:gd name="connsiteX174" fmla="*/ 14481 w 191294"/>
                  <a:gd name="connsiteY174" fmla="*/ 61542 h 223321"/>
                  <a:gd name="connsiteX175" fmla="*/ 11432 w 191294"/>
                  <a:gd name="connsiteY175" fmla="*/ 61542 h 223321"/>
                  <a:gd name="connsiteX176" fmla="*/ 13718 w 191294"/>
                  <a:gd name="connsiteY176" fmla="*/ 60018 h 223321"/>
                  <a:gd name="connsiteX177" fmla="*/ 9907 w 191294"/>
                  <a:gd name="connsiteY177" fmla="*/ 60780 h 223321"/>
                  <a:gd name="connsiteX178" fmla="*/ 13718 w 191294"/>
                  <a:gd name="connsiteY178" fmla="*/ 58493 h 223321"/>
                  <a:gd name="connsiteX179" fmla="*/ 9907 w 191294"/>
                  <a:gd name="connsiteY179" fmla="*/ 60780 h 223321"/>
                  <a:gd name="connsiteX180" fmla="*/ 15242 w 191294"/>
                  <a:gd name="connsiteY180" fmla="*/ 56207 h 223321"/>
                  <a:gd name="connsiteX181" fmla="*/ 18291 w 191294"/>
                  <a:gd name="connsiteY181" fmla="*/ 55445 h 223321"/>
                  <a:gd name="connsiteX182" fmla="*/ 19816 w 191294"/>
                  <a:gd name="connsiteY182" fmla="*/ 53921 h 223321"/>
                  <a:gd name="connsiteX183" fmla="*/ 9146 w 191294"/>
                  <a:gd name="connsiteY183" fmla="*/ 59255 h 223321"/>
                  <a:gd name="connsiteX184" fmla="*/ 9146 w 191294"/>
                  <a:gd name="connsiteY184" fmla="*/ 58493 h 223321"/>
                  <a:gd name="connsiteX185" fmla="*/ 13718 w 191294"/>
                  <a:gd name="connsiteY185" fmla="*/ 56969 h 223321"/>
                  <a:gd name="connsiteX186" fmla="*/ 19053 w 191294"/>
                  <a:gd name="connsiteY186" fmla="*/ 52396 h 223321"/>
                  <a:gd name="connsiteX187" fmla="*/ 10670 w 191294"/>
                  <a:gd name="connsiteY187" fmla="*/ 56969 h 223321"/>
                  <a:gd name="connsiteX188" fmla="*/ 15242 w 191294"/>
                  <a:gd name="connsiteY188" fmla="*/ 53921 h 223321"/>
                  <a:gd name="connsiteX189" fmla="*/ 9146 w 191294"/>
                  <a:gd name="connsiteY189" fmla="*/ 56969 h 223321"/>
                  <a:gd name="connsiteX190" fmla="*/ 17529 w 191294"/>
                  <a:gd name="connsiteY190" fmla="*/ 50110 h 223321"/>
                  <a:gd name="connsiteX191" fmla="*/ 23626 w 191294"/>
                  <a:gd name="connsiteY191" fmla="*/ 47824 h 223321"/>
                  <a:gd name="connsiteX192" fmla="*/ 23626 w 191294"/>
                  <a:gd name="connsiteY192" fmla="*/ 47061 h 223321"/>
                  <a:gd name="connsiteX193" fmla="*/ 32009 w 191294"/>
                  <a:gd name="connsiteY193" fmla="*/ 42489 h 223321"/>
                  <a:gd name="connsiteX194" fmla="*/ 28961 w 191294"/>
                  <a:gd name="connsiteY194" fmla="*/ 42489 h 223321"/>
                  <a:gd name="connsiteX195" fmla="*/ 9907 w 191294"/>
                  <a:gd name="connsiteY195" fmla="*/ 51634 h 223321"/>
                  <a:gd name="connsiteX196" fmla="*/ 15242 w 191294"/>
                  <a:gd name="connsiteY196" fmla="*/ 46299 h 223321"/>
                  <a:gd name="connsiteX197" fmla="*/ 9907 w 191294"/>
                  <a:gd name="connsiteY197" fmla="*/ 49348 h 223321"/>
                  <a:gd name="connsiteX198" fmla="*/ 4573 w 191294"/>
                  <a:gd name="connsiteY198" fmla="*/ 50110 h 223321"/>
                  <a:gd name="connsiteX199" fmla="*/ 16767 w 191294"/>
                  <a:gd name="connsiteY199" fmla="*/ 44013 h 223321"/>
                  <a:gd name="connsiteX200" fmla="*/ 16005 w 191294"/>
                  <a:gd name="connsiteY200" fmla="*/ 45537 h 223321"/>
                  <a:gd name="connsiteX201" fmla="*/ 22864 w 191294"/>
                  <a:gd name="connsiteY201" fmla="*/ 40964 h 223321"/>
                  <a:gd name="connsiteX202" fmla="*/ 17529 w 191294"/>
                  <a:gd name="connsiteY202" fmla="*/ 42489 h 223321"/>
                  <a:gd name="connsiteX203" fmla="*/ 13718 w 191294"/>
                  <a:gd name="connsiteY203" fmla="*/ 44775 h 223321"/>
                  <a:gd name="connsiteX204" fmla="*/ 10670 w 191294"/>
                  <a:gd name="connsiteY204" fmla="*/ 44775 h 223321"/>
                  <a:gd name="connsiteX205" fmla="*/ 4573 w 191294"/>
                  <a:gd name="connsiteY205" fmla="*/ 49348 h 223321"/>
                  <a:gd name="connsiteX206" fmla="*/ 2286 w 191294"/>
                  <a:gd name="connsiteY206" fmla="*/ 49348 h 223321"/>
                  <a:gd name="connsiteX207" fmla="*/ 5335 w 191294"/>
                  <a:gd name="connsiteY207" fmla="*/ 47824 h 223321"/>
                  <a:gd name="connsiteX208" fmla="*/ 0 w 191294"/>
                  <a:gd name="connsiteY208" fmla="*/ 48586 h 223321"/>
                  <a:gd name="connsiteX209" fmla="*/ 5335 w 191294"/>
                  <a:gd name="connsiteY209" fmla="*/ 44775 h 223321"/>
                  <a:gd name="connsiteX210" fmla="*/ 11432 w 191294"/>
                  <a:gd name="connsiteY210" fmla="*/ 43251 h 223321"/>
                  <a:gd name="connsiteX211" fmla="*/ 9146 w 191294"/>
                  <a:gd name="connsiteY211" fmla="*/ 42489 h 223321"/>
                  <a:gd name="connsiteX212" fmla="*/ 10670 w 191294"/>
                  <a:gd name="connsiteY212" fmla="*/ 42489 h 223321"/>
                  <a:gd name="connsiteX213" fmla="*/ 14481 w 191294"/>
                  <a:gd name="connsiteY213" fmla="*/ 38678 h 223321"/>
                  <a:gd name="connsiteX214" fmla="*/ 8383 w 191294"/>
                  <a:gd name="connsiteY214" fmla="*/ 41727 h 223321"/>
                  <a:gd name="connsiteX215" fmla="*/ 3049 w 191294"/>
                  <a:gd name="connsiteY215" fmla="*/ 41727 h 223321"/>
                  <a:gd name="connsiteX216" fmla="*/ 9146 w 191294"/>
                  <a:gd name="connsiteY216" fmla="*/ 37916 h 223321"/>
                  <a:gd name="connsiteX217" fmla="*/ 12956 w 191294"/>
                  <a:gd name="connsiteY217" fmla="*/ 39440 h 223321"/>
                  <a:gd name="connsiteX218" fmla="*/ 19816 w 191294"/>
                  <a:gd name="connsiteY218" fmla="*/ 37154 h 223321"/>
                  <a:gd name="connsiteX219" fmla="*/ 30485 w 191294"/>
                  <a:gd name="connsiteY219" fmla="*/ 30295 h 223321"/>
                  <a:gd name="connsiteX220" fmla="*/ 28199 w 191294"/>
                  <a:gd name="connsiteY220" fmla="*/ 31057 h 223321"/>
                  <a:gd name="connsiteX221" fmla="*/ 19816 w 191294"/>
                  <a:gd name="connsiteY221" fmla="*/ 35629 h 223321"/>
                  <a:gd name="connsiteX222" fmla="*/ 12956 w 191294"/>
                  <a:gd name="connsiteY222" fmla="*/ 35629 h 223321"/>
                  <a:gd name="connsiteX223" fmla="*/ 19816 w 191294"/>
                  <a:gd name="connsiteY223" fmla="*/ 32581 h 223321"/>
                  <a:gd name="connsiteX224" fmla="*/ 18291 w 191294"/>
                  <a:gd name="connsiteY224" fmla="*/ 28770 h 223321"/>
                  <a:gd name="connsiteX225" fmla="*/ 10670 w 191294"/>
                  <a:gd name="connsiteY225" fmla="*/ 31819 h 223321"/>
                  <a:gd name="connsiteX226" fmla="*/ 1524 w 191294"/>
                  <a:gd name="connsiteY226" fmla="*/ 37916 h 223321"/>
                  <a:gd name="connsiteX227" fmla="*/ 6097 w 191294"/>
                  <a:gd name="connsiteY227" fmla="*/ 35629 h 223321"/>
                  <a:gd name="connsiteX228" fmla="*/ 5335 w 191294"/>
                  <a:gd name="connsiteY228" fmla="*/ 34105 h 223321"/>
                  <a:gd name="connsiteX229" fmla="*/ 19053 w 191294"/>
                  <a:gd name="connsiteY229" fmla="*/ 27246 h 223321"/>
                  <a:gd name="connsiteX230" fmla="*/ 22102 w 191294"/>
                  <a:gd name="connsiteY230" fmla="*/ 24198 h 223321"/>
                  <a:gd name="connsiteX231" fmla="*/ 14481 w 191294"/>
                  <a:gd name="connsiteY231" fmla="*/ 24960 h 223321"/>
                  <a:gd name="connsiteX232" fmla="*/ 12194 w 191294"/>
                  <a:gd name="connsiteY232" fmla="*/ 21149 h 223321"/>
                  <a:gd name="connsiteX233" fmla="*/ 21340 w 191294"/>
                  <a:gd name="connsiteY233" fmla="*/ 15052 h 223321"/>
                  <a:gd name="connsiteX234" fmla="*/ 17529 w 191294"/>
                  <a:gd name="connsiteY234" fmla="*/ 16576 h 223321"/>
                  <a:gd name="connsiteX235" fmla="*/ 19053 w 191294"/>
                  <a:gd name="connsiteY235" fmla="*/ 15814 h 223321"/>
                  <a:gd name="connsiteX236" fmla="*/ 13718 w 191294"/>
                  <a:gd name="connsiteY236" fmla="*/ 15814 h 223321"/>
                  <a:gd name="connsiteX237" fmla="*/ 20577 w 191294"/>
                  <a:gd name="connsiteY237" fmla="*/ 12766 h 223321"/>
                  <a:gd name="connsiteX238" fmla="*/ 19053 w 191294"/>
                  <a:gd name="connsiteY238" fmla="*/ 12766 h 223321"/>
                  <a:gd name="connsiteX239" fmla="*/ 24388 w 191294"/>
                  <a:gd name="connsiteY239" fmla="*/ 9717 h 223321"/>
                  <a:gd name="connsiteX240" fmla="*/ 22102 w 191294"/>
                  <a:gd name="connsiteY240" fmla="*/ 8193 h 223321"/>
                  <a:gd name="connsiteX241" fmla="*/ 18291 w 191294"/>
                  <a:gd name="connsiteY241" fmla="*/ 10479 h 223321"/>
                  <a:gd name="connsiteX242" fmla="*/ 16005 w 191294"/>
                  <a:gd name="connsiteY242" fmla="*/ 7431 h 223321"/>
                  <a:gd name="connsiteX243" fmla="*/ 19816 w 191294"/>
                  <a:gd name="connsiteY243" fmla="*/ 5144 h 223321"/>
                  <a:gd name="connsiteX244" fmla="*/ 17529 w 191294"/>
                  <a:gd name="connsiteY244" fmla="*/ 5907 h 223321"/>
                  <a:gd name="connsiteX245" fmla="*/ 19816 w 191294"/>
                  <a:gd name="connsiteY245" fmla="*/ 3620 h 223321"/>
                  <a:gd name="connsiteX246" fmla="*/ 29723 w 191294"/>
                  <a:gd name="connsiteY246" fmla="*/ 572 h 223321"/>
                  <a:gd name="connsiteX247" fmla="*/ 21340 w 191294"/>
                  <a:gd name="connsiteY247" fmla="*/ 4382 h 223321"/>
                  <a:gd name="connsiteX248" fmla="*/ 23626 w 191294"/>
                  <a:gd name="connsiteY248" fmla="*/ 5144 h 223321"/>
                  <a:gd name="connsiteX249" fmla="*/ 21340 w 191294"/>
                  <a:gd name="connsiteY249" fmla="*/ 5144 h 223321"/>
                  <a:gd name="connsiteX250" fmla="*/ 30485 w 191294"/>
                  <a:gd name="connsiteY250" fmla="*/ 1334 h 223321"/>
                  <a:gd name="connsiteX251" fmla="*/ 29723 w 191294"/>
                  <a:gd name="connsiteY251" fmla="*/ 572 h 223321"/>
                  <a:gd name="connsiteX252" fmla="*/ 33534 w 191294"/>
                  <a:gd name="connsiteY252" fmla="*/ 572 h 223321"/>
                  <a:gd name="connsiteX253" fmla="*/ 28961 w 191294"/>
                  <a:gd name="connsiteY253" fmla="*/ 2858 h 223321"/>
                  <a:gd name="connsiteX254" fmla="*/ 34296 w 191294"/>
                  <a:gd name="connsiteY254" fmla="*/ 2096 h 223321"/>
                  <a:gd name="connsiteX255" fmla="*/ 37344 w 191294"/>
                  <a:gd name="connsiteY255" fmla="*/ 3620 h 223321"/>
                  <a:gd name="connsiteX256" fmla="*/ 26674 w 191294"/>
                  <a:gd name="connsiteY256" fmla="*/ 7431 h 223321"/>
                  <a:gd name="connsiteX257" fmla="*/ 25150 w 191294"/>
                  <a:gd name="connsiteY257" fmla="*/ 9717 h 223321"/>
                  <a:gd name="connsiteX258" fmla="*/ 36582 w 191294"/>
                  <a:gd name="connsiteY258" fmla="*/ 5144 h 223321"/>
                  <a:gd name="connsiteX259" fmla="*/ 33534 w 191294"/>
                  <a:gd name="connsiteY259" fmla="*/ 6669 h 223321"/>
                  <a:gd name="connsiteX260" fmla="*/ 40393 w 191294"/>
                  <a:gd name="connsiteY260" fmla="*/ 5144 h 223321"/>
                  <a:gd name="connsiteX261" fmla="*/ 40393 w 191294"/>
                  <a:gd name="connsiteY261" fmla="*/ 10479 h 223321"/>
                  <a:gd name="connsiteX262" fmla="*/ 37344 w 191294"/>
                  <a:gd name="connsiteY262" fmla="*/ 12004 h 223321"/>
                  <a:gd name="connsiteX263" fmla="*/ 44965 w 191294"/>
                  <a:gd name="connsiteY263" fmla="*/ 12004 h 223321"/>
                  <a:gd name="connsiteX264" fmla="*/ 44204 w 191294"/>
                  <a:gd name="connsiteY264" fmla="*/ 17338 h 223321"/>
                  <a:gd name="connsiteX265" fmla="*/ 52587 w 191294"/>
                  <a:gd name="connsiteY265" fmla="*/ 22673 h 223321"/>
                  <a:gd name="connsiteX266" fmla="*/ 47252 w 191294"/>
                  <a:gd name="connsiteY266" fmla="*/ 24960 h 223321"/>
                  <a:gd name="connsiteX267" fmla="*/ 45728 w 191294"/>
                  <a:gd name="connsiteY267" fmla="*/ 27246 h 223321"/>
                  <a:gd name="connsiteX268" fmla="*/ 54111 w 191294"/>
                  <a:gd name="connsiteY268" fmla="*/ 23435 h 223321"/>
                  <a:gd name="connsiteX269" fmla="*/ 60208 w 191294"/>
                  <a:gd name="connsiteY269" fmla="*/ 24960 h 223321"/>
                  <a:gd name="connsiteX270" fmla="*/ 57160 w 191294"/>
                  <a:gd name="connsiteY270" fmla="*/ 27246 h 223321"/>
                  <a:gd name="connsiteX271" fmla="*/ 58684 w 191294"/>
                  <a:gd name="connsiteY271" fmla="*/ 31057 h 223321"/>
                  <a:gd name="connsiteX272" fmla="*/ 54873 w 191294"/>
                  <a:gd name="connsiteY272" fmla="*/ 34105 h 223321"/>
                  <a:gd name="connsiteX273" fmla="*/ 64781 w 191294"/>
                  <a:gd name="connsiteY273" fmla="*/ 31819 h 223321"/>
                  <a:gd name="connsiteX274" fmla="*/ 63257 w 191294"/>
                  <a:gd name="connsiteY274" fmla="*/ 36392 h 223321"/>
                  <a:gd name="connsiteX275" fmla="*/ 75451 w 191294"/>
                  <a:gd name="connsiteY275" fmla="*/ 40964 h 223321"/>
                  <a:gd name="connsiteX276" fmla="*/ 71640 w 191294"/>
                  <a:gd name="connsiteY276" fmla="*/ 43251 h 223321"/>
                  <a:gd name="connsiteX277" fmla="*/ 81548 w 191294"/>
                  <a:gd name="connsiteY277" fmla="*/ 49348 h 223321"/>
                  <a:gd name="connsiteX278" fmla="*/ 74688 w 191294"/>
                  <a:gd name="connsiteY278" fmla="*/ 53158 h 223321"/>
                  <a:gd name="connsiteX279" fmla="*/ 82310 w 191294"/>
                  <a:gd name="connsiteY279" fmla="*/ 50872 h 223321"/>
                  <a:gd name="connsiteX280" fmla="*/ 81548 w 191294"/>
                  <a:gd name="connsiteY280" fmla="*/ 54683 h 223321"/>
                  <a:gd name="connsiteX281" fmla="*/ 86120 w 191294"/>
                  <a:gd name="connsiteY281" fmla="*/ 53921 h 223321"/>
                  <a:gd name="connsiteX282" fmla="*/ 87645 w 191294"/>
                  <a:gd name="connsiteY282" fmla="*/ 57731 h 223321"/>
                  <a:gd name="connsiteX283" fmla="*/ 87645 w 191294"/>
                  <a:gd name="connsiteY283" fmla="*/ 56969 h 223321"/>
                  <a:gd name="connsiteX284" fmla="*/ 83072 w 191294"/>
                  <a:gd name="connsiteY284" fmla="*/ 60018 h 223321"/>
                  <a:gd name="connsiteX285" fmla="*/ 89931 w 191294"/>
                  <a:gd name="connsiteY285" fmla="*/ 57731 h 223321"/>
                  <a:gd name="connsiteX286" fmla="*/ 90693 w 191294"/>
                  <a:gd name="connsiteY286" fmla="*/ 64590 h 223321"/>
                  <a:gd name="connsiteX287" fmla="*/ 95266 w 191294"/>
                  <a:gd name="connsiteY287" fmla="*/ 62304 h 223321"/>
                  <a:gd name="connsiteX288" fmla="*/ 96790 w 191294"/>
                  <a:gd name="connsiteY288" fmla="*/ 66877 h 223321"/>
                  <a:gd name="connsiteX289" fmla="*/ 92980 w 191294"/>
                  <a:gd name="connsiteY289" fmla="*/ 69163 h 223321"/>
                  <a:gd name="connsiteX290" fmla="*/ 97552 w 191294"/>
                  <a:gd name="connsiteY290" fmla="*/ 66877 h 223321"/>
                  <a:gd name="connsiteX291" fmla="*/ 98315 w 191294"/>
                  <a:gd name="connsiteY291" fmla="*/ 75260 h 223321"/>
                  <a:gd name="connsiteX292" fmla="*/ 107460 w 191294"/>
                  <a:gd name="connsiteY292" fmla="*/ 84406 h 223321"/>
                  <a:gd name="connsiteX293" fmla="*/ 105936 w 191294"/>
                  <a:gd name="connsiteY293" fmla="*/ 85168 h 223321"/>
                  <a:gd name="connsiteX294" fmla="*/ 111271 w 191294"/>
                  <a:gd name="connsiteY294" fmla="*/ 86692 h 223321"/>
                  <a:gd name="connsiteX295" fmla="*/ 108222 w 191294"/>
                  <a:gd name="connsiteY295" fmla="*/ 89741 h 223321"/>
                  <a:gd name="connsiteX296" fmla="*/ 112033 w 191294"/>
                  <a:gd name="connsiteY296" fmla="*/ 92789 h 223321"/>
                  <a:gd name="connsiteX297" fmla="*/ 111271 w 191294"/>
                  <a:gd name="connsiteY297" fmla="*/ 92789 h 223321"/>
                  <a:gd name="connsiteX298" fmla="*/ 112033 w 191294"/>
                  <a:gd name="connsiteY298" fmla="*/ 98124 h 223321"/>
                  <a:gd name="connsiteX299" fmla="*/ 108984 w 191294"/>
                  <a:gd name="connsiteY299" fmla="*/ 99648 h 223321"/>
                  <a:gd name="connsiteX300" fmla="*/ 108984 w 191294"/>
                  <a:gd name="connsiteY300" fmla="*/ 101935 h 223321"/>
                  <a:gd name="connsiteX301" fmla="*/ 112795 w 191294"/>
                  <a:gd name="connsiteY301" fmla="*/ 99648 h 223321"/>
                  <a:gd name="connsiteX302" fmla="*/ 122703 w 191294"/>
                  <a:gd name="connsiteY302" fmla="*/ 107270 h 223321"/>
                  <a:gd name="connsiteX303" fmla="*/ 116606 w 191294"/>
                  <a:gd name="connsiteY303" fmla="*/ 114129 h 223321"/>
                  <a:gd name="connsiteX304" fmla="*/ 118130 w 191294"/>
                  <a:gd name="connsiteY304" fmla="*/ 113367 h 223321"/>
                  <a:gd name="connsiteX305" fmla="*/ 114319 w 191294"/>
                  <a:gd name="connsiteY305" fmla="*/ 117939 h 223321"/>
                  <a:gd name="connsiteX306" fmla="*/ 119654 w 191294"/>
                  <a:gd name="connsiteY306" fmla="*/ 114891 h 223321"/>
                  <a:gd name="connsiteX307" fmla="*/ 118130 w 191294"/>
                  <a:gd name="connsiteY307" fmla="*/ 120226 h 223321"/>
                  <a:gd name="connsiteX308" fmla="*/ 115843 w 191294"/>
                  <a:gd name="connsiteY308" fmla="*/ 121750 h 223321"/>
                  <a:gd name="connsiteX309" fmla="*/ 129562 w 191294"/>
                  <a:gd name="connsiteY309" fmla="*/ 118702 h 223321"/>
                  <a:gd name="connsiteX310" fmla="*/ 150139 w 191294"/>
                  <a:gd name="connsiteY310" fmla="*/ 134706 h 223321"/>
                  <a:gd name="connsiteX311" fmla="*/ 162333 w 191294"/>
                  <a:gd name="connsiteY311" fmla="*/ 156046 h 223321"/>
                  <a:gd name="connsiteX312" fmla="*/ 161571 w 191294"/>
                  <a:gd name="connsiteY312" fmla="*/ 162143 h 223321"/>
                  <a:gd name="connsiteX313" fmla="*/ 159285 w 191294"/>
                  <a:gd name="connsiteY313" fmla="*/ 163667 h 223321"/>
                  <a:gd name="connsiteX314" fmla="*/ 165382 w 191294"/>
                  <a:gd name="connsiteY314" fmla="*/ 161381 h 223321"/>
                  <a:gd name="connsiteX315" fmla="*/ 171479 w 191294"/>
                  <a:gd name="connsiteY315" fmla="*/ 168240 h 223321"/>
                  <a:gd name="connsiteX316" fmla="*/ 166906 w 191294"/>
                  <a:gd name="connsiteY316" fmla="*/ 171288 h 223321"/>
                  <a:gd name="connsiteX317" fmla="*/ 170717 w 191294"/>
                  <a:gd name="connsiteY317" fmla="*/ 169764 h 223321"/>
                  <a:gd name="connsiteX318" fmla="*/ 169193 w 191294"/>
                  <a:gd name="connsiteY318" fmla="*/ 170526 h 223321"/>
                  <a:gd name="connsiteX319" fmla="*/ 174527 w 191294"/>
                  <a:gd name="connsiteY319" fmla="*/ 167478 h 223321"/>
                  <a:gd name="connsiteX320" fmla="*/ 183673 w 191294"/>
                  <a:gd name="connsiteY320" fmla="*/ 189579 h 223321"/>
                  <a:gd name="connsiteX321" fmla="*/ 188246 w 191294"/>
                  <a:gd name="connsiteY321" fmla="*/ 194152 h 223321"/>
                  <a:gd name="connsiteX322" fmla="*/ 191294 w 191294"/>
                  <a:gd name="connsiteY322" fmla="*/ 213205 h 223321"/>
                  <a:gd name="connsiteX323" fmla="*/ 169193 w 191294"/>
                  <a:gd name="connsiteY323" fmla="*/ 221589 h 2233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Lst>
                <a:rect l="l" t="t" r="r" b="b"/>
                <a:pathLst>
                  <a:path w="191294" h="223321">
                    <a:moveTo>
                      <a:pt x="169193" y="221589"/>
                    </a:moveTo>
                    <a:cubicBezTo>
                      <a:pt x="155474" y="227686"/>
                      <a:pt x="164619" y="215492"/>
                      <a:pt x="155474" y="218540"/>
                    </a:cubicBezTo>
                    <a:cubicBezTo>
                      <a:pt x="154712" y="218540"/>
                      <a:pt x="161571" y="213968"/>
                      <a:pt x="160047" y="213968"/>
                    </a:cubicBezTo>
                    <a:cubicBezTo>
                      <a:pt x="148615" y="217778"/>
                      <a:pt x="150901" y="209395"/>
                      <a:pt x="155474" y="201011"/>
                    </a:cubicBezTo>
                    <a:lnTo>
                      <a:pt x="157761" y="200249"/>
                    </a:lnTo>
                    <a:cubicBezTo>
                      <a:pt x="158523" y="198725"/>
                      <a:pt x="151663" y="202536"/>
                      <a:pt x="152426" y="201011"/>
                    </a:cubicBezTo>
                    <a:cubicBezTo>
                      <a:pt x="153950" y="200249"/>
                      <a:pt x="153950" y="200249"/>
                      <a:pt x="155474" y="198725"/>
                    </a:cubicBezTo>
                    <a:cubicBezTo>
                      <a:pt x="151663" y="201011"/>
                      <a:pt x="153188" y="198725"/>
                      <a:pt x="150139" y="200249"/>
                    </a:cubicBezTo>
                    <a:cubicBezTo>
                      <a:pt x="151663" y="198725"/>
                      <a:pt x="153950" y="196439"/>
                      <a:pt x="155474" y="195677"/>
                    </a:cubicBezTo>
                    <a:lnTo>
                      <a:pt x="150901" y="197963"/>
                    </a:lnTo>
                    <a:cubicBezTo>
                      <a:pt x="140231" y="204060"/>
                      <a:pt x="149377" y="194914"/>
                      <a:pt x="143280" y="197201"/>
                    </a:cubicBezTo>
                    <a:cubicBezTo>
                      <a:pt x="144042" y="196439"/>
                      <a:pt x="144805" y="196439"/>
                      <a:pt x="146329" y="195677"/>
                    </a:cubicBezTo>
                    <a:cubicBezTo>
                      <a:pt x="138707" y="197963"/>
                      <a:pt x="137183" y="194152"/>
                      <a:pt x="133372" y="192628"/>
                    </a:cubicBezTo>
                    <a:cubicBezTo>
                      <a:pt x="134896" y="191866"/>
                      <a:pt x="137945" y="189579"/>
                      <a:pt x="139470" y="188817"/>
                    </a:cubicBezTo>
                    <a:cubicBezTo>
                      <a:pt x="134896" y="191866"/>
                      <a:pt x="133372" y="191866"/>
                      <a:pt x="131848" y="191866"/>
                    </a:cubicBezTo>
                    <a:cubicBezTo>
                      <a:pt x="136421" y="188055"/>
                      <a:pt x="126513" y="193390"/>
                      <a:pt x="128800" y="191104"/>
                    </a:cubicBezTo>
                    <a:lnTo>
                      <a:pt x="129562" y="190342"/>
                    </a:lnTo>
                    <a:cubicBezTo>
                      <a:pt x="124227" y="193390"/>
                      <a:pt x="131848" y="187293"/>
                      <a:pt x="125751" y="191104"/>
                    </a:cubicBezTo>
                    <a:lnTo>
                      <a:pt x="128800" y="188055"/>
                    </a:lnTo>
                    <a:cubicBezTo>
                      <a:pt x="121940" y="192628"/>
                      <a:pt x="131086" y="185007"/>
                      <a:pt x="128038" y="186531"/>
                    </a:cubicBezTo>
                    <a:lnTo>
                      <a:pt x="126513" y="187293"/>
                    </a:lnTo>
                    <a:cubicBezTo>
                      <a:pt x="124989" y="188055"/>
                      <a:pt x="127275" y="185007"/>
                      <a:pt x="126513" y="185769"/>
                    </a:cubicBezTo>
                    <a:lnTo>
                      <a:pt x="127275" y="185007"/>
                    </a:lnTo>
                    <a:cubicBezTo>
                      <a:pt x="124989" y="185007"/>
                      <a:pt x="128038" y="181958"/>
                      <a:pt x="122703" y="185769"/>
                    </a:cubicBezTo>
                    <a:cubicBezTo>
                      <a:pt x="126513" y="182720"/>
                      <a:pt x="124989" y="185769"/>
                      <a:pt x="130324" y="180434"/>
                    </a:cubicBezTo>
                    <a:cubicBezTo>
                      <a:pt x="122703" y="180434"/>
                      <a:pt x="121178" y="176623"/>
                      <a:pt x="118892" y="172813"/>
                    </a:cubicBezTo>
                    <a:cubicBezTo>
                      <a:pt x="120416" y="171288"/>
                      <a:pt x="121178" y="170526"/>
                      <a:pt x="122703" y="169002"/>
                    </a:cubicBezTo>
                    <a:cubicBezTo>
                      <a:pt x="121178" y="169002"/>
                      <a:pt x="121178" y="168240"/>
                      <a:pt x="118130" y="169764"/>
                    </a:cubicBezTo>
                    <a:cubicBezTo>
                      <a:pt x="118130" y="169764"/>
                      <a:pt x="120416" y="167478"/>
                      <a:pt x="120416" y="167478"/>
                    </a:cubicBezTo>
                    <a:cubicBezTo>
                      <a:pt x="121940" y="165191"/>
                      <a:pt x="114319" y="170526"/>
                      <a:pt x="115843" y="168240"/>
                    </a:cubicBezTo>
                    <a:cubicBezTo>
                      <a:pt x="117368" y="167478"/>
                      <a:pt x="118892" y="166716"/>
                      <a:pt x="121178" y="165191"/>
                    </a:cubicBezTo>
                    <a:cubicBezTo>
                      <a:pt x="116606" y="167478"/>
                      <a:pt x="116606" y="165953"/>
                      <a:pt x="115082" y="165953"/>
                    </a:cubicBezTo>
                    <a:cubicBezTo>
                      <a:pt x="115843" y="165191"/>
                      <a:pt x="116606" y="165191"/>
                      <a:pt x="118130" y="164429"/>
                    </a:cubicBezTo>
                    <a:cubicBezTo>
                      <a:pt x="112795" y="166716"/>
                      <a:pt x="118130" y="162143"/>
                      <a:pt x="115082" y="163667"/>
                    </a:cubicBezTo>
                    <a:lnTo>
                      <a:pt x="118130" y="162143"/>
                    </a:lnTo>
                    <a:cubicBezTo>
                      <a:pt x="121178" y="158332"/>
                      <a:pt x="112033" y="165953"/>
                      <a:pt x="113557" y="163667"/>
                    </a:cubicBezTo>
                    <a:cubicBezTo>
                      <a:pt x="114319" y="162905"/>
                      <a:pt x="115843" y="162143"/>
                      <a:pt x="116606" y="161381"/>
                    </a:cubicBezTo>
                    <a:cubicBezTo>
                      <a:pt x="110508" y="164429"/>
                      <a:pt x="111271" y="161381"/>
                      <a:pt x="108984" y="162143"/>
                    </a:cubicBezTo>
                    <a:cubicBezTo>
                      <a:pt x="109747" y="162143"/>
                      <a:pt x="110508" y="161381"/>
                      <a:pt x="110508" y="161381"/>
                    </a:cubicBezTo>
                    <a:cubicBezTo>
                      <a:pt x="108984" y="160619"/>
                      <a:pt x="110508" y="158332"/>
                      <a:pt x="107460" y="159094"/>
                    </a:cubicBezTo>
                    <a:cubicBezTo>
                      <a:pt x="108222" y="157570"/>
                      <a:pt x="114319" y="154522"/>
                      <a:pt x="112795" y="153759"/>
                    </a:cubicBezTo>
                    <a:cubicBezTo>
                      <a:pt x="106698" y="157570"/>
                      <a:pt x="108984" y="153759"/>
                      <a:pt x="102887" y="159094"/>
                    </a:cubicBezTo>
                    <a:cubicBezTo>
                      <a:pt x="102887" y="157570"/>
                      <a:pt x="104412" y="154522"/>
                      <a:pt x="102125" y="155284"/>
                    </a:cubicBezTo>
                    <a:cubicBezTo>
                      <a:pt x="104412" y="154522"/>
                      <a:pt x="108984" y="149949"/>
                      <a:pt x="109747" y="150711"/>
                    </a:cubicBezTo>
                    <a:lnTo>
                      <a:pt x="112795" y="147662"/>
                    </a:lnTo>
                    <a:cubicBezTo>
                      <a:pt x="115082" y="146138"/>
                      <a:pt x="112033" y="148424"/>
                      <a:pt x="115082" y="146900"/>
                    </a:cubicBezTo>
                    <a:cubicBezTo>
                      <a:pt x="114319" y="146900"/>
                      <a:pt x="111271" y="146900"/>
                      <a:pt x="112033" y="146138"/>
                    </a:cubicBezTo>
                    <a:cubicBezTo>
                      <a:pt x="108222" y="147662"/>
                      <a:pt x="100601" y="151473"/>
                      <a:pt x="99076" y="151473"/>
                    </a:cubicBezTo>
                    <a:cubicBezTo>
                      <a:pt x="101363" y="150711"/>
                      <a:pt x="105174" y="146900"/>
                      <a:pt x="106698" y="146138"/>
                    </a:cubicBezTo>
                    <a:lnTo>
                      <a:pt x="94504" y="152235"/>
                    </a:lnTo>
                    <a:cubicBezTo>
                      <a:pt x="93741" y="152235"/>
                      <a:pt x="99076" y="149187"/>
                      <a:pt x="97552" y="149187"/>
                    </a:cubicBezTo>
                    <a:cubicBezTo>
                      <a:pt x="96028" y="149949"/>
                      <a:pt x="95266" y="150711"/>
                      <a:pt x="93741" y="151473"/>
                    </a:cubicBezTo>
                    <a:cubicBezTo>
                      <a:pt x="94504" y="150711"/>
                      <a:pt x="91455" y="150711"/>
                      <a:pt x="96790" y="146900"/>
                    </a:cubicBezTo>
                    <a:cubicBezTo>
                      <a:pt x="99076" y="145376"/>
                      <a:pt x="98315" y="146900"/>
                      <a:pt x="99839" y="144614"/>
                    </a:cubicBezTo>
                    <a:cubicBezTo>
                      <a:pt x="99076" y="143852"/>
                      <a:pt x="97552" y="145376"/>
                      <a:pt x="96790" y="144614"/>
                    </a:cubicBezTo>
                    <a:lnTo>
                      <a:pt x="97552" y="143852"/>
                    </a:lnTo>
                    <a:cubicBezTo>
                      <a:pt x="98315" y="143090"/>
                      <a:pt x="94504" y="143852"/>
                      <a:pt x="91455" y="146900"/>
                    </a:cubicBezTo>
                    <a:cubicBezTo>
                      <a:pt x="91455" y="147662"/>
                      <a:pt x="94504" y="144614"/>
                      <a:pt x="93741" y="146138"/>
                    </a:cubicBezTo>
                    <a:cubicBezTo>
                      <a:pt x="89931" y="148424"/>
                      <a:pt x="88407" y="147662"/>
                      <a:pt x="88407" y="146900"/>
                    </a:cubicBezTo>
                    <a:cubicBezTo>
                      <a:pt x="89169" y="146138"/>
                      <a:pt x="90693" y="145376"/>
                      <a:pt x="92980" y="144614"/>
                    </a:cubicBezTo>
                    <a:cubicBezTo>
                      <a:pt x="87645" y="146900"/>
                      <a:pt x="85359" y="146900"/>
                      <a:pt x="83072" y="146900"/>
                    </a:cubicBezTo>
                    <a:cubicBezTo>
                      <a:pt x="80023" y="148424"/>
                      <a:pt x="88407" y="143852"/>
                      <a:pt x="86883" y="145376"/>
                    </a:cubicBezTo>
                    <a:cubicBezTo>
                      <a:pt x="89931" y="141565"/>
                      <a:pt x="79261" y="146138"/>
                      <a:pt x="84596" y="141565"/>
                    </a:cubicBezTo>
                    <a:cubicBezTo>
                      <a:pt x="85359" y="141565"/>
                      <a:pt x="80785" y="144614"/>
                      <a:pt x="81548" y="143852"/>
                    </a:cubicBezTo>
                    <a:cubicBezTo>
                      <a:pt x="81548" y="143090"/>
                      <a:pt x="85359" y="140041"/>
                      <a:pt x="83834" y="140803"/>
                    </a:cubicBezTo>
                    <a:cubicBezTo>
                      <a:pt x="86120" y="139279"/>
                      <a:pt x="83072" y="140803"/>
                      <a:pt x="81548" y="140803"/>
                    </a:cubicBezTo>
                    <a:cubicBezTo>
                      <a:pt x="80023" y="141565"/>
                      <a:pt x="82310" y="140041"/>
                      <a:pt x="83072" y="140041"/>
                    </a:cubicBezTo>
                    <a:cubicBezTo>
                      <a:pt x="80785" y="140803"/>
                      <a:pt x="75451" y="140803"/>
                      <a:pt x="77737" y="136993"/>
                    </a:cubicBezTo>
                    <a:cubicBezTo>
                      <a:pt x="76213" y="137755"/>
                      <a:pt x="71640" y="140041"/>
                      <a:pt x="71640" y="139279"/>
                    </a:cubicBezTo>
                    <a:lnTo>
                      <a:pt x="75451" y="136993"/>
                    </a:lnTo>
                    <a:cubicBezTo>
                      <a:pt x="77737" y="135468"/>
                      <a:pt x="74688" y="136230"/>
                      <a:pt x="77737" y="133944"/>
                    </a:cubicBezTo>
                    <a:cubicBezTo>
                      <a:pt x="73164" y="136230"/>
                      <a:pt x="83072" y="133944"/>
                      <a:pt x="79261" y="135468"/>
                    </a:cubicBezTo>
                    <a:cubicBezTo>
                      <a:pt x="82310" y="133182"/>
                      <a:pt x="72402" y="137755"/>
                      <a:pt x="77737" y="134706"/>
                    </a:cubicBezTo>
                    <a:cubicBezTo>
                      <a:pt x="76975" y="133944"/>
                      <a:pt x="72402" y="136230"/>
                      <a:pt x="75451" y="133182"/>
                    </a:cubicBezTo>
                    <a:cubicBezTo>
                      <a:pt x="74688" y="133944"/>
                      <a:pt x="80785" y="130133"/>
                      <a:pt x="80023" y="130133"/>
                    </a:cubicBezTo>
                    <a:cubicBezTo>
                      <a:pt x="78499" y="129371"/>
                      <a:pt x="77737" y="130896"/>
                      <a:pt x="76213" y="130896"/>
                    </a:cubicBezTo>
                    <a:lnTo>
                      <a:pt x="74688" y="131658"/>
                    </a:lnTo>
                    <a:cubicBezTo>
                      <a:pt x="70878" y="133944"/>
                      <a:pt x="74688" y="130896"/>
                      <a:pt x="70878" y="133182"/>
                    </a:cubicBezTo>
                    <a:cubicBezTo>
                      <a:pt x="73927" y="130896"/>
                      <a:pt x="67829" y="133182"/>
                      <a:pt x="73927" y="129371"/>
                    </a:cubicBezTo>
                    <a:lnTo>
                      <a:pt x="78499" y="126323"/>
                    </a:lnTo>
                    <a:cubicBezTo>
                      <a:pt x="77737" y="126323"/>
                      <a:pt x="73164" y="128609"/>
                      <a:pt x="70878" y="130133"/>
                    </a:cubicBezTo>
                    <a:cubicBezTo>
                      <a:pt x="71640" y="130133"/>
                      <a:pt x="72402" y="129371"/>
                      <a:pt x="73164" y="128609"/>
                    </a:cubicBezTo>
                    <a:cubicBezTo>
                      <a:pt x="66305" y="133182"/>
                      <a:pt x="73164" y="127085"/>
                      <a:pt x="67067" y="130133"/>
                    </a:cubicBezTo>
                    <a:cubicBezTo>
                      <a:pt x="69353" y="127847"/>
                      <a:pt x="66305" y="127847"/>
                      <a:pt x="70116" y="124799"/>
                    </a:cubicBezTo>
                    <a:cubicBezTo>
                      <a:pt x="67829" y="125561"/>
                      <a:pt x="64781" y="126323"/>
                      <a:pt x="65543" y="124799"/>
                    </a:cubicBezTo>
                    <a:cubicBezTo>
                      <a:pt x="66305" y="124799"/>
                      <a:pt x="66305" y="124799"/>
                      <a:pt x="67829" y="123274"/>
                    </a:cubicBezTo>
                    <a:cubicBezTo>
                      <a:pt x="69353" y="121750"/>
                      <a:pt x="67829" y="122512"/>
                      <a:pt x="66305" y="122512"/>
                    </a:cubicBezTo>
                    <a:cubicBezTo>
                      <a:pt x="67067" y="121750"/>
                      <a:pt x="70116" y="118702"/>
                      <a:pt x="72402" y="117177"/>
                    </a:cubicBezTo>
                    <a:cubicBezTo>
                      <a:pt x="70116" y="117939"/>
                      <a:pt x="66305" y="120226"/>
                      <a:pt x="64019" y="121750"/>
                    </a:cubicBezTo>
                    <a:cubicBezTo>
                      <a:pt x="70878" y="116415"/>
                      <a:pt x="58684" y="122512"/>
                      <a:pt x="64019" y="117939"/>
                    </a:cubicBezTo>
                    <a:cubicBezTo>
                      <a:pt x="64781" y="117177"/>
                      <a:pt x="67829" y="116415"/>
                      <a:pt x="69353" y="114891"/>
                    </a:cubicBezTo>
                    <a:cubicBezTo>
                      <a:pt x="76213" y="109556"/>
                      <a:pt x="63257" y="117177"/>
                      <a:pt x="66305" y="114129"/>
                    </a:cubicBezTo>
                    <a:lnTo>
                      <a:pt x="60208" y="117939"/>
                    </a:lnTo>
                    <a:cubicBezTo>
                      <a:pt x="63257" y="114891"/>
                      <a:pt x="55635" y="118702"/>
                      <a:pt x="61732" y="114891"/>
                    </a:cubicBezTo>
                    <a:cubicBezTo>
                      <a:pt x="59446" y="115653"/>
                      <a:pt x="63257" y="112604"/>
                      <a:pt x="57160" y="116415"/>
                    </a:cubicBezTo>
                    <a:cubicBezTo>
                      <a:pt x="60970" y="111842"/>
                      <a:pt x="51825" y="114129"/>
                      <a:pt x="61732" y="107270"/>
                    </a:cubicBezTo>
                    <a:cubicBezTo>
                      <a:pt x="60970" y="107270"/>
                      <a:pt x="60970" y="106507"/>
                      <a:pt x="58684" y="108794"/>
                    </a:cubicBezTo>
                    <a:cubicBezTo>
                      <a:pt x="55635" y="111080"/>
                      <a:pt x="60970" y="108032"/>
                      <a:pt x="59446" y="109556"/>
                    </a:cubicBezTo>
                    <a:cubicBezTo>
                      <a:pt x="59446" y="109556"/>
                      <a:pt x="57922" y="110318"/>
                      <a:pt x="56397" y="111080"/>
                    </a:cubicBezTo>
                    <a:cubicBezTo>
                      <a:pt x="57160" y="109556"/>
                      <a:pt x="57922" y="108794"/>
                      <a:pt x="62495" y="106507"/>
                    </a:cubicBezTo>
                    <a:cubicBezTo>
                      <a:pt x="65543" y="103459"/>
                      <a:pt x="51825" y="111080"/>
                      <a:pt x="53349" y="108794"/>
                    </a:cubicBezTo>
                    <a:cubicBezTo>
                      <a:pt x="55635" y="107270"/>
                      <a:pt x="56397" y="106507"/>
                      <a:pt x="55635" y="106507"/>
                    </a:cubicBezTo>
                    <a:lnTo>
                      <a:pt x="51062" y="108032"/>
                    </a:lnTo>
                    <a:cubicBezTo>
                      <a:pt x="51825" y="106507"/>
                      <a:pt x="56397" y="104221"/>
                      <a:pt x="60208" y="101935"/>
                    </a:cubicBezTo>
                    <a:cubicBezTo>
                      <a:pt x="59446" y="101935"/>
                      <a:pt x="59446" y="101173"/>
                      <a:pt x="55635" y="102697"/>
                    </a:cubicBezTo>
                    <a:lnTo>
                      <a:pt x="60208" y="98886"/>
                    </a:lnTo>
                    <a:cubicBezTo>
                      <a:pt x="56397" y="101935"/>
                      <a:pt x="57160" y="99648"/>
                      <a:pt x="56397" y="100410"/>
                    </a:cubicBezTo>
                    <a:lnTo>
                      <a:pt x="57160" y="99648"/>
                    </a:lnTo>
                    <a:cubicBezTo>
                      <a:pt x="58684" y="98886"/>
                      <a:pt x="57160" y="98886"/>
                      <a:pt x="56397" y="98886"/>
                    </a:cubicBezTo>
                    <a:cubicBezTo>
                      <a:pt x="54111" y="100410"/>
                      <a:pt x="53349" y="101935"/>
                      <a:pt x="52587" y="102697"/>
                    </a:cubicBezTo>
                    <a:cubicBezTo>
                      <a:pt x="50300" y="103459"/>
                      <a:pt x="51062" y="103459"/>
                      <a:pt x="48776" y="104221"/>
                    </a:cubicBezTo>
                    <a:cubicBezTo>
                      <a:pt x="52587" y="101935"/>
                      <a:pt x="51062" y="101935"/>
                      <a:pt x="51062" y="101173"/>
                    </a:cubicBezTo>
                    <a:cubicBezTo>
                      <a:pt x="51825" y="100410"/>
                      <a:pt x="47252" y="102697"/>
                      <a:pt x="47252" y="102697"/>
                    </a:cubicBezTo>
                    <a:cubicBezTo>
                      <a:pt x="49538" y="101173"/>
                      <a:pt x="47252" y="101935"/>
                      <a:pt x="50300" y="100410"/>
                    </a:cubicBezTo>
                    <a:cubicBezTo>
                      <a:pt x="51062" y="100410"/>
                      <a:pt x="48776" y="101935"/>
                      <a:pt x="50300" y="101173"/>
                    </a:cubicBezTo>
                    <a:cubicBezTo>
                      <a:pt x="51825" y="99648"/>
                      <a:pt x="55635" y="98124"/>
                      <a:pt x="52587" y="98886"/>
                    </a:cubicBezTo>
                    <a:cubicBezTo>
                      <a:pt x="50300" y="99648"/>
                      <a:pt x="44965" y="103459"/>
                      <a:pt x="46490" y="101173"/>
                    </a:cubicBezTo>
                    <a:cubicBezTo>
                      <a:pt x="47252" y="100410"/>
                      <a:pt x="49538" y="99648"/>
                      <a:pt x="51062" y="98886"/>
                    </a:cubicBezTo>
                    <a:lnTo>
                      <a:pt x="52587" y="96600"/>
                    </a:lnTo>
                    <a:lnTo>
                      <a:pt x="51062" y="98886"/>
                    </a:lnTo>
                    <a:cubicBezTo>
                      <a:pt x="51825" y="98124"/>
                      <a:pt x="52587" y="98124"/>
                      <a:pt x="52587" y="98124"/>
                    </a:cubicBezTo>
                    <a:cubicBezTo>
                      <a:pt x="48776" y="100410"/>
                      <a:pt x="50300" y="97362"/>
                      <a:pt x="46490" y="100410"/>
                    </a:cubicBezTo>
                    <a:cubicBezTo>
                      <a:pt x="45728" y="100410"/>
                      <a:pt x="48776" y="98124"/>
                      <a:pt x="48776" y="97362"/>
                    </a:cubicBezTo>
                    <a:lnTo>
                      <a:pt x="48776" y="97362"/>
                    </a:lnTo>
                    <a:cubicBezTo>
                      <a:pt x="50300" y="95838"/>
                      <a:pt x="48776" y="95838"/>
                      <a:pt x="46490" y="96600"/>
                    </a:cubicBezTo>
                    <a:lnTo>
                      <a:pt x="47252" y="95838"/>
                    </a:lnTo>
                    <a:cubicBezTo>
                      <a:pt x="47252" y="95076"/>
                      <a:pt x="46490" y="95076"/>
                      <a:pt x="44204" y="95838"/>
                    </a:cubicBezTo>
                    <a:cubicBezTo>
                      <a:pt x="46490" y="93551"/>
                      <a:pt x="57922" y="87454"/>
                      <a:pt x="52587" y="89741"/>
                    </a:cubicBezTo>
                    <a:cubicBezTo>
                      <a:pt x="51825" y="88979"/>
                      <a:pt x="44965" y="92789"/>
                      <a:pt x="43441" y="94313"/>
                    </a:cubicBezTo>
                    <a:cubicBezTo>
                      <a:pt x="44965" y="92027"/>
                      <a:pt x="38106" y="93551"/>
                      <a:pt x="43441" y="89741"/>
                    </a:cubicBezTo>
                    <a:cubicBezTo>
                      <a:pt x="41917" y="90503"/>
                      <a:pt x="41155" y="91265"/>
                      <a:pt x="39630" y="91265"/>
                    </a:cubicBezTo>
                    <a:cubicBezTo>
                      <a:pt x="40393" y="88979"/>
                      <a:pt x="32772" y="90503"/>
                      <a:pt x="39630" y="84406"/>
                    </a:cubicBezTo>
                    <a:cubicBezTo>
                      <a:pt x="41155" y="83644"/>
                      <a:pt x="43441" y="82119"/>
                      <a:pt x="45728" y="81357"/>
                    </a:cubicBezTo>
                    <a:cubicBezTo>
                      <a:pt x="41917" y="82882"/>
                      <a:pt x="48776" y="79071"/>
                      <a:pt x="43441" y="82119"/>
                    </a:cubicBezTo>
                    <a:cubicBezTo>
                      <a:pt x="40393" y="84406"/>
                      <a:pt x="38869" y="85168"/>
                      <a:pt x="37344" y="85930"/>
                    </a:cubicBezTo>
                    <a:cubicBezTo>
                      <a:pt x="35058" y="85930"/>
                      <a:pt x="34296" y="84406"/>
                      <a:pt x="36582" y="82119"/>
                    </a:cubicBezTo>
                    <a:cubicBezTo>
                      <a:pt x="35058" y="83644"/>
                      <a:pt x="34296" y="83644"/>
                      <a:pt x="32772" y="84406"/>
                    </a:cubicBezTo>
                    <a:cubicBezTo>
                      <a:pt x="38106" y="81357"/>
                      <a:pt x="38106" y="79833"/>
                      <a:pt x="36582" y="80595"/>
                    </a:cubicBezTo>
                    <a:lnTo>
                      <a:pt x="33534" y="82119"/>
                    </a:lnTo>
                    <a:lnTo>
                      <a:pt x="36582" y="79833"/>
                    </a:lnTo>
                    <a:cubicBezTo>
                      <a:pt x="35058" y="79833"/>
                      <a:pt x="29723" y="83644"/>
                      <a:pt x="32772" y="81357"/>
                    </a:cubicBezTo>
                    <a:cubicBezTo>
                      <a:pt x="34296" y="80595"/>
                      <a:pt x="35058" y="79833"/>
                      <a:pt x="35820" y="79071"/>
                    </a:cubicBezTo>
                    <a:cubicBezTo>
                      <a:pt x="32772" y="79833"/>
                      <a:pt x="28199" y="82119"/>
                      <a:pt x="30485" y="79833"/>
                    </a:cubicBezTo>
                    <a:lnTo>
                      <a:pt x="35058" y="76784"/>
                    </a:lnTo>
                    <a:cubicBezTo>
                      <a:pt x="34296" y="76784"/>
                      <a:pt x="31247" y="78309"/>
                      <a:pt x="30485" y="79071"/>
                    </a:cubicBezTo>
                    <a:cubicBezTo>
                      <a:pt x="32772" y="76022"/>
                      <a:pt x="32772" y="75260"/>
                      <a:pt x="36582" y="72974"/>
                    </a:cubicBezTo>
                    <a:cubicBezTo>
                      <a:pt x="25912" y="76784"/>
                      <a:pt x="23626" y="74498"/>
                      <a:pt x="22864" y="71449"/>
                    </a:cubicBezTo>
                    <a:lnTo>
                      <a:pt x="25150" y="69925"/>
                    </a:lnTo>
                    <a:cubicBezTo>
                      <a:pt x="27437" y="68401"/>
                      <a:pt x="20577" y="72212"/>
                      <a:pt x="22102" y="70687"/>
                    </a:cubicBezTo>
                    <a:cubicBezTo>
                      <a:pt x="24388" y="69925"/>
                      <a:pt x="26674" y="67639"/>
                      <a:pt x="29723" y="66115"/>
                    </a:cubicBezTo>
                    <a:cubicBezTo>
                      <a:pt x="32009" y="63828"/>
                      <a:pt x="25150" y="67639"/>
                      <a:pt x="23626" y="67639"/>
                    </a:cubicBezTo>
                    <a:cubicBezTo>
                      <a:pt x="20577" y="69163"/>
                      <a:pt x="25912" y="66877"/>
                      <a:pt x="22102" y="69163"/>
                    </a:cubicBezTo>
                    <a:cubicBezTo>
                      <a:pt x="20577" y="69925"/>
                      <a:pt x="23626" y="66877"/>
                      <a:pt x="19053" y="69163"/>
                    </a:cubicBezTo>
                    <a:cubicBezTo>
                      <a:pt x="20577" y="67639"/>
                      <a:pt x="24388" y="66115"/>
                      <a:pt x="26674" y="65352"/>
                    </a:cubicBezTo>
                    <a:lnTo>
                      <a:pt x="24388" y="66115"/>
                    </a:lnTo>
                    <a:cubicBezTo>
                      <a:pt x="29723" y="62304"/>
                      <a:pt x="35058" y="61542"/>
                      <a:pt x="41917" y="56969"/>
                    </a:cubicBezTo>
                    <a:lnTo>
                      <a:pt x="41155" y="56969"/>
                    </a:lnTo>
                    <a:cubicBezTo>
                      <a:pt x="45728" y="53921"/>
                      <a:pt x="47252" y="54683"/>
                      <a:pt x="48776" y="53158"/>
                    </a:cubicBezTo>
                    <a:cubicBezTo>
                      <a:pt x="45728" y="53921"/>
                      <a:pt x="38869" y="57731"/>
                      <a:pt x="37344" y="59255"/>
                    </a:cubicBezTo>
                    <a:cubicBezTo>
                      <a:pt x="35058" y="59255"/>
                      <a:pt x="25912" y="65352"/>
                      <a:pt x="25150" y="63828"/>
                    </a:cubicBezTo>
                    <a:cubicBezTo>
                      <a:pt x="27437" y="61542"/>
                      <a:pt x="26674" y="64590"/>
                      <a:pt x="30485" y="61542"/>
                    </a:cubicBezTo>
                    <a:cubicBezTo>
                      <a:pt x="34296" y="58493"/>
                      <a:pt x="27437" y="61542"/>
                      <a:pt x="28961" y="60018"/>
                    </a:cubicBezTo>
                    <a:cubicBezTo>
                      <a:pt x="27437" y="61542"/>
                      <a:pt x="22102" y="63828"/>
                      <a:pt x="21340" y="63828"/>
                    </a:cubicBezTo>
                    <a:cubicBezTo>
                      <a:pt x="23626" y="62304"/>
                      <a:pt x="25912" y="61542"/>
                      <a:pt x="25912" y="60780"/>
                    </a:cubicBezTo>
                    <a:cubicBezTo>
                      <a:pt x="22864" y="62304"/>
                      <a:pt x="20577" y="62304"/>
                      <a:pt x="19053" y="64590"/>
                    </a:cubicBezTo>
                    <a:cubicBezTo>
                      <a:pt x="12194" y="67639"/>
                      <a:pt x="20577" y="63066"/>
                      <a:pt x="15242" y="65352"/>
                    </a:cubicBezTo>
                    <a:cubicBezTo>
                      <a:pt x="19816" y="62304"/>
                      <a:pt x="25912" y="60780"/>
                      <a:pt x="27437" y="58493"/>
                    </a:cubicBezTo>
                    <a:cubicBezTo>
                      <a:pt x="22864" y="60780"/>
                      <a:pt x="20577" y="60780"/>
                      <a:pt x="15242" y="64590"/>
                    </a:cubicBezTo>
                    <a:cubicBezTo>
                      <a:pt x="16005" y="63828"/>
                      <a:pt x="19816" y="61542"/>
                      <a:pt x="22102" y="60018"/>
                    </a:cubicBezTo>
                    <a:cubicBezTo>
                      <a:pt x="24388" y="57731"/>
                      <a:pt x="13718" y="63066"/>
                      <a:pt x="22102" y="58493"/>
                    </a:cubicBezTo>
                    <a:lnTo>
                      <a:pt x="17529" y="60780"/>
                    </a:lnTo>
                    <a:cubicBezTo>
                      <a:pt x="19053" y="60018"/>
                      <a:pt x="19816" y="59255"/>
                      <a:pt x="22102" y="57731"/>
                    </a:cubicBezTo>
                    <a:cubicBezTo>
                      <a:pt x="22102" y="56969"/>
                      <a:pt x="15242" y="59255"/>
                      <a:pt x="22102" y="56207"/>
                    </a:cubicBezTo>
                    <a:cubicBezTo>
                      <a:pt x="21340" y="56207"/>
                      <a:pt x="21340" y="55445"/>
                      <a:pt x="16767" y="58493"/>
                    </a:cubicBezTo>
                    <a:cubicBezTo>
                      <a:pt x="14481" y="60780"/>
                      <a:pt x="20577" y="57731"/>
                      <a:pt x="14481" y="61542"/>
                    </a:cubicBezTo>
                    <a:cubicBezTo>
                      <a:pt x="19053" y="58493"/>
                      <a:pt x="12956" y="60780"/>
                      <a:pt x="11432" y="61542"/>
                    </a:cubicBezTo>
                    <a:lnTo>
                      <a:pt x="13718" y="60018"/>
                    </a:lnTo>
                    <a:cubicBezTo>
                      <a:pt x="12956" y="60018"/>
                      <a:pt x="12956" y="59255"/>
                      <a:pt x="9907" y="60780"/>
                    </a:cubicBezTo>
                    <a:cubicBezTo>
                      <a:pt x="11432" y="60018"/>
                      <a:pt x="12956" y="59255"/>
                      <a:pt x="13718" y="58493"/>
                    </a:cubicBezTo>
                    <a:lnTo>
                      <a:pt x="9907" y="60780"/>
                    </a:lnTo>
                    <a:cubicBezTo>
                      <a:pt x="7621" y="60780"/>
                      <a:pt x="16767" y="56969"/>
                      <a:pt x="15242" y="56207"/>
                    </a:cubicBezTo>
                    <a:lnTo>
                      <a:pt x="18291" y="55445"/>
                    </a:lnTo>
                    <a:cubicBezTo>
                      <a:pt x="17529" y="55445"/>
                      <a:pt x="21340" y="53158"/>
                      <a:pt x="19816" y="53921"/>
                    </a:cubicBezTo>
                    <a:cubicBezTo>
                      <a:pt x="16005" y="55445"/>
                      <a:pt x="11432" y="57731"/>
                      <a:pt x="9146" y="59255"/>
                    </a:cubicBezTo>
                    <a:cubicBezTo>
                      <a:pt x="7621" y="59255"/>
                      <a:pt x="12956" y="56969"/>
                      <a:pt x="9146" y="58493"/>
                    </a:cubicBezTo>
                    <a:lnTo>
                      <a:pt x="13718" y="56969"/>
                    </a:lnTo>
                    <a:cubicBezTo>
                      <a:pt x="15242" y="56207"/>
                      <a:pt x="19053" y="53158"/>
                      <a:pt x="19053" y="52396"/>
                    </a:cubicBezTo>
                    <a:cubicBezTo>
                      <a:pt x="17529" y="52396"/>
                      <a:pt x="12194" y="54683"/>
                      <a:pt x="10670" y="56969"/>
                    </a:cubicBezTo>
                    <a:cubicBezTo>
                      <a:pt x="10670" y="56969"/>
                      <a:pt x="12194" y="54683"/>
                      <a:pt x="15242" y="53921"/>
                    </a:cubicBezTo>
                    <a:cubicBezTo>
                      <a:pt x="13718" y="53921"/>
                      <a:pt x="11432" y="56207"/>
                      <a:pt x="9146" y="56969"/>
                    </a:cubicBezTo>
                    <a:cubicBezTo>
                      <a:pt x="11432" y="55445"/>
                      <a:pt x="14481" y="52396"/>
                      <a:pt x="17529" y="50110"/>
                    </a:cubicBezTo>
                    <a:lnTo>
                      <a:pt x="23626" y="47824"/>
                    </a:lnTo>
                    <a:lnTo>
                      <a:pt x="23626" y="47061"/>
                    </a:lnTo>
                    <a:cubicBezTo>
                      <a:pt x="28961" y="44775"/>
                      <a:pt x="27437" y="44775"/>
                      <a:pt x="32009" y="42489"/>
                    </a:cubicBezTo>
                    <a:cubicBezTo>
                      <a:pt x="32772" y="41727"/>
                      <a:pt x="30485" y="42489"/>
                      <a:pt x="28961" y="42489"/>
                    </a:cubicBezTo>
                    <a:cubicBezTo>
                      <a:pt x="21340" y="47824"/>
                      <a:pt x="17529" y="47824"/>
                      <a:pt x="9907" y="51634"/>
                    </a:cubicBezTo>
                    <a:cubicBezTo>
                      <a:pt x="6859" y="51634"/>
                      <a:pt x="27437" y="40964"/>
                      <a:pt x="15242" y="46299"/>
                    </a:cubicBezTo>
                    <a:cubicBezTo>
                      <a:pt x="13718" y="47824"/>
                      <a:pt x="7621" y="50110"/>
                      <a:pt x="9907" y="49348"/>
                    </a:cubicBezTo>
                    <a:cubicBezTo>
                      <a:pt x="9907" y="47824"/>
                      <a:pt x="2286" y="53158"/>
                      <a:pt x="4573" y="50110"/>
                    </a:cubicBezTo>
                    <a:cubicBezTo>
                      <a:pt x="7621" y="49348"/>
                      <a:pt x="11432" y="45537"/>
                      <a:pt x="16767" y="44013"/>
                    </a:cubicBezTo>
                    <a:cubicBezTo>
                      <a:pt x="14481" y="45537"/>
                      <a:pt x="15242" y="45537"/>
                      <a:pt x="16005" y="45537"/>
                    </a:cubicBezTo>
                    <a:cubicBezTo>
                      <a:pt x="18291" y="44013"/>
                      <a:pt x="23626" y="41727"/>
                      <a:pt x="22864" y="40964"/>
                    </a:cubicBezTo>
                    <a:cubicBezTo>
                      <a:pt x="22102" y="40964"/>
                      <a:pt x="21340" y="40202"/>
                      <a:pt x="17529" y="42489"/>
                    </a:cubicBezTo>
                    <a:cubicBezTo>
                      <a:pt x="12956" y="44775"/>
                      <a:pt x="18291" y="43251"/>
                      <a:pt x="13718" y="44775"/>
                    </a:cubicBezTo>
                    <a:cubicBezTo>
                      <a:pt x="11432" y="44775"/>
                      <a:pt x="18291" y="40964"/>
                      <a:pt x="10670" y="44775"/>
                    </a:cubicBezTo>
                    <a:cubicBezTo>
                      <a:pt x="11432" y="44775"/>
                      <a:pt x="7621" y="47824"/>
                      <a:pt x="4573" y="49348"/>
                    </a:cubicBezTo>
                    <a:lnTo>
                      <a:pt x="2286" y="49348"/>
                    </a:lnTo>
                    <a:lnTo>
                      <a:pt x="5335" y="47824"/>
                    </a:lnTo>
                    <a:cubicBezTo>
                      <a:pt x="6859" y="45537"/>
                      <a:pt x="0" y="50110"/>
                      <a:pt x="0" y="48586"/>
                    </a:cubicBezTo>
                    <a:lnTo>
                      <a:pt x="5335" y="44775"/>
                    </a:lnTo>
                    <a:cubicBezTo>
                      <a:pt x="9907" y="42489"/>
                      <a:pt x="3810" y="47824"/>
                      <a:pt x="11432" y="43251"/>
                    </a:cubicBezTo>
                    <a:cubicBezTo>
                      <a:pt x="11432" y="42489"/>
                      <a:pt x="7621" y="44013"/>
                      <a:pt x="9146" y="42489"/>
                    </a:cubicBezTo>
                    <a:cubicBezTo>
                      <a:pt x="9907" y="42489"/>
                      <a:pt x="9907" y="42489"/>
                      <a:pt x="10670" y="42489"/>
                    </a:cubicBezTo>
                    <a:cubicBezTo>
                      <a:pt x="10670" y="41727"/>
                      <a:pt x="21340" y="36392"/>
                      <a:pt x="14481" y="38678"/>
                    </a:cubicBezTo>
                    <a:cubicBezTo>
                      <a:pt x="12194" y="39440"/>
                      <a:pt x="11432" y="40202"/>
                      <a:pt x="8383" y="41727"/>
                    </a:cubicBezTo>
                    <a:cubicBezTo>
                      <a:pt x="6859" y="40964"/>
                      <a:pt x="3810" y="42489"/>
                      <a:pt x="3049" y="41727"/>
                    </a:cubicBezTo>
                    <a:cubicBezTo>
                      <a:pt x="9146" y="38678"/>
                      <a:pt x="3049" y="40202"/>
                      <a:pt x="9146" y="37916"/>
                    </a:cubicBezTo>
                    <a:cubicBezTo>
                      <a:pt x="6097" y="40202"/>
                      <a:pt x="7621" y="41727"/>
                      <a:pt x="12956" y="39440"/>
                    </a:cubicBezTo>
                    <a:cubicBezTo>
                      <a:pt x="19816" y="35629"/>
                      <a:pt x="12194" y="40964"/>
                      <a:pt x="19816" y="37154"/>
                    </a:cubicBezTo>
                    <a:cubicBezTo>
                      <a:pt x="19816" y="36392"/>
                      <a:pt x="25912" y="32581"/>
                      <a:pt x="30485" y="30295"/>
                    </a:cubicBezTo>
                    <a:cubicBezTo>
                      <a:pt x="30485" y="29532"/>
                      <a:pt x="28961" y="30295"/>
                      <a:pt x="28199" y="31057"/>
                    </a:cubicBezTo>
                    <a:cubicBezTo>
                      <a:pt x="24388" y="33343"/>
                      <a:pt x="24388" y="33343"/>
                      <a:pt x="19816" y="35629"/>
                    </a:cubicBezTo>
                    <a:cubicBezTo>
                      <a:pt x="20577" y="34105"/>
                      <a:pt x="17529" y="34105"/>
                      <a:pt x="12956" y="35629"/>
                    </a:cubicBezTo>
                    <a:cubicBezTo>
                      <a:pt x="14481" y="34105"/>
                      <a:pt x="19053" y="31819"/>
                      <a:pt x="19816" y="32581"/>
                    </a:cubicBezTo>
                    <a:cubicBezTo>
                      <a:pt x="18291" y="31819"/>
                      <a:pt x="17529" y="30295"/>
                      <a:pt x="18291" y="28770"/>
                    </a:cubicBezTo>
                    <a:cubicBezTo>
                      <a:pt x="12194" y="33343"/>
                      <a:pt x="16005" y="28008"/>
                      <a:pt x="10670" y="31819"/>
                    </a:cubicBezTo>
                    <a:cubicBezTo>
                      <a:pt x="9146" y="33343"/>
                      <a:pt x="5335" y="36392"/>
                      <a:pt x="1524" y="37916"/>
                    </a:cubicBezTo>
                    <a:cubicBezTo>
                      <a:pt x="1524" y="37154"/>
                      <a:pt x="4573" y="36392"/>
                      <a:pt x="6097" y="35629"/>
                    </a:cubicBezTo>
                    <a:cubicBezTo>
                      <a:pt x="2286" y="37154"/>
                      <a:pt x="11432" y="31819"/>
                      <a:pt x="5335" y="34105"/>
                    </a:cubicBezTo>
                    <a:cubicBezTo>
                      <a:pt x="8383" y="34105"/>
                      <a:pt x="13718" y="30295"/>
                      <a:pt x="19053" y="27246"/>
                    </a:cubicBezTo>
                    <a:cubicBezTo>
                      <a:pt x="16005" y="28008"/>
                      <a:pt x="22864" y="24960"/>
                      <a:pt x="22102" y="24198"/>
                    </a:cubicBezTo>
                    <a:cubicBezTo>
                      <a:pt x="19053" y="24960"/>
                      <a:pt x="16005" y="24960"/>
                      <a:pt x="14481" y="24960"/>
                    </a:cubicBezTo>
                    <a:cubicBezTo>
                      <a:pt x="19053" y="21149"/>
                      <a:pt x="12956" y="21911"/>
                      <a:pt x="12194" y="21149"/>
                    </a:cubicBezTo>
                    <a:cubicBezTo>
                      <a:pt x="14481" y="18863"/>
                      <a:pt x="20577" y="16576"/>
                      <a:pt x="21340" y="15052"/>
                    </a:cubicBezTo>
                    <a:cubicBezTo>
                      <a:pt x="20577" y="14290"/>
                      <a:pt x="15242" y="18863"/>
                      <a:pt x="17529" y="16576"/>
                    </a:cubicBezTo>
                    <a:lnTo>
                      <a:pt x="19053" y="15814"/>
                    </a:lnTo>
                    <a:cubicBezTo>
                      <a:pt x="17529" y="16576"/>
                      <a:pt x="22102" y="12004"/>
                      <a:pt x="13718" y="15814"/>
                    </a:cubicBezTo>
                    <a:lnTo>
                      <a:pt x="20577" y="12766"/>
                    </a:lnTo>
                    <a:cubicBezTo>
                      <a:pt x="21340" y="12004"/>
                      <a:pt x="19816" y="12766"/>
                      <a:pt x="19053" y="12766"/>
                    </a:cubicBezTo>
                    <a:cubicBezTo>
                      <a:pt x="21340" y="12004"/>
                      <a:pt x="22864" y="10479"/>
                      <a:pt x="24388" y="9717"/>
                    </a:cubicBezTo>
                    <a:cubicBezTo>
                      <a:pt x="28199" y="6669"/>
                      <a:pt x="22864" y="8955"/>
                      <a:pt x="22102" y="8193"/>
                    </a:cubicBezTo>
                    <a:lnTo>
                      <a:pt x="18291" y="10479"/>
                    </a:lnTo>
                    <a:cubicBezTo>
                      <a:pt x="14481" y="11241"/>
                      <a:pt x="18291" y="8193"/>
                      <a:pt x="16005" y="7431"/>
                    </a:cubicBezTo>
                    <a:lnTo>
                      <a:pt x="19816" y="5144"/>
                    </a:lnTo>
                    <a:lnTo>
                      <a:pt x="17529" y="5907"/>
                    </a:lnTo>
                    <a:cubicBezTo>
                      <a:pt x="21340" y="4382"/>
                      <a:pt x="23626" y="2096"/>
                      <a:pt x="19816" y="3620"/>
                    </a:cubicBezTo>
                    <a:lnTo>
                      <a:pt x="29723" y="572"/>
                    </a:lnTo>
                    <a:cubicBezTo>
                      <a:pt x="27437" y="2096"/>
                      <a:pt x="25150" y="2096"/>
                      <a:pt x="21340" y="4382"/>
                    </a:cubicBezTo>
                    <a:cubicBezTo>
                      <a:pt x="18291" y="6669"/>
                      <a:pt x="19816" y="6669"/>
                      <a:pt x="23626" y="5144"/>
                    </a:cubicBezTo>
                    <a:cubicBezTo>
                      <a:pt x="23626" y="4382"/>
                      <a:pt x="22864" y="5144"/>
                      <a:pt x="21340" y="5144"/>
                    </a:cubicBezTo>
                    <a:cubicBezTo>
                      <a:pt x="26674" y="2096"/>
                      <a:pt x="26674" y="2858"/>
                      <a:pt x="30485" y="1334"/>
                    </a:cubicBezTo>
                    <a:cubicBezTo>
                      <a:pt x="30485" y="1334"/>
                      <a:pt x="31247" y="-191"/>
                      <a:pt x="29723" y="572"/>
                    </a:cubicBezTo>
                    <a:cubicBezTo>
                      <a:pt x="32772" y="-191"/>
                      <a:pt x="32772" y="-191"/>
                      <a:pt x="33534" y="572"/>
                    </a:cubicBezTo>
                    <a:cubicBezTo>
                      <a:pt x="31247" y="1334"/>
                      <a:pt x="30485" y="2858"/>
                      <a:pt x="28961" y="2858"/>
                    </a:cubicBezTo>
                    <a:cubicBezTo>
                      <a:pt x="33534" y="572"/>
                      <a:pt x="35058" y="572"/>
                      <a:pt x="34296" y="2096"/>
                    </a:cubicBezTo>
                    <a:cubicBezTo>
                      <a:pt x="28961" y="5144"/>
                      <a:pt x="38869" y="2096"/>
                      <a:pt x="37344" y="3620"/>
                    </a:cubicBezTo>
                    <a:cubicBezTo>
                      <a:pt x="32772" y="5907"/>
                      <a:pt x="28199" y="7431"/>
                      <a:pt x="26674" y="7431"/>
                    </a:cubicBezTo>
                    <a:cubicBezTo>
                      <a:pt x="24388" y="8955"/>
                      <a:pt x="27437" y="8193"/>
                      <a:pt x="25150" y="9717"/>
                    </a:cubicBezTo>
                    <a:cubicBezTo>
                      <a:pt x="28961" y="8193"/>
                      <a:pt x="34296" y="5907"/>
                      <a:pt x="36582" y="5144"/>
                    </a:cubicBezTo>
                    <a:lnTo>
                      <a:pt x="33534" y="6669"/>
                    </a:lnTo>
                    <a:cubicBezTo>
                      <a:pt x="35820" y="6669"/>
                      <a:pt x="40393" y="3620"/>
                      <a:pt x="40393" y="5144"/>
                    </a:cubicBezTo>
                    <a:cubicBezTo>
                      <a:pt x="39630" y="7431"/>
                      <a:pt x="40393" y="8955"/>
                      <a:pt x="40393" y="10479"/>
                    </a:cubicBezTo>
                    <a:lnTo>
                      <a:pt x="37344" y="12004"/>
                    </a:lnTo>
                    <a:cubicBezTo>
                      <a:pt x="44965" y="8955"/>
                      <a:pt x="41155" y="12766"/>
                      <a:pt x="44965" y="12004"/>
                    </a:cubicBezTo>
                    <a:cubicBezTo>
                      <a:pt x="42679" y="15052"/>
                      <a:pt x="50300" y="13528"/>
                      <a:pt x="44204" y="17338"/>
                    </a:cubicBezTo>
                    <a:cubicBezTo>
                      <a:pt x="48014" y="18863"/>
                      <a:pt x="51825" y="19625"/>
                      <a:pt x="52587" y="22673"/>
                    </a:cubicBezTo>
                    <a:lnTo>
                      <a:pt x="47252" y="24960"/>
                    </a:lnTo>
                    <a:cubicBezTo>
                      <a:pt x="51062" y="23435"/>
                      <a:pt x="44965" y="26484"/>
                      <a:pt x="45728" y="27246"/>
                    </a:cubicBezTo>
                    <a:cubicBezTo>
                      <a:pt x="49538" y="24198"/>
                      <a:pt x="51062" y="24960"/>
                      <a:pt x="54111" y="23435"/>
                    </a:cubicBezTo>
                    <a:cubicBezTo>
                      <a:pt x="51062" y="26484"/>
                      <a:pt x="55635" y="25722"/>
                      <a:pt x="60208" y="24960"/>
                    </a:cubicBezTo>
                    <a:lnTo>
                      <a:pt x="57160" y="27246"/>
                    </a:lnTo>
                    <a:cubicBezTo>
                      <a:pt x="64019" y="24960"/>
                      <a:pt x="59446" y="29532"/>
                      <a:pt x="58684" y="31057"/>
                    </a:cubicBezTo>
                    <a:cubicBezTo>
                      <a:pt x="57160" y="31819"/>
                      <a:pt x="54111" y="34105"/>
                      <a:pt x="54873" y="34105"/>
                    </a:cubicBezTo>
                    <a:cubicBezTo>
                      <a:pt x="60970" y="31819"/>
                      <a:pt x="60208" y="32581"/>
                      <a:pt x="64781" y="31819"/>
                    </a:cubicBezTo>
                    <a:cubicBezTo>
                      <a:pt x="65543" y="32581"/>
                      <a:pt x="64781" y="34867"/>
                      <a:pt x="63257" y="36392"/>
                    </a:cubicBezTo>
                    <a:cubicBezTo>
                      <a:pt x="72402" y="34867"/>
                      <a:pt x="69353" y="40964"/>
                      <a:pt x="75451" y="40964"/>
                    </a:cubicBezTo>
                    <a:lnTo>
                      <a:pt x="71640" y="43251"/>
                    </a:lnTo>
                    <a:cubicBezTo>
                      <a:pt x="81548" y="41727"/>
                      <a:pt x="76213" y="49348"/>
                      <a:pt x="81548" y="49348"/>
                    </a:cubicBezTo>
                    <a:lnTo>
                      <a:pt x="74688" y="53158"/>
                    </a:lnTo>
                    <a:cubicBezTo>
                      <a:pt x="73164" y="55445"/>
                      <a:pt x="77737" y="53921"/>
                      <a:pt x="82310" y="50872"/>
                    </a:cubicBezTo>
                    <a:cubicBezTo>
                      <a:pt x="80785" y="53158"/>
                      <a:pt x="86883" y="50872"/>
                      <a:pt x="81548" y="54683"/>
                    </a:cubicBezTo>
                    <a:cubicBezTo>
                      <a:pt x="80785" y="56207"/>
                      <a:pt x="85359" y="53921"/>
                      <a:pt x="86120" y="53921"/>
                    </a:cubicBezTo>
                    <a:cubicBezTo>
                      <a:pt x="84596" y="56969"/>
                      <a:pt x="85359" y="56969"/>
                      <a:pt x="87645" y="57731"/>
                    </a:cubicBezTo>
                    <a:lnTo>
                      <a:pt x="87645" y="56969"/>
                    </a:lnTo>
                    <a:cubicBezTo>
                      <a:pt x="86120" y="57731"/>
                      <a:pt x="83072" y="59255"/>
                      <a:pt x="83072" y="60018"/>
                    </a:cubicBezTo>
                    <a:cubicBezTo>
                      <a:pt x="85359" y="59255"/>
                      <a:pt x="82310" y="63066"/>
                      <a:pt x="89931" y="57731"/>
                    </a:cubicBezTo>
                    <a:cubicBezTo>
                      <a:pt x="86120" y="62304"/>
                      <a:pt x="96028" y="59255"/>
                      <a:pt x="90693" y="64590"/>
                    </a:cubicBezTo>
                    <a:cubicBezTo>
                      <a:pt x="92980" y="63066"/>
                      <a:pt x="93741" y="63066"/>
                      <a:pt x="95266" y="62304"/>
                    </a:cubicBezTo>
                    <a:cubicBezTo>
                      <a:pt x="96028" y="63828"/>
                      <a:pt x="92980" y="67639"/>
                      <a:pt x="96790" y="66877"/>
                    </a:cubicBezTo>
                    <a:cubicBezTo>
                      <a:pt x="96028" y="67639"/>
                      <a:pt x="92980" y="68401"/>
                      <a:pt x="92980" y="69163"/>
                    </a:cubicBezTo>
                    <a:cubicBezTo>
                      <a:pt x="93741" y="69163"/>
                      <a:pt x="96028" y="67639"/>
                      <a:pt x="97552" y="66877"/>
                    </a:cubicBezTo>
                    <a:cubicBezTo>
                      <a:pt x="102887" y="66877"/>
                      <a:pt x="96028" y="73736"/>
                      <a:pt x="98315" y="75260"/>
                    </a:cubicBezTo>
                    <a:cubicBezTo>
                      <a:pt x="104412" y="76022"/>
                      <a:pt x="105174" y="81357"/>
                      <a:pt x="107460" y="84406"/>
                    </a:cubicBezTo>
                    <a:lnTo>
                      <a:pt x="105936" y="85168"/>
                    </a:lnTo>
                    <a:cubicBezTo>
                      <a:pt x="112795" y="82882"/>
                      <a:pt x="101363" y="92027"/>
                      <a:pt x="111271" y="86692"/>
                    </a:cubicBezTo>
                    <a:cubicBezTo>
                      <a:pt x="109747" y="88216"/>
                      <a:pt x="111271" y="88216"/>
                      <a:pt x="108222" y="89741"/>
                    </a:cubicBezTo>
                    <a:cubicBezTo>
                      <a:pt x="112795" y="88216"/>
                      <a:pt x="105936" y="95076"/>
                      <a:pt x="112033" y="92789"/>
                    </a:cubicBezTo>
                    <a:cubicBezTo>
                      <a:pt x="112033" y="92789"/>
                      <a:pt x="112033" y="92789"/>
                      <a:pt x="111271" y="92789"/>
                    </a:cubicBezTo>
                    <a:cubicBezTo>
                      <a:pt x="108984" y="96600"/>
                      <a:pt x="114319" y="94313"/>
                      <a:pt x="112033" y="98124"/>
                    </a:cubicBezTo>
                    <a:cubicBezTo>
                      <a:pt x="111271" y="98124"/>
                      <a:pt x="110508" y="98124"/>
                      <a:pt x="108984" y="99648"/>
                    </a:cubicBezTo>
                    <a:cubicBezTo>
                      <a:pt x="106698" y="101935"/>
                      <a:pt x="116606" y="96600"/>
                      <a:pt x="108984" y="101935"/>
                    </a:cubicBezTo>
                    <a:cubicBezTo>
                      <a:pt x="108984" y="101935"/>
                      <a:pt x="112795" y="99648"/>
                      <a:pt x="112795" y="99648"/>
                    </a:cubicBezTo>
                    <a:cubicBezTo>
                      <a:pt x="112033" y="104983"/>
                      <a:pt x="118892" y="104983"/>
                      <a:pt x="122703" y="107270"/>
                    </a:cubicBezTo>
                    <a:cubicBezTo>
                      <a:pt x="119654" y="112604"/>
                      <a:pt x="109747" y="115653"/>
                      <a:pt x="116606" y="114129"/>
                    </a:cubicBezTo>
                    <a:cubicBezTo>
                      <a:pt x="115082" y="114891"/>
                      <a:pt x="119654" y="112604"/>
                      <a:pt x="118130" y="113367"/>
                    </a:cubicBezTo>
                    <a:cubicBezTo>
                      <a:pt x="120416" y="112604"/>
                      <a:pt x="110508" y="120226"/>
                      <a:pt x="114319" y="117939"/>
                    </a:cubicBezTo>
                    <a:cubicBezTo>
                      <a:pt x="118892" y="114891"/>
                      <a:pt x="117368" y="116415"/>
                      <a:pt x="119654" y="114891"/>
                    </a:cubicBezTo>
                    <a:cubicBezTo>
                      <a:pt x="117368" y="117939"/>
                      <a:pt x="113557" y="120988"/>
                      <a:pt x="118130" y="120226"/>
                    </a:cubicBezTo>
                    <a:lnTo>
                      <a:pt x="115843" y="121750"/>
                    </a:lnTo>
                    <a:cubicBezTo>
                      <a:pt x="123465" y="118702"/>
                      <a:pt x="121178" y="122512"/>
                      <a:pt x="129562" y="118702"/>
                    </a:cubicBezTo>
                    <a:cubicBezTo>
                      <a:pt x="135659" y="124799"/>
                      <a:pt x="144805" y="128609"/>
                      <a:pt x="150139" y="134706"/>
                    </a:cubicBezTo>
                    <a:cubicBezTo>
                      <a:pt x="153188" y="142327"/>
                      <a:pt x="161571" y="146900"/>
                      <a:pt x="162333" y="156046"/>
                    </a:cubicBezTo>
                    <a:cubicBezTo>
                      <a:pt x="156998" y="162143"/>
                      <a:pt x="157761" y="162143"/>
                      <a:pt x="161571" y="162143"/>
                    </a:cubicBezTo>
                    <a:cubicBezTo>
                      <a:pt x="160809" y="162905"/>
                      <a:pt x="160047" y="162905"/>
                      <a:pt x="159285" y="163667"/>
                    </a:cubicBezTo>
                    <a:cubicBezTo>
                      <a:pt x="164619" y="159856"/>
                      <a:pt x="160809" y="164429"/>
                      <a:pt x="165382" y="161381"/>
                    </a:cubicBezTo>
                    <a:cubicBezTo>
                      <a:pt x="166144" y="164429"/>
                      <a:pt x="169193" y="165953"/>
                      <a:pt x="171479" y="168240"/>
                    </a:cubicBezTo>
                    <a:cubicBezTo>
                      <a:pt x="170717" y="168240"/>
                      <a:pt x="166144" y="171288"/>
                      <a:pt x="166906" y="171288"/>
                    </a:cubicBezTo>
                    <a:lnTo>
                      <a:pt x="170717" y="169764"/>
                    </a:lnTo>
                    <a:lnTo>
                      <a:pt x="169193" y="170526"/>
                    </a:lnTo>
                    <a:cubicBezTo>
                      <a:pt x="169954" y="170526"/>
                      <a:pt x="173003" y="169002"/>
                      <a:pt x="174527" y="167478"/>
                    </a:cubicBezTo>
                    <a:cubicBezTo>
                      <a:pt x="183673" y="170526"/>
                      <a:pt x="178338" y="184245"/>
                      <a:pt x="183673" y="189579"/>
                    </a:cubicBezTo>
                    <a:cubicBezTo>
                      <a:pt x="182911" y="192628"/>
                      <a:pt x="185960" y="193390"/>
                      <a:pt x="188246" y="194152"/>
                    </a:cubicBezTo>
                    <a:cubicBezTo>
                      <a:pt x="185197" y="204060"/>
                      <a:pt x="182911" y="212443"/>
                      <a:pt x="191294" y="213205"/>
                    </a:cubicBezTo>
                    <a:cubicBezTo>
                      <a:pt x="186721" y="212443"/>
                      <a:pt x="173765" y="221589"/>
                      <a:pt x="169193" y="221589"/>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7" name="Freeform: Shape 374">
                <a:extLst>
                  <a:ext uri="{FF2B5EF4-FFF2-40B4-BE49-F238E27FC236}">
                    <a16:creationId xmlns:a16="http://schemas.microsoft.com/office/drawing/2014/main" id="{4AB677FA-5C7A-057A-363C-F7637DD6D8FD}"/>
                  </a:ext>
                </a:extLst>
              </p:cNvPr>
              <p:cNvSpPr/>
              <p:nvPr/>
            </p:nvSpPr>
            <p:spPr>
              <a:xfrm>
                <a:off x="9432534" y="2617175"/>
                <a:ext cx="7621" cy="4572"/>
              </a:xfrm>
              <a:custGeom>
                <a:avLst/>
                <a:gdLst>
                  <a:gd name="connsiteX0" fmla="*/ 7621 w 7621"/>
                  <a:gd name="connsiteY0" fmla="*/ 0 h 4572"/>
                  <a:gd name="connsiteX1" fmla="*/ 0 w 7621"/>
                  <a:gd name="connsiteY1" fmla="*/ 4573 h 4572"/>
                  <a:gd name="connsiteX2" fmla="*/ 7621 w 7621"/>
                  <a:gd name="connsiteY2" fmla="*/ 0 h 4572"/>
                </a:gdLst>
                <a:ahLst/>
                <a:cxnLst>
                  <a:cxn ang="0">
                    <a:pos x="connsiteX0" y="connsiteY0"/>
                  </a:cxn>
                  <a:cxn ang="0">
                    <a:pos x="connsiteX1" y="connsiteY1"/>
                  </a:cxn>
                  <a:cxn ang="0">
                    <a:pos x="connsiteX2" y="connsiteY2"/>
                  </a:cxn>
                </a:cxnLst>
                <a:rect l="l" t="t" r="r" b="b"/>
                <a:pathLst>
                  <a:path w="7621" h="4572">
                    <a:moveTo>
                      <a:pt x="7621" y="0"/>
                    </a:moveTo>
                    <a:cubicBezTo>
                      <a:pt x="4573" y="1524"/>
                      <a:pt x="3810" y="3048"/>
                      <a:pt x="0" y="4573"/>
                    </a:cubicBezTo>
                    <a:cubicBezTo>
                      <a:pt x="2286" y="3048"/>
                      <a:pt x="5335" y="1524"/>
                      <a:pt x="7621"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8" name="Freeform: Shape 375">
                <a:extLst>
                  <a:ext uri="{FF2B5EF4-FFF2-40B4-BE49-F238E27FC236}">
                    <a16:creationId xmlns:a16="http://schemas.microsoft.com/office/drawing/2014/main" id="{374C9715-472F-26B4-CCF7-2FBC784A4E3C}"/>
                  </a:ext>
                </a:extLst>
              </p:cNvPr>
              <p:cNvSpPr/>
              <p:nvPr/>
            </p:nvSpPr>
            <p:spPr>
              <a:xfrm>
                <a:off x="9417627" y="2648971"/>
                <a:ext cx="3683" cy="1314"/>
              </a:xfrm>
              <a:custGeom>
                <a:avLst/>
                <a:gdLst>
                  <a:gd name="connsiteX0" fmla="*/ 3476 w 3683"/>
                  <a:gd name="connsiteY0" fmla="*/ 213 h 1314"/>
                  <a:gd name="connsiteX1" fmla="*/ 1951 w 3683"/>
                  <a:gd name="connsiteY1" fmla="*/ 976 h 1314"/>
                  <a:gd name="connsiteX2" fmla="*/ 427 w 3683"/>
                  <a:gd name="connsiteY2" fmla="*/ 976 h 1314"/>
                  <a:gd name="connsiteX3" fmla="*/ 3476 w 3683"/>
                  <a:gd name="connsiteY3" fmla="*/ 213 h 1314"/>
                </a:gdLst>
                <a:ahLst/>
                <a:cxnLst>
                  <a:cxn ang="0">
                    <a:pos x="connsiteX0" y="connsiteY0"/>
                  </a:cxn>
                  <a:cxn ang="0">
                    <a:pos x="connsiteX1" y="connsiteY1"/>
                  </a:cxn>
                  <a:cxn ang="0">
                    <a:pos x="connsiteX2" y="connsiteY2"/>
                  </a:cxn>
                  <a:cxn ang="0">
                    <a:pos x="connsiteX3" y="connsiteY3"/>
                  </a:cxn>
                </a:cxnLst>
                <a:rect l="l" t="t" r="r" b="b"/>
                <a:pathLst>
                  <a:path w="3683" h="1314">
                    <a:moveTo>
                      <a:pt x="3476" y="213"/>
                    </a:moveTo>
                    <a:cubicBezTo>
                      <a:pt x="4238" y="-549"/>
                      <a:pt x="2713" y="976"/>
                      <a:pt x="1951" y="976"/>
                    </a:cubicBezTo>
                    <a:cubicBezTo>
                      <a:pt x="1951" y="976"/>
                      <a:pt x="-1098" y="1738"/>
                      <a:pt x="427" y="976"/>
                    </a:cubicBezTo>
                    <a:cubicBezTo>
                      <a:pt x="427" y="976"/>
                      <a:pt x="1951" y="213"/>
                      <a:pt x="3476" y="21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89" name="Freeform: Shape 376">
                <a:extLst>
                  <a:ext uri="{FF2B5EF4-FFF2-40B4-BE49-F238E27FC236}">
                    <a16:creationId xmlns:a16="http://schemas.microsoft.com/office/drawing/2014/main" id="{9922831C-F7AE-145B-98DE-EFD9AC6C23DF}"/>
                  </a:ext>
                </a:extLst>
              </p:cNvPr>
              <p:cNvSpPr/>
              <p:nvPr/>
            </p:nvSpPr>
            <p:spPr>
              <a:xfrm>
                <a:off x="9416529" y="2653757"/>
                <a:ext cx="5335" cy="1262"/>
              </a:xfrm>
              <a:custGeom>
                <a:avLst/>
                <a:gdLst>
                  <a:gd name="connsiteX0" fmla="*/ 5335 w 5335"/>
                  <a:gd name="connsiteY0" fmla="*/ 0 h 1262"/>
                  <a:gd name="connsiteX1" fmla="*/ 0 w 5335"/>
                  <a:gd name="connsiteY1" fmla="*/ 762 h 1262"/>
                  <a:gd name="connsiteX2" fmla="*/ 5335 w 5335"/>
                  <a:gd name="connsiteY2" fmla="*/ 0 h 1262"/>
                </a:gdLst>
                <a:ahLst/>
                <a:cxnLst>
                  <a:cxn ang="0">
                    <a:pos x="connsiteX0" y="connsiteY0"/>
                  </a:cxn>
                  <a:cxn ang="0">
                    <a:pos x="connsiteX1" y="connsiteY1"/>
                  </a:cxn>
                  <a:cxn ang="0">
                    <a:pos x="connsiteX2" y="connsiteY2"/>
                  </a:cxn>
                </a:cxnLst>
                <a:rect l="l" t="t" r="r" b="b"/>
                <a:pathLst>
                  <a:path w="5335" h="1262">
                    <a:moveTo>
                      <a:pt x="5335" y="0"/>
                    </a:moveTo>
                    <a:cubicBezTo>
                      <a:pt x="3049" y="1524"/>
                      <a:pt x="762" y="1524"/>
                      <a:pt x="0" y="762"/>
                    </a:cubicBezTo>
                    <a:lnTo>
                      <a:pt x="5335"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0" name="Freeform: Shape 377">
                <a:extLst>
                  <a:ext uri="{FF2B5EF4-FFF2-40B4-BE49-F238E27FC236}">
                    <a16:creationId xmlns:a16="http://schemas.microsoft.com/office/drawing/2014/main" id="{6605146A-FEA4-D568-52A3-8B73355F78D8}"/>
                  </a:ext>
                </a:extLst>
              </p:cNvPr>
              <p:cNvSpPr/>
              <p:nvPr/>
            </p:nvSpPr>
            <p:spPr>
              <a:xfrm>
                <a:off x="9410433" y="2663664"/>
                <a:ext cx="3048" cy="1823"/>
              </a:xfrm>
              <a:custGeom>
                <a:avLst/>
                <a:gdLst>
                  <a:gd name="connsiteX0" fmla="*/ 3049 w 3048"/>
                  <a:gd name="connsiteY0" fmla="*/ 0 h 1823"/>
                  <a:gd name="connsiteX1" fmla="*/ 0 w 3048"/>
                  <a:gd name="connsiteY1" fmla="*/ 1524 h 1823"/>
                  <a:gd name="connsiteX2" fmla="*/ 3049 w 3048"/>
                  <a:gd name="connsiteY2" fmla="*/ 0 h 1823"/>
                </a:gdLst>
                <a:ahLst/>
                <a:cxnLst>
                  <a:cxn ang="0">
                    <a:pos x="connsiteX0" y="connsiteY0"/>
                  </a:cxn>
                  <a:cxn ang="0">
                    <a:pos x="connsiteX1" y="connsiteY1"/>
                  </a:cxn>
                  <a:cxn ang="0">
                    <a:pos x="connsiteX2" y="connsiteY2"/>
                  </a:cxn>
                </a:cxnLst>
                <a:rect l="l" t="t" r="r" b="b"/>
                <a:pathLst>
                  <a:path w="3048" h="1823">
                    <a:moveTo>
                      <a:pt x="3049" y="0"/>
                    </a:moveTo>
                    <a:cubicBezTo>
                      <a:pt x="1524" y="1524"/>
                      <a:pt x="0" y="2286"/>
                      <a:pt x="0" y="1524"/>
                    </a:cubicBezTo>
                    <a:cubicBezTo>
                      <a:pt x="1524" y="762"/>
                      <a:pt x="2286" y="762"/>
                      <a:pt x="3049"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1" name="Freeform: Shape 378">
                <a:extLst>
                  <a:ext uri="{FF2B5EF4-FFF2-40B4-BE49-F238E27FC236}">
                    <a16:creationId xmlns:a16="http://schemas.microsoft.com/office/drawing/2014/main" id="{E8E45796-6ED3-F5A9-9C2F-AE1ECA19D312}"/>
                  </a:ext>
                </a:extLst>
              </p:cNvPr>
              <p:cNvSpPr/>
              <p:nvPr/>
            </p:nvSpPr>
            <p:spPr>
              <a:xfrm>
                <a:off x="9417236" y="2660616"/>
                <a:ext cx="2342" cy="2286"/>
              </a:xfrm>
              <a:custGeom>
                <a:avLst/>
                <a:gdLst>
                  <a:gd name="connsiteX0" fmla="*/ 2342 w 2342"/>
                  <a:gd name="connsiteY0" fmla="*/ 0 h 2286"/>
                  <a:gd name="connsiteX1" fmla="*/ 56 w 2342"/>
                  <a:gd name="connsiteY1" fmla="*/ 2286 h 2286"/>
                  <a:gd name="connsiteX2" fmla="*/ 2342 w 2342"/>
                  <a:gd name="connsiteY2" fmla="*/ 0 h 2286"/>
                </a:gdLst>
                <a:ahLst/>
                <a:cxnLst>
                  <a:cxn ang="0">
                    <a:pos x="connsiteX0" y="connsiteY0"/>
                  </a:cxn>
                  <a:cxn ang="0">
                    <a:pos x="connsiteX1" y="connsiteY1"/>
                  </a:cxn>
                  <a:cxn ang="0">
                    <a:pos x="connsiteX2" y="connsiteY2"/>
                  </a:cxn>
                </a:cxnLst>
                <a:rect l="l" t="t" r="r" b="b"/>
                <a:pathLst>
                  <a:path w="2342" h="2286">
                    <a:moveTo>
                      <a:pt x="2342" y="0"/>
                    </a:moveTo>
                    <a:cubicBezTo>
                      <a:pt x="2342" y="0"/>
                      <a:pt x="1580" y="1524"/>
                      <a:pt x="56" y="2286"/>
                    </a:cubicBezTo>
                    <a:cubicBezTo>
                      <a:pt x="1580" y="1524"/>
                      <a:pt x="-2231" y="2286"/>
                      <a:pt x="2342" y="0"/>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2" name="Freeform: Shape 379">
                <a:extLst>
                  <a:ext uri="{FF2B5EF4-FFF2-40B4-BE49-F238E27FC236}">
                    <a16:creationId xmlns:a16="http://schemas.microsoft.com/office/drawing/2014/main" id="{400EDB15-2369-DE46-56C8-B6954CFD2525}"/>
                  </a:ext>
                </a:extLst>
              </p:cNvPr>
              <p:cNvSpPr/>
              <p:nvPr/>
            </p:nvSpPr>
            <p:spPr>
              <a:xfrm>
                <a:off x="9415890" y="2673382"/>
                <a:ext cx="2417" cy="952"/>
              </a:xfrm>
              <a:custGeom>
                <a:avLst/>
                <a:gdLst>
                  <a:gd name="connsiteX0" fmla="*/ 1402 w 2417"/>
                  <a:gd name="connsiteY0" fmla="*/ 191 h 952"/>
                  <a:gd name="connsiteX1" fmla="*/ 1402 w 2417"/>
                  <a:gd name="connsiteY1" fmla="*/ 953 h 952"/>
                  <a:gd name="connsiteX2" fmla="*/ 1402 w 2417"/>
                  <a:gd name="connsiteY2" fmla="*/ 191 h 952"/>
                </a:gdLst>
                <a:ahLst/>
                <a:cxnLst>
                  <a:cxn ang="0">
                    <a:pos x="connsiteX0" y="connsiteY0"/>
                  </a:cxn>
                  <a:cxn ang="0">
                    <a:pos x="connsiteX1" y="connsiteY1"/>
                  </a:cxn>
                  <a:cxn ang="0">
                    <a:pos x="connsiteX2" y="connsiteY2"/>
                  </a:cxn>
                </a:cxnLst>
                <a:rect l="l" t="t" r="r" b="b"/>
                <a:pathLst>
                  <a:path w="2417" h="952">
                    <a:moveTo>
                      <a:pt x="1402" y="191"/>
                    </a:moveTo>
                    <a:cubicBezTo>
                      <a:pt x="1402" y="191"/>
                      <a:pt x="3688" y="-572"/>
                      <a:pt x="1402" y="953"/>
                    </a:cubicBezTo>
                    <a:cubicBezTo>
                      <a:pt x="2926" y="191"/>
                      <a:pt x="-2409" y="1715"/>
                      <a:pt x="1402" y="191"/>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3" name="Freeform: Shape 380">
                <a:extLst>
                  <a:ext uri="{FF2B5EF4-FFF2-40B4-BE49-F238E27FC236}">
                    <a16:creationId xmlns:a16="http://schemas.microsoft.com/office/drawing/2014/main" id="{89CF5863-9E49-4128-ADC2-414DC18A6423}"/>
                  </a:ext>
                </a:extLst>
              </p:cNvPr>
              <p:cNvSpPr/>
              <p:nvPr/>
            </p:nvSpPr>
            <p:spPr>
              <a:xfrm>
                <a:off x="9419578" y="2675859"/>
                <a:ext cx="3048" cy="1524"/>
              </a:xfrm>
              <a:custGeom>
                <a:avLst/>
                <a:gdLst>
                  <a:gd name="connsiteX0" fmla="*/ 3049 w 3048"/>
                  <a:gd name="connsiteY0" fmla="*/ 0 h 1524"/>
                  <a:gd name="connsiteX1" fmla="*/ 3049 w 3048"/>
                  <a:gd name="connsiteY1" fmla="*/ 0 h 1524"/>
                  <a:gd name="connsiteX2" fmla="*/ 0 w 3048"/>
                  <a:gd name="connsiteY2" fmla="*/ 1524 h 1524"/>
                  <a:gd name="connsiteX3" fmla="*/ 3049 w 3048"/>
                  <a:gd name="connsiteY3" fmla="*/ 0 h 1524"/>
                </a:gdLst>
                <a:ahLst/>
                <a:cxnLst>
                  <a:cxn ang="0">
                    <a:pos x="connsiteX0" y="connsiteY0"/>
                  </a:cxn>
                  <a:cxn ang="0">
                    <a:pos x="connsiteX1" y="connsiteY1"/>
                  </a:cxn>
                  <a:cxn ang="0">
                    <a:pos x="connsiteX2" y="connsiteY2"/>
                  </a:cxn>
                  <a:cxn ang="0">
                    <a:pos x="connsiteX3" y="connsiteY3"/>
                  </a:cxn>
                </a:cxnLst>
                <a:rect l="l" t="t" r="r" b="b"/>
                <a:pathLst>
                  <a:path w="3048" h="1524">
                    <a:moveTo>
                      <a:pt x="3049" y="0"/>
                    </a:moveTo>
                    <a:cubicBezTo>
                      <a:pt x="3049" y="0"/>
                      <a:pt x="3049" y="0"/>
                      <a:pt x="3049" y="0"/>
                    </a:cubicBezTo>
                    <a:cubicBezTo>
                      <a:pt x="2287" y="1524"/>
                      <a:pt x="0" y="1524"/>
                      <a:pt x="0" y="1524"/>
                    </a:cubicBez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4" name="Freeform: Shape 381">
                <a:extLst>
                  <a:ext uri="{FF2B5EF4-FFF2-40B4-BE49-F238E27FC236}">
                    <a16:creationId xmlns:a16="http://schemas.microsoft.com/office/drawing/2014/main" id="{024B9EE7-ECD6-1E41-5347-0B8FCDC54852}"/>
                  </a:ext>
                </a:extLst>
              </p:cNvPr>
              <p:cNvSpPr/>
              <p:nvPr/>
            </p:nvSpPr>
            <p:spPr>
              <a:xfrm>
                <a:off x="9473689" y="2741402"/>
                <a:ext cx="3048" cy="1524"/>
              </a:xfrm>
              <a:custGeom>
                <a:avLst/>
                <a:gdLst>
                  <a:gd name="connsiteX0" fmla="*/ 1525 w 3048"/>
                  <a:gd name="connsiteY0" fmla="*/ 762 h 1524"/>
                  <a:gd name="connsiteX1" fmla="*/ 0 w 3048"/>
                  <a:gd name="connsiteY1" fmla="*/ 1524 h 1524"/>
                  <a:gd name="connsiteX2" fmla="*/ 3049 w 3048"/>
                  <a:gd name="connsiteY2" fmla="*/ 0 h 1524"/>
                </a:gdLst>
                <a:ahLst/>
                <a:cxnLst>
                  <a:cxn ang="0">
                    <a:pos x="connsiteX0" y="connsiteY0"/>
                  </a:cxn>
                  <a:cxn ang="0">
                    <a:pos x="connsiteX1" y="connsiteY1"/>
                  </a:cxn>
                  <a:cxn ang="0">
                    <a:pos x="connsiteX2" y="connsiteY2"/>
                  </a:cxn>
                </a:cxnLst>
                <a:rect l="l" t="t" r="r" b="b"/>
                <a:pathLst>
                  <a:path w="3048" h="1524">
                    <a:moveTo>
                      <a:pt x="1525" y="762"/>
                    </a:moveTo>
                    <a:lnTo>
                      <a:pt x="0" y="1524"/>
                    </a:lnTo>
                    <a:lnTo>
                      <a:pt x="3049"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5" name="Freeform: Shape 382">
                <a:extLst>
                  <a:ext uri="{FF2B5EF4-FFF2-40B4-BE49-F238E27FC236}">
                    <a16:creationId xmlns:a16="http://schemas.microsoft.com/office/drawing/2014/main" id="{F646406E-F98E-FAE8-DB1E-A96E3F4D19B8}"/>
                  </a:ext>
                </a:extLst>
              </p:cNvPr>
              <p:cNvSpPr/>
              <p:nvPr/>
            </p:nvSpPr>
            <p:spPr>
              <a:xfrm>
                <a:off x="9493382" y="2773258"/>
                <a:ext cx="2768" cy="2439"/>
              </a:xfrm>
              <a:custGeom>
                <a:avLst/>
                <a:gdLst>
                  <a:gd name="connsiteX0" fmla="*/ 2409 w 2768"/>
                  <a:gd name="connsiteY0" fmla="*/ 153 h 2439"/>
                  <a:gd name="connsiteX1" fmla="*/ 122 w 2768"/>
                  <a:gd name="connsiteY1" fmla="*/ 2440 h 2439"/>
                  <a:gd name="connsiteX2" fmla="*/ 2409 w 2768"/>
                  <a:gd name="connsiteY2" fmla="*/ 153 h 2439"/>
                </a:gdLst>
                <a:ahLst/>
                <a:cxnLst>
                  <a:cxn ang="0">
                    <a:pos x="connsiteX0" y="connsiteY0"/>
                  </a:cxn>
                  <a:cxn ang="0">
                    <a:pos x="connsiteX1" y="connsiteY1"/>
                  </a:cxn>
                  <a:cxn ang="0">
                    <a:pos x="connsiteX2" y="connsiteY2"/>
                  </a:cxn>
                </a:cxnLst>
                <a:rect l="l" t="t" r="r" b="b"/>
                <a:pathLst>
                  <a:path w="2768" h="2439">
                    <a:moveTo>
                      <a:pt x="2409" y="153"/>
                    </a:moveTo>
                    <a:cubicBezTo>
                      <a:pt x="3933" y="-609"/>
                      <a:pt x="122" y="1678"/>
                      <a:pt x="122" y="2440"/>
                    </a:cubicBezTo>
                    <a:cubicBezTo>
                      <a:pt x="-640" y="1678"/>
                      <a:pt x="2409" y="153"/>
                      <a:pt x="2409" y="153"/>
                    </a:cubicBez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sp>
            <p:nvSpPr>
              <p:cNvPr id="96" name="Freeform: Shape 383">
                <a:extLst>
                  <a:ext uri="{FF2B5EF4-FFF2-40B4-BE49-F238E27FC236}">
                    <a16:creationId xmlns:a16="http://schemas.microsoft.com/office/drawing/2014/main" id="{A1EF08D0-1E54-B58C-FC32-8A12E678B92A}"/>
                  </a:ext>
                </a:extLst>
              </p:cNvPr>
              <p:cNvSpPr/>
              <p:nvPr/>
            </p:nvSpPr>
            <p:spPr>
              <a:xfrm>
                <a:off x="9517892" y="2778746"/>
                <a:ext cx="4573" cy="3048"/>
              </a:xfrm>
              <a:custGeom>
                <a:avLst/>
                <a:gdLst>
                  <a:gd name="connsiteX0" fmla="*/ 0 w 4573"/>
                  <a:gd name="connsiteY0" fmla="*/ 3049 h 3048"/>
                  <a:gd name="connsiteX1" fmla="*/ 0 w 4573"/>
                  <a:gd name="connsiteY1" fmla="*/ 3049 h 3048"/>
                  <a:gd name="connsiteX2" fmla="*/ 4573 w 4573"/>
                  <a:gd name="connsiteY2" fmla="*/ 0 h 3048"/>
                </a:gdLst>
                <a:ahLst/>
                <a:cxnLst>
                  <a:cxn ang="0">
                    <a:pos x="connsiteX0" y="connsiteY0"/>
                  </a:cxn>
                  <a:cxn ang="0">
                    <a:pos x="connsiteX1" y="connsiteY1"/>
                  </a:cxn>
                  <a:cxn ang="0">
                    <a:pos x="connsiteX2" y="connsiteY2"/>
                  </a:cxn>
                </a:cxnLst>
                <a:rect l="l" t="t" r="r" b="b"/>
                <a:pathLst>
                  <a:path w="4573" h="3048">
                    <a:moveTo>
                      <a:pt x="0" y="3049"/>
                    </a:moveTo>
                    <a:lnTo>
                      <a:pt x="0" y="3049"/>
                    </a:lnTo>
                    <a:lnTo>
                      <a:pt x="4573" y="0"/>
                    </a:lnTo>
                    <a:close/>
                  </a:path>
                </a:pathLst>
              </a:custGeom>
              <a:grpFill/>
              <a:ln w="76200" cap="flat">
                <a:noFill/>
                <a:prstDash val="solid"/>
                <a:miter/>
              </a:ln>
            </p:spPr>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a:p>
            </p:txBody>
          </p:sp>
        </p:grpSp>
      </p:grpSp>
      <p:pic>
        <p:nvPicPr>
          <p:cNvPr id="4" name="Imagen 3">
            <a:extLst>
              <a:ext uri="{FF2B5EF4-FFF2-40B4-BE49-F238E27FC236}">
                <a16:creationId xmlns:a16="http://schemas.microsoft.com/office/drawing/2014/main" id="{33263ADB-B291-C154-BC69-56AC17ED1C8D}"/>
              </a:ext>
            </a:extLst>
          </p:cNvPr>
          <p:cNvPicPr>
            <a:picLocks noChangeAspect="1"/>
          </p:cNvPicPr>
          <p:nvPr/>
        </p:nvPicPr>
        <p:blipFill>
          <a:blip r:embed="rId4"/>
          <a:stretch>
            <a:fillRect/>
          </a:stretch>
        </p:blipFill>
        <p:spPr>
          <a:xfrm>
            <a:off x="5736647" y="159803"/>
            <a:ext cx="2196000" cy="573298"/>
          </a:xfrm>
          <a:prstGeom prst="rect">
            <a:avLst/>
          </a:prstGeom>
        </p:spPr>
      </p:pic>
      <p:sp>
        <p:nvSpPr>
          <p:cNvPr id="13" name="Rectángulo 12">
            <a:extLst>
              <a:ext uri="{FF2B5EF4-FFF2-40B4-BE49-F238E27FC236}">
                <a16:creationId xmlns:a16="http://schemas.microsoft.com/office/drawing/2014/main" id="{B9835720-A481-839C-272C-224B535D756D}"/>
              </a:ext>
            </a:extLst>
          </p:cNvPr>
          <p:cNvSpPr/>
          <p:nvPr/>
        </p:nvSpPr>
        <p:spPr>
          <a:xfrm>
            <a:off x="1170741" y="1765782"/>
            <a:ext cx="11021259" cy="612000"/>
          </a:xfrm>
          <a:prstGeom prst="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Subtitle 2">
            <a:extLst>
              <a:ext uri="{FF2B5EF4-FFF2-40B4-BE49-F238E27FC236}">
                <a16:creationId xmlns:a16="http://schemas.microsoft.com/office/drawing/2014/main" id="{73039121-89FB-4803-F848-64F0A55494DB}"/>
              </a:ext>
            </a:extLst>
          </p:cNvPr>
          <p:cNvSpPr txBox="1">
            <a:spLocks noChangeArrowheads="1"/>
          </p:cNvSpPr>
          <p:nvPr/>
        </p:nvSpPr>
        <p:spPr bwMode="auto">
          <a:xfrm>
            <a:off x="1309757" y="1814662"/>
            <a:ext cx="10270495"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700"/>
              <a:t>Alta anterior al 1 de enero de 2023 con información proporcionada por la AEAT y meses de abril y mayo no regularizables por IT (periodos de cálculo de base reguladora y de percibo de prestación) (2)</a:t>
            </a:r>
          </a:p>
        </p:txBody>
      </p:sp>
    </p:spTree>
    <p:extLst>
      <p:ext uri="{BB962C8B-B14F-4D97-AF65-F5344CB8AC3E}">
        <p14:creationId xmlns:p14="http://schemas.microsoft.com/office/powerpoint/2010/main" val="19001137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5C9937C-ADAC-3E53-2498-183E499E0724}"/>
              </a:ext>
              <a:ext uri="{C183D7F6-B498-43B3-948B-1728B52AA6E4}">
                <adec:decorative xmlns:adec="http://schemas.microsoft.com/office/drawing/2017/decorative" val="1"/>
              </a:ext>
            </a:extLst>
          </p:cNvPr>
          <p:cNvSpPr/>
          <p:nvPr/>
        </p:nvSpPr>
        <p:spPr>
          <a:xfrm>
            <a:off x="9330981" y="0"/>
            <a:ext cx="2861019" cy="6858000"/>
          </a:xfrm>
          <a:prstGeom prst="rect">
            <a:avLst/>
          </a:prstGeom>
          <a:solidFill>
            <a:schemeClr val="accent1"/>
          </a:solidFill>
          <a:ln w="0" cap="flat">
            <a:noFill/>
            <a:prstDash val="solid"/>
            <a:miter/>
          </a:ln>
        </p:spPr>
        <p:txBody>
          <a:bodyPr rtlCol="0" anchor="ctr"/>
          <a:lstStyle>
            <a:defPPr>
              <a:defRPr lang="es-ES"/>
            </a:defPPr>
          </a:lstStyle>
          <a:p>
            <a:endParaRPr lang="es-ES"/>
          </a:p>
        </p:txBody>
      </p:sp>
      <p:sp>
        <p:nvSpPr>
          <p:cNvPr id="9" name="Rectángulo 8">
            <a:extLst>
              <a:ext uri="{FF2B5EF4-FFF2-40B4-BE49-F238E27FC236}">
                <a16:creationId xmlns:a16="http://schemas.microsoft.com/office/drawing/2014/main" id="{B26D5493-AEFE-9D60-B976-C89022CB6075}"/>
              </a:ext>
              <a:ext uri="{C183D7F6-B498-43B3-948B-1728B52AA6E4}">
                <adec:decorative xmlns:adec="http://schemas.microsoft.com/office/drawing/2017/decorative" val="1"/>
              </a:ext>
            </a:extLst>
          </p:cNvPr>
          <p:cNvSpPr/>
          <p:nvPr/>
        </p:nvSpPr>
        <p:spPr>
          <a:xfrm>
            <a:off x="428505" y="915595"/>
            <a:ext cx="11334993" cy="5520306"/>
          </a:xfrm>
          <a:prstGeom prst="rect">
            <a:avLst/>
          </a:prstGeom>
          <a:solidFill>
            <a:srgbClr val="FBFBFB"/>
          </a:solidFill>
          <a:ln w="25400" cap="flat" cmpd="sng" algn="ctr">
            <a:noFill/>
            <a:prstDash val="solid"/>
          </a:ln>
          <a:effectLst/>
        </p:spPr>
        <p:txBody>
          <a:bodyPr rtlCol="0" anchor="ctr"/>
          <a:lstStyle>
            <a:defPPr>
              <a:defRPr lang="es-ES"/>
            </a:defPPr>
          </a:lstStyle>
          <a:p>
            <a:pPr algn="ctr" defTabSz="1218987">
              <a:defRPr/>
            </a:pPr>
            <a:endParaRPr lang="es-ES" sz="2400" kern="0">
              <a:solidFill>
                <a:srgbClr val="FFFFFF"/>
              </a:solidFill>
              <a:latin typeface="Corbel"/>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41</a:t>
            </a:fld>
            <a:endParaRPr lang="es-ES"/>
          </a:p>
        </p:txBody>
      </p:sp>
      <p:sp>
        <p:nvSpPr>
          <p:cNvPr id="2" name="Subtitle 2">
            <a:extLst>
              <a:ext uri="{FF2B5EF4-FFF2-40B4-BE49-F238E27FC236}">
                <a16:creationId xmlns:a16="http://schemas.microsoft.com/office/drawing/2014/main" id="{DDCF2C56-74F4-0B4A-59C4-860FBA94A52E}"/>
              </a:ext>
            </a:extLst>
          </p:cNvPr>
          <p:cNvSpPr txBox="1">
            <a:spLocks noChangeArrowheads="1"/>
          </p:cNvSpPr>
          <p:nvPr/>
        </p:nvSpPr>
        <p:spPr bwMode="auto">
          <a:xfrm>
            <a:off x="1132114" y="1973627"/>
            <a:ext cx="992777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2000">
                <a:latin typeface="+mn-lt"/>
                <a:ea typeface="Lato Light" panose="020F0502020204030203" pitchFamily="34" charset="0"/>
                <a:cs typeface="Segoe UI" panose="020B0502040204020203" pitchFamily="34" charset="0"/>
              </a:rPr>
              <a:t>Después de calcular los </a:t>
            </a:r>
            <a:r>
              <a:rPr lang="es-ES" altLang="en-US" sz="2000" err="1">
                <a:latin typeface="+mn-lt"/>
                <a:ea typeface="Lato Light" panose="020F0502020204030203" pitchFamily="34" charset="0"/>
                <a:cs typeface="Segoe UI" panose="020B0502040204020203" pitchFamily="34" charset="0"/>
              </a:rPr>
              <a:t>PnoR</a:t>
            </a:r>
            <a:r>
              <a:rPr lang="es-ES" altLang="en-US" sz="2000">
                <a:latin typeface="+mn-lt"/>
                <a:ea typeface="Lato Light" panose="020F0502020204030203" pitchFamily="34" charset="0"/>
                <a:cs typeface="Segoe UI" panose="020B0502040204020203" pitchFamily="34" charset="0"/>
              </a:rPr>
              <a:t> y los RNM, la TGSS  </a:t>
            </a:r>
            <a:r>
              <a:rPr lang="es-ES" altLang="en-US" sz="2000" b="1">
                <a:solidFill>
                  <a:schemeClr val="accent1"/>
                </a:solidFill>
                <a:latin typeface="+mn-lt"/>
                <a:ea typeface="Lato Light" panose="020F0502020204030203" pitchFamily="34" charset="0"/>
                <a:cs typeface="Segoe UI" panose="020B0502040204020203" pitchFamily="34" charset="0"/>
              </a:rPr>
              <a:t>determina la BCD</a:t>
            </a:r>
            <a:r>
              <a:rPr lang="es-ES" altLang="en-US" sz="2000">
                <a:latin typeface="+mn-lt"/>
                <a:ea typeface="Lato Light" panose="020F0502020204030203" pitchFamily="34" charset="0"/>
                <a:cs typeface="Segoe UI" panose="020B0502040204020203" pitchFamily="34" charset="0"/>
              </a:rPr>
              <a:t>.   </a:t>
            </a:r>
            <a:endParaRPr lang="es-ES" altLang="en-US" sz="2000" b="1">
              <a:latin typeface="+mn-lt"/>
              <a:ea typeface="Lato Light" panose="020F0502020204030203" pitchFamily="34" charset="0"/>
              <a:cs typeface="Segoe UI" panose="020B0502040204020203" pitchFamily="34" charset="0"/>
            </a:endParaRPr>
          </a:p>
        </p:txBody>
      </p:sp>
      <p:sp>
        <p:nvSpPr>
          <p:cNvPr id="75" name="Rectángulo 74">
            <a:extLst>
              <a:ext uri="{FF2B5EF4-FFF2-40B4-BE49-F238E27FC236}">
                <a16:creationId xmlns:a16="http://schemas.microsoft.com/office/drawing/2014/main" id="{044622A4-1099-74E0-51E7-8E4907DF3B61}"/>
              </a:ext>
            </a:extLst>
          </p:cNvPr>
          <p:cNvSpPr/>
          <p:nvPr/>
        </p:nvSpPr>
        <p:spPr>
          <a:xfrm>
            <a:off x="5379079" y="3901032"/>
            <a:ext cx="1113183" cy="1264207"/>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3" name="Group 129">
            <a:extLst>
              <a:ext uri="{FF2B5EF4-FFF2-40B4-BE49-F238E27FC236}">
                <a16:creationId xmlns:a16="http://schemas.microsoft.com/office/drawing/2014/main" id="{84422C5A-FF7E-382C-4BC2-58BB38DDF6B3}"/>
              </a:ext>
            </a:extLst>
          </p:cNvPr>
          <p:cNvGrpSpPr/>
          <p:nvPr/>
        </p:nvGrpSpPr>
        <p:grpSpPr>
          <a:xfrm rot="7909026">
            <a:off x="5699303" y="3282997"/>
            <a:ext cx="979671" cy="365191"/>
            <a:chOff x="-13779500" y="1027113"/>
            <a:chExt cx="3113087" cy="1160463"/>
          </a:xfrm>
          <a:solidFill>
            <a:srgbClr val="D73A2C"/>
          </a:solidFill>
        </p:grpSpPr>
        <p:sp>
          <p:nvSpPr>
            <p:cNvPr id="4" name="Freeform 73">
              <a:extLst>
                <a:ext uri="{FF2B5EF4-FFF2-40B4-BE49-F238E27FC236}">
                  <a16:creationId xmlns:a16="http://schemas.microsoft.com/office/drawing/2014/main" id="{E3EE9C7D-F369-4B14-899F-62AFA1849349}"/>
                </a:ext>
              </a:extLst>
            </p:cNvPr>
            <p:cNvSpPr>
              <a:spLocks/>
            </p:cNvSpPr>
            <p:nvPr/>
          </p:nvSpPr>
          <p:spPr bwMode="auto">
            <a:xfrm>
              <a:off x="-13779500" y="1027113"/>
              <a:ext cx="2909888"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7" name="Freeform 74">
              <a:extLst>
                <a:ext uri="{FF2B5EF4-FFF2-40B4-BE49-F238E27FC236}">
                  <a16:creationId xmlns:a16="http://schemas.microsoft.com/office/drawing/2014/main" id="{D669EFDE-EA2C-7FDC-C60E-9868E7E5883D}"/>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20" name="Grupo 19">
            <a:extLst>
              <a:ext uri="{FF2B5EF4-FFF2-40B4-BE49-F238E27FC236}">
                <a16:creationId xmlns:a16="http://schemas.microsoft.com/office/drawing/2014/main" id="{DA1B970C-A72D-B95F-EBB9-6757A4B1E895}"/>
              </a:ext>
            </a:extLst>
          </p:cNvPr>
          <p:cNvGrpSpPr/>
          <p:nvPr/>
        </p:nvGrpSpPr>
        <p:grpSpPr>
          <a:xfrm>
            <a:off x="83315" y="100378"/>
            <a:ext cx="11312995" cy="630845"/>
            <a:chOff x="101977" y="91047"/>
            <a:chExt cx="11312995" cy="630845"/>
          </a:xfrm>
        </p:grpSpPr>
        <p:sp>
          <p:nvSpPr>
            <p:cNvPr id="21" name="TextBox 12">
              <a:extLst>
                <a:ext uri="{FF2B5EF4-FFF2-40B4-BE49-F238E27FC236}">
                  <a16:creationId xmlns:a16="http://schemas.microsoft.com/office/drawing/2014/main" id="{8E2446C0-781B-8D94-BD43-6B876A56E1BF}"/>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22" name="Grupo 21">
              <a:extLst>
                <a:ext uri="{FF2B5EF4-FFF2-40B4-BE49-F238E27FC236}">
                  <a16:creationId xmlns:a16="http://schemas.microsoft.com/office/drawing/2014/main" id="{FFD5CBA6-67AC-4912-EEEB-DEDE5CD31B08}"/>
                </a:ext>
              </a:extLst>
            </p:cNvPr>
            <p:cNvGrpSpPr/>
            <p:nvPr/>
          </p:nvGrpSpPr>
          <p:grpSpPr>
            <a:xfrm>
              <a:off x="101977" y="91047"/>
              <a:ext cx="712074" cy="630845"/>
              <a:chOff x="101977" y="91047"/>
              <a:chExt cx="712074" cy="630845"/>
            </a:xfrm>
          </p:grpSpPr>
          <p:sp>
            <p:nvSpPr>
              <p:cNvPr id="23" name="Graphic 10">
                <a:extLst>
                  <a:ext uri="{FF2B5EF4-FFF2-40B4-BE49-F238E27FC236}">
                    <a16:creationId xmlns:a16="http://schemas.microsoft.com/office/drawing/2014/main" id="{671C6E1D-70E9-00ED-3180-27967FF49F1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TextBox 38">
                <a:extLst>
                  <a:ext uri="{FF2B5EF4-FFF2-40B4-BE49-F238E27FC236}">
                    <a16:creationId xmlns:a16="http://schemas.microsoft.com/office/drawing/2014/main" id="{E60F0200-BE2C-8748-DBD0-BD34DD79B36F}"/>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sp>
        <p:nvSpPr>
          <p:cNvPr id="26" name="Subtitle 2">
            <a:extLst>
              <a:ext uri="{FF2B5EF4-FFF2-40B4-BE49-F238E27FC236}">
                <a16:creationId xmlns:a16="http://schemas.microsoft.com/office/drawing/2014/main" id="{51E4CF83-9F7B-F5EA-3C35-9E6BFB42AF62}"/>
              </a:ext>
            </a:extLst>
          </p:cNvPr>
          <p:cNvSpPr txBox="1">
            <a:spLocks noChangeArrowheads="1"/>
          </p:cNvSpPr>
          <p:nvPr/>
        </p:nvSpPr>
        <p:spPr bwMode="auto">
          <a:xfrm>
            <a:off x="1132114" y="1307263"/>
            <a:ext cx="9927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3000">
                <a:solidFill>
                  <a:srgbClr val="D73A2C"/>
                </a:solidFill>
                <a:latin typeface="+mn-lt"/>
                <a:ea typeface="Lato Light" panose="020F0502020204030203" pitchFamily="34" charset="0"/>
                <a:cs typeface="Segoe UI" panose="020B0502040204020203" pitchFamily="34" charset="0"/>
              </a:rPr>
              <a:t>Determinar la BCD</a:t>
            </a:r>
            <a:endParaRPr lang="es-ES" altLang="en-US" sz="3000" b="1">
              <a:solidFill>
                <a:srgbClr val="D73A2C"/>
              </a:solidFill>
              <a:latin typeface="+mn-lt"/>
              <a:ea typeface="Lato Light" panose="020F0502020204030203" pitchFamily="34" charset="0"/>
              <a:cs typeface="Segoe UI" panose="020B0502040204020203" pitchFamily="34" charset="0"/>
            </a:endParaRPr>
          </a:p>
        </p:txBody>
      </p:sp>
      <p:pic>
        <p:nvPicPr>
          <p:cNvPr id="10" name="Imagen 9">
            <a:extLst>
              <a:ext uri="{FF2B5EF4-FFF2-40B4-BE49-F238E27FC236}">
                <a16:creationId xmlns:a16="http://schemas.microsoft.com/office/drawing/2014/main" id="{A9CA7BE2-DE0F-D8A6-73F4-5D911D1A46C0}"/>
              </a:ext>
            </a:extLst>
          </p:cNvPr>
          <p:cNvPicPr>
            <a:picLocks noChangeAspect="1"/>
          </p:cNvPicPr>
          <p:nvPr/>
        </p:nvPicPr>
        <p:blipFill>
          <a:blip r:embed="rId2"/>
          <a:stretch>
            <a:fillRect/>
          </a:stretch>
        </p:blipFill>
        <p:spPr>
          <a:xfrm>
            <a:off x="1282292" y="3238556"/>
            <a:ext cx="9648000" cy="2520433"/>
          </a:xfrm>
          <a:prstGeom prst="rect">
            <a:avLst/>
          </a:prstGeom>
        </p:spPr>
      </p:pic>
    </p:spTree>
    <p:extLst>
      <p:ext uri="{BB962C8B-B14F-4D97-AF65-F5344CB8AC3E}">
        <p14:creationId xmlns:p14="http://schemas.microsoft.com/office/powerpoint/2010/main" val="7278886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7" name="Grupo 26">
            <a:extLst>
              <a:ext uri="{FF2B5EF4-FFF2-40B4-BE49-F238E27FC236}">
                <a16:creationId xmlns:a16="http://schemas.microsoft.com/office/drawing/2014/main" id="{5C8265A2-AA22-5C25-AE88-64CE3F90526C}"/>
              </a:ext>
            </a:extLst>
          </p:cNvPr>
          <p:cNvGrpSpPr/>
          <p:nvPr/>
        </p:nvGrpSpPr>
        <p:grpSpPr>
          <a:xfrm>
            <a:off x="8037867" y="693493"/>
            <a:ext cx="4154133" cy="6166054"/>
            <a:chOff x="8196752" y="691946"/>
            <a:chExt cx="3995247" cy="6166054"/>
          </a:xfrm>
        </p:grpSpPr>
        <p:pic>
          <p:nvPicPr>
            <p:cNvPr id="25" name="Imagen 24">
              <a:extLst>
                <a:ext uri="{FF2B5EF4-FFF2-40B4-BE49-F238E27FC236}">
                  <a16:creationId xmlns:a16="http://schemas.microsoft.com/office/drawing/2014/main" id="{913083DF-70ED-9A1E-D147-BF2E25D329E4}"/>
                </a:ext>
              </a:extLst>
            </p:cNvPr>
            <p:cNvPicPr>
              <a:picLocks noChangeAspect="1"/>
            </p:cNvPicPr>
            <p:nvPr/>
          </p:nvPicPr>
          <p:blipFill rotWithShape="1">
            <a:blip r:embed="rId3">
              <a:duotone>
                <a:schemeClr val="bg2">
                  <a:shade val="45000"/>
                  <a:satMod val="135000"/>
                </a:schemeClr>
                <a:prstClr val="white"/>
              </a:duotone>
            </a:blip>
            <a:srcRect l="62539" t="22874" r="18905" b="25210"/>
            <a:stretch/>
          </p:blipFill>
          <p:spPr>
            <a:xfrm>
              <a:off x="8198889" y="705599"/>
              <a:ext cx="3990975" cy="6152401"/>
            </a:xfrm>
            <a:prstGeom prst="rect">
              <a:avLst/>
            </a:prstGeom>
          </p:spPr>
        </p:pic>
        <p:sp>
          <p:nvSpPr>
            <p:cNvPr id="26" name="Rectangle 21">
              <a:extLst>
                <a:ext uri="{FF2B5EF4-FFF2-40B4-BE49-F238E27FC236}">
                  <a16:creationId xmlns:a16="http://schemas.microsoft.com/office/drawing/2014/main" id="{E6D0FEFA-C7D2-999B-4EC1-1BF7EADC071F}"/>
                </a:ext>
              </a:extLst>
            </p:cNvPr>
            <p:cNvSpPr/>
            <p:nvPr/>
          </p:nvSpPr>
          <p:spPr>
            <a:xfrm rot="5400000">
              <a:off x="7118176" y="1770522"/>
              <a:ext cx="6152400" cy="3995247"/>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gr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42</a:t>
            </a:fld>
            <a:endParaRPr lang="es-ES"/>
          </a:p>
        </p:txBody>
      </p:sp>
      <p:grpSp>
        <p:nvGrpSpPr>
          <p:cNvPr id="21" name="Grupo 20">
            <a:extLst>
              <a:ext uri="{FF2B5EF4-FFF2-40B4-BE49-F238E27FC236}">
                <a16:creationId xmlns:a16="http://schemas.microsoft.com/office/drawing/2014/main" id="{221B4F4B-00C9-2FF1-5B8A-5CAAA8A15311}"/>
              </a:ext>
            </a:extLst>
          </p:cNvPr>
          <p:cNvGrpSpPr/>
          <p:nvPr/>
        </p:nvGrpSpPr>
        <p:grpSpPr>
          <a:xfrm>
            <a:off x="231736" y="4667253"/>
            <a:ext cx="6716213" cy="1324048"/>
            <a:chOff x="238225" y="4761867"/>
            <a:chExt cx="6716213" cy="1324048"/>
          </a:xfrm>
        </p:grpSpPr>
        <p:sp>
          <p:nvSpPr>
            <p:cNvPr id="17" name="Rectangle 4">
              <a:extLst>
                <a:ext uri="{FF2B5EF4-FFF2-40B4-BE49-F238E27FC236}">
                  <a16:creationId xmlns:a16="http://schemas.microsoft.com/office/drawing/2014/main" id="{39867D1A-9E2D-F232-4981-D560FBB5F483}"/>
                </a:ext>
              </a:extLst>
            </p:cNvPr>
            <p:cNvSpPr/>
            <p:nvPr/>
          </p:nvSpPr>
          <p:spPr>
            <a:xfrm>
              <a:off x="665238" y="6049915"/>
              <a:ext cx="6289200" cy="36000"/>
            </a:xfrm>
            <a:prstGeom prst="rect">
              <a:avLst/>
            </a:pr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8" name="Rectangle 2">
              <a:extLst>
                <a:ext uri="{FF2B5EF4-FFF2-40B4-BE49-F238E27FC236}">
                  <a16:creationId xmlns:a16="http://schemas.microsoft.com/office/drawing/2014/main" id="{B179A751-448D-2AFF-6EBE-C8132EB4E9CA}"/>
                </a:ext>
              </a:extLst>
            </p:cNvPr>
            <p:cNvSpPr/>
            <p:nvPr/>
          </p:nvSpPr>
          <p:spPr>
            <a:xfrm>
              <a:off x="658129" y="5182329"/>
              <a:ext cx="6289820" cy="840923"/>
            </a:xfrm>
            <a:prstGeom prst="rect">
              <a:avLst/>
            </a:prstGeom>
            <a:solidFill>
              <a:srgbClr val="244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Segoe UI" panose="020B0502040204020203" pitchFamily="34" charset="0"/>
              </a:endParaRPr>
            </a:p>
          </p:txBody>
        </p:sp>
        <p:sp>
          <p:nvSpPr>
            <p:cNvPr id="10" name="Subtitle 2">
              <a:extLst>
                <a:ext uri="{FF2B5EF4-FFF2-40B4-BE49-F238E27FC236}">
                  <a16:creationId xmlns:a16="http://schemas.microsoft.com/office/drawing/2014/main" id="{8AEEF931-7278-415B-0669-97073C0CB707}"/>
                </a:ext>
              </a:extLst>
            </p:cNvPr>
            <p:cNvSpPr txBox="1">
              <a:spLocks noChangeArrowheads="1"/>
            </p:cNvSpPr>
            <p:nvPr/>
          </p:nvSpPr>
          <p:spPr bwMode="auto">
            <a:xfrm>
              <a:off x="1301912" y="5448902"/>
              <a:ext cx="501585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spcAft>
                  <a:spcPts val="1800"/>
                </a:spcAft>
                <a:buFont typeface="Arial" panose="020B0604020202020204" pitchFamily="34" charset="0"/>
                <a:buNone/>
              </a:pPr>
              <a:r>
                <a:rPr lang="es-ES" altLang="en-US" sz="2000">
                  <a:solidFill>
                    <a:schemeClr val="bg1">
                      <a:lumMod val="95000"/>
                    </a:schemeClr>
                  </a:solidFill>
                  <a:latin typeface="+mn-lt"/>
                  <a:ea typeface="Lato Light" panose="020F0502020204030203" pitchFamily="34" charset="0"/>
                  <a:cs typeface="Segoe UI" panose="020B0502040204020203" pitchFamily="34" charset="0"/>
                </a:rPr>
                <a:t>Solo puede existir una única </a:t>
              </a:r>
              <a:r>
                <a:rPr lang="es-ES" altLang="en-US" sz="2000" err="1">
                  <a:solidFill>
                    <a:schemeClr val="bg1">
                      <a:lumMod val="95000"/>
                    </a:schemeClr>
                  </a:solidFill>
                  <a:latin typeface="+mn-lt"/>
                  <a:ea typeface="Lato Light" panose="020F0502020204030203" pitchFamily="34" charset="0"/>
                  <a:cs typeface="Segoe UI" panose="020B0502040204020203" pitchFamily="34" charset="0"/>
                </a:rPr>
                <a:t>BCPpM</a:t>
              </a:r>
              <a:r>
                <a:rPr lang="es-ES" altLang="en-US" sz="2000">
                  <a:solidFill>
                    <a:schemeClr val="bg1">
                      <a:lumMod val="95000"/>
                    </a:schemeClr>
                  </a:solidFill>
                  <a:latin typeface="+mn-lt"/>
                  <a:ea typeface="Lato Light" panose="020F0502020204030203" pitchFamily="34" charset="0"/>
                  <a:cs typeface="Segoe UI" panose="020B0502040204020203" pitchFamily="34" charset="0"/>
                </a:rPr>
                <a:t> al año </a:t>
              </a:r>
            </a:p>
          </p:txBody>
        </p:sp>
        <p:sp>
          <p:nvSpPr>
            <p:cNvPr id="28" name="!!CoverSlideFooterText">
              <a:extLst>
                <a:ext uri="{FF2B5EF4-FFF2-40B4-BE49-F238E27FC236}">
                  <a16:creationId xmlns:a16="http://schemas.microsoft.com/office/drawing/2014/main" id="{1AE4A06D-D178-960E-D280-9D5A418F4F1B}"/>
                </a:ext>
              </a:extLst>
            </p:cNvPr>
            <p:cNvSpPr>
              <a:spLocks/>
            </p:cNvSpPr>
            <p:nvPr/>
          </p:nvSpPr>
          <p:spPr bwMode="auto">
            <a:xfrm>
              <a:off x="238225" y="4761867"/>
              <a:ext cx="835365" cy="840924"/>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31" name="Subtitle 2">
            <a:extLst>
              <a:ext uri="{FF2B5EF4-FFF2-40B4-BE49-F238E27FC236}">
                <a16:creationId xmlns:a16="http://schemas.microsoft.com/office/drawing/2014/main" id="{229F79D8-4210-2813-91FA-80BED0D573FE}"/>
              </a:ext>
            </a:extLst>
          </p:cNvPr>
          <p:cNvSpPr txBox="1">
            <a:spLocks noChangeArrowheads="1"/>
          </p:cNvSpPr>
          <p:nvPr/>
        </p:nvSpPr>
        <p:spPr bwMode="auto">
          <a:xfrm>
            <a:off x="574651" y="2704202"/>
            <a:ext cx="6289820"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1800"/>
              </a:spcAft>
              <a:buFont typeface="Arial" panose="020B0604020202020204" pitchFamily="34" charset="0"/>
              <a:buNone/>
            </a:pPr>
            <a:r>
              <a:rPr lang="es-ES" altLang="en-US" sz="1800">
                <a:latin typeface="+mn-lt"/>
                <a:ea typeface="Lato Light" panose="020F0502020204030203" pitchFamily="34" charset="0"/>
                <a:cs typeface="Segoe UI" panose="020B0502040204020203" pitchFamily="34" charset="0"/>
              </a:rPr>
              <a:t>Para obtenerla se utilizarán las BCP de los PR, elegidas por el o la autónoma en el año de la RC, según la siguiente fórmula:</a:t>
            </a:r>
          </a:p>
        </p:txBody>
      </p:sp>
      <p:sp>
        <p:nvSpPr>
          <p:cNvPr id="8" name="Subtitle 2">
            <a:extLst>
              <a:ext uri="{FF2B5EF4-FFF2-40B4-BE49-F238E27FC236}">
                <a16:creationId xmlns:a16="http://schemas.microsoft.com/office/drawing/2014/main" id="{68AE709A-C3B3-DFB4-522A-217C7E866E5B}"/>
              </a:ext>
            </a:extLst>
          </p:cNvPr>
          <p:cNvSpPr txBox="1">
            <a:spLocks noChangeArrowheads="1"/>
          </p:cNvSpPr>
          <p:nvPr/>
        </p:nvSpPr>
        <p:spPr bwMode="auto">
          <a:xfrm>
            <a:off x="7061513" y="1644822"/>
            <a:ext cx="173736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ts val="0"/>
              </a:spcBef>
              <a:spcAft>
                <a:spcPts val="600"/>
              </a:spcAft>
              <a:buFont typeface="Arial" panose="020B0604020202020204" pitchFamily="34" charset="0"/>
              <a:buNone/>
            </a:pPr>
            <a:r>
              <a:rPr lang="es-ES" altLang="en-US" sz="2400" b="1">
                <a:solidFill>
                  <a:srgbClr val="D73A2C"/>
                </a:solidFill>
                <a:latin typeface="+mn-lt"/>
                <a:ea typeface="Lato Light" panose="020F0502020204030203" pitchFamily="34" charset="0"/>
                <a:cs typeface="Segoe UI" panose="020B0502040204020203" pitchFamily="34" charset="0"/>
              </a:rPr>
              <a:t>Fórmula:</a:t>
            </a:r>
          </a:p>
        </p:txBody>
      </p:sp>
      <p:grpSp>
        <p:nvGrpSpPr>
          <p:cNvPr id="30" name="Grupo 29">
            <a:extLst>
              <a:ext uri="{FF2B5EF4-FFF2-40B4-BE49-F238E27FC236}">
                <a16:creationId xmlns:a16="http://schemas.microsoft.com/office/drawing/2014/main" id="{113788FA-B771-055E-F7FE-18A57D70EB31}"/>
              </a:ext>
            </a:extLst>
          </p:cNvPr>
          <p:cNvGrpSpPr/>
          <p:nvPr/>
        </p:nvGrpSpPr>
        <p:grpSpPr>
          <a:xfrm>
            <a:off x="7579216" y="3445358"/>
            <a:ext cx="4170185" cy="1172935"/>
            <a:chOff x="7579216" y="2858470"/>
            <a:chExt cx="4170185" cy="1172935"/>
          </a:xfrm>
        </p:grpSpPr>
        <p:sp>
          <p:nvSpPr>
            <p:cNvPr id="74" name="Persegi Panjang: Sudut Lengkung 1">
              <a:extLst>
                <a:ext uri="{FF2B5EF4-FFF2-40B4-BE49-F238E27FC236}">
                  <a16:creationId xmlns:a16="http://schemas.microsoft.com/office/drawing/2014/main" id="{0DB90F16-1FB0-0A48-4DA9-00FE654DD345}"/>
                </a:ext>
              </a:extLst>
            </p:cNvPr>
            <p:cNvSpPr/>
            <p:nvPr/>
          </p:nvSpPr>
          <p:spPr>
            <a:xfrm>
              <a:off x="7663635" y="2858470"/>
              <a:ext cx="4085766"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cxnSp>
          <p:nvCxnSpPr>
            <p:cNvPr id="75" name="Straight Connector 11">
              <a:extLst>
                <a:ext uri="{FF2B5EF4-FFF2-40B4-BE49-F238E27FC236}">
                  <a16:creationId xmlns:a16="http://schemas.microsoft.com/office/drawing/2014/main" id="{A7525A8E-4370-678D-1662-D433A0CD5775}"/>
                </a:ext>
              </a:extLst>
            </p:cNvPr>
            <p:cNvCxnSpPr>
              <a:cxnSpLocks/>
            </p:cNvCxnSpPr>
            <p:nvPr/>
          </p:nvCxnSpPr>
          <p:spPr>
            <a:xfrm>
              <a:off x="8268159" y="3124033"/>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76" name="CuadroTexto 75">
              <a:extLst>
                <a:ext uri="{FF2B5EF4-FFF2-40B4-BE49-F238E27FC236}">
                  <a16:creationId xmlns:a16="http://schemas.microsoft.com/office/drawing/2014/main" id="{0306056F-63D8-74C6-B1E0-26268088BF0A}"/>
                </a:ext>
              </a:extLst>
            </p:cNvPr>
            <p:cNvSpPr txBox="1"/>
            <p:nvPr/>
          </p:nvSpPr>
          <p:spPr>
            <a:xfrm>
              <a:off x="7579216" y="3043654"/>
              <a:ext cx="732629" cy="769441"/>
            </a:xfrm>
            <a:prstGeom prst="rect">
              <a:avLst/>
            </a:prstGeom>
            <a:noFill/>
          </p:spPr>
          <p:txBody>
            <a:bodyPr wrap="square" rtlCol="0">
              <a:spAutoFit/>
            </a:bodyPr>
            <a:lstStyle/>
            <a:p>
              <a:pPr algn="ctr"/>
              <a:r>
                <a:rPr lang="es-ES" sz="4400">
                  <a:solidFill>
                    <a:srgbClr val="D73A2C"/>
                  </a:solidFill>
                  <a:latin typeface="+mj-lt"/>
                </a:rPr>
                <a:t>2</a:t>
              </a:r>
            </a:p>
          </p:txBody>
        </p:sp>
        <p:sp>
          <p:nvSpPr>
            <p:cNvPr id="83" name="Subtitle 2">
              <a:extLst>
                <a:ext uri="{FF2B5EF4-FFF2-40B4-BE49-F238E27FC236}">
                  <a16:creationId xmlns:a16="http://schemas.microsoft.com/office/drawing/2014/main" id="{C7E14973-8B25-7AB1-B448-A3E8DB525600}"/>
                </a:ext>
              </a:extLst>
            </p:cNvPr>
            <p:cNvSpPr txBox="1">
              <a:spLocks noChangeArrowheads="1"/>
            </p:cNvSpPr>
            <p:nvPr/>
          </p:nvSpPr>
          <p:spPr bwMode="auto">
            <a:xfrm>
              <a:off x="8412233" y="3085569"/>
              <a:ext cx="2984077" cy="6924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500"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Este sumatorio </a:t>
              </a:r>
              <a:r>
                <a:rPr kumimoji="0" lang="es-ES" altLang="en-US" sz="15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se divide entre el número total de días regularizables </a:t>
              </a:r>
              <a:r>
                <a:rPr kumimoji="0" lang="es-ES" altLang="en-US" sz="1500"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del año a regularizar</a:t>
              </a:r>
            </a:p>
          </p:txBody>
        </p:sp>
      </p:grpSp>
      <p:grpSp>
        <p:nvGrpSpPr>
          <p:cNvPr id="84" name="Grupo 83">
            <a:extLst>
              <a:ext uri="{FF2B5EF4-FFF2-40B4-BE49-F238E27FC236}">
                <a16:creationId xmlns:a16="http://schemas.microsoft.com/office/drawing/2014/main" id="{ECE68350-1A12-95FC-588E-A5FEB04BB1BD}"/>
              </a:ext>
            </a:extLst>
          </p:cNvPr>
          <p:cNvGrpSpPr/>
          <p:nvPr/>
        </p:nvGrpSpPr>
        <p:grpSpPr>
          <a:xfrm>
            <a:off x="7579216" y="4752716"/>
            <a:ext cx="4170185" cy="1172935"/>
            <a:chOff x="7579216" y="4136484"/>
            <a:chExt cx="4170185" cy="1172935"/>
          </a:xfrm>
        </p:grpSpPr>
        <p:sp>
          <p:nvSpPr>
            <p:cNvPr id="85" name="Persegi Panjang: Sudut Lengkung 2">
              <a:extLst>
                <a:ext uri="{FF2B5EF4-FFF2-40B4-BE49-F238E27FC236}">
                  <a16:creationId xmlns:a16="http://schemas.microsoft.com/office/drawing/2014/main" id="{B802CA20-3676-B6DE-214D-2606C89313DD}"/>
                </a:ext>
              </a:extLst>
            </p:cNvPr>
            <p:cNvSpPr/>
            <p:nvPr/>
          </p:nvSpPr>
          <p:spPr>
            <a:xfrm>
              <a:off x="7663635" y="4136484"/>
              <a:ext cx="4085766"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cxnSp>
          <p:nvCxnSpPr>
            <p:cNvPr id="87" name="Straight Connector 11">
              <a:extLst>
                <a:ext uri="{FF2B5EF4-FFF2-40B4-BE49-F238E27FC236}">
                  <a16:creationId xmlns:a16="http://schemas.microsoft.com/office/drawing/2014/main" id="{14092E03-BEC0-A89D-1425-4F2E69CC238C}"/>
                </a:ext>
              </a:extLst>
            </p:cNvPr>
            <p:cNvCxnSpPr>
              <a:cxnSpLocks/>
            </p:cNvCxnSpPr>
            <p:nvPr/>
          </p:nvCxnSpPr>
          <p:spPr>
            <a:xfrm>
              <a:off x="8288350" y="4418610"/>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88" name="CuadroTexto 87">
              <a:extLst>
                <a:ext uri="{FF2B5EF4-FFF2-40B4-BE49-F238E27FC236}">
                  <a16:creationId xmlns:a16="http://schemas.microsoft.com/office/drawing/2014/main" id="{E9D785D0-419E-E75B-1F5A-EA2EA7F227D7}"/>
                </a:ext>
              </a:extLst>
            </p:cNvPr>
            <p:cNvSpPr txBox="1"/>
            <p:nvPr/>
          </p:nvSpPr>
          <p:spPr>
            <a:xfrm>
              <a:off x="7579216" y="4338231"/>
              <a:ext cx="732629" cy="769441"/>
            </a:xfrm>
            <a:prstGeom prst="rect">
              <a:avLst/>
            </a:prstGeom>
            <a:noFill/>
          </p:spPr>
          <p:txBody>
            <a:bodyPr wrap="square" rtlCol="0">
              <a:spAutoFit/>
            </a:bodyPr>
            <a:lstStyle/>
            <a:p>
              <a:pPr algn="ctr"/>
              <a:r>
                <a:rPr lang="es-ES" sz="4400">
                  <a:solidFill>
                    <a:srgbClr val="D73A2C"/>
                  </a:solidFill>
                  <a:latin typeface="+mj-lt"/>
                </a:rPr>
                <a:t>3</a:t>
              </a:r>
            </a:p>
          </p:txBody>
        </p:sp>
        <p:sp>
          <p:nvSpPr>
            <p:cNvPr id="89" name="Subtitle 2">
              <a:extLst>
                <a:ext uri="{FF2B5EF4-FFF2-40B4-BE49-F238E27FC236}">
                  <a16:creationId xmlns:a16="http://schemas.microsoft.com/office/drawing/2014/main" id="{DDA4F3DB-D5BA-E136-CBB2-0F31F236DBB3}"/>
                </a:ext>
              </a:extLst>
            </p:cNvPr>
            <p:cNvSpPr txBox="1">
              <a:spLocks noChangeArrowheads="1"/>
            </p:cNvSpPr>
            <p:nvPr/>
          </p:nvSpPr>
          <p:spPr bwMode="auto">
            <a:xfrm>
              <a:off x="8412232" y="4594834"/>
              <a:ext cx="2984077"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500"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El </a:t>
              </a:r>
              <a:r>
                <a:rPr kumimoji="0" lang="es-ES" altLang="en-US" sz="15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resultado</a:t>
              </a:r>
              <a:r>
                <a:rPr kumimoji="0" lang="es-ES" altLang="en-US" sz="1500"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 se </a:t>
              </a:r>
              <a:r>
                <a:rPr kumimoji="0" lang="es-ES" altLang="en-US" sz="15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multiplica</a:t>
              </a:r>
              <a:r>
                <a:rPr kumimoji="0" lang="es-ES" altLang="en-US" sz="1500"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 por </a:t>
              </a:r>
              <a:r>
                <a:rPr kumimoji="0" lang="es-ES" altLang="en-US" sz="15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30</a:t>
              </a:r>
            </a:p>
          </p:txBody>
        </p:sp>
      </p:grpSp>
      <p:grpSp>
        <p:nvGrpSpPr>
          <p:cNvPr id="95" name="Grupo 94">
            <a:extLst>
              <a:ext uri="{FF2B5EF4-FFF2-40B4-BE49-F238E27FC236}">
                <a16:creationId xmlns:a16="http://schemas.microsoft.com/office/drawing/2014/main" id="{7BC4C410-195D-AA79-D0CC-04183C934E22}"/>
              </a:ext>
            </a:extLst>
          </p:cNvPr>
          <p:cNvGrpSpPr/>
          <p:nvPr/>
        </p:nvGrpSpPr>
        <p:grpSpPr>
          <a:xfrm>
            <a:off x="7579216" y="2138000"/>
            <a:ext cx="4170183" cy="1172935"/>
            <a:chOff x="7618676" y="1596425"/>
            <a:chExt cx="4170183" cy="1172935"/>
          </a:xfrm>
        </p:grpSpPr>
        <p:sp>
          <p:nvSpPr>
            <p:cNvPr id="96" name="Persegi Panjang: Sudut Lengkung 1">
              <a:extLst>
                <a:ext uri="{FF2B5EF4-FFF2-40B4-BE49-F238E27FC236}">
                  <a16:creationId xmlns:a16="http://schemas.microsoft.com/office/drawing/2014/main" id="{CAA84774-ECB1-A245-4F42-127C9BB96724}"/>
                </a:ext>
              </a:extLst>
            </p:cNvPr>
            <p:cNvSpPr/>
            <p:nvPr/>
          </p:nvSpPr>
          <p:spPr>
            <a:xfrm>
              <a:off x="7703094" y="1596425"/>
              <a:ext cx="4085765"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cxnSp>
          <p:nvCxnSpPr>
            <p:cNvPr id="97" name="Straight Connector 11">
              <a:extLst>
                <a:ext uri="{FF2B5EF4-FFF2-40B4-BE49-F238E27FC236}">
                  <a16:creationId xmlns:a16="http://schemas.microsoft.com/office/drawing/2014/main" id="{ED4D85BB-10D7-0AC5-95B9-61941CE952CF}"/>
                </a:ext>
              </a:extLst>
            </p:cNvPr>
            <p:cNvCxnSpPr>
              <a:cxnSpLocks/>
            </p:cNvCxnSpPr>
            <p:nvPr/>
          </p:nvCxnSpPr>
          <p:spPr>
            <a:xfrm>
              <a:off x="8307619" y="1861988"/>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98" name="CuadroTexto 97">
              <a:extLst>
                <a:ext uri="{FF2B5EF4-FFF2-40B4-BE49-F238E27FC236}">
                  <a16:creationId xmlns:a16="http://schemas.microsoft.com/office/drawing/2014/main" id="{FDB964A0-C072-E03F-C62B-8C6A5EC88148}"/>
                </a:ext>
              </a:extLst>
            </p:cNvPr>
            <p:cNvSpPr txBox="1"/>
            <p:nvPr/>
          </p:nvSpPr>
          <p:spPr>
            <a:xfrm>
              <a:off x="7618676" y="1781609"/>
              <a:ext cx="732629" cy="769441"/>
            </a:xfrm>
            <a:prstGeom prst="rect">
              <a:avLst/>
            </a:prstGeom>
            <a:noFill/>
          </p:spPr>
          <p:txBody>
            <a:bodyPr wrap="square" rtlCol="0">
              <a:spAutoFit/>
            </a:bodyPr>
            <a:lstStyle/>
            <a:p>
              <a:pPr algn="ctr"/>
              <a:r>
                <a:rPr lang="es-ES" sz="4400">
                  <a:solidFill>
                    <a:srgbClr val="D73A2C"/>
                  </a:solidFill>
                  <a:latin typeface="+mj-lt"/>
                </a:rPr>
                <a:t>1</a:t>
              </a:r>
            </a:p>
          </p:txBody>
        </p:sp>
        <p:sp>
          <p:nvSpPr>
            <p:cNvPr id="99" name="Subtitle 2">
              <a:extLst>
                <a:ext uri="{FF2B5EF4-FFF2-40B4-BE49-F238E27FC236}">
                  <a16:creationId xmlns:a16="http://schemas.microsoft.com/office/drawing/2014/main" id="{63E88A7F-51F8-1CB2-4CA1-1251D8F0C3AC}"/>
                </a:ext>
              </a:extLst>
            </p:cNvPr>
            <p:cNvSpPr txBox="1">
              <a:spLocks noChangeArrowheads="1"/>
            </p:cNvSpPr>
            <p:nvPr/>
          </p:nvSpPr>
          <p:spPr bwMode="auto">
            <a:xfrm>
              <a:off x="8451692" y="1843386"/>
              <a:ext cx="3179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500" b="1"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Suma de las BCP</a:t>
              </a:r>
              <a:r>
                <a:rPr kumimoji="0" lang="es-ES" altLang="en-US" sz="1500" i="0" u="none" strike="noStrike" kern="1200" cap="none" spc="0" normalizeH="0" baseline="0">
                  <a:ln>
                    <a:noFill/>
                  </a:ln>
                  <a:effectLst/>
                  <a:uLnTx/>
                  <a:uFillTx/>
                  <a:latin typeface="+mn-lt"/>
                  <a:ea typeface="Lato Light" panose="020F0502020204030203" pitchFamily="34" charset="0"/>
                  <a:cs typeface="Segoe UI Semibold" panose="020B0702040204020203" pitchFamily="34" charset="0"/>
                </a:rPr>
                <a:t>, elegidas por el o la autónoma, de cada mes de los PR </a:t>
              </a:r>
            </a:p>
          </p:txBody>
        </p:sp>
      </p:grpSp>
      <mc:AlternateContent xmlns:mc="http://schemas.openxmlformats.org/markup-compatibility/2006" xmlns:a14="http://schemas.microsoft.com/office/drawing/2010/main">
        <mc:Choice Requires="a14">
          <p:sp>
            <p:nvSpPr>
              <p:cNvPr id="100" name="CuadroTexto 99">
                <a:extLst>
                  <a:ext uri="{FF2B5EF4-FFF2-40B4-BE49-F238E27FC236}">
                    <a16:creationId xmlns:a16="http://schemas.microsoft.com/office/drawing/2014/main" id="{A6856E18-D6BC-85B1-B746-DFED2598BFB7}"/>
                  </a:ext>
                </a:extLst>
              </p:cNvPr>
              <p:cNvSpPr txBox="1"/>
              <p:nvPr/>
            </p:nvSpPr>
            <p:spPr>
              <a:xfrm>
                <a:off x="692106" y="3559237"/>
                <a:ext cx="3259739" cy="45429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sz="1400" b="0" i="1" smtClean="0">
                              <a:latin typeface="Cambria Math" panose="02040503050406030204" pitchFamily="18" charset="0"/>
                            </a:rPr>
                          </m:ctrlPr>
                        </m:fPr>
                        <m:num>
                          <m:nary>
                            <m:naryPr>
                              <m:chr m:val="∑"/>
                              <m:subHide m:val="on"/>
                              <m:supHide m:val="on"/>
                              <m:ctrlPr>
                                <a:rPr lang="es-ES" sz="1400" i="1">
                                  <a:latin typeface="Cambria Math" panose="02040503050406030204" pitchFamily="18" charset="0"/>
                                </a:rPr>
                              </m:ctrlPr>
                            </m:naryPr>
                            <m:sub/>
                            <m:sup/>
                            <m:e>
                              <m:r>
                                <a:rPr lang="es-ES" sz="1400" i="1">
                                  <a:latin typeface="Cambria Math" panose="02040503050406030204" pitchFamily="18" charset="0"/>
                                </a:rPr>
                                <m:t>𝐵</m:t>
                              </m:r>
                              <m:r>
                                <a:rPr lang="es-ES" sz="1400" b="0" i="1" smtClean="0">
                                  <a:latin typeface="Cambria Math" panose="02040503050406030204" pitchFamily="18" charset="0"/>
                                </a:rPr>
                                <m:t>𝐵𝐶𝐶</m:t>
                              </m:r>
                              <m:r>
                                <a:rPr lang="es-ES" sz="1400" b="0" i="1" smtClean="0">
                                  <a:latin typeface="Cambria Math" panose="02040503050406030204" pitchFamily="18" charset="0"/>
                                </a:rPr>
                                <m:t> </m:t>
                              </m:r>
                              <m:r>
                                <a:rPr lang="es-ES" sz="1400" i="1">
                                  <a:latin typeface="Cambria Math" panose="02040503050406030204" pitchFamily="18" charset="0"/>
                                </a:rPr>
                                <m:t>𝑑𝑒</m:t>
                              </m:r>
                              <m:r>
                                <a:rPr lang="es-ES" sz="1400" i="1">
                                  <a:latin typeface="Cambria Math" panose="02040503050406030204" pitchFamily="18" charset="0"/>
                                </a:rPr>
                                <m:t> </m:t>
                              </m:r>
                              <m:r>
                                <a:rPr lang="es-ES" sz="1400" b="0" i="1" smtClean="0">
                                  <a:latin typeface="Cambria Math" panose="02040503050406030204" pitchFamily="18" charset="0"/>
                                </a:rPr>
                                <m:t>𝑃𝑅</m:t>
                              </m:r>
                              <m:r>
                                <a:rPr lang="es-ES" sz="1400" i="1">
                                  <a:latin typeface="Cambria Math" panose="02040503050406030204" pitchFamily="18" charset="0"/>
                                </a:rPr>
                                <m:t>, </m:t>
                              </m:r>
                              <m:r>
                                <a:rPr lang="es-ES" sz="1400" i="1">
                                  <a:latin typeface="Cambria Math" panose="02040503050406030204" pitchFamily="18" charset="0"/>
                                </a:rPr>
                                <m:t>𝑝𝑜𝑟</m:t>
                              </m:r>
                              <m:r>
                                <a:rPr lang="es-ES" sz="1400" i="1">
                                  <a:latin typeface="Cambria Math" panose="02040503050406030204" pitchFamily="18" charset="0"/>
                                </a:rPr>
                                <m:t> </m:t>
                              </m:r>
                              <m:r>
                                <a:rPr lang="es-ES" sz="1400" i="1">
                                  <a:latin typeface="Cambria Math" panose="02040503050406030204" pitchFamily="18" charset="0"/>
                                </a:rPr>
                                <m:t>𝑚𝑒𝑠𝑒𝑠</m:t>
                              </m:r>
                              <m:r>
                                <a:rPr lang="es-ES" sz="1400" i="1">
                                  <a:latin typeface="Cambria Math" panose="02040503050406030204" pitchFamily="18" charset="0"/>
                                </a:rPr>
                                <m:t> </m:t>
                              </m:r>
                              <m:r>
                                <a:rPr lang="es-ES" sz="1400" i="1">
                                  <a:latin typeface="Cambria Math" panose="02040503050406030204" pitchFamily="18" charset="0"/>
                                </a:rPr>
                                <m:t>𝑛𝑎𝑡𝑢𝑟𝑎𝑙𝑒𝑠</m:t>
                              </m:r>
                            </m:e>
                          </m:nary>
                        </m:num>
                        <m:den>
                          <m:r>
                            <a:rPr lang="es-ES" sz="1400" i="1">
                              <a:latin typeface="Cambria Math" panose="02040503050406030204" pitchFamily="18" charset="0"/>
                            </a:rPr>
                            <m:t>𝑁</m:t>
                          </m:r>
                          <m:r>
                            <a:rPr lang="es-ES" sz="1400" i="1">
                              <a:latin typeface="Cambria Math" panose="02040503050406030204" pitchFamily="18" charset="0"/>
                            </a:rPr>
                            <m:t>º </m:t>
                          </m:r>
                          <m:r>
                            <a:rPr lang="es-ES" sz="1400" i="1">
                              <a:latin typeface="Cambria Math" panose="02040503050406030204" pitchFamily="18" charset="0"/>
                            </a:rPr>
                            <m:t>𝑡𝑜𝑡𝑎𝑙</m:t>
                          </m:r>
                          <m:r>
                            <a:rPr lang="es-ES" sz="1400" i="1">
                              <a:latin typeface="Cambria Math" panose="02040503050406030204" pitchFamily="18" charset="0"/>
                            </a:rPr>
                            <m:t> </m:t>
                          </m:r>
                          <m:r>
                            <a:rPr lang="es-ES" sz="1400" i="1">
                              <a:latin typeface="Cambria Math" panose="02040503050406030204" pitchFamily="18" charset="0"/>
                            </a:rPr>
                            <m:t>𝑑𝑒</m:t>
                          </m:r>
                          <m:r>
                            <a:rPr lang="es-ES" sz="1400" i="1">
                              <a:latin typeface="Cambria Math" panose="02040503050406030204" pitchFamily="18" charset="0"/>
                            </a:rPr>
                            <m:t> </m:t>
                          </m:r>
                          <m:r>
                            <a:rPr lang="es-ES" sz="1400" i="1">
                              <a:latin typeface="Cambria Math" panose="02040503050406030204" pitchFamily="18" charset="0"/>
                            </a:rPr>
                            <m:t>𝑑</m:t>
                          </m:r>
                          <m:r>
                            <a:rPr lang="es-ES" sz="1400" i="1">
                              <a:latin typeface="Cambria Math" panose="02040503050406030204" pitchFamily="18" charset="0"/>
                            </a:rPr>
                            <m:t>í</m:t>
                          </m:r>
                          <m:r>
                            <a:rPr lang="es-ES" sz="1400" i="1">
                              <a:latin typeface="Cambria Math" panose="02040503050406030204" pitchFamily="18" charset="0"/>
                            </a:rPr>
                            <m:t>𝑎𝑠</m:t>
                          </m:r>
                          <m:r>
                            <a:rPr lang="es-ES" sz="1400" i="1">
                              <a:latin typeface="Cambria Math" panose="02040503050406030204" pitchFamily="18" charset="0"/>
                            </a:rPr>
                            <m:t> </m:t>
                          </m:r>
                          <m:r>
                            <a:rPr lang="es-ES" sz="1400" i="1">
                              <a:latin typeface="Cambria Math" panose="02040503050406030204" pitchFamily="18" charset="0"/>
                            </a:rPr>
                            <m:t>𝑟𝑒𝑔𝑢𝑙𝑎𝑟𝑖𝑧𝑎𝑏𝑙𝑒𝑠</m:t>
                          </m:r>
                        </m:den>
                      </m:f>
                      <m:r>
                        <a:rPr lang="es-ES" sz="1400" b="0" i="1" smtClean="0">
                          <a:latin typeface="Cambria Math" panose="02040503050406030204" pitchFamily="18" charset="0"/>
                        </a:rPr>
                        <m:t>𝑥</m:t>
                      </m:r>
                      <m:r>
                        <a:rPr lang="es-ES" sz="1400" b="0" i="1" smtClean="0">
                          <a:latin typeface="Cambria Math" panose="02040503050406030204" pitchFamily="18" charset="0"/>
                        </a:rPr>
                        <m:t> 30</m:t>
                      </m:r>
                    </m:oMath>
                  </m:oMathPara>
                </a14:m>
                <a:endParaRPr lang="es-ES" sz="1400"/>
              </a:p>
            </p:txBody>
          </p:sp>
        </mc:Choice>
        <mc:Fallback xmlns="">
          <p:sp>
            <p:nvSpPr>
              <p:cNvPr id="100" name="CuadroTexto 99">
                <a:extLst>
                  <a:ext uri="{FF2B5EF4-FFF2-40B4-BE49-F238E27FC236}">
                    <a16:creationId xmlns:a16="http://schemas.microsoft.com/office/drawing/2014/main" id="{A6856E18-D6BC-85B1-B746-DFED2598BFB7}"/>
                  </a:ext>
                </a:extLst>
              </p:cNvPr>
              <p:cNvSpPr txBox="1">
                <a:spLocks noRot="1" noChangeAspect="1" noMove="1" noResize="1" noEditPoints="1" noAdjustHandles="1" noChangeArrowheads="1" noChangeShapeType="1" noTextEdit="1"/>
              </p:cNvSpPr>
              <p:nvPr/>
            </p:nvSpPr>
            <p:spPr>
              <a:xfrm>
                <a:off x="692106" y="3559237"/>
                <a:ext cx="3259739" cy="454292"/>
              </a:xfrm>
              <a:prstGeom prst="rect">
                <a:avLst/>
              </a:prstGeom>
              <a:blipFill>
                <a:blip r:embed="rId4"/>
                <a:stretch>
                  <a:fillRect l="-8801" t="-82432" r="-936" b="-64865"/>
                </a:stretch>
              </a:blipFill>
            </p:spPr>
            <p:txBody>
              <a:bodyPr/>
              <a:lstStyle/>
              <a:p>
                <a:r>
                  <a:rPr lang="en-US">
                    <a:noFill/>
                  </a:rPr>
                  <a:t> </a:t>
                </a:r>
              </a:p>
            </p:txBody>
          </p:sp>
        </mc:Fallback>
      </mc:AlternateContent>
      <p:sp>
        <p:nvSpPr>
          <p:cNvPr id="9" name="Subtitle 2">
            <a:extLst>
              <a:ext uri="{FF2B5EF4-FFF2-40B4-BE49-F238E27FC236}">
                <a16:creationId xmlns:a16="http://schemas.microsoft.com/office/drawing/2014/main" id="{A61BEB8E-48CD-DF41-B055-B7C52F2BF26D}"/>
              </a:ext>
            </a:extLst>
          </p:cNvPr>
          <p:cNvSpPr txBox="1">
            <a:spLocks noChangeArrowheads="1"/>
          </p:cNvSpPr>
          <p:nvPr/>
        </p:nvSpPr>
        <p:spPr bwMode="auto">
          <a:xfrm>
            <a:off x="600349" y="1874085"/>
            <a:ext cx="62651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800">
                <a:latin typeface="+mn-lt"/>
                <a:ea typeface="Lato Light" panose="020F0502020204030203" pitchFamily="34" charset="0"/>
                <a:cs typeface="Segoe UI" panose="020B0502040204020203" pitchFamily="34" charset="0"/>
              </a:rPr>
              <a:t>El primer paso para determinar la </a:t>
            </a:r>
            <a:r>
              <a:rPr lang="es-ES" altLang="en-US" sz="1800" b="1">
                <a:solidFill>
                  <a:srgbClr val="1D5253"/>
                </a:solidFill>
                <a:latin typeface="+mn-lt"/>
                <a:ea typeface="Lato Light" panose="020F0502020204030203" pitchFamily="34" charset="0"/>
                <a:cs typeface="Segoe UI" panose="020B0502040204020203" pitchFamily="34" charset="0"/>
              </a:rPr>
              <a:t>BCD</a:t>
            </a:r>
            <a:r>
              <a:rPr lang="es-ES" altLang="en-US" sz="1800" b="1">
                <a:solidFill>
                  <a:schemeClr val="accent2"/>
                </a:solidFill>
                <a:latin typeface="+mn-lt"/>
                <a:ea typeface="Lato Light" panose="020F0502020204030203" pitchFamily="34" charset="0"/>
                <a:cs typeface="Segoe UI" panose="020B0502040204020203" pitchFamily="34" charset="0"/>
              </a:rPr>
              <a:t> </a:t>
            </a:r>
            <a:r>
              <a:rPr lang="es-ES" altLang="en-US" sz="1800">
                <a:latin typeface="+mn-lt"/>
                <a:ea typeface="Lato Light" panose="020F0502020204030203" pitchFamily="34" charset="0"/>
                <a:cs typeface="Segoe UI" panose="020B0502040204020203" pitchFamily="34" charset="0"/>
              </a:rPr>
              <a:t>es calcular la </a:t>
            </a:r>
            <a:r>
              <a:rPr lang="es-ES" altLang="en-US" sz="1800" b="1" err="1">
                <a:solidFill>
                  <a:srgbClr val="1D5253"/>
                </a:solidFill>
                <a:latin typeface="+mn-lt"/>
                <a:ea typeface="Lato Light" panose="020F0502020204030203" pitchFamily="34" charset="0"/>
                <a:cs typeface="Segoe UI" panose="020B0502040204020203" pitchFamily="34" charset="0"/>
              </a:rPr>
              <a:t>BCPpM</a:t>
            </a:r>
            <a:r>
              <a:rPr lang="es-ES" altLang="en-US" sz="1800">
                <a:latin typeface="+mn-lt"/>
                <a:ea typeface="Lato Light" panose="020F0502020204030203" pitchFamily="34" charset="0"/>
                <a:cs typeface="Segoe UI" panose="020B0502040204020203" pitchFamily="34" charset="0"/>
              </a:rPr>
              <a:t>. </a:t>
            </a:r>
          </a:p>
        </p:txBody>
      </p:sp>
      <p:grpSp>
        <p:nvGrpSpPr>
          <p:cNvPr id="11" name="Grupo 10">
            <a:extLst>
              <a:ext uri="{FF2B5EF4-FFF2-40B4-BE49-F238E27FC236}">
                <a16:creationId xmlns:a16="http://schemas.microsoft.com/office/drawing/2014/main" id="{F72107C7-5B91-DE0D-5421-CD7ED7D8BA19}"/>
              </a:ext>
            </a:extLst>
          </p:cNvPr>
          <p:cNvGrpSpPr/>
          <p:nvPr/>
        </p:nvGrpSpPr>
        <p:grpSpPr>
          <a:xfrm>
            <a:off x="83315" y="100378"/>
            <a:ext cx="11312995" cy="630845"/>
            <a:chOff x="101977" y="91047"/>
            <a:chExt cx="11312995" cy="630845"/>
          </a:xfrm>
        </p:grpSpPr>
        <p:sp>
          <p:nvSpPr>
            <p:cNvPr id="12" name="TextBox 12">
              <a:extLst>
                <a:ext uri="{FF2B5EF4-FFF2-40B4-BE49-F238E27FC236}">
                  <a16:creationId xmlns:a16="http://schemas.microsoft.com/office/drawing/2014/main" id="{61EA7D38-14BB-51D7-DD81-EDCE8740DB2F}"/>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3" name="Grupo 12">
              <a:extLst>
                <a:ext uri="{FF2B5EF4-FFF2-40B4-BE49-F238E27FC236}">
                  <a16:creationId xmlns:a16="http://schemas.microsoft.com/office/drawing/2014/main" id="{D030A9EE-C89A-53E2-7122-4DD456DD20EF}"/>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8F894E70-8F7C-830B-6522-24500759A0A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38">
                <a:extLst>
                  <a:ext uri="{FF2B5EF4-FFF2-40B4-BE49-F238E27FC236}">
                    <a16:creationId xmlns:a16="http://schemas.microsoft.com/office/drawing/2014/main" id="{94979B03-46C9-3741-DF21-B9663F96DF5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4" name="Imagen 3">
            <a:extLst>
              <a:ext uri="{FF2B5EF4-FFF2-40B4-BE49-F238E27FC236}">
                <a16:creationId xmlns:a16="http://schemas.microsoft.com/office/drawing/2014/main" id="{399AA224-D76F-C681-1BBC-210D6195A65B}"/>
              </a:ext>
            </a:extLst>
          </p:cNvPr>
          <p:cNvPicPr>
            <a:picLocks noChangeAspect="1"/>
          </p:cNvPicPr>
          <p:nvPr/>
        </p:nvPicPr>
        <p:blipFill>
          <a:blip r:embed="rId5"/>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18461970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1" name="Grupo 180">
            <a:extLst>
              <a:ext uri="{FF2B5EF4-FFF2-40B4-BE49-F238E27FC236}">
                <a16:creationId xmlns:a16="http://schemas.microsoft.com/office/drawing/2014/main" id="{88A3B91E-9246-0D9D-6973-7F3CAD01CC83}"/>
              </a:ext>
            </a:extLst>
          </p:cNvPr>
          <p:cNvGrpSpPr/>
          <p:nvPr/>
        </p:nvGrpSpPr>
        <p:grpSpPr>
          <a:xfrm>
            <a:off x="8500061" y="2546078"/>
            <a:ext cx="3086856" cy="337534"/>
            <a:chOff x="8434873" y="1483567"/>
            <a:chExt cx="3086856" cy="324000"/>
          </a:xfrm>
        </p:grpSpPr>
        <p:cxnSp>
          <p:nvCxnSpPr>
            <p:cNvPr id="175" name="Conector recto 174">
              <a:extLst>
                <a:ext uri="{FF2B5EF4-FFF2-40B4-BE49-F238E27FC236}">
                  <a16:creationId xmlns:a16="http://schemas.microsoft.com/office/drawing/2014/main" id="{42A89644-6ADF-8006-BBD1-B0FD15D48AEA}"/>
                </a:ext>
              </a:extLst>
            </p:cNvPr>
            <p:cNvCxnSpPr>
              <a:cxnSpLocks/>
            </p:cNvCxnSpPr>
            <p:nvPr/>
          </p:nvCxnSpPr>
          <p:spPr>
            <a:xfrm flipV="1">
              <a:off x="8434873" y="1483567"/>
              <a:ext cx="0" cy="324000"/>
            </a:xfrm>
            <a:prstGeom prst="line">
              <a:avLst/>
            </a:prstGeom>
            <a:noFill/>
            <a:ln w="28575">
              <a:solidFill>
                <a:srgbClr val="D73A2C"/>
              </a:solidFill>
              <a:prstDash val="sysDash"/>
            </a:ln>
          </p:spPr>
        </p:cxnSp>
        <p:cxnSp>
          <p:nvCxnSpPr>
            <p:cNvPr id="178" name="Conector recto 177">
              <a:extLst>
                <a:ext uri="{FF2B5EF4-FFF2-40B4-BE49-F238E27FC236}">
                  <a16:creationId xmlns:a16="http://schemas.microsoft.com/office/drawing/2014/main" id="{82DBEBF4-0D70-C0B3-745D-DB3208E522D5}"/>
                </a:ext>
              </a:extLst>
            </p:cNvPr>
            <p:cNvCxnSpPr>
              <a:cxnSpLocks/>
            </p:cNvCxnSpPr>
            <p:nvPr/>
          </p:nvCxnSpPr>
          <p:spPr>
            <a:xfrm flipV="1">
              <a:off x="11521729" y="1483567"/>
              <a:ext cx="0" cy="324000"/>
            </a:xfrm>
            <a:prstGeom prst="line">
              <a:avLst/>
            </a:prstGeom>
            <a:ln w="28575">
              <a:solidFill>
                <a:srgbClr val="D73A2C"/>
              </a:solidFill>
              <a:prstDash val="sysDash"/>
            </a:ln>
          </p:spPr>
          <p:style>
            <a:lnRef idx="1">
              <a:schemeClr val="accent1"/>
            </a:lnRef>
            <a:fillRef idx="0">
              <a:schemeClr val="accent1"/>
            </a:fillRef>
            <a:effectRef idx="0">
              <a:schemeClr val="accent1"/>
            </a:effectRef>
            <a:fontRef idx="minor">
              <a:schemeClr val="tx1"/>
            </a:fontRef>
          </p:style>
        </p:cxnSp>
        <p:cxnSp>
          <p:nvCxnSpPr>
            <p:cNvPr id="180" name="Conector recto 179">
              <a:extLst>
                <a:ext uri="{FF2B5EF4-FFF2-40B4-BE49-F238E27FC236}">
                  <a16:creationId xmlns:a16="http://schemas.microsoft.com/office/drawing/2014/main" id="{A81C3058-F9E9-B289-5D99-FFCCD0441335}"/>
                </a:ext>
              </a:extLst>
            </p:cNvPr>
            <p:cNvCxnSpPr/>
            <p:nvPr/>
          </p:nvCxnSpPr>
          <p:spPr>
            <a:xfrm>
              <a:off x="8434873" y="1483567"/>
              <a:ext cx="3086856" cy="0"/>
            </a:xfrm>
            <a:prstGeom prst="line">
              <a:avLst/>
            </a:prstGeom>
            <a:noFill/>
            <a:ln w="28575">
              <a:solidFill>
                <a:srgbClr val="D73A2C"/>
              </a:solidFill>
              <a:prstDash val="sysDash"/>
            </a:ln>
          </p:spPr>
        </p:cxnSp>
      </p:grpSp>
      <p:sp>
        <p:nvSpPr>
          <p:cNvPr id="182" name="Subtitle 2">
            <a:extLst>
              <a:ext uri="{FF2B5EF4-FFF2-40B4-BE49-F238E27FC236}">
                <a16:creationId xmlns:a16="http://schemas.microsoft.com/office/drawing/2014/main" id="{EE55EFD2-56B6-98B1-4DE8-0B749810F014}"/>
              </a:ext>
            </a:extLst>
          </p:cNvPr>
          <p:cNvSpPr txBox="1">
            <a:spLocks noChangeArrowheads="1"/>
          </p:cNvSpPr>
          <p:nvPr/>
        </p:nvSpPr>
        <p:spPr bwMode="auto">
          <a:xfrm>
            <a:off x="8643623" y="1543947"/>
            <a:ext cx="29432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spcAft>
                <a:spcPts val="600"/>
              </a:spcAft>
              <a:buFont typeface="Arial" panose="020B0604020202020204" pitchFamily="34" charset="0"/>
              <a:buNone/>
            </a:pPr>
            <a:r>
              <a:rPr lang="es-ES" altLang="en-US" sz="1200">
                <a:latin typeface="+mn-lt"/>
                <a:ea typeface="Lato Light" panose="020F0502020204030203" pitchFamily="34" charset="0"/>
                <a:cs typeface="Segoe UI" panose="020B0502040204020203" pitchFamily="34" charset="0"/>
              </a:rPr>
              <a:t>La </a:t>
            </a:r>
            <a:r>
              <a:rPr lang="es-ES" altLang="en-US" sz="1200" b="1" err="1">
                <a:solidFill>
                  <a:schemeClr val="accent3"/>
                </a:solidFill>
                <a:latin typeface="+mn-lt"/>
                <a:ea typeface="Lato Light" panose="020F0502020204030203" pitchFamily="34" charset="0"/>
                <a:cs typeface="Segoe UI" panose="020B0502040204020203" pitchFamily="34" charset="0"/>
              </a:rPr>
              <a:t>BCPpM</a:t>
            </a:r>
            <a:r>
              <a:rPr lang="es-ES" altLang="en-US" sz="1200" b="1">
                <a:solidFill>
                  <a:schemeClr val="accent3"/>
                </a:solidFill>
                <a:latin typeface="+mn-lt"/>
                <a:ea typeface="Lato Light" panose="020F0502020204030203" pitchFamily="34" charset="0"/>
                <a:cs typeface="Segoe UI" panose="020B0502040204020203" pitchFamily="34" charset="0"/>
              </a:rPr>
              <a:t> </a:t>
            </a:r>
            <a:r>
              <a:rPr lang="es-ES" altLang="en-US" sz="1200">
                <a:latin typeface="+mn-lt"/>
                <a:ea typeface="Lato Light" panose="020F0502020204030203" pitchFamily="34" charset="0"/>
                <a:cs typeface="Segoe UI" panose="020B0502040204020203" pitchFamily="34" charset="0"/>
              </a:rPr>
              <a:t>debe  situarse entre la BBCC mínima y la máxima del tramo de RNM correspondiente</a:t>
            </a:r>
          </a:p>
        </p:txBody>
      </p:sp>
      <p:pic>
        <p:nvPicPr>
          <p:cNvPr id="11" name="Imagen 10">
            <a:extLst>
              <a:ext uri="{FF2B5EF4-FFF2-40B4-BE49-F238E27FC236}">
                <a16:creationId xmlns:a16="http://schemas.microsoft.com/office/drawing/2014/main" id="{5B9E63ED-BECD-F709-07B0-7AA6A27748A8}"/>
              </a:ext>
            </a:extLst>
          </p:cNvPr>
          <p:cNvPicPr>
            <a:picLocks noChangeAspect="1"/>
          </p:cNvPicPr>
          <p:nvPr/>
        </p:nvPicPr>
        <p:blipFill>
          <a:blip r:embed="rId3"/>
          <a:stretch>
            <a:fillRect/>
          </a:stretch>
        </p:blipFill>
        <p:spPr>
          <a:xfrm>
            <a:off x="3880720" y="2876220"/>
            <a:ext cx="7734772" cy="3164225"/>
          </a:xfrm>
          <a:prstGeom prst="rect">
            <a:avLst/>
          </a:prstGeom>
        </p:spPr>
      </p:pic>
      <p:grpSp>
        <p:nvGrpSpPr>
          <p:cNvPr id="6" name="Grupo 5">
            <a:extLst>
              <a:ext uri="{FF2B5EF4-FFF2-40B4-BE49-F238E27FC236}">
                <a16:creationId xmlns:a16="http://schemas.microsoft.com/office/drawing/2014/main" id="{38B26FE5-18B1-9D0A-07F4-9C78E509361D}"/>
              </a:ext>
            </a:extLst>
          </p:cNvPr>
          <p:cNvGrpSpPr/>
          <p:nvPr/>
        </p:nvGrpSpPr>
        <p:grpSpPr>
          <a:xfrm>
            <a:off x="1074" y="890172"/>
            <a:ext cx="4047047" cy="6007105"/>
            <a:chOff x="8196752" y="691946"/>
            <a:chExt cx="3995247" cy="6166054"/>
          </a:xfrm>
        </p:grpSpPr>
        <p:pic>
          <p:nvPicPr>
            <p:cNvPr id="7" name="Imagen 6">
              <a:extLst>
                <a:ext uri="{FF2B5EF4-FFF2-40B4-BE49-F238E27FC236}">
                  <a16:creationId xmlns:a16="http://schemas.microsoft.com/office/drawing/2014/main" id="{671259D5-FDA4-18A3-1E23-8B55B2B28E23}"/>
                </a:ext>
              </a:extLst>
            </p:cNvPr>
            <p:cNvPicPr>
              <a:picLocks noChangeAspect="1"/>
            </p:cNvPicPr>
            <p:nvPr/>
          </p:nvPicPr>
          <p:blipFill rotWithShape="1">
            <a:blip r:embed="rId4">
              <a:duotone>
                <a:schemeClr val="bg2">
                  <a:shade val="45000"/>
                  <a:satMod val="135000"/>
                </a:schemeClr>
                <a:prstClr val="white"/>
              </a:duotone>
            </a:blip>
            <a:srcRect l="62539" t="22874" r="18905" b="25210"/>
            <a:stretch/>
          </p:blipFill>
          <p:spPr>
            <a:xfrm>
              <a:off x="8198889" y="705599"/>
              <a:ext cx="3990975" cy="6152401"/>
            </a:xfrm>
            <a:prstGeom prst="rect">
              <a:avLst/>
            </a:prstGeom>
          </p:spPr>
        </p:pic>
        <p:sp>
          <p:nvSpPr>
            <p:cNvPr id="14" name="Rectangle 21">
              <a:extLst>
                <a:ext uri="{FF2B5EF4-FFF2-40B4-BE49-F238E27FC236}">
                  <a16:creationId xmlns:a16="http://schemas.microsoft.com/office/drawing/2014/main" id="{44E95319-923C-14A3-C808-9CC52B75B605}"/>
                </a:ext>
              </a:extLst>
            </p:cNvPr>
            <p:cNvSpPr/>
            <p:nvPr/>
          </p:nvSpPr>
          <p:spPr>
            <a:xfrm rot="5400000">
              <a:off x="7118176" y="1770522"/>
              <a:ext cx="6152400" cy="3995247"/>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gr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43</a:t>
            </a:fld>
            <a:endParaRPr lang="es-ES"/>
          </a:p>
        </p:txBody>
      </p:sp>
      <p:sp>
        <p:nvSpPr>
          <p:cNvPr id="171" name="Persegi Panjang: Sudut Lengkung 1">
            <a:extLst>
              <a:ext uri="{FF2B5EF4-FFF2-40B4-BE49-F238E27FC236}">
                <a16:creationId xmlns:a16="http://schemas.microsoft.com/office/drawing/2014/main" id="{B28E5F1F-C40E-667B-6B34-49CE758BD6EA}"/>
              </a:ext>
            </a:extLst>
          </p:cNvPr>
          <p:cNvSpPr/>
          <p:nvPr/>
        </p:nvSpPr>
        <p:spPr>
          <a:xfrm>
            <a:off x="245244" y="2807027"/>
            <a:ext cx="3479031" cy="189058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72" name="Subtitle 2">
            <a:extLst>
              <a:ext uri="{FF2B5EF4-FFF2-40B4-BE49-F238E27FC236}">
                <a16:creationId xmlns:a16="http://schemas.microsoft.com/office/drawing/2014/main" id="{E0A65684-9325-1378-9F82-DE237C05BEAC}"/>
              </a:ext>
            </a:extLst>
          </p:cNvPr>
          <p:cNvSpPr txBox="1">
            <a:spLocks noChangeArrowheads="1"/>
          </p:cNvSpPr>
          <p:nvPr/>
        </p:nvSpPr>
        <p:spPr bwMode="auto">
          <a:xfrm>
            <a:off x="439352" y="3084783"/>
            <a:ext cx="2912452"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800">
                <a:latin typeface="+mn-lt"/>
                <a:ea typeface="Lato Light" panose="020F0502020204030203" pitchFamily="34" charset="0"/>
                <a:cs typeface="Segoe UI" panose="020B0502040204020203" pitchFamily="34" charset="0"/>
              </a:rPr>
              <a:t>Una vez obtenida la </a:t>
            </a:r>
            <a:r>
              <a:rPr lang="es-ES" altLang="en-US" sz="1800" err="1">
                <a:latin typeface="+mn-lt"/>
                <a:ea typeface="Lato Light" panose="020F0502020204030203" pitchFamily="34" charset="0"/>
                <a:cs typeface="Segoe UI" panose="020B0502040204020203" pitchFamily="34" charset="0"/>
              </a:rPr>
              <a:t>BCPpM</a:t>
            </a:r>
            <a:r>
              <a:rPr lang="es-ES" altLang="en-US" sz="1800">
                <a:latin typeface="+mn-lt"/>
                <a:ea typeface="Lato Light" panose="020F0502020204030203" pitchFamily="34" charset="0"/>
                <a:cs typeface="Segoe UI" panose="020B0502040204020203" pitchFamily="34" charset="0"/>
              </a:rPr>
              <a:t>,  se </a:t>
            </a:r>
            <a:r>
              <a:rPr lang="es-ES" altLang="en-US" sz="1800" b="1">
                <a:solidFill>
                  <a:schemeClr val="accent3"/>
                </a:solidFill>
                <a:latin typeface="+mn-lt"/>
                <a:ea typeface="Lato Light" panose="020F0502020204030203" pitchFamily="34" charset="0"/>
                <a:cs typeface="Segoe UI" panose="020B0502040204020203" pitchFamily="34" charset="0"/>
              </a:rPr>
              <a:t>comprueba</a:t>
            </a:r>
            <a:r>
              <a:rPr lang="es-ES" altLang="en-US" sz="1800" b="1">
                <a:solidFill>
                  <a:schemeClr val="accent1"/>
                </a:solidFill>
                <a:latin typeface="+mn-lt"/>
                <a:ea typeface="Lato Light" panose="020F0502020204030203" pitchFamily="34" charset="0"/>
                <a:cs typeface="Segoe UI" panose="020B0502040204020203" pitchFamily="34" charset="0"/>
              </a:rPr>
              <a:t> </a:t>
            </a:r>
            <a:r>
              <a:rPr lang="es-ES" altLang="en-US" sz="1800">
                <a:latin typeface="+mn-lt"/>
                <a:ea typeface="Lato Light" panose="020F0502020204030203" pitchFamily="34" charset="0"/>
                <a:cs typeface="Segoe UI" panose="020B0502040204020203" pitchFamily="34" charset="0"/>
              </a:rPr>
              <a:t>si está comprendida entre las BBCC mínima y máxima del </a:t>
            </a:r>
            <a:r>
              <a:rPr lang="es-ES" altLang="en-US" sz="1800" b="1">
                <a:solidFill>
                  <a:schemeClr val="accent3"/>
                </a:solidFill>
                <a:latin typeface="+mn-lt"/>
                <a:ea typeface="Lato Light" panose="020F0502020204030203" pitchFamily="34" charset="0"/>
                <a:cs typeface="Segoe UI" panose="020B0502040204020203" pitchFamily="34" charset="0"/>
              </a:rPr>
              <a:t>tramo de rendimientos</a:t>
            </a:r>
            <a:endParaRPr lang="es-ES" altLang="en-US" sz="1800" b="1">
              <a:latin typeface="+mn-lt"/>
              <a:ea typeface="Lato Light" panose="020F0502020204030203" pitchFamily="34" charset="0"/>
              <a:cs typeface="Segoe UI" panose="020B0502040204020203" pitchFamily="34" charset="0"/>
            </a:endParaRPr>
          </a:p>
        </p:txBody>
      </p:sp>
      <p:grpSp>
        <p:nvGrpSpPr>
          <p:cNvPr id="15" name="Group 129">
            <a:extLst>
              <a:ext uri="{FF2B5EF4-FFF2-40B4-BE49-F238E27FC236}">
                <a16:creationId xmlns:a16="http://schemas.microsoft.com/office/drawing/2014/main" id="{58883AF2-C24D-C526-2822-1F2636494343}"/>
              </a:ext>
            </a:extLst>
          </p:cNvPr>
          <p:cNvGrpSpPr/>
          <p:nvPr/>
        </p:nvGrpSpPr>
        <p:grpSpPr>
          <a:xfrm rot="7909026">
            <a:off x="9959097" y="2250247"/>
            <a:ext cx="455006" cy="169612"/>
            <a:chOff x="-13779500" y="1027113"/>
            <a:chExt cx="3113087" cy="1160463"/>
          </a:xfrm>
          <a:solidFill>
            <a:srgbClr val="D73A2C"/>
          </a:solidFill>
        </p:grpSpPr>
        <p:sp>
          <p:nvSpPr>
            <p:cNvPr id="16" name="Freeform 73">
              <a:extLst>
                <a:ext uri="{FF2B5EF4-FFF2-40B4-BE49-F238E27FC236}">
                  <a16:creationId xmlns:a16="http://schemas.microsoft.com/office/drawing/2014/main" id="{C1FF7723-2589-836D-D158-AB0F1AE99519}"/>
                </a:ext>
              </a:extLst>
            </p:cNvPr>
            <p:cNvSpPr>
              <a:spLocks/>
            </p:cNvSpPr>
            <p:nvPr/>
          </p:nvSpPr>
          <p:spPr bwMode="auto">
            <a:xfrm>
              <a:off x="-13779500" y="1027113"/>
              <a:ext cx="2909888"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7" name="Freeform 74">
              <a:extLst>
                <a:ext uri="{FF2B5EF4-FFF2-40B4-BE49-F238E27FC236}">
                  <a16:creationId xmlns:a16="http://schemas.microsoft.com/office/drawing/2014/main" id="{B858F6A0-1F24-905A-76C4-51E123E11139}"/>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3" name="Grupo 2">
            <a:extLst>
              <a:ext uri="{FF2B5EF4-FFF2-40B4-BE49-F238E27FC236}">
                <a16:creationId xmlns:a16="http://schemas.microsoft.com/office/drawing/2014/main" id="{DECDF0DE-F8E7-EB6F-7B14-E6FBC20A496D}"/>
              </a:ext>
            </a:extLst>
          </p:cNvPr>
          <p:cNvGrpSpPr/>
          <p:nvPr/>
        </p:nvGrpSpPr>
        <p:grpSpPr>
          <a:xfrm>
            <a:off x="83315" y="100378"/>
            <a:ext cx="11312995" cy="630845"/>
            <a:chOff x="101977" y="91047"/>
            <a:chExt cx="11312995" cy="630845"/>
          </a:xfrm>
        </p:grpSpPr>
        <p:sp>
          <p:nvSpPr>
            <p:cNvPr id="4" name="TextBox 12">
              <a:extLst>
                <a:ext uri="{FF2B5EF4-FFF2-40B4-BE49-F238E27FC236}">
                  <a16:creationId xmlns:a16="http://schemas.microsoft.com/office/drawing/2014/main" id="{2B3B593E-FEE6-62DE-8531-FE1C5BCE79E1}"/>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8" name="Grupo 17">
              <a:extLst>
                <a:ext uri="{FF2B5EF4-FFF2-40B4-BE49-F238E27FC236}">
                  <a16:creationId xmlns:a16="http://schemas.microsoft.com/office/drawing/2014/main" id="{874BD27C-CA29-0296-FD57-AED9D0BCD952}"/>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6FA17F94-4695-CC73-2078-C0A997EA7F9E}"/>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05F63B89-4EF5-6E50-7D1C-B644515568BE}"/>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2" name="Imagen 1">
            <a:extLst>
              <a:ext uri="{FF2B5EF4-FFF2-40B4-BE49-F238E27FC236}">
                <a16:creationId xmlns:a16="http://schemas.microsoft.com/office/drawing/2014/main" id="{A97932EE-A6E7-09E1-0FB4-0D834A6D36FC}"/>
              </a:ext>
            </a:extLst>
          </p:cNvPr>
          <p:cNvPicPr>
            <a:picLocks noChangeAspect="1"/>
          </p:cNvPicPr>
          <p:nvPr/>
        </p:nvPicPr>
        <p:blipFill>
          <a:blip r:embed="rId5"/>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367813967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 name="Persegi Panjang: Sudut Lengkung 3">
            <a:extLst>
              <a:ext uri="{FF2B5EF4-FFF2-40B4-BE49-F238E27FC236}">
                <a16:creationId xmlns:a16="http://schemas.microsoft.com/office/drawing/2014/main" id="{AE5FFFD7-AF47-1FF9-6F63-C2D5BB005D76}"/>
              </a:ext>
            </a:extLst>
          </p:cNvPr>
          <p:cNvSpPr/>
          <p:nvPr/>
        </p:nvSpPr>
        <p:spPr>
          <a:xfrm flipH="1">
            <a:off x="1352550" y="1885701"/>
            <a:ext cx="9372600" cy="4828934"/>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85" name="Rectangle 2">
            <a:extLst>
              <a:ext uri="{FF2B5EF4-FFF2-40B4-BE49-F238E27FC236}">
                <a16:creationId xmlns:a16="http://schemas.microsoft.com/office/drawing/2014/main" id="{DDE678A7-9AB4-8594-8B1A-9C91947C66E0}"/>
              </a:ext>
            </a:extLst>
          </p:cNvPr>
          <p:cNvSpPr/>
          <p:nvPr/>
        </p:nvSpPr>
        <p:spPr>
          <a:xfrm>
            <a:off x="0" y="871867"/>
            <a:ext cx="12192000" cy="873190"/>
          </a:xfrm>
          <a:prstGeom prst="rect">
            <a:avLst/>
          </a:prstGeom>
          <a:solidFill>
            <a:srgbClr val="164C7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44</a:t>
            </a:fld>
            <a:endParaRPr lang="es-ES"/>
          </a:p>
        </p:txBody>
      </p:sp>
      <p:grpSp>
        <p:nvGrpSpPr>
          <p:cNvPr id="89" name="Grupo 88">
            <a:extLst>
              <a:ext uri="{FF2B5EF4-FFF2-40B4-BE49-F238E27FC236}">
                <a16:creationId xmlns:a16="http://schemas.microsoft.com/office/drawing/2014/main" id="{3D4732BF-FAFB-F758-BB49-AB35A65EDC31}"/>
              </a:ext>
            </a:extLst>
          </p:cNvPr>
          <p:cNvGrpSpPr/>
          <p:nvPr/>
        </p:nvGrpSpPr>
        <p:grpSpPr>
          <a:xfrm>
            <a:off x="2176042" y="2014103"/>
            <a:ext cx="7825208" cy="4638665"/>
            <a:chOff x="2176042" y="1918853"/>
            <a:chExt cx="7825208" cy="4638665"/>
          </a:xfrm>
        </p:grpSpPr>
        <p:grpSp>
          <p:nvGrpSpPr>
            <p:cNvPr id="9" name="Grupo 8">
              <a:extLst>
                <a:ext uri="{FF2B5EF4-FFF2-40B4-BE49-F238E27FC236}">
                  <a16:creationId xmlns:a16="http://schemas.microsoft.com/office/drawing/2014/main" id="{68B36C11-79B5-2B42-8410-425A4906EC24}"/>
                </a:ext>
              </a:extLst>
            </p:cNvPr>
            <p:cNvGrpSpPr/>
            <p:nvPr/>
          </p:nvGrpSpPr>
          <p:grpSpPr>
            <a:xfrm>
              <a:off x="2226207" y="3481715"/>
              <a:ext cx="3073812" cy="1347464"/>
              <a:chOff x="5966272" y="2395690"/>
              <a:chExt cx="1373211" cy="601973"/>
            </a:xfrm>
          </p:grpSpPr>
          <p:sp>
            <p:nvSpPr>
              <p:cNvPr id="36" name="Freeform 284">
                <a:extLst>
                  <a:ext uri="{FF2B5EF4-FFF2-40B4-BE49-F238E27FC236}">
                    <a16:creationId xmlns:a16="http://schemas.microsoft.com/office/drawing/2014/main" id="{D0FE1880-7AE8-8B2F-3A5A-DD2C33306054}"/>
                  </a:ext>
                </a:extLst>
              </p:cNvPr>
              <p:cNvSpPr>
                <a:spLocks/>
              </p:cNvSpPr>
              <p:nvPr/>
            </p:nvSpPr>
            <p:spPr bwMode="auto">
              <a:xfrm>
                <a:off x="5966272" y="2395690"/>
                <a:ext cx="1373211" cy="601973"/>
              </a:xfrm>
              <a:custGeom>
                <a:avLst/>
                <a:gdLst>
                  <a:gd name="T0" fmla="*/ 139 w 652"/>
                  <a:gd name="T1" fmla="*/ 269 h 300"/>
                  <a:gd name="T2" fmla="*/ 96 w 652"/>
                  <a:gd name="T3" fmla="*/ 270 h 300"/>
                  <a:gd name="T4" fmla="*/ 19 w 652"/>
                  <a:gd name="T5" fmla="*/ 240 h 300"/>
                  <a:gd name="T6" fmla="*/ 17 w 652"/>
                  <a:gd name="T7" fmla="*/ 236 h 300"/>
                  <a:gd name="T8" fmla="*/ 20 w 652"/>
                  <a:gd name="T9" fmla="*/ 209 h 300"/>
                  <a:gd name="T10" fmla="*/ 8 w 652"/>
                  <a:gd name="T11" fmla="*/ 118 h 300"/>
                  <a:gd name="T12" fmla="*/ 8 w 652"/>
                  <a:gd name="T13" fmla="*/ 39 h 300"/>
                  <a:gd name="T14" fmla="*/ 4 w 652"/>
                  <a:gd name="T15" fmla="*/ 62 h 300"/>
                  <a:gd name="T16" fmla="*/ 5 w 652"/>
                  <a:gd name="T17" fmla="*/ 68 h 300"/>
                  <a:gd name="T18" fmla="*/ 12 w 652"/>
                  <a:gd name="T19" fmla="*/ 284 h 300"/>
                  <a:gd name="T20" fmla="*/ 64 w 652"/>
                  <a:gd name="T21" fmla="*/ 287 h 300"/>
                  <a:gd name="T22" fmla="*/ 442 w 652"/>
                  <a:gd name="T23" fmla="*/ 283 h 300"/>
                  <a:gd name="T24" fmla="*/ 491 w 652"/>
                  <a:gd name="T25" fmla="*/ 285 h 300"/>
                  <a:gd name="T26" fmla="*/ 649 w 652"/>
                  <a:gd name="T27" fmla="*/ 278 h 300"/>
                  <a:gd name="T28" fmla="*/ 648 w 652"/>
                  <a:gd name="T29" fmla="*/ 150 h 300"/>
                  <a:gd name="T30" fmla="*/ 424 w 652"/>
                  <a:gd name="T31" fmla="*/ 10 h 300"/>
                  <a:gd name="T32" fmla="*/ 157 w 652"/>
                  <a:gd name="T33" fmla="*/ 17 h 300"/>
                  <a:gd name="T34" fmla="*/ 90 w 652"/>
                  <a:gd name="T35" fmla="*/ 12 h 300"/>
                  <a:gd name="T36" fmla="*/ 66 w 652"/>
                  <a:gd name="T37" fmla="*/ 11 h 300"/>
                  <a:gd name="T38" fmla="*/ 47 w 652"/>
                  <a:gd name="T39" fmla="*/ 16 h 300"/>
                  <a:gd name="T40" fmla="*/ 30 w 652"/>
                  <a:gd name="T41" fmla="*/ 9 h 300"/>
                  <a:gd name="T42" fmla="*/ 21 w 652"/>
                  <a:gd name="T43" fmla="*/ 7 h 300"/>
                  <a:gd name="T44" fmla="*/ 24 w 652"/>
                  <a:gd name="T45" fmla="*/ 18 h 300"/>
                  <a:gd name="T46" fmla="*/ 39 w 652"/>
                  <a:gd name="T47" fmla="*/ 32 h 300"/>
                  <a:gd name="T48" fmla="*/ 52 w 652"/>
                  <a:gd name="T49" fmla="*/ 33 h 300"/>
                  <a:gd name="T50" fmla="*/ 136 w 652"/>
                  <a:gd name="T51" fmla="*/ 32 h 300"/>
                  <a:gd name="T52" fmla="*/ 174 w 652"/>
                  <a:gd name="T53" fmla="*/ 29 h 300"/>
                  <a:gd name="T54" fmla="*/ 285 w 652"/>
                  <a:gd name="T55" fmla="*/ 33 h 300"/>
                  <a:gd name="T56" fmla="*/ 496 w 652"/>
                  <a:gd name="T57" fmla="*/ 36 h 300"/>
                  <a:gd name="T58" fmla="*/ 511 w 652"/>
                  <a:gd name="T59" fmla="*/ 22 h 300"/>
                  <a:gd name="T60" fmla="*/ 530 w 652"/>
                  <a:gd name="T61" fmla="*/ 27 h 300"/>
                  <a:gd name="T62" fmla="*/ 549 w 652"/>
                  <a:gd name="T63" fmla="*/ 29 h 300"/>
                  <a:gd name="T64" fmla="*/ 554 w 652"/>
                  <a:gd name="T65" fmla="*/ 28 h 300"/>
                  <a:gd name="T66" fmla="*/ 631 w 652"/>
                  <a:gd name="T67" fmla="*/ 29 h 300"/>
                  <a:gd name="T68" fmla="*/ 633 w 652"/>
                  <a:gd name="T69" fmla="*/ 97 h 300"/>
                  <a:gd name="T70" fmla="*/ 634 w 652"/>
                  <a:gd name="T71" fmla="*/ 107 h 300"/>
                  <a:gd name="T72" fmla="*/ 631 w 652"/>
                  <a:gd name="T73" fmla="*/ 151 h 300"/>
                  <a:gd name="T74" fmla="*/ 632 w 652"/>
                  <a:gd name="T75" fmla="*/ 173 h 300"/>
                  <a:gd name="T76" fmla="*/ 579 w 652"/>
                  <a:gd name="T77" fmla="*/ 272 h 300"/>
                  <a:gd name="T78" fmla="*/ 438 w 652"/>
                  <a:gd name="T79" fmla="*/ 273 h 300"/>
                  <a:gd name="T80" fmla="*/ 361 w 652"/>
                  <a:gd name="T81" fmla="*/ 272 h 300"/>
                  <a:gd name="T82" fmla="*/ 349 w 652"/>
                  <a:gd name="T83" fmla="*/ 276 h 300"/>
                  <a:gd name="T84" fmla="*/ 294 w 652"/>
                  <a:gd name="T85" fmla="*/ 273 h 300"/>
                  <a:gd name="T86" fmla="*/ 279 w 652"/>
                  <a:gd name="T87" fmla="*/ 273 h 300"/>
                  <a:gd name="T88" fmla="*/ 225 w 652"/>
                  <a:gd name="T89" fmla="*/ 269 h 300"/>
                  <a:gd name="T90" fmla="*/ 189 w 652"/>
                  <a:gd name="T91" fmla="*/ 270 h 300"/>
                  <a:gd name="T92" fmla="*/ 183 w 652"/>
                  <a:gd name="T93" fmla="*/ 269 h 300"/>
                  <a:gd name="connsiteX0" fmla="*/ 2092 w 9975"/>
                  <a:gd name="connsiteY0" fmla="*/ 8865 h 9511"/>
                  <a:gd name="connsiteX1" fmla="*/ 2107 w 9975"/>
                  <a:gd name="connsiteY1" fmla="*/ 8765 h 9511"/>
                  <a:gd name="connsiteX2" fmla="*/ 1432 w 9975"/>
                  <a:gd name="connsiteY2" fmla="*/ 8831 h 9511"/>
                  <a:gd name="connsiteX3" fmla="*/ 1447 w 9975"/>
                  <a:gd name="connsiteY3" fmla="*/ 8798 h 9511"/>
                  <a:gd name="connsiteX4" fmla="*/ 312 w 9975"/>
                  <a:gd name="connsiteY4" fmla="*/ 8931 h 9511"/>
                  <a:gd name="connsiteX5" fmla="*/ 266 w 9975"/>
                  <a:gd name="connsiteY5" fmla="*/ 7798 h 9511"/>
                  <a:gd name="connsiteX6" fmla="*/ 282 w 9975"/>
                  <a:gd name="connsiteY6" fmla="*/ 7865 h 9511"/>
                  <a:gd name="connsiteX7" fmla="*/ 236 w 9975"/>
                  <a:gd name="connsiteY7" fmla="*/ 7665 h 9511"/>
                  <a:gd name="connsiteX8" fmla="*/ 266 w 9975"/>
                  <a:gd name="connsiteY8" fmla="*/ 7698 h 9511"/>
                  <a:gd name="connsiteX9" fmla="*/ 282 w 9975"/>
                  <a:gd name="connsiteY9" fmla="*/ 6765 h 9511"/>
                  <a:gd name="connsiteX10" fmla="*/ 205 w 9975"/>
                  <a:gd name="connsiteY10" fmla="*/ 6731 h 9511"/>
                  <a:gd name="connsiteX11" fmla="*/ 98 w 9975"/>
                  <a:gd name="connsiteY11" fmla="*/ 3731 h 9511"/>
                  <a:gd name="connsiteX12" fmla="*/ 159 w 9975"/>
                  <a:gd name="connsiteY12" fmla="*/ 3698 h 9511"/>
                  <a:gd name="connsiteX13" fmla="*/ 98 w 9975"/>
                  <a:gd name="connsiteY13" fmla="*/ 1098 h 9511"/>
                  <a:gd name="connsiteX14" fmla="*/ 21 w 9975"/>
                  <a:gd name="connsiteY14" fmla="*/ 1098 h 9511"/>
                  <a:gd name="connsiteX15" fmla="*/ 36 w 9975"/>
                  <a:gd name="connsiteY15" fmla="*/ 1865 h 9511"/>
                  <a:gd name="connsiteX16" fmla="*/ 6 w 9975"/>
                  <a:gd name="connsiteY16" fmla="*/ 1831 h 9511"/>
                  <a:gd name="connsiteX17" fmla="*/ 52 w 9975"/>
                  <a:gd name="connsiteY17" fmla="*/ 2065 h 9511"/>
                  <a:gd name="connsiteX18" fmla="*/ 6 w 9975"/>
                  <a:gd name="connsiteY18" fmla="*/ 2065 h 9511"/>
                  <a:gd name="connsiteX19" fmla="*/ 159 w 9975"/>
                  <a:gd name="connsiteY19" fmla="*/ 9265 h 9511"/>
                  <a:gd name="connsiteX20" fmla="*/ 957 w 9975"/>
                  <a:gd name="connsiteY20" fmla="*/ 9331 h 9511"/>
                  <a:gd name="connsiteX21" fmla="*/ 957 w 9975"/>
                  <a:gd name="connsiteY21" fmla="*/ 9365 h 9511"/>
                  <a:gd name="connsiteX22" fmla="*/ 3288 w 9975"/>
                  <a:gd name="connsiteY22" fmla="*/ 9331 h 9511"/>
                  <a:gd name="connsiteX23" fmla="*/ 6754 w 9975"/>
                  <a:gd name="connsiteY23" fmla="*/ 9231 h 9511"/>
                  <a:gd name="connsiteX24" fmla="*/ 6739 w 9975"/>
                  <a:gd name="connsiteY24" fmla="*/ 9298 h 9511"/>
                  <a:gd name="connsiteX25" fmla="*/ 7506 w 9975"/>
                  <a:gd name="connsiteY25" fmla="*/ 9298 h 9511"/>
                  <a:gd name="connsiteX26" fmla="*/ 7506 w 9975"/>
                  <a:gd name="connsiteY26" fmla="*/ 9331 h 9511"/>
                  <a:gd name="connsiteX27" fmla="*/ 9929 w 9975"/>
                  <a:gd name="connsiteY27" fmla="*/ 9065 h 9511"/>
                  <a:gd name="connsiteX28" fmla="*/ 9883 w 9975"/>
                  <a:gd name="connsiteY28" fmla="*/ 4798 h 9511"/>
                  <a:gd name="connsiteX29" fmla="*/ 9914 w 9975"/>
                  <a:gd name="connsiteY29" fmla="*/ 4798 h 9511"/>
                  <a:gd name="connsiteX30" fmla="*/ 9975 w 9975"/>
                  <a:gd name="connsiteY30" fmla="*/ 65 h 9511"/>
                  <a:gd name="connsiteX31" fmla="*/ 6478 w 9975"/>
                  <a:gd name="connsiteY31" fmla="*/ 131 h 9511"/>
                  <a:gd name="connsiteX32" fmla="*/ 3794 w 9975"/>
                  <a:gd name="connsiteY32" fmla="*/ 431 h 9511"/>
                  <a:gd name="connsiteX33" fmla="*/ 2383 w 9975"/>
                  <a:gd name="connsiteY33" fmla="*/ 365 h 9511"/>
                  <a:gd name="connsiteX34" fmla="*/ 1340 w 9975"/>
                  <a:gd name="connsiteY34" fmla="*/ 131 h 9511"/>
                  <a:gd name="connsiteX35" fmla="*/ 1355 w 9975"/>
                  <a:gd name="connsiteY35" fmla="*/ 198 h 9511"/>
                  <a:gd name="connsiteX36" fmla="*/ 972 w 9975"/>
                  <a:gd name="connsiteY36" fmla="*/ 198 h 9511"/>
                  <a:gd name="connsiteX37" fmla="*/ 987 w 9975"/>
                  <a:gd name="connsiteY37" fmla="*/ 165 h 9511"/>
                  <a:gd name="connsiteX38" fmla="*/ 773 w 9975"/>
                  <a:gd name="connsiteY38" fmla="*/ 498 h 9511"/>
                  <a:gd name="connsiteX39" fmla="*/ 696 w 9975"/>
                  <a:gd name="connsiteY39" fmla="*/ 331 h 9511"/>
                  <a:gd name="connsiteX40" fmla="*/ 635 w 9975"/>
                  <a:gd name="connsiteY40" fmla="*/ 465 h 9511"/>
                  <a:gd name="connsiteX41" fmla="*/ 435 w 9975"/>
                  <a:gd name="connsiteY41" fmla="*/ 98 h 9511"/>
                  <a:gd name="connsiteX42" fmla="*/ 297 w 9975"/>
                  <a:gd name="connsiteY42" fmla="*/ 31 h 9511"/>
                  <a:gd name="connsiteX43" fmla="*/ 328 w 9975"/>
                  <a:gd name="connsiteY43" fmla="*/ 531 h 9511"/>
                  <a:gd name="connsiteX44" fmla="*/ 343 w 9975"/>
                  <a:gd name="connsiteY44" fmla="*/ 398 h 9511"/>
                  <a:gd name="connsiteX45" fmla="*/ 573 w 9975"/>
                  <a:gd name="connsiteY45" fmla="*/ 865 h 9511"/>
                  <a:gd name="connsiteX46" fmla="*/ 573 w 9975"/>
                  <a:gd name="connsiteY46" fmla="*/ 865 h 9511"/>
                  <a:gd name="connsiteX47" fmla="*/ 757 w 9975"/>
                  <a:gd name="connsiteY47" fmla="*/ 831 h 9511"/>
                  <a:gd name="connsiteX48" fmla="*/ 773 w 9975"/>
                  <a:gd name="connsiteY48" fmla="*/ 898 h 9511"/>
                  <a:gd name="connsiteX49" fmla="*/ 1739 w 9975"/>
                  <a:gd name="connsiteY49" fmla="*/ 598 h 9511"/>
                  <a:gd name="connsiteX50" fmla="*/ 2061 w 9975"/>
                  <a:gd name="connsiteY50" fmla="*/ 865 h 9511"/>
                  <a:gd name="connsiteX51" fmla="*/ 2046 w 9975"/>
                  <a:gd name="connsiteY51" fmla="*/ 898 h 9511"/>
                  <a:gd name="connsiteX52" fmla="*/ 2644 w 9975"/>
                  <a:gd name="connsiteY52" fmla="*/ 765 h 9511"/>
                  <a:gd name="connsiteX53" fmla="*/ 2659 w 9975"/>
                  <a:gd name="connsiteY53" fmla="*/ 931 h 9511"/>
                  <a:gd name="connsiteX54" fmla="*/ 4346 w 9975"/>
                  <a:gd name="connsiteY54" fmla="*/ 898 h 9511"/>
                  <a:gd name="connsiteX55" fmla="*/ 4331 w 9975"/>
                  <a:gd name="connsiteY55" fmla="*/ 931 h 9511"/>
                  <a:gd name="connsiteX56" fmla="*/ 7582 w 9975"/>
                  <a:gd name="connsiteY56" fmla="*/ 998 h 9511"/>
                  <a:gd name="connsiteX57" fmla="*/ 7567 w 9975"/>
                  <a:gd name="connsiteY57" fmla="*/ 1031 h 9511"/>
                  <a:gd name="connsiteX58" fmla="*/ 7812 w 9975"/>
                  <a:gd name="connsiteY58" fmla="*/ 531 h 9511"/>
                  <a:gd name="connsiteX59" fmla="*/ 7797 w 9975"/>
                  <a:gd name="connsiteY59" fmla="*/ 565 h 9511"/>
                  <a:gd name="connsiteX60" fmla="*/ 8104 w 9975"/>
                  <a:gd name="connsiteY60" fmla="*/ 698 h 9511"/>
                  <a:gd name="connsiteX61" fmla="*/ 8088 w 9975"/>
                  <a:gd name="connsiteY61" fmla="*/ 765 h 9511"/>
                  <a:gd name="connsiteX62" fmla="*/ 8395 w 9975"/>
                  <a:gd name="connsiteY62" fmla="*/ 765 h 9511"/>
                  <a:gd name="connsiteX63" fmla="*/ 8411 w 9975"/>
                  <a:gd name="connsiteY63" fmla="*/ 831 h 9511"/>
                  <a:gd name="connsiteX64" fmla="*/ 8472 w 9975"/>
                  <a:gd name="connsiteY64" fmla="*/ 731 h 9511"/>
                  <a:gd name="connsiteX65" fmla="*/ 8441 w 9975"/>
                  <a:gd name="connsiteY65" fmla="*/ 898 h 9511"/>
                  <a:gd name="connsiteX66" fmla="*/ 9653 w 9975"/>
                  <a:gd name="connsiteY66" fmla="*/ 765 h 9511"/>
                  <a:gd name="connsiteX67" fmla="*/ 9714 w 9975"/>
                  <a:gd name="connsiteY67" fmla="*/ 3098 h 9511"/>
                  <a:gd name="connsiteX68" fmla="*/ 9684 w 9975"/>
                  <a:gd name="connsiteY68" fmla="*/ 3031 h 9511"/>
                  <a:gd name="connsiteX69" fmla="*/ 9730 w 9975"/>
                  <a:gd name="connsiteY69" fmla="*/ 3398 h 9511"/>
                  <a:gd name="connsiteX70" fmla="*/ 9699 w 9975"/>
                  <a:gd name="connsiteY70" fmla="*/ 3365 h 9511"/>
                  <a:gd name="connsiteX71" fmla="*/ 9730 w 9975"/>
                  <a:gd name="connsiteY71" fmla="*/ 4831 h 9511"/>
                  <a:gd name="connsiteX72" fmla="*/ 9653 w 9975"/>
                  <a:gd name="connsiteY72" fmla="*/ 4831 h 9511"/>
                  <a:gd name="connsiteX73" fmla="*/ 9730 w 9975"/>
                  <a:gd name="connsiteY73" fmla="*/ 5565 h 9511"/>
                  <a:gd name="connsiteX74" fmla="*/ 9668 w 9975"/>
                  <a:gd name="connsiteY74" fmla="*/ 5565 h 9511"/>
                  <a:gd name="connsiteX75" fmla="*/ 9745 w 9975"/>
                  <a:gd name="connsiteY75" fmla="*/ 8665 h 9511"/>
                  <a:gd name="connsiteX76" fmla="*/ 8855 w 9975"/>
                  <a:gd name="connsiteY76" fmla="*/ 8865 h 9511"/>
                  <a:gd name="connsiteX77" fmla="*/ 8855 w 9975"/>
                  <a:gd name="connsiteY77" fmla="*/ 8798 h 9511"/>
                  <a:gd name="connsiteX78" fmla="*/ 6693 w 9975"/>
                  <a:gd name="connsiteY78" fmla="*/ 8898 h 9511"/>
                  <a:gd name="connsiteX79" fmla="*/ 6677 w 9975"/>
                  <a:gd name="connsiteY79" fmla="*/ 8798 h 9511"/>
                  <a:gd name="connsiteX80" fmla="*/ 5512 w 9975"/>
                  <a:gd name="connsiteY80" fmla="*/ 8865 h 9511"/>
                  <a:gd name="connsiteX81" fmla="*/ 5542 w 9975"/>
                  <a:gd name="connsiteY81" fmla="*/ 8765 h 9511"/>
                  <a:gd name="connsiteX82" fmla="*/ 5328 w 9975"/>
                  <a:gd name="connsiteY82" fmla="*/ 8998 h 9511"/>
                  <a:gd name="connsiteX83" fmla="*/ 4454 w 9975"/>
                  <a:gd name="connsiteY83" fmla="*/ 8998 h 9511"/>
                  <a:gd name="connsiteX84" fmla="*/ 4484 w 9975"/>
                  <a:gd name="connsiteY84" fmla="*/ 8898 h 9511"/>
                  <a:gd name="connsiteX85" fmla="*/ 4223 w 9975"/>
                  <a:gd name="connsiteY85" fmla="*/ 8931 h 9511"/>
                  <a:gd name="connsiteX86" fmla="*/ 4254 w 9975"/>
                  <a:gd name="connsiteY86" fmla="*/ 8898 h 9511"/>
                  <a:gd name="connsiteX87" fmla="*/ 3395 w 9975"/>
                  <a:gd name="connsiteY87" fmla="*/ 8898 h 9511"/>
                  <a:gd name="connsiteX88" fmla="*/ 3426 w 9975"/>
                  <a:gd name="connsiteY88" fmla="*/ 8765 h 9511"/>
                  <a:gd name="connsiteX89" fmla="*/ 2858 w 9975"/>
                  <a:gd name="connsiteY89" fmla="*/ 8865 h 9511"/>
                  <a:gd name="connsiteX90" fmla="*/ 2874 w 9975"/>
                  <a:gd name="connsiteY90" fmla="*/ 8798 h 9511"/>
                  <a:gd name="connsiteX91" fmla="*/ 2782 w 9975"/>
                  <a:gd name="connsiteY91" fmla="*/ 8898 h 9511"/>
                  <a:gd name="connsiteX92" fmla="*/ 2782 w 9975"/>
                  <a:gd name="connsiteY92" fmla="*/ 8765 h 9511"/>
                  <a:gd name="connsiteX93" fmla="*/ 2092 w 9975"/>
                  <a:gd name="connsiteY93" fmla="*/ 8865 h 9511"/>
                  <a:gd name="connsiteX0" fmla="*/ 2097 w 10000"/>
                  <a:gd name="connsiteY0" fmla="*/ 9283 h 9963"/>
                  <a:gd name="connsiteX1" fmla="*/ 2112 w 10000"/>
                  <a:gd name="connsiteY1" fmla="*/ 9178 h 9963"/>
                  <a:gd name="connsiteX2" fmla="*/ 1436 w 10000"/>
                  <a:gd name="connsiteY2" fmla="*/ 9247 h 9963"/>
                  <a:gd name="connsiteX3" fmla="*/ 1451 w 10000"/>
                  <a:gd name="connsiteY3" fmla="*/ 9212 h 9963"/>
                  <a:gd name="connsiteX4" fmla="*/ 313 w 10000"/>
                  <a:gd name="connsiteY4" fmla="*/ 9352 h 9963"/>
                  <a:gd name="connsiteX5" fmla="*/ 267 w 10000"/>
                  <a:gd name="connsiteY5" fmla="*/ 8161 h 9963"/>
                  <a:gd name="connsiteX6" fmla="*/ 283 w 10000"/>
                  <a:gd name="connsiteY6" fmla="*/ 8231 h 9963"/>
                  <a:gd name="connsiteX7" fmla="*/ 237 w 10000"/>
                  <a:gd name="connsiteY7" fmla="*/ 8021 h 9963"/>
                  <a:gd name="connsiteX8" fmla="*/ 267 w 10000"/>
                  <a:gd name="connsiteY8" fmla="*/ 8056 h 9963"/>
                  <a:gd name="connsiteX9" fmla="*/ 283 w 10000"/>
                  <a:gd name="connsiteY9" fmla="*/ 7075 h 9963"/>
                  <a:gd name="connsiteX10" fmla="*/ 206 w 10000"/>
                  <a:gd name="connsiteY10" fmla="*/ 7039 h 9963"/>
                  <a:gd name="connsiteX11" fmla="*/ 98 w 10000"/>
                  <a:gd name="connsiteY11" fmla="*/ 3885 h 9963"/>
                  <a:gd name="connsiteX12" fmla="*/ 159 w 10000"/>
                  <a:gd name="connsiteY12" fmla="*/ 3850 h 9963"/>
                  <a:gd name="connsiteX13" fmla="*/ 98 w 10000"/>
                  <a:gd name="connsiteY13" fmla="*/ 1116 h 9963"/>
                  <a:gd name="connsiteX14" fmla="*/ 21 w 10000"/>
                  <a:gd name="connsiteY14" fmla="*/ 1116 h 9963"/>
                  <a:gd name="connsiteX15" fmla="*/ 36 w 10000"/>
                  <a:gd name="connsiteY15" fmla="*/ 1923 h 9963"/>
                  <a:gd name="connsiteX16" fmla="*/ 6 w 10000"/>
                  <a:gd name="connsiteY16" fmla="*/ 1887 h 9963"/>
                  <a:gd name="connsiteX17" fmla="*/ 52 w 10000"/>
                  <a:gd name="connsiteY17" fmla="*/ 2133 h 9963"/>
                  <a:gd name="connsiteX18" fmla="*/ 6 w 10000"/>
                  <a:gd name="connsiteY18" fmla="*/ 2133 h 9963"/>
                  <a:gd name="connsiteX19" fmla="*/ 159 w 10000"/>
                  <a:gd name="connsiteY19" fmla="*/ 9703 h 9963"/>
                  <a:gd name="connsiteX20" fmla="*/ 959 w 10000"/>
                  <a:gd name="connsiteY20" fmla="*/ 9773 h 9963"/>
                  <a:gd name="connsiteX21" fmla="*/ 959 w 10000"/>
                  <a:gd name="connsiteY21" fmla="*/ 9808 h 9963"/>
                  <a:gd name="connsiteX22" fmla="*/ 3296 w 10000"/>
                  <a:gd name="connsiteY22" fmla="*/ 9773 h 9963"/>
                  <a:gd name="connsiteX23" fmla="*/ 6771 w 10000"/>
                  <a:gd name="connsiteY23" fmla="*/ 9668 h 9963"/>
                  <a:gd name="connsiteX24" fmla="*/ 6756 w 10000"/>
                  <a:gd name="connsiteY24" fmla="*/ 9738 h 9963"/>
                  <a:gd name="connsiteX25" fmla="*/ 7525 w 10000"/>
                  <a:gd name="connsiteY25" fmla="*/ 9738 h 9963"/>
                  <a:gd name="connsiteX26" fmla="*/ 7525 w 10000"/>
                  <a:gd name="connsiteY26" fmla="*/ 9773 h 9963"/>
                  <a:gd name="connsiteX27" fmla="*/ 9954 w 10000"/>
                  <a:gd name="connsiteY27" fmla="*/ 9493 h 9963"/>
                  <a:gd name="connsiteX28" fmla="*/ 9908 w 10000"/>
                  <a:gd name="connsiteY28" fmla="*/ 5007 h 9963"/>
                  <a:gd name="connsiteX29" fmla="*/ 9939 w 10000"/>
                  <a:gd name="connsiteY29" fmla="*/ 5007 h 9963"/>
                  <a:gd name="connsiteX30" fmla="*/ 10000 w 10000"/>
                  <a:gd name="connsiteY30" fmla="*/ 30 h 9963"/>
                  <a:gd name="connsiteX31" fmla="*/ 6494 w 10000"/>
                  <a:gd name="connsiteY31" fmla="*/ 100 h 9963"/>
                  <a:gd name="connsiteX32" fmla="*/ 3804 w 10000"/>
                  <a:gd name="connsiteY32" fmla="*/ 415 h 9963"/>
                  <a:gd name="connsiteX33" fmla="*/ 2389 w 10000"/>
                  <a:gd name="connsiteY33" fmla="*/ 346 h 9963"/>
                  <a:gd name="connsiteX34" fmla="*/ 1343 w 10000"/>
                  <a:gd name="connsiteY34" fmla="*/ 100 h 9963"/>
                  <a:gd name="connsiteX35" fmla="*/ 1358 w 10000"/>
                  <a:gd name="connsiteY35" fmla="*/ 170 h 9963"/>
                  <a:gd name="connsiteX36" fmla="*/ 974 w 10000"/>
                  <a:gd name="connsiteY36" fmla="*/ 170 h 9963"/>
                  <a:gd name="connsiteX37" fmla="*/ 989 w 10000"/>
                  <a:gd name="connsiteY37" fmla="*/ 135 h 9963"/>
                  <a:gd name="connsiteX38" fmla="*/ 775 w 10000"/>
                  <a:gd name="connsiteY38" fmla="*/ 486 h 9963"/>
                  <a:gd name="connsiteX39" fmla="*/ 698 w 10000"/>
                  <a:gd name="connsiteY39" fmla="*/ 310 h 9963"/>
                  <a:gd name="connsiteX40" fmla="*/ 637 w 10000"/>
                  <a:gd name="connsiteY40" fmla="*/ 451 h 9963"/>
                  <a:gd name="connsiteX41" fmla="*/ 436 w 10000"/>
                  <a:gd name="connsiteY41" fmla="*/ 65 h 9963"/>
                  <a:gd name="connsiteX42" fmla="*/ 194 w 10000"/>
                  <a:gd name="connsiteY42" fmla="*/ 209 h 9963"/>
                  <a:gd name="connsiteX43" fmla="*/ 329 w 10000"/>
                  <a:gd name="connsiteY43" fmla="*/ 520 h 9963"/>
                  <a:gd name="connsiteX44" fmla="*/ 344 w 10000"/>
                  <a:gd name="connsiteY44" fmla="*/ 380 h 9963"/>
                  <a:gd name="connsiteX45" fmla="*/ 574 w 10000"/>
                  <a:gd name="connsiteY45" fmla="*/ 871 h 9963"/>
                  <a:gd name="connsiteX46" fmla="*/ 574 w 10000"/>
                  <a:gd name="connsiteY46" fmla="*/ 871 h 9963"/>
                  <a:gd name="connsiteX47" fmla="*/ 759 w 10000"/>
                  <a:gd name="connsiteY47" fmla="*/ 836 h 9963"/>
                  <a:gd name="connsiteX48" fmla="*/ 775 w 10000"/>
                  <a:gd name="connsiteY48" fmla="*/ 906 h 9963"/>
                  <a:gd name="connsiteX49" fmla="*/ 1743 w 10000"/>
                  <a:gd name="connsiteY49" fmla="*/ 591 h 9963"/>
                  <a:gd name="connsiteX50" fmla="*/ 2066 w 10000"/>
                  <a:gd name="connsiteY50" fmla="*/ 871 h 9963"/>
                  <a:gd name="connsiteX51" fmla="*/ 2051 w 10000"/>
                  <a:gd name="connsiteY51" fmla="*/ 906 h 9963"/>
                  <a:gd name="connsiteX52" fmla="*/ 2651 w 10000"/>
                  <a:gd name="connsiteY52" fmla="*/ 766 h 9963"/>
                  <a:gd name="connsiteX53" fmla="*/ 2666 w 10000"/>
                  <a:gd name="connsiteY53" fmla="*/ 941 h 9963"/>
                  <a:gd name="connsiteX54" fmla="*/ 4357 w 10000"/>
                  <a:gd name="connsiteY54" fmla="*/ 906 h 9963"/>
                  <a:gd name="connsiteX55" fmla="*/ 4342 w 10000"/>
                  <a:gd name="connsiteY55" fmla="*/ 941 h 9963"/>
                  <a:gd name="connsiteX56" fmla="*/ 7601 w 10000"/>
                  <a:gd name="connsiteY56" fmla="*/ 1011 h 9963"/>
                  <a:gd name="connsiteX57" fmla="*/ 7586 w 10000"/>
                  <a:gd name="connsiteY57" fmla="*/ 1046 h 9963"/>
                  <a:gd name="connsiteX58" fmla="*/ 7832 w 10000"/>
                  <a:gd name="connsiteY58" fmla="*/ 520 h 9963"/>
                  <a:gd name="connsiteX59" fmla="*/ 7817 w 10000"/>
                  <a:gd name="connsiteY59" fmla="*/ 556 h 9963"/>
                  <a:gd name="connsiteX60" fmla="*/ 8124 w 10000"/>
                  <a:gd name="connsiteY60" fmla="*/ 696 h 9963"/>
                  <a:gd name="connsiteX61" fmla="*/ 8108 w 10000"/>
                  <a:gd name="connsiteY61" fmla="*/ 766 h 9963"/>
                  <a:gd name="connsiteX62" fmla="*/ 8416 w 10000"/>
                  <a:gd name="connsiteY62" fmla="*/ 766 h 9963"/>
                  <a:gd name="connsiteX63" fmla="*/ 8432 w 10000"/>
                  <a:gd name="connsiteY63" fmla="*/ 836 h 9963"/>
                  <a:gd name="connsiteX64" fmla="*/ 8493 w 10000"/>
                  <a:gd name="connsiteY64" fmla="*/ 731 h 9963"/>
                  <a:gd name="connsiteX65" fmla="*/ 8462 w 10000"/>
                  <a:gd name="connsiteY65" fmla="*/ 906 h 9963"/>
                  <a:gd name="connsiteX66" fmla="*/ 9677 w 10000"/>
                  <a:gd name="connsiteY66" fmla="*/ 766 h 9963"/>
                  <a:gd name="connsiteX67" fmla="*/ 9738 w 10000"/>
                  <a:gd name="connsiteY67" fmla="*/ 3219 h 9963"/>
                  <a:gd name="connsiteX68" fmla="*/ 9708 w 10000"/>
                  <a:gd name="connsiteY68" fmla="*/ 3149 h 9963"/>
                  <a:gd name="connsiteX69" fmla="*/ 9754 w 10000"/>
                  <a:gd name="connsiteY69" fmla="*/ 3535 h 9963"/>
                  <a:gd name="connsiteX70" fmla="*/ 9723 w 10000"/>
                  <a:gd name="connsiteY70" fmla="*/ 3500 h 9963"/>
                  <a:gd name="connsiteX71" fmla="*/ 9754 w 10000"/>
                  <a:gd name="connsiteY71" fmla="*/ 5041 h 9963"/>
                  <a:gd name="connsiteX72" fmla="*/ 9677 w 10000"/>
                  <a:gd name="connsiteY72" fmla="*/ 5041 h 9963"/>
                  <a:gd name="connsiteX73" fmla="*/ 9754 w 10000"/>
                  <a:gd name="connsiteY73" fmla="*/ 5813 h 9963"/>
                  <a:gd name="connsiteX74" fmla="*/ 9692 w 10000"/>
                  <a:gd name="connsiteY74" fmla="*/ 5813 h 9963"/>
                  <a:gd name="connsiteX75" fmla="*/ 9769 w 10000"/>
                  <a:gd name="connsiteY75" fmla="*/ 9073 h 9963"/>
                  <a:gd name="connsiteX76" fmla="*/ 8877 w 10000"/>
                  <a:gd name="connsiteY76" fmla="*/ 9283 h 9963"/>
                  <a:gd name="connsiteX77" fmla="*/ 8877 w 10000"/>
                  <a:gd name="connsiteY77" fmla="*/ 9212 h 9963"/>
                  <a:gd name="connsiteX78" fmla="*/ 6710 w 10000"/>
                  <a:gd name="connsiteY78" fmla="*/ 9317 h 9963"/>
                  <a:gd name="connsiteX79" fmla="*/ 6694 w 10000"/>
                  <a:gd name="connsiteY79" fmla="*/ 9212 h 9963"/>
                  <a:gd name="connsiteX80" fmla="*/ 5526 w 10000"/>
                  <a:gd name="connsiteY80" fmla="*/ 9283 h 9963"/>
                  <a:gd name="connsiteX81" fmla="*/ 5556 w 10000"/>
                  <a:gd name="connsiteY81" fmla="*/ 9178 h 9963"/>
                  <a:gd name="connsiteX82" fmla="*/ 5341 w 10000"/>
                  <a:gd name="connsiteY82" fmla="*/ 9423 h 9963"/>
                  <a:gd name="connsiteX83" fmla="*/ 4465 w 10000"/>
                  <a:gd name="connsiteY83" fmla="*/ 9423 h 9963"/>
                  <a:gd name="connsiteX84" fmla="*/ 4495 w 10000"/>
                  <a:gd name="connsiteY84" fmla="*/ 9317 h 9963"/>
                  <a:gd name="connsiteX85" fmla="*/ 4234 w 10000"/>
                  <a:gd name="connsiteY85" fmla="*/ 9352 h 9963"/>
                  <a:gd name="connsiteX86" fmla="*/ 4265 w 10000"/>
                  <a:gd name="connsiteY86" fmla="*/ 9317 h 9963"/>
                  <a:gd name="connsiteX87" fmla="*/ 3404 w 10000"/>
                  <a:gd name="connsiteY87" fmla="*/ 9317 h 9963"/>
                  <a:gd name="connsiteX88" fmla="*/ 3435 w 10000"/>
                  <a:gd name="connsiteY88" fmla="*/ 9178 h 9963"/>
                  <a:gd name="connsiteX89" fmla="*/ 2865 w 10000"/>
                  <a:gd name="connsiteY89" fmla="*/ 9283 h 9963"/>
                  <a:gd name="connsiteX90" fmla="*/ 2881 w 10000"/>
                  <a:gd name="connsiteY90" fmla="*/ 9212 h 9963"/>
                  <a:gd name="connsiteX91" fmla="*/ 2789 w 10000"/>
                  <a:gd name="connsiteY91" fmla="*/ 9317 h 9963"/>
                  <a:gd name="connsiteX92" fmla="*/ 2789 w 10000"/>
                  <a:gd name="connsiteY92" fmla="*/ 9178 h 9963"/>
                  <a:gd name="connsiteX93" fmla="*/ 2097 w 10000"/>
                  <a:gd name="connsiteY93" fmla="*/ 9283 h 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000" h="9963">
                    <a:moveTo>
                      <a:pt x="2097" y="9283"/>
                    </a:moveTo>
                    <a:lnTo>
                      <a:pt x="2112" y="9178"/>
                    </a:lnTo>
                    <a:cubicBezTo>
                      <a:pt x="1897" y="9388"/>
                      <a:pt x="1666" y="9178"/>
                      <a:pt x="1436" y="9247"/>
                    </a:cubicBezTo>
                    <a:cubicBezTo>
                      <a:pt x="1441" y="9235"/>
                      <a:pt x="1446" y="9224"/>
                      <a:pt x="1451" y="9212"/>
                    </a:cubicBezTo>
                    <a:cubicBezTo>
                      <a:pt x="1067" y="9178"/>
                      <a:pt x="683" y="9283"/>
                      <a:pt x="313" y="9352"/>
                    </a:cubicBezTo>
                    <a:cubicBezTo>
                      <a:pt x="283" y="8967"/>
                      <a:pt x="267" y="8581"/>
                      <a:pt x="267" y="8161"/>
                    </a:cubicBezTo>
                    <a:cubicBezTo>
                      <a:pt x="267" y="8196"/>
                      <a:pt x="283" y="8196"/>
                      <a:pt x="283" y="8231"/>
                    </a:cubicBezTo>
                    <a:cubicBezTo>
                      <a:pt x="267" y="8161"/>
                      <a:pt x="237" y="8090"/>
                      <a:pt x="237" y="8021"/>
                    </a:cubicBezTo>
                    <a:cubicBezTo>
                      <a:pt x="252" y="8021"/>
                      <a:pt x="267" y="8056"/>
                      <a:pt x="267" y="8056"/>
                    </a:cubicBezTo>
                    <a:cubicBezTo>
                      <a:pt x="359" y="7775"/>
                      <a:pt x="206" y="7249"/>
                      <a:pt x="283" y="7075"/>
                    </a:cubicBezTo>
                    <a:cubicBezTo>
                      <a:pt x="267" y="7004"/>
                      <a:pt x="237" y="6970"/>
                      <a:pt x="206" y="7039"/>
                    </a:cubicBezTo>
                    <a:cubicBezTo>
                      <a:pt x="190" y="6023"/>
                      <a:pt x="159" y="4936"/>
                      <a:pt x="98" y="3885"/>
                    </a:cubicBezTo>
                    <a:cubicBezTo>
                      <a:pt x="113" y="3850"/>
                      <a:pt x="128" y="3815"/>
                      <a:pt x="159" y="3850"/>
                    </a:cubicBezTo>
                    <a:cubicBezTo>
                      <a:pt x="21" y="2974"/>
                      <a:pt x="82" y="2028"/>
                      <a:pt x="98" y="1116"/>
                    </a:cubicBezTo>
                    <a:cubicBezTo>
                      <a:pt x="67" y="1082"/>
                      <a:pt x="52" y="1222"/>
                      <a:pt x="21" y="1116"/>
                    </a:cubicBezTo>
                    <a:cubicBezTo>
                      <a:pt x="-25" y="1432"/>
                      <a:pt x="113" y="1677"/>
                      <a:pt x="36" y="1923"/>
                    </a:cubicBezTo>
                    <a:lnTo>
                      <a:pt x="6" y="1887"/>
                    </a:lnTo>
                    <a:cubicBezTo>
                      <a:pt x="-25" y="2097"/>
                      <a:pt x="98" y="1923"/>
                      <a:pt x="52" y="2133"/>
                    </a:cubicBezTo>
                    <a:cubicBezTo>
                      <a:pt x="21" y="2203"/>
                      <a:pt x="6" y="2097"/>
                      <a:pt x="6" y="2133"/>
                    </a:cubicBezTo>
                    <a:cubicBezTo>
                      <a:pt x="98" y="4551"/>
                      <a:pt x="206" y="7215"/>
                      <a:pt x="159" y="9703"/>
                    </a:cubicBezTo>
                    <a:cubicBezTo>
                      <a:pt x="421" y="9738"/>
                      <a:pt x="698" y="9878"/>
                      <a:pt x="959" y="9773"/>
                    </a:cubicBezTo>
                    <a:lnTo>
                      <a:pt x="959" y="9808"/>
                    </a:lnTo>
                    <a:cubicBezTo>
                      <a:pt x="1666" y="9283"/>
                      <a:pt x="2558" y="9773"/>
                      <a:pt x="3296" y="9773"/>
                    </a:cubicBezTo>
                    <a:cubicBezTo>
                      <a:pt x="4449" y="9773"/>
                      <a:pt x="5633" y="10264"/>
                      <a:pt x="6771" y="9668"/>
                    </a:cubicBezTo>
                    <a:cubicBezTo>
                      <a:pt x="6771" y="9703"/>
                      <a:pt x="6786" y="9738"/>
                      <a:pt x="6756" y="9738"/>
                    </a:cubicBezTo>
                    <a:cubicBezTo>
                      <a:pt x="7033" y="9668"/>
                      <a:pt x="7278" y="9808"/>
                      <a:pt x="7525" y="9738"/>
                    </a:cubicBezTo>
                    <a:lnTo>
                      <a:pt x="7525" y="9773"/>
                    </a:lnTo>
                    <a:cubicBezTo>
                      <a:pt x="8278" y="9423"/>
                      <a:pt x="9185" y="9493"/>
                      <a:pt x="9954" y="9493"/>
                    </a:cubicBezTo>
                    <a:cubicBezTo>
                      <a:pt x="9954" y="7985"/>
                      <a:pt x="9939" y="6513"/>
                      <a:pt x="9908" y="5007"/>
                    </a:cubicBezTo>
                    <a:lnTo>
                      <a:pt x="9939" y="5007"/>
                    </a:lnTo>
                    <a:cubicBezTo>
                      <a:pt x="9862" y="3395"/>
                      <a:pt x="10000" y="1677"/>
                      <a:pt x="10000" y="30"/>
                    </a:cubicBezTo>
                    <a:cubicBezTo>
                      <a:pt x="8816" y="-5"/>
                      <a:pt x="7663" y="591"/>
                      <a:pt x="6494" y="100"/>
                    </a:cubicBezTo>
                    <a:cubicBezTo>
                      <a:pt x="5633" y="-216"/>
                      <a:pt x="4665" y="310"/>
                      <a:pt x="3804" y="415"/>
                    </a:cubicBezTo>
                    <a:cubicBezTo>
                      <a:pt x="3342" y="451"/>
                      <a:pt x="2850" y="591"/>
                      <a:pt x="2389" y="346"/>
                    </a:cubicBezTo>
                    <a:cubicBezTo>
                      <a:pt x="2051" y="591"/>
                      <a:pt x="1697" y="30"/>
                      <a:pt x="1343" y="100"/>
                    </a:cubicBezTo>
                    <a:cubicBezTo>
                      <a:pt x="1348" y="123"/>
                      <a:pt x="1353" y="147"/>
                      <a:pt x="1358" y="170"/>
                    </a:cubicBezTo>
                    <a:cubicBezTo>
                      <a:pt x="1220" y="-75"/>
                      <a:pt x="1052" y="556"/>
                      <a:pt x="974" y="170"/>
                    </a:cubicBezTo>
                    <a:cubicBezTo>
                      <a:pt x="979" y="158"/>
                      <a:pt x="984" y="147"/>
                      <a:pt x="989" y="135"/>
                    </a:cubicBezTo>
                    <a:cubicBezTo>
                      <a:pt x="959" y="30"/>
                      <a:pt x="790" y="451"/>
                      <a:pt x="775" y="486"/>
                    </a:cubicBezTo>
                    <a:cubicBezTo>
                      <a:pt x="698" y="520"/>
                      <a:pt x="759" y="380"/>
                      <a:pt x="698" y="310"/>
                    </a:cubicBezTo>
                    <a:cubicBezTo>
                      <a:pt x="683" y="346"/>
                      <a:pt x="698" y="520"/>
                      <a:pt x="637" y="451"/>
                    </a:cubicBezTo>
                    <a:cubicBezTo>
                      <a:pt x="637" y="30"/>
                      <a:pt x="436" y="520"/>
                      <a:pt x="436" y="65"/>
                    </a:cubicBezTo>
                    <a:cubicBezTo>
                      <a:pt x="380" y="-11"/>
                      <a:pt x="212" y="133"/>
                      <a:pt x="194" y="209"/>
                    </a:cubicBezTo>
                    <a:cubicBezTo>
                      <a:pt x="194" y="384"/>
                      <a:pt x="237" y="346"/>
                      <a:pt x="329" y="520"/>
                    </a:cubicBezTo>
                    <a:cubicBezTo>
                      <a:pt x="334" y="473"/>
                      <a:pt x="339" y="427"/>
                      <a:pt x="344" y="380"/>
                    </a:cubicBezTo>
                    <a:cubicBezTo>
                      <a:pt x="375" y="591"/>
                      <a:pt x="482" y="766"/>
                      <a:pt x="574" y="871"/>
                    </a:cubicBezTo>
                    <a:lnTo>
                      <a:pt x="574" y="871"/>
                    </a:lnTo>
                    <a:cubicBezTo>
                      <a:pt x="637" y="696"/>
                      <a:pt x="713" y="801"/>
                      <a:pt x="759" y="836"/>
                    </a:cubicBezTo>
                    <a:cubicBezTo>
                      <a:pt x="764" y="859"/>
                      <a:pt x="770" y="883"/>
                      <a:pt x="775" y="906"/>
                    </a:cubicBezTo>
                    <a:cubicBezTo>
                      <a:pt x="759" y="836"/>
                      <a:pt x="1805" y="801"/>
                      <a:pt x="1743" y="591"/>
                    </a:cubicBezTo>
                    <a:cubicBezTo>
                      <a:pt x="1836" y="801"/>
                      <a:pt x="1943" y="906"/>
                      <a:pt x="2066" y="871"/>
                    </a:cubicBezTo>
                    <a:cubicBezTo>
                      <a:pt x="2066" y="906"/>
                      <a:pt x="2066" y="941"/>
                      <a:pt x="2051" y="906"/>
                    </a:cubicBezTo>
                    <a:cubicBezTo>
                      <a:pt x="2112" y="1046"/>
                      <a:pt x="2588" y="1011"/>
                      <a:pt x="2651" y="766"/>
                    </a:cubicBezTo>
                    <a:cubicBezTo>
                      <a:pt x="2666" y="836"/>
                      <a:pt x="2666" y="906"/>
                      <a:pt x="2666" y="941"/>
                    </a:cubicBezTo>
                    <a:cubicBezTo>
                      <a:pt x="3158" y="977"/>
                      <a:pt x="3896" y="1292"/>
                      <a:pt x="4357" y="906"/>
                    </a:cubicBezTo>
                    <a:cubicBezTo>
                      <a:pt x="4352" y="918"/>
                      <a:pt x="4347" y="929"/>
                      <a:pt x="4342" y="941"/>
                    </a:cubicBezTo>
                    <a:cubicBezTo>
                      <a:pt x="5310" y="871"/>
                      <a:pt x="6555" y="451"/>
                      <a:pt x="7601" y="1011"/>
                    </a:cubicBezTo>
                    <a:cubicBezTo>
                      <a:pt x="7596" y="1023"/>
                      <a:pt x="7591" y="1034"/>
                      <a:pt x="7586" y="1046"/>
                    </a:cubicBezTo>
                    <a:cubicBezTo>
                      <a:pt x="7663" y="906"/>
                      <a:pt x="7755" y="661"/>
                      <a:pt x="7832" y="520"/>
                    </a:cubicBezTo>
                    <a:cubicBezTo>
                      <a:pt x="7832" y="520"/>
                      <a:pt x="7832" y="556"/>
                      <a:pt x="7817" y="556"/>
                    </a:cubicBezTo>
                    <a:cubicBezTo>
                      <a:pt x="7924" y="520"/>
                      <a:pt x="8016" y="731"/>
                      <a:pt x="8124" y="696"/>
                    </a:cubicBezTo>
                    <a:cubicBezTo>
                      <a:pt x="8124" y="731"/>
                      <a:pt x="8124" y="731"/>
                      <a:pt x="8108" y="766"/>
                    </a:cubicBezTo>
                    <a:cubicBezTo>
                      <a:pt x="8202" y="661"/>
                      <a:pt x="8309" y="941"/>
                      <a:pt x="8416" y="766"/>
                    </a:cubicBezTo>
                    <a:cubicBezTo>
                      <a:pt x="8421" y="789"/>
                      <a:pt x="8427" y="813"/>
                      <a:pt x="8432" y="836"/>
                    </a:cubicBezTo>
                    <a:cubicBezTo>
                      <a:pt x="8452" y="801"/>
                      <a:pt x="8473" y="766"/>
                      <a:pt x="8493" y="731"/>
                    </a:cubicBezTo>
                    <a:cubicBezTo>
                      <a:pt x="8493" y="801"/>
                      <a:pt x="8493" y="941"/>
                      <a:pt x="8462" y="906"/>
                    </a:cubicBezTo>
                    <a:cubicBezTo>
                      <a:pt x="8862" y="941"/>
                      <a:pt x="9292" y="977"/>
                      <a:pt x="9677" y="766"/>
                    </a:cubicBezTo>
                    <a:cubicBezTo>
                      <a:pt x="9769" y="1537"/>
                      <a:pt x="9738" y="2449"/>
                      <a:pt x="9738" y="3219"/>
                    </a:cubicBezTo>
                    <a:cubicBezTo>
                      <a:pt x="9728" y="3196"/>
                      <a:pt x="9718" y="3172"/>
                      <a:pt x="9708" y="3149"/>
                    </a:cubicBezTo>
                    <a:cubicBezTo>
                      <a:pt x="9723" y="3278"/>
                      <a:pt x="9739" y="3406"/>
                      <a:pt x="9754" y="3535"/>
                    </a:cubicBezTo>
                    <a:cubicBezTo>
                      <a:pt x="9738" y="3535"/>
                      <a:pt x="9738" y="3535"/>
                      <a:pt x="9723" y="3500"/>
                    </a:cubicBezTo>
                    <a:cubicBezTo>
                      <a:pt x="9677" y="4026"/>
                      <a:pt x="9754" y="4551"/>
                      <a:pt x="9754" y="5041"/>
                    </a:cubicBezTo>
                    <a:cubicBezTo>
                      <a:pt x="9738" y="5041"/>
                      <a:pt x="9708" y="4972"/>
                      <a:pt x="9677" y="5041"/>
                    </a:cubicBezTo>
                    <a:cubicBezTo>
                      <a:pt x="9769" y="5427"/>
                      <a:pt x="9570" y="5638"/>
                      <a:pt x="9754" y="5813"/>
                    </a:cubicBezTo>
                    <a:cubicBezTo>
                      <a:pt x="9738" y="5848"/>
                      <a:pt x="9708" y="5848"/>
                      <a:pt x="9692" y="5813"/>
                    </a:cubicBezTo>
                    <a:cubicBezTo>
                      <a:pt x="9754" y="6899"/>
                      <a:pt x="9662" y="8056"/>
                      <a:pt x="9769" y="9073"/>
                    </a:cubicBezTo>
                    <a:cubicBezTo>
                      <a:pt x="9508" y="9352"/>
                      <a:pt x="9154" y="9073"/>
                      <a:pt x="8877" y="9283"/>
                    </a:cubicBezTo>
                    <a:lnTo>
                      <a:pt x="8877" y="9212"/>
                    </a:lnTo>
                    <a:cubicBezTo>
                      <a:pt x="8202" y="9562"/>
                      <a:pt x="7402" y="9283"/>
                      <a:pt x="6710" y="9317"/>
                    </a:cubicBezTo>
                    <a:cubicBezTo>
                      <a:pt x="6705" y="9282"/>
                      <a:pt x="6699" y="9247"/>
                      <a:pt x="6694" y="9212"/>
                    </a:cubicBezTo>
                    <a:cubicBezTo>
                      <a:pt x="6325" y="9562"/>
                      <a:pt x="5910" y="8897"/>
                      <a:pt x="5526" y="9283"/>
                    </a:cubicBezTo>
                    <a:lnTo>
                      <a:pt x="5556" y="9178"/>
                    </a:lnTo>
                    <a:cubicBezTo>
                      <a:pt x="5495" y="9352"/>
                      <a:pt x="5310" y="9107"/>
                      <a:pt x="5341" y="9423"/>
                    </a:cubicBezTo>
                    <a:cubicBezTo>
                      <a:pt x="5141" y="9388"/>
                      <a:pt x="4680" y="9212"/>
                      <a:pt x="4465" y="9423"/>
                    </a:cubicBezTo>
                    <a:cubicBezTo>
                      <a:pt x="4475" y="9388"/>
                      <a:pt x="4485" y="9352"/>
                      <a:pt x="4495" y="9317"/>
                    </a:cubicBezTo>
                    <a:cubicBezTo>
                      <a:pt x="4403" y="9388"/>
                      <a:pt x="4296" y="9423"/>
                      <a:pt x="4234" y="9352"/>
                    </a:cubicBezTo>
                    <a:cubicBezTo>
                      <a:pt x="4250" y="9352"/>
                      <a:pt x="4250" y="9317"/>
                      <a:pt x="4265" y="9317"/>
                    </a:cubicBezTo>
                    <a:cubicBezTo>
                      <a:pt x="3988" y="9002"/>
                      <a:pt x="3696" y="9352"/>
                      <a:pt x="3404" y="9317"/>
                    </a:cubicBezTo>
                    <a:cubicBezTo>
                      <a:pt x="3414" y="9271"/>
                      <a:pt x="3425" y="9224"/>
                      <a:pt x="3435" y="9178"/>
                    </a:cubicBezTo>
                    <a:cubicBezTo>
                      <a:pt x="3296" y="9352"/>
                      <a:pt x="3050" y="9212"/>
                      <a:pt x="2865" y="9283"/>
                    </a:cubicBezTo>
                    <a:cubicBezTo>
                      <a:pt x="2870" y="9259"/>
                      <a:pt x="2876" y="9236"/>
                      <a:pt x="2881" y="9212"/>
                    </a:cubicBezTo>
                    <a:cubicBezTo>
                      <a:pt x="2850" y="9247"/>
                      <a:pt x="2820" y="9282"/>
                      <a:pt x="2789" y="9317"/>
                    </a:cubicBezTo>
                    <a:lnTo>
                      <a:pt x="2789" y="9178"/>
                    </a:lnTo>
                    <a:cubicBezTo>
                      <a:pt x="2558" y="9142"/>
                      <a:pt x="2328" y="9283"/>
                      <a:pt x="2097" y="9283"/>
                    </a:cubicBezTo>
                    <a:close/>
                  </a:path>
                </a:pathLst>
              </a:custGeom>
              <a:solidFill>
                <a:schemeClr val="accent6"/>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7" name="CuadroTexto 36">
                <a:extLst>
                  <a:ext uri="{FF2B5EF4-FFF2-40B4-BE49-F238E27FC236}">
                    <a16:creationId xmlns:a16="http://schemas.microsoft.com/office/drawing/2014/main" id="{2892D98D-7780-70E6-7CA3-BFBB8D9EC403}"/>
                  </a:ext>
                </a:extLst>
              </p:cNvPr>
              <p:cNvSpPr txBox="1"/>
              <p:nvPr/>
            </p:nvSpPr>
            <p:spPr>
              <a:xfrm>
                <a:off x="6056014" y="2587039"/>
                <a:ext cx="1231866" cy="233746"/>
              </a:xfrm>
              <a:prstGeom prst="rect">
                <a:avLst/>
              </a:prstGeom>
              <a:noFill/>
            </p:spPr>
            <p:txBody>
              <a:bodyPr wrap="square" rtlCol="0">
                <a:spAutoFit/>
              </a:bodyPr>
              <a:lstStyle/>
              <a:p>
                <a:r>
                  <a:rPr lang="es-ES" sz="1400"/>
                  <a:t>La </a:t>
                </a:r>
                <a:r>
                  <a:rPr lang="es-ES" sz="1400" err="1"/>
                  <a:t>BCPpM</a:t>
                </a:r>
                <a:r>
                  <a:rPr lang="es-ES" sz="1400"/>
                  <a:t> </a:t>
                </a:r>
                <a:r>
                  <a:rPr lang="es-ES" sz="1400" b="1">
                    <a:solidFill>
                      <a:srgbClr val="1D5253"/>
                    </a:solidFill>
                  </a:rPr>
                  <a:t>está dentro del tramo </a:t>
                </a:r>
                <a:r>
                  <a:rPr lang="es-ES" sz="1400"/>
                  <a:t>de RNM que corresponde</a:t>
                </a:r>
              </a:p>
            </p:txBody>
          </p:sp>
        </p:grpSp>
        <p:grpSp>
          <p:nvGrpSpPr>
            <p:cNvPr id="10" name="Grupo 9">
              <a:extLst>
                <a:ext uri="{FF2B5EF4-FFF2-40B4-BE49-F238E27FC236}">
                  <a16:creationId xmlns:a16="http://schemas.microsoft.com/office/drawing/2014/main" id="{821363B9-E35A-283E-C223-8828B457249C}"/>
                </a:ext>
              </a:extLst>
            </p:cNvPr>
            <p:cNvGrpSpPr/>
            <p:nvPr/>
          </p:nvGrpSpPr>
          <p:grpSpPr>
            <a:xfrm>
              <a:off x="4398484" y="1918853"/>
              <a:ext cx="2920924" cy="1280443"/>
              <a:chOff x="5966272" y="2395690"/>
              <a:chExt cx="1373211" cy="601973"/>
            </a:xfrm>
          </p:grpSpPr>
          <p:sp>
            <p:nvSpPr>
              <p:cNvPr id="34" name="Freeform 284">
                <a:extLst>
                  <a:ext uri="{FF2B5EF4-FFF2-40B4-BE49-F238E27FC236}">
                    <a16:creationId xmlns:a16="http://schemas.microsoft.com/office/drawing/2014/main" id="{6BC1275D-91E0-4BA2-FD4E-1447E0584303}"/>
                  </a:ext>
                </a:extLst>
              </p:cNvPr>
              <p:cNvSpPr>
                <a:spLocks/>
              </p:cNvSpPr>
              <p:nvPr/>
            </p:nvSpPr>
            <p:spPr bwMode="auto">
              <a:xfrm>
                <a:off x="5966272" y="2395690"/>
                <a:ext cx="1373211" cy="601973"/>
              </a:xfrm>
              <a:custGeom>
                <a:avLst/>
                <a:gdLst>
                  <a:gd name="T0" fmla="*/ 139 w 652"/>
                  <a:gd name="T1" fmla="*/ 269 h 300"/>
                  <a:gd name="T2" fmla="*/ 96 w 652"/>
                  <a:gd name="T3" fmla="*/ 270 h 300"/>
                  <a:gd name="T4" fmla="*/ 19 w 652"/>
                  <a:gd name="T5" fmla="*/ 240 h 300"/>
                  <a:gd name="T6" fmla="*/ 17 w 652"/>
                  <a:gd name="T7" fmla="*/ 236 h 300"/>
                  <a:gd name="T8" fmla="*/ 20 w 652"/>
                  <a:gd name="T9" fmla="*/ 209 h 300"/>
                  <a:gd name="T10" fmla="*/ 8 w 652"/>
                  <a:gd name="T11" fmla="*/ 118 h 300"/>
                  <a:gd name="T12" fmla="*/ 8 w 652"/>
                  <a:gd name="T13" fmla="*/ 39 h 300"/>
                  <a:gd name="T14" fmla="*/ 4 w 652"/>
                  <a:gd name="T15" fmla="*/ 62 h 300"/>
                  <a:gd name="T16" fmla="*/ 5 w 652"/>
                  <a:gd name="T17" fmla="*/ 68 h 300"/>
                  <a:gd name="T18" fmla="*/ 12 w 652"/>
                  <a:gd name="T19" fmla="*/ 284 h 300"/>
                  <a:gd name="T20" fmla="*/ 64 w 652"/>
                  <a:gd name="T21" fmla="*/ 287 h 300"/>
                  <a:gd name="T22" fmla="*/ 442 w 652"/>
                  <a:gd name="T23" fmla="*/ 283 h 300"/>
                  <a:gd name="T24" fmla="*/ 491 w 652"/>
                  <a:gd name="T25" fmla="*/ 285 h 300"/>
                  <a:gd name="T26" fmla="*/ 649 w 652"/>
                  <a:gd name="T27" fmla="*/ 278 h 300"/>
                  <a:gd name="T28" fmla="*/ 648 w 652"/>
                  <a:gd name="T29" fmla="*/ 150 h 300"/>
                  <a:gd name="T30" fmla="*/ 424 w 652"/>
                  <a:gd name="T31" fmla="*/ 10 h 300"/>
                  <a:gd name="T32" fmla="*/ 157 w 652"/>
                  <a:gd name="T33" fmla="*/ 17 h 300"/>
                  <a:gd name="T34" fmla="*/ 90 w 652"/>
                  <a:gd name="T35" fmla="*/ 12 h 300"/>
                  <a:gd name="T36" fmla="*/ 66 w 652"/>
                  <a:gd name="T37" fmla="*/ 11 h 300"/>
                  <a:gd name="T38" fmla="*/ 47 w 652"/>
                  <a:gd name="T39" fmla="*/ 16 h 300"/>
                  <a:gd name="T40" fmla="*/ 30 w 652"/>
                  <a:gd name="T41" fmla="*/ 9 h 300"/>
                  <a:gd name="T42" fmla="*/ 21 w 652"/>
                  <a:gd name="T43" fmla="*/ 7 h 300"/>
                  <a:gd name="T44" fmla="*/ 24 w 652"/>
                  <a:gd name="T45" fmla="*/ 18 h 300"/>
                  <a:gd name="T46" fmla="*/ 39 w 652"/>
                  <a:gd name="T47" fmla="*/ 32 h 300"/>
                  <a:gd name="T48" fmla="*/ 52 w 652"/>
                  <a:gd name="T49" fmla="*/ 33 h 300"/>
                  <a:gd name="T50" fmla="*/ 136 w 652"/>
                  <a:gd name="T51" fmla="*/ 32 h 300"/>
                  <a:gd name="T52" fmla="*/ 174 w 652"/>
                  <a:gd name="T53" fmla="*/ 29 h 300"/>
                  <a:gd name="T54" fmla="*/ 285 w 652"/>
                  <a:gd name="T55" fmla="*/ 33 h 300"/>
                  <a:gd name="T56" fmla="*/ 496 w 652"/>
                  <a:gd name="T57" fmla="*/ 36 h 300"/>
                  <a:gd name="T58" fmla="*/ 511 w 652"/>
                  <a:gd name="T59" fmla="*/ 22 h 300"/>
                  <a:gd name="T60" fmla="*/ 530 w 652"/>
                  <a:gd name="T61" fmla="*/ 27 h 300"/>
                  <a:gd name="T62" fmla="*/ 549 w 652"/>
                  <a:gd name="T63" fmla="*/ 29 h 300"/>
                  <a:gd name="T64" fmla="*/ 554 w 652"/>
                  <a:gd name="T65" fmla="*/ 28 h 300"/>
                  <a:gd name="T66" fmla="*/ 631 w 652"/>
                  <a:gd name="T67" fmla="*/ 29 h 300"/>
                  <a:gd name="T68" fmla="*/ 633 w 652"/>
                  <a:gd name="T69" fmla="*/ 97 h 300"/>
                  <a:gd name="T70" fmla="*/ 634 w 652"/>
                  <a:gd name="T71" fmla="*/ 107 h 300"/>
                  <a:gd name="T72" fmla="*/ 631 w 652"/>
                  <a:gd name="T73" fmla="*/ 151 h 300"/>
                  <a:gd name="T74" fmla="*/ 632 w 652"/>
                  <a:gd name="T75" fmla="*/ 173 h 300"/>
                  <a:gd name="T76" fmla="*/ 579 w 652"/>
                  <a:gd name="T77" fmla="*/ 272 h 300"/>
                  <a:gd name="T78" fmla="*/ 438 w 652"/>
                  <a:gd name="T79" fmla="*/ 273 h 300"/>
                  <a:gd name="T80" fmla="*/ 361 w 652"/>
                  <a:gd name="T81" fmla="*/ 272 h 300"/>
                  <a:gd name="T82" fmla="*/ 349 w 652"/>
                  <a:gd name="T83" fmla="*/ 276 h 300"/>
                  <a:gd name="T84" fmla="*/ 294 w 652"/>
                  <a:gd name="T85" fmla="*/ 273 h 300"/>
                  <a:gd name="T86" fmla="*/ 279 w 652"/>
                  <a:gd name="T87" fmla="*/ 273 h 300"/>
                  <a:gd name="T88" fmla="*/ 225 w 652"/>
                  <a:gd name="T89" fmla="*/ 269 h 300"/>
                  <a:gd name="T90" fmla="*/ 189 w 652"/>
                  <a:gd name="T91" fmla="*/ 270 h 300"/>
                  <a:gd name="T92" fmla="*/ 183 w 652"/>
                  <a:gd name="T93" fmla="*/ 269 h 300"/>
                  <a:gd name="connsiteX0" fmla="*/ 2092 w 9975"/>
                  <a:gd name="connsiteY0" fmla="*/ 8865 h 9511"/>
                  <a:gd name="connsiteX1" fmla="*/ 2107 w 9975"/>
                  <a:gd name="connsiteY1" fmla="*/ 8765 h 9511"/>
                  <a:gd name="connsiteX2" fmla="*/ 1432 w 9975"/>
                  <a:gd name="connsiteY2" fmla="*/ 8831 h 9511"/>
                  <a:gd name="connsiteX3" fmla="*/ 1447 w 9975"/>
                  <a:gd name="connsiteY3" fmla="*/ 8798 h 9511"/>
                  <a:gd name="connsiteX4" fmla="*/ 312 w 9975"/>
                  <a:gd name="connsiteY4" fmla="*/ 8931 h 9511"/>
                  <a:gd name="connsiteX5" fmla="*/ 266 w 9975"/>
                  <a:gd name="connsiteY5" fmla="*/ 7798 h 9511"/>
                  <a:gd name="connsiteX6" fmla="*/ 282 w 9975"/>
                  <a:gd name="connsiteY6" fmla="*/ 7865 h 9511"/>
                  <a:gd name="connsiteX7" fmla="*/ 236 w 9975"/>
                  <a:gd name="connsiteY7" fmla="*/ 7665 h 9511"/>
                  <a:gd name="connsiteX8" fmla="*/ 266 w 9975"/>
                  <a:gd name="connsiteY8" fmla="*/ 7698 h 9511"/>
                  <a:gd name="connsiteX9" fmla="*/ 282 w 9975"/>
                  <a:gd name="connsiteY9" fmla="*/ 6765 h 9511"/>
                  <a:gd name="connsiteX10" fmla="*/ 205 w 9975"/>
                  <a:gd name="connsiteY10" fmla="*/ 6731 h 9511"/>
                  <a:gd name="connsiteX11" fmla="*/ 98 w 9975"/>
                  <a:gd name="connsiteY11" fmla="*/ 3731 h 9511"/>
                  <a:gd name="connsiteX12" fmla="*/ 159 w 9975"/>
                  <a:gd name="connsiteY12" fmla="*/ 3698 h 9511"/>
                  <a:gd name="connsiteX13" fmla="*/ 98 w 9975"/>
                  <a:gd name="connsiteY13" fmla="*/ 1098 h 9511"/>
                  <a:gd name="connsiteX14" fmla="*/ 21 w 9975"/>
                  <a:gd name="connsiteY14" fmla="*/ 1098 h 9511"/>
                  <a:gd name="connsiteX15" fmla="*/ 36 w 9975"/>
                  <a:gd name="connsiteY15" fmla="*/ 1865 h 9511"/>
                  <a:gd name="connsiteX16" fmla="*/ 6 w 9975"/>
                  <a:gd name="connsiteY16" fmla="*/ 1831 h 9511"/>
                  <a:gd name="connsiteX17" fmla="*/ 52 w 9975"/>
                  <a:gd name="connsiteY17" fmla="*/ 2065 h 9511"/>
                  <a:gd name="connsiteX18" fmla="*/ 6 w 9975"/>
                  <a:gd name="connsiteY18" fmla="*/ 2065 h 9511"/>
                  <a:gd name="connsiteX19" fmla="*/ 159 w 9975"/>
                  <a:gd name="connsiteY19" fmla="*/ 9265 h 9511"/>
                  <a:gd name="connsiteX20" fmla="*/ 957 w 9975"/>
                  <a:gd name="connsiteY20" fmla="*/ 9331 h 9511"/>
                  <a:gd name="connsiteX21" fmla="*/ 957 w 9975"/>
                  <a:gd name="connsiteY21" fmla="*/ 9365 h 9511"/>
                  <a:gd name="connsiteX22" fmla="*/ 3288 w 9975"/>
                  <a:gd name="connsiteY22" fmla="*/ 9331 h 9511"/>
                  <a:gd name="connsiteX23" fmla="*/ 6754 w 9975"/>
                  <a:gd name="connsiteY23" fmla="*/ 9231 h 9511"/>
                  <a:gd name="connsiteX24" fmla="*/ 6739 w 9975"/>
                  <a:gd name="connsiteY24" fmla="*/ 9298 h 9511"/>
                  <a:gd name="connsiteX25" fmla="*/ 7506 w 9975"/>
                  <a:gd name="connsiteY25" fmla="*/ 9298 h 9511"/>
                  <a:gd name="connsiteX26" fmla="*/ 7506 w 9975"/>
                  <a:gd name="connsiteY26" fmla="*/ 9331 h 9511"/>
                  <a:gd name="connsiteX27" fmla="*/ 9929 w 9975"/>
                  <a:gd name="connsiteY27" fmla="*/ 9065 h 9511"/>
                  <a:gd name="connsiteX28" fmla="*/ 9883 w 9975"/>
                  <a:gd name="connsiteY28" fmla="*/ 4798 h 9511"/>
                  <a:gd name="connsiteX29" fmla="*/ 9914 w 9975"/>
                  <a:gd name="connsiteY29" fmla="*/ 4798 h 9511"/>
                  <a:gd name="connsiteX30" fmla="*/ 9975 w 9975"/>
                  <a:gd name="connsiteY30" fmla="*/ 65 h 9511"/>
                  <a:gd name="connsiteX31" fmla="*/ 6478 w 9975"/>
                  <a:gd name="connsiteY31" fmla="*/ 131 h 9511"/>
                  <a:gd name="connsiteX32" fmla="*/ 3794 w 9975"/>
                  <a:gd name="connsiteY32" fmla="*/ 431 h 9511"/>
                  <a:gd name="connsiteX33" fmla="*/ 2383 w 9975"/>
                  <a:gd name="connsiteY33" fmla="*/ 365 h 9511"/>
                  <a:gd name="connsiteX34" fmla="*/ 1340 w 9975"/>
                  <a:gd name="connsiteY34" fmla="*/ 131 h 9511"/>
                  <a:gd name="connsiteX35" fmla="*/ 1355 w 9975"/>
                  <a:gd name="connsiteY35" fmla="*/ 198 h 9511"/>
                  <a:gd name="connsiteX36" fmla="*/ 972 w 9975"/>
                  <a:gd name="connsiteY36" fmla="*/ 198 h 9511"/>
                  <a:gd name="connsiteX37" fmla="*/ 987 w 9975"/>
                  <a:gd name="connsiteY37" fmla="*/ 165 h 9511"/>
                  <a:gd name="connsiteX38" fmla="*/ 773 w 9975"/>
                  <a:gd name="connsiteY38" fmla="*/ 498 h 9511"/>
                  <a:gd name="connsiteX39" fmla="*/ 696 w 9975"/>
                  <a:gd name="connsiteY39" fmla="*/ 331 h 9511"/>
                  <a:gd name="connsiteX40" fmla="*/ 635 w 9975"/>
                  <a:gd name="connsiteY40" fmla="*/ 465 h 9511"/>
                  <a:gd name="connsiteX41" fmla="*/ 435 w 9975"/>
                  <a:gd name="connsiteY41" fmla="*/ 98 h 9511"/>
                  <a:gd name="connsiteX42" fmla="*/ 297 w 9975"/>
                  <a:gd name="connsiteY42" fmla="*/ 31 h 9511"/>
                  <a:gd name="connsiteX43" fmla="*/ 328 w 9975"/>
                  <a:gd name="connsiteY43" fmla="*/ 531 h 9511"/>
                  <a:gd name="connsiteX44" fmla="*/ 343 w 9975"/>
                  <a:gd name="connsiteY44" fmla="*/ 398 h 9511"/>
                  <a:gd name="connsiteX45" fmla="*/ 573 w 9975"/>
                  <a:gd name="connsiteY45" fmla="*/ 865 h 9511"/>
                  <a:gd name="connsiteX46" fmla="*/ 573 w 9975"/>
                  <a:gd name="connsiteY46" fmla="*/ 865 h 9511"/>
                  <a:gd name="connsiteX47" fmla="*/ 757 w 9975"/>
                  <a:gd name="connsiteY47" fmla="*/ 831 h 9511"/>
                  <a:gd name="connsiteX48" fmla="*/ 773 w 9975"/>
                  <a:gd name="connsiteY48" fmla="*/ 898 h 9511"/>
                  <a:gd name="connsiteX49" fmla="*/ 1739 w 9975"/>
                  <a:gd name="connsiteY49" fmla="*/ 598 h 9511"/>
                  <a:gd name="connsiteX50" fmla="*/ 2061 w 9975"/>
                  <a:gd name="connsiteY50" fmla="*/ 865 h 9511"/>
                  <a:gd name="connsiteX51" fmla="*/ 2046 w 9975"/>
                  <a:gd name="connsiteY51" fmla="*/ 898 h 9511"/>
                  <a:gd name="connsiteX52" fmla="*/ 2644 w 9975"/>
                  <a:gd name="connsiteY52" fmla="*/ 765 h 9511"/>
                  <a:gd name="connsiteX53" fmla="*/ 2659 w 9975"/>
                  <a:gd name="connsiteY53" fmla="*/ 931 h 9511"/>
                  <a:gd name="connsiteX54" fmla="*/ 4346 w 9975"/>
                  <a:gd name="connsiteY54" fmla="*/ 898 h 9511"/>
                  <a:gd name="connsiteX55" fmla="*/ 4331 w 9975"/>
                  <a:gd name="connsiteY55" fmla="*/ 931 h 9511"/>
                  <a:gd name="connsiteX56" fmla="*/ 7582 w 9975"/>
                  <a:gd name="connsiteY56" fmla="*/ 998 h 9511"/>
                  <a:gd name="connsiteX57" fmla="*/ 7567 w 9975"/>
                  <a:gd name="connsiteY57" fmla="*/ 1031 h 9511"/>
                  <a:gd name="connsiteX58" fmla="*/ 7812 w 9975"/>
                  <a:gd name="connsiteY58" fmla="*/ 531 h 9511"/>
                  <a:gd name="connsiteX59" fmla="*/ 7797 w 9975"/>
                  <a:gd name="connsiteY59" fmla="*/ 565 h 9511"/>
                  <a:gd name="connsiteX60" fmla="*/ 8104 w 9975"/>
                  <a:gd name="connsiteY60" fmla="*/ 698 h 9511"/>
                  <a:gd name="connsiteX61" fmla="*/ 8088 w 9975"/>
                  <a:gd name="connsiteY61" fmla="*/ 765 h 9511"/>
                  <a:gd name="connsiteX62" fmla="*/ 8395 w 9975"/>
                  <a:gd name="connsiteY62" fmla="*/ 765 h 9511"/>
                  <a:gd name="connsiteX63" fmla="*/ 8411 w 9975"/>
                  <a:gd name="connsiteY63" fmla="*/ 831 h 9511"/>
                  <a:gd name="connsiteX64" fmla="*/ 8472 w 9975"/>
                  <a:gd name="connsiteY64" fmla="*/ 731 h 9511"/>
                  <a:gd name="connsiteX65" fmla="*/ 8441 w 9975"/>
                  <a:gd name="connsiteY65" fmla="*/ 898 h 9511"/>
                  <a:gd name="connsiteX66" fmla="*/ 9653 w 9975"/>
                  <a:gd name="connsiteY66" fmla="*/ 765 h 9511"/>
                  <a:gd name="connsiteX67" fmla="*/ 9714 w 9975"/>
                  <a:gd name="connsiteY67" fmla="*/ 3098 h 9511"/>
                  <a:gd name="connsiteX68" fmla="*/ 9684 w 9975"/>
                  <a:gd name="connsiteY68" fmla="*/ 3031 h 9511"/>
                  <a:gd name="connsiteX69" fmla="*/ 9730 w 9975"/>
                  <a:gd name="connsiteY69" fmla="*/ 3398 h 9511"/>
                  <a:gd name="connsiteX70" fmla="*/ 9699 w 9975"/>
                  <a:gd name="connsiteY70" fmla="*/ 3365 h 9511"/>
                  <a:gd name="connsiteX71" fmla="*/ 9730 w 9975"/>
                  <a:gd name="connsiteY71" fmla="*/ 4831 h 9511"/>
                  <a:gd name="connsiteX72" fmla="*/ 9653 w 9975"/>
                  <a:gd name="connsiteY72" fmla="*/ 4831 h 9511"/>
                  <a:gd name="connsiteX73" fmla="*/ 9730 w 9975"/>
                  <a:gd name="connsiteY73" fmla="*/ 5565 h 9511"/>
                  <a:gd name="connsiteX74" fmla="*/ 9668 w 9975"/>
                  <a:gd name="connsiteY74" fmla="*/ 5565 h 9511"/>
                  <a:gd name="connsiteX75" fmla="*/ 9745 w 9975"/>
                  <a:gd name="connsiteY75" fmla="*/ 8665 h 9511"/>
                  <a:gd name="connsiteX76" fmla="*/ 8855 w 9975"/>
                  <a:gd name="connsiteY76" fmla="*/ 8865 h 9511"/>
                  <a:gd name="connsiteX77" fmla="*/ 8855 w 9975"/>
                  <a:gd name="connsiteY77" fmla="*/ 8798 h 9511"/>
                  <a:gd name="connsiteX78" fmla="*/ 6693 w 9975"/>
                  <a:gd name="connsiteY78" fmla="*/ 8898 h 9511"/>
                  <a:gd name="connsiteX79" fmla="*/ 6677 w 9975"/>
                  <a:gd name="connsiteY79" fmla="*/ 8798 h 9511"/>
                  <a:gd name="connsiteX80" fmla="*/ 5512 w 9975"/>
                  <a:gd name="connsiteY80" fmla="*/ 8865 h 9511"/>
                  <a:gd name="connsiteX81" fmla="*/ 5542 w 9975"/>
                  <a:gd name="connsiteY81" fmla="*/ 8765 h 9511"/>
                  <a:gd name="connsiteX82" fmla="*/ 5328 w 9975"/>
                  <a:gd name="connsiteY82" fmla="*/ 8998 h 9511"/>
                  <a:gd name="connsiteX83" fmla="*/ 4454 w 9975"/>
                  <a:gd name="connsiteY83" fmla="*/ 8998 h 9511"/>
                  <a:gd name="connsiteX84" fmla="*/ 4484 w 9975"/>
                  <a:gd name="connsiteY84" fmla="*/ 8898 h 9511"/>
                  <a:gd name="connsiteX85" fmla="*/ 4223 w 9975"/>
                  <a:gd name="connsiteY85" fmla="*/ 8931 h 9511"/>
                  <a:gd name="connsiteX86" fmla="*/ 4254 w 9975"/>
                  <a:gd name="connsiteY86" fmla="*/ 8898 h 9511"/>
                  <a:gd name="connsiteX87" fmla="*/ 3395 w 9975"/>
                  <a:gd name="connsiteY87" fmla="*/ 8898 h 9511"/>
                  <a:gd name="connsiteX88" fmla="*/ 3426 w 9975"/>
                  <a:gd name="connsiteY88" fmla="*/ 8765 h 9511"/>
                  <a:gd name="connsiteX89" fmla="*/ 2858 w 9975"/>
                  <a:gd name="connsiteY89" fmla="*/ 8865 h 9511"/>
                  <a:gd name="connsiteX90" fmla="*/ 2874 w 9975"/>
                  <a:gd name="connsiteY90" fmla="*/ 8798 h 9511"/>
                  <a:gd name="connsiteX91" fmla="*/ 2782 w 9975"/>
                  <a:gd name="connsiteY91" fmla="*/ 8898 h 9511"/>
                  <a:gd name="connsiteX92" fmla="*/ 2782 w 9975"/>
                  <a:gd name="connsiteY92" fmla="*/ 8765 h 9511"/>
                  <a:gd name="connsiteX93" fmla="*/ 2092 w 9975"/>
                  <a:gd name="connsiteY93" fmla="*/ 8865 h 9511"/>
                  <a:gd name="connsiteX0" fmla="*/ 2097 w 10000"/>
                  <a:gd name="connsiteY0" fmla="*/ 9283 h 9963"/>
                  <a:gd name="connsiteX1" fmla="*/ 2112 w 10000"/>
                  <a:gd name="connsiteY1" fmla="*/ 9178 h 9963"/>
                  <a:gd name="connsiteX2" fmla="*/ 1436 w 10000"/>
                  <a:gd name="connsiteY2" fmla="*/ 9247 h 9963"/>
                  <a:gd name="connsiteX3" fmla="*/ 1451 w 10000"/>
                  <a:gd name="connsiteY3" fmla="*/ 9212 h 9963"/>
                  <a:gd name="connsiteX4" fmla="*/ 313 w 10000"/>
                  <a:gd name="connsiteY4" fmla="*/ 9352 h 9963"/>
                  <a:gd name="connsiteX5" fmla="*/ 267 w 10000"/>
                  <a:gd name="connsiteY5" fmla="*/ 8161 h 9963"/>
                  <a:gd name="connsiteX6" fmla="*/ 283 w 10000"/>
                  <a:gd name="connsiteY6" fmla="*/ 8231 h 9963"/>
                  <a:gd name="connsiteX7" fmla="*/ 237 w 10000"/>
                  <a:gd name="connsiteY7" fmla="*/ 8021 h 9963"/>
                  <a:gd name="connsiteX8" fmla="*/ 267 w 10000"/>
                  <a:gd name="connsiteY8" fmla="*/ 8056 h 9963"/>
                  <a:gd name="connsiteX9" fmla="*/ 283 w 10000"/>
                  <a:gd name="connsiteY9" fmla="*/ 7075 h 9963"/>
                  <a:gd name="connsiteX10" fmla="*/ 206 w 10000"/>
                  <a:gd name="connsiteY10" fmla="*/ 7039 h 9963"/>
                  <a:gd name="connsiteX11" fmla="*/ 98 w 10000"/>
                  <a:gd name="connsiteY11" fmla="*/ 3885 h 9963"/>
                  <a:gd name="connsiteX12" fmla="*/ 159 w 10000"/>
                  <a:gd name="connsiteY12" fmla="*/ 3850 h 9963"/>
                  <a:gd name="connsiteX13" fmla="*/ 98 w 10000"/>
                  <a:gd name="connsiteY13" fmla="*/ 1116 h 9963"/>
                  <a:gd name="connsiteX14" fmla="*/ 21 w 10000"/>
                  <a:gd name="connsiteY14" fmla="*/ 1116 h 9963"/>
                  <a:gd name="connsiteX15" fmla="*/ 36 w 10000"/>
                  <a:gd name="connsiteY15" fmla="*/ 1923 h 9963"/>
                  <a:gd name="connsiteX16" fmla="*/ 6 w 10000"/>
                  <a:gd name="connsiteY16" fmla="*/ 1887 h 9963"/>
                  <a:gd name="connsiteX17" fmla="*/ 52 w 10000"/>
                  <a:gd name="connsiteY17" fmla="*/ 2133 h 9963"/>
                  <a:gd name="connsiteX18" fmla="*/ 6 w 10000"/>
                  <a:gd name="connsiteY18" fmla="*/ 2133 h 9963"/>
                  <a:gd name="connsiteX19" fmla="*/ 159 w 10000"/>
                  <a:gd name="connsiteY19" fmla="*/ 9703 h 9963"/>
                  <a:gd name="connsiteX20" fmla="*/ 959 w 10000"/>
                  <a:gd name="connsiteY20" fmla="*/ 9773 h 9963"/>
                  <a:gd name="connsiteX21" fmla="*/ 959 w 10000"/>
                  <a:gd name="connsiteY21" fmla="*/ 9808 h 9963"/>
                  <a:gd name="connsiteX22" fmla="*/ 3296 w 10000"/>
                  <a:gd name="connsiteY22" fmla="*/ 9773 h 9963"/>
                  <a:gd name="connsiteX23" fmla="*/ 6771 w 10000"/>
                  <a:gd name="connsiteY23" fmla="*/ 9668 h 9963"/>
                  <a:gd name="connsiteX24" fmla="*/ 6756 w 10000"/>
                  <a:gd name="connsiteY24" fmla="*/ 9738 h 9963"/>
                  <a:gd name="connsiteX25" fmla="*/ 7525 w 10000"/>
                  <a:gd name="connsiteY25" fmla="*/ 9738 h 9963"/>
                  <a:gd name="connsiteX26" fmla="*/ 7525 w 10000"/>
                  <a:gd name="connsiteY26" fmla="*/ 9773 h 9963"/>
                  <a:gd name="connsiteX27" fmla="*/ 9954 w 10000"/>
                  <a:gd name="connsiteY27" fmla="*/ 9493 h 9963"/>
                  <a:gd name="connsiteX28" fmla="*/ 9908 w 10000"/>
                  <a:gd name="connsiteY28" fmla="*/ 5007 h 9963"/>
                  <a:gd name="connsiteX29" fmla="*/ 9939 w 10000"/>
                  <a:gd name="connsiteY29" fmla="*/ 5007 h 9963"/>
                  <a:gd name="connsiteX30" fmla="*/ 10000 w 10000"/>
                  <a:gd name="connsiteY30" fmla="*/ 30 h 9963"/>
                  <a:gd name="connsiteX31" fmla="*/ 6494 w 10000"/>
                  <a:gd name="connsiteY31" fmla="*/ 100 h 9963"/>
                  <a:gd name="connsiteX32" fmla="*/ 3804 w 10000"/>
                  <a:gd name="connsiteY32" fmla="*/ 415 h 9963"/>
                  <a:gd name="connsiteX33" fmla="*/ 2389 w 10000"/>
                  <a:gd name="connsiteY33" fmla="*/ 346 h 9963"/>
                  <a:gd name="connsiteX34" fmla="*/ 1343 w 10000"/>
                  <a:gd name="connsiteY34" fmla="*/ 100 h 9963"/>
                  <a:gd name="connsiteX35" fmla="*/ 1358 w 10000"/>
                  <a:gd name="connsiteY35" fmla="*/ 170 h 9963"/>
                  <a:gd name="connsiteX36" fmla="*/ 974 w 10000"/>
                  <a:gd name="connsiteY36" fmla="*/ 170 h 9963"/>
                  <a:gd name="connsiteX37" fmla="*/ 989 w 10000"/>
                  <a:gd name="connsiteY37" fmla="*/ 135 h 9963"/>
                  <a:gd name="connsiteX38" fmla="*/ 775 w 10000"/>
                  <a:gd name="connsiteY38" fmla="*/ 486 h 9963"/>
                  <a:gd name="connsiteX39" fmla="*/ 698 w 10000"/>
                  <a:gd name="connsiteY39" fmla="*/ 310 h 9963"/>
                  <a:gd name="connsiteX40" fmla="*/ 637 w 10000"/>
                  <a:gd name="connsiteY40" fmla="*/ 451 h 9963"/>
                  <a:gd name="connsiteX41" fmla="*/ 436 w 10000"/>
                  <a:gd name="connsiteY41" fmla="*/ 65 h 9963"/>
                  <a:gd name="connsiteX42" fmla="*/ 194 w 10000"/>
                  <a:gd name="connsiteY42" fmla="*/ 209 h 9963"/>
                  <a:gd name="connsiteX43" fmla="*/ 329 w 10000"/>
                  <a:gd name="connsiteY43" fmla="*/ 520 h 9963"/>
                  <a:gd name="connsiteX44" fmla="*/ 344 w 10000"/>
                  <a:gd name="connsiteY44" fmla="*/ 380 h 9963"/>
                  <a:gd name="connsiteX45" fmla="*/ 574 w 10000"/>
                  <a:gd name="connsiteY45" fmla="*/ 871 h 9963"/>
                  <a:gd name="connsiteX46" fmla="*/ 574 w 10000"/>
                  <a:gd name="connsiteY46" fmla="*/ 871 h 9963"/>
                  <a:gd name="connsiteX47" fmla="*/ 759 w 10000"/>
                  <a:gd name="connsiteY47" fmla="*/ 836 h 9963"/>
                  <a:gd name="connsiteX48" fmla="*/ 775 w 10000"/>
                  <a:gd name="connsiteY48" fmla="*/ 906 h 9963"/>
                  <a:gd name="connsiteX49" fmla="*/ 1743 w 10000"/>
                  <a:gd name="connsiteY49" fmla="*/ 591 h 9963"/>
                  <a:gd name="connsiteX50" fmla="*/ 2066 w 10000"/>
                  <a:gd name="connsiteY50" fmla="*/ 871 h 9963"/>
                  <a:gd name="connsiteX51" fmla="*/ 2051 w 10000"/>
                  <a:gd name="connsiteY51" fmla="*/ 906 h 9963"/>
                  <a:gd name="connsiteX52" fmla="*/ 2651 w 10000"/>
                  <a:gd name="connsiteY52" fmla="*/ 766 h 9963"/>
                  <a:gd name="connsiteX53" fmla="*/ 2666 w 10000"/>
                  <a:gd name="connsiteY53" fmla="*/ 941 h 9963"/>
                  <a:gd name="connsiteX54" fmla="*/ 4357 w 10000"/>
                  <a:gd name="connsiteY54" fmla="*/ 906 h 9963"/>
                  <a:gd name="connsiteX55" fmla="*/ 4342 w 10000"/>
                  <a:gd name="connsiteY55" fmla="*/ 941 h 9963"/>
                  <a:gd name="connsiteX56" fmla="*/ 7601 w 10000"/>
                  <a:gd name="connsiteY56" fmla="*/ 1011 h 9963"/>
                  <a:gd name="connsiteX57" fmla="*/ 7586 w 10000"/>
                  <a:gd name="connsiteY57" fmla="*/ 1046 h 9963"/>
                  <a:gd name="connsiteX58" fmla="*/ 7832 w 10000"/>
                  <a:gd name="connsiteY58" fmla="*/ 520 h 9963"/>
                  <a:gd name="connsiteX59" fmla="*/ 7817 w 10000"/>
                  <a:gd name="connsiteY59" fmla="*/ 556 h 9963"/>
                  <a:gd name="connsiteX60" fmla="*/ 8124 w 10000"/>
                  <a:gd name="connsiteY60" fmla="*/ 696 h 9963"/>
                  <a:gd name="connsiteX61" fmla="*/ 8108 w 10000"/>
                  <a:gd name="connsiteY61" fmla="*/ 766 h 9963"/>
                  <a:gd name="connsiteX62" fmla="*/ 8416 w 10000"/>
                  <a:gd name="connsiteY62" fmla="*/ 766 h 9963"/>
                  <a:gd name="connsiteX63" fmla="*/ 8432 w 10000"/>
                  <a:gd name="connsiteY63" fmla="*/ 836 h 9963"/>
                  <a:gd name="connsiteX64" fmla="*/ 8493 w 10000"/>
                  <a:gd name="connsiteY64" fmla="*/ 731 h 9963"/>
                  <a:gd name="connsiteX65" fmla="*/ 8462 w 10000"/>
                  <a:gd name="connsiteY65" fmla="*/ 906 h 9963"/>
                  <a:gd name="connsiteX66" fmla="*/ 9677 w 10000"/>
                  <a:gd name="connsiteY66" fmla="*/ 766 h 9963"/>
                  <a:gd name="connsiteX67" fmla="*/ 9738 w 10000"/>
                  <a:gd name="connsiteY67" fmla="*/ 3219 h 9963"/>
                  <a:gd name="connsiteX68" fmla="*/ 9708 w 10000"/>
                  <a:gd name="connsiteY68" fmla="*/ 3149 h 9963"/>
                  <a:gd name="connsiteX69" fmla="*/ 9754 w 10000"/>
                  <a:gd name="connsiteY69" fmla="*/ 3535 h 9963"/>
                  <a:gd name="connsiteX70" fmla="*/ 9723 w 10000"/>
                  <a:gd name="connsiteY70" fmla="*/ 3500 h 9963"/>
                  <a:gd name="connsiteX71" fmla="*/ 9754 w 10000"/>
                  <a:gd name="connsiteY71" fmla="*/ 5041 h 9963"/>
                  <a:gd name="connsiteX72" fmla="*/ 9677 w 10000"/>
                  <a:gd name="connsiteY72" fmla="*/ 5041 h 9963"/>
                  <a:gd name="connsiteX73" fmla="*/ 9754 w 10000"/>
                  <a:gd name="connsiteY73" fmla="*/ 5813 h 9963"/>
                  <a:gd name="connsiteX74" fmla="*/ 9692 w 10000"/>
                  <a:gd name="connsiteY74" fmla="*/ 5813 h 9963"/>
                  <a:gd name="connsiteX75" fmla="*/ 9769 w 10000"/>
                  <a:gd name="connsiteY75" fmla="*/ 9073 h 9963"/>
                  <a:gd name="connsiteX76" fmla="*/ 8877 w 10000"/>
                  <a:gd name="connsiteY76" fmla="*/ 9283 h 9963"/>
                  <a:gd name="connsiteX77" fmla="*/ 8877 w 10000"/>
                  <a:gd name="connsiteY77" fmla="*/ 9212 h 9963"/>
                  <a:gd name="connsiteX78" fmla="*/ 6710 w 10000"/>
                  <a:gd name="connsiteY78" fmla="*/ 9317 h 9963"/>
                  <a:gd name="connsiteX79" fmla="*/ 6694 w 10000"/>
                  <a:gd name="connsiteY79" fmla="*/ 9212 h 9963"/>
                  <a:gd name="connsiteX80" fmla="*/ 5526 w 10000"/>
                  <a:gd name="connsiteY80" fmla="*/ 9283 h 9963"/>
                  <a:gd name="connsiteX81" fmla="*/ 5556 w 10000"/>
                  <a:gd name="connsiteY81" fmla="*/ 9178 h 9963"/>
                  <a:gd name="connsiteX82" fmla="*/ 5341 w 10000"/>
                  <a:gd name="connsiteY82" fmla="*/ 9423 h 9963"/>
                  <a:gd name="connsiteX83" fmla="*/ 4465 w 10000"/>
                  <a:gd name="connsiteY83" fmla="*/ 9423 h 9963"/>
                  <a:gd name="connsiteX84" fmla="*/ 4495 w 10000"/>
                  <a:gd name="connsiteY84" fmla="*/ 9317 h 9963"/>
                  <a:gd name="connsiteX85" fmla="*/ 4234 w 10000"/>
                  <a:gd name="connsiteY85" fmla="*/ 9352 h 9963"/>
                  <a:gd name="connsiteX86" fmla="*/ 4265 w 10000"/>
                  <a:gd name="connsiteY86" fmla="*/ 9317 h 9963"/>
                  <a:gd name="connsiteX87" fmla="*/ 3404 w 10000"/>
                  <a:gd name="connsiteY87" fmla="*/ 9317 h 9963"/>
                  <a:gd name="connsiteX88" fmla="*/ 3435 w 10000"/>
                  <a:gd name="connsiteY88" fmla="*/ 9178 h 9963"/>
                  <a:gd name="connsiteX89" fmla="*/ 2865 w 10000"/>
                  <a:gd name="connsiteY89" fmla="*/ 9283 h 9963"/>
                  <a:gd name="connsiteX90" fmla="*/ 2881 w 10000"/>
                  <a:gd name="connsiteY90" fmla="*/ 9212 h 9963"/>
                  <a:gd name="connsiteX91" fmla="*/ 2789 w 10000"/>
                  <a:gd name="connsiteY91" fmla="*/ 9317 h 9963"/>
                  <a:gd name="connsiteX92" fmla="*/ 2789 w 10000"/>
                  <a:gd name="connsiteY92" fmla="*/ 9178 h 9963"/>
                  <a:gd name="connsiteX93" fmla="*/ 2097 w 10000"/>
                  <a:gd name="connsiteY93" fmla="*/ 9283 h 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000" h="9963">
                    <a:moveTo>
                      <a:pt x="2097" y="9283"/>
                    </a:moveTo>
                    <a:lnTo>
                      <a:pt x="2112" y="9178"/>
                    </a:lnTo>
                    <a:cubicBezTo>
                      <a:pt x="1897" y="9388"/>
                      <a:pt x="1666" y="9178"/>
                      <a:pt x="1436" y="9247"/>
                    </a:cubicBezTo>
                    <a:cubicBezTo>
                      <a:pt x="1441" y="9235"/>
                      <a:pt x="1446" y="9224"/>
                      <a:pt x="1451" y="9212"/>
                    </a:cubicBezTo>
                    <a:cubicBezTo>
                      <a:pt x="1067" y="9178"/>
                      <a:pt x="683" y="9283"/>
                      <a:pt x="313" y="9352"/>
                    </a:cubicBezTo>
                    <a:cubicBezTo>
                      <a:pt x="283" y="8967"/>
                      <a:pt x="267" y="8581"/>
                      <a:pt x="267" y="8161"/>
                    </a:cubicBezTo>
                    <a:cubicBezTo>
                      <a:pt x="267" y="8196"/>
                      <a:pt x="283" y="8196"/>
                      <a:pt x="283" y="8231"/>
                    </a:cubicBezTo>
                    <a:cubicBezTo>
                      <a:pt x="267" y="8161"/>
                      <a:pt x="237" y="8090"/>
                      <a:pt x="237" y="8021"/>
                    </a:cubicBezTo>
                    <a:cubicBezTo>
                      <a:pt x="252" y="8021"/>
                      <a:pt x="267" y="8056"/>
                      <a:pt x="267" y="8056"/>
                    </a:cubicBezTo>
                    <a:cubicBezTo>
                      <a:pt x="359" y="7775"/>
                      <a:pt x="206" y="7249"/>
                      <a:pt x="283" y="7075"/>
                    </a:cubicBezTo>
                    <a:cubicBezTo>
                      <a:pt x="267" y="7004"/>
                      <a:pt x="237" y="6970"/>
                      <a:pt x="206" y="7039"/>
                    </a:cubicBezTo>
                    <a:cubicBezTo>
                      <a:pt x="190" y="6023"/>
                      <a:pt x="159" y="4936"/>
                      <a:pt x="98" y="3885"/>
                    </a:cubicBezTo>
                    <a:cubicBezTo>
                      <a:pt x="113" y="3850"/>
                      <a:pt x="128" y="3815"/>
                      <a:pt x="159" y="3850"/>
                    </a:cubicBezTo>
                    <a:cubicBezTo>
                      <a:pt x="21" y="2974"/>
                      <a:pt x="82" y="2028"/>
                      <a:pt x="98" y="1116"/>
                    </a:cubicBezTo>
                    <a:cubicBezTo>
                      <a:pt x="67" y="1082"/>
                      <a:pt x="52" y="1222"/>
                      <a:pt x="21" y="1116"/>
                    </a:cubicBezTo>
                    <a:cubicBezTo>
                      <a:pt x="-25" y="1432"/>
                      <a:pt x="113" y="1677"/>
                      <a:pt x="36" y="1923"/>
                    </a:cubicBezTo>
                    <a:lnTo>
                      <a:pt x="6" y="1887"/>
                    </a:lnTo>
                    <a:cubicBezTo>
                      <a:pt x="-25" y="2097"/>
                      <a:pt x="98" y="1923"/>
                      <a:pt x="52" y="2133"/>
                    </a:cubicBezTo>
                    <a:cubicBezTo>
                      <a:pt x="21" y="2203"/>
                      <a:pt x="6" y="2097"/>
                      <a:pt x="6" y="2133"/>
                    </a:cubicBezTo>
                    <a:cubicBezTo>
                      <a:pt x="98" y="4551"/>
                      <a:pt x="206" y="7215"/>
                      <a:pt x="159" y="9703"/>
                    </a:cubicBezTo>
                    <a:cubicBezTo>
                      <a:pt x="421" y="9738"/>
                      <a:pt x="698" y="9878"/>
                      <a:pt x="959" y="9773"/>
                    </a:cubicBezTo>
                    <a:lnTo>
                      <a:pt x="959" y="9808"/>
                    </a:lnTo>
                    <a:cubicBezTo>
                      <a:pt x="1666" y="9283"/>
                      <a:pt x="2558" y="9773"/>
                      <a:pt x="3296" y="9773"/>
                    </a:cubicBezTo>
                    <a:cubicBezTo>
                      <a:pt x="4449" y="9773"/>
                      <a:pt x="5633" y="10264"/>
                      <a:pt x="6771" y="9668"/>
                    </a:cubicBezTo>
                    <a:cubicBezTo>
                      <a:pt x="6771" y="9703"/>
                      <a:pt x="6786" y="9738"/>
                      <a:pt x="6756" y="9738"/>
                    </a:cubicBezTo>
                    <a:cubicBezTo>
                      <a:pt x="7033" y="9668"/>
                      <a:pt x="7278" y="9808"/>
                      <a:pt x="7525" y="9738"/>
                    </a:cubicBezTo>
                    <a:lnTo>
                      <a:pt x="7525" y="9773"/>
                    </a:lnTo>
                    <a:cubicBezTo>
                      <a:pt x="8278" y="9423"/>
                      <a:pt x="9185" y="9493"/>
                      <a:pt x="9954" y="9493"/>
                    </a:cubicBezTo>
                    <a:cubicBezTo>
                      <a:pt x="9954" y="7985"/>
                      <a:pt x="9939" y="6513"/>
                      <a:pt x="9908" y="5007"/>
                    </a:cubicBezTo>
                    <a:lnTo>
                      <a:pt x="9939" y="5007"/>
                    </a:lnTo>
                    <a:cubicBezTo>
                      <a:pt x="9862" y="3395"/>
                      <a:pt x="10000" y="1677"/>
                      <a:pt x="10000" y="30"/>
                    </a:cubicBezTo>
                    <a:cubicBezTo>
                      <a:pt x="8816" y="-5"/>
                      <a:pt x="7663" y="591"/>
                      <a:pt x="6494" y="100"/>
                    </a:cubicBezTo>
                    <a:cubicBezTo>
                      <a:pt x="5633" y="-216"/>
                      <a:pt x="4665" y="310"/>
                      <a:pt x="3804" y="415"/>
                    </a:cubicBezTo>
                    <a:cubicBezTo>
                      <a:pt x="3342" y="451"/>
                      <a:pt x="2850" y="591"/>
                      <a:pt x="2389" y="346"/>
                    </a:cubicBezTo>
                    <a:cubicBezTo>
                      <a:pt x="2051" y="591"/>
                      <a:pt x="1697" y="30"/>
                      <a:pt x="1343" y="100"/>
                    </a:cubicBezTo>
                    <a:cubicBezTo>
                      <a:pt x="1348" y="123"/>
                      <a:pt x="1353" y="147"/>
                      <a:pt x="1358" y="170"/>
                    </a:cubicBezTo>
                    <a:cubicBezTo>
                      <a:pt x="1220" y="-75"/>
                      <a:pt x="1052" y="556"/>
                      <a:pt x="974" y="170"/>
                    </a:cubicBezTo>
                    <a:cubicBezTo>
                      <a:pt x="979" y="158"/>
                      <a:pt x="984" y="147"/>
                      <a:pt x="989" y="135"/>
                    </a:cubicBezTo>
                    <a:cubicBezTo>
                      <a:pt x="959" y="30"/>
                      <a:pt x="790" y="451"/>
                      <a:pt x="775" y="486"/>
                    </a:cubicBezTo>
                    <a:cubicBezTo>
                      <a:pt x="698" y="520"/>
                      <a:pt x="759" y="380"/>
                      <a:pt x="698" y="310"/>
                    </a:cubicBezTo>
                    <a:cubicBezTo>
                      <a:pt x="683" y="346"/>
                      <a:pt x="698" y="520"/>
                      <a:pt x="637" y="451"/>
                    </a:cubicBezTo>
                    <a:cubicBezTo>
                      <a:pt x="637" y="30"/>
                      <a:pt x="436" y="520"/>
                      <a:pt x="436" y="65"/>
                    </a:cubicBezTo>
                    <a:cubicBezTo>
                      <a:pt x="380" y="-11"/>
                      <a:pt x="212" y="133"/>
                      <a:pt x="194" y="209"/>
                    </a:cubicBezTo>
                    <a:cubicBezTo>
                      <a:pt x="194" y="384"/>
                      <a:pt x="237" y="346"/>
                      <a:pt x="329" y="520"/>
                    </a:cubicBezTo>
                    <a:cubicBezTo>
                      <a:pt x="334" y="473"/>
                      <a:pt x="339" y="427"/>
                      <a:pt x="344" y="380"/>
                    </a:cubicBezTo>
                    <a:cubicBezTo>
                      <a:pt x="375" y="591"/>
                      <a:pt x="482" y="766"/>
                      <a:pt x="574" y="871"/>
                    </a:cubicBezTo>
                    <a:lnTo>
                      <a:pt x="574" y="871"/>
                    </a:lnTo>
                    <a:cubicBezTo>
                      <a:pt x="637" y="696"/>
                      <a:pt x="713" y="801"/>
                      <a:pt x="759" y="836"/>
                    </a:cubicBezTo>
                    <a:cubicBezTo>
                      <a:pt x="764" y="859"/>
                      <a:pt x="770" y="883"/>
                      <a:pt x="775" y="906"/>
                    </a:cubicBezTo>
                    <a:cubicBezTo>
                      <a:pt x="759" y="836"/>
                      <a:pt x="1805" y="801"/>
                      <a:pt x="1743" y="591"/>
                    </a:cubicBezTo>
                    <a:cubicBezTo>
                      <a:pt x="1836" y="801"/>
                      <a:pt x="1943" y="906"/>
                      <a:pt x="2066" y="871"/>
                    </a:cubicBezTo>
                    <a:cubicBezTo>
                      <a:pt x="2066" y="906"/>
                      <a:pt x="2066" y="941"/>
                      <a:pt x="2051" y="906"/>
                    </a:cubicBezTo>
                    <a:cubicBezTo>
                      <a:pt x="2112" y="1046"/>
                      <a:pt x="2588" y="1011"/>
                      <a:pt x="2651" y="766"/>
                    </a:cubicBezTo>
                    <a:cubicBezTo>
                      <a:pt x="2666" y="836"/>
                      <a:pt x="2666" y="906"/>
                      <a:pt x="2666" y="941"/>
                    </a:cubicBezTo>
                    <a:cubicBezTo>
                      <a:pt x="3158" y="977"/>
                      <a:pt x="3896" y="1292"/>
                      <a:pt x="4357" y="906"/>
                    </a:cubicBezTo>
                    <a:cubicBezTo>
                      <a:pt x="4352" y="918"/>
                      <a:pt x="4347" y="929"/>
                      <a:pt x="4342" y="941"/>
                    </a:cubicBezTo>
                    <a:cubicBezTo>
                      <a:pt x="5310" y="871"/>
                      <a:pt x="6555" y="451"/>
                      <a:pt x="7601" y="1011"/>
                    </a:cubicBezTo>
                    <a:cubicBezTo>
                      <a:pt x="7596" y="1023"/>
                      <a:pt x="7591" y="1034"/>
                      <a:pt x="7586" y="1046"/>
                    </a:cubicBezTo>
                    <a:cubicBezTo>
                      <a:pt x="7663" y="906"/>
                      <a:pt x="7755" y="661"/>
                      <a:pt x="7832" y="520"/>
                    </a:cubicBezTo>
                    <a:cubicBezTo>
                      <a:pt x="7832" y="520"/>
                      <a:pt x="7832" y="556"/>
                      <a:pt x="7817" y="556"/>
                    </a:cubicBezTo>
                    <a:cubicBezTo>
                      <a:pt x="7924" y="520"/>
                      <a:pt x="8016" y="731"/>
                      <a:pt x="8124" y="696"/>
                    </a:cubicBezTo>
                    <a:cubicBezTo>
                      <a:pt x="8124" y="731"/>
                      <a:pt x="8124" y="731"/>
                      <a:pt x="8108" y="766"/>
                    </a:cubicBezTo>
                    <a:cubicBezTo>
                      <a:pt x="8202" y="661"/>
                      <a:pt x="8309" y="941"/>
                      <a:pt x="8416" y="766"/>
                    </a:cubicBezTo>
                    <a:cubicBezTo>
                      <a:pt x="8421" y="789"/>
                      <a:pt x="8427" y="813"/>
                      <a:pt x="8432" y="836"/>
                    </a:cubicBezTo>
                    <a:cubicBezTo>
                      <a:pt x="8452" y="801"/>
                      <a:pt x="8473" y="766"/>
                      <a:pt x="8493" y="731"/>
                    </a:cubicBezTo>
                    <a:cubicBezTo>
                      <a:pt x="8493" y="801"/>
                      <a:pt x="8493" y="941"/>
                      <a:pt x="8462" y="906"/>
                    </a:cubicBezTo>
                    <a:cubicBezTo>
                      <a:pt x="8862" y="941"/>
                      <a:pt x="9292" y="977"/>
                      <a:pt x="9677" y="766"/>
                    </a:cubicBezTo>
                    <a:cubicBezTo>
                      <a:pt x="9769" y="1537"/>
                      <a:pt x="9738" y="2449"/>
                      <a:pt x="9738" y="3219"/>
                    </a:cubicBezTo>
                    <a:cubicBezTo>
                      <a:pt x="9728" y="3196"/>
                      <a:pt x="9718" y="3172"/>
                      <a:pt x="9708" y="3149"/>
                    </a:cubicBezTo>
                    <a:cubicBezTo>
                      <a:pt x="9723" y="3278"/>
                      <a:pt x="9739" y="3406"/>
                      <a:pt x="9754" y="3535"/>
                    </a:cubicBezTo>
                    <a:cubicBezTo>
                      <a:pt x="9738" y="3535"/>
                      <a:pt x="9738" y="3535"/>
                      <a:pt x="9723" y="3500"/>
                    </a:cubicBezTo>
                    <a:cubicBezTo>
                      <a:pt x="9677" y="4026"/>
                      <a:pt x="9754" y="4551"/>
                      <a:pt x="9754" y="5041"/>
                    </a:cubicBezTo>
                    <a:cubicBezTo>
                      <a:pt x="9738" y="5041"/>
                      <a:pt x="9708" y="4972"/>
                      <a:pt x="9677" y="5041"/>
                    </a:cubicBezTo>
                    <a:cubicBezTo>
                      <a:pt x="9769" y="5427"/>
                      <a:pt x="9570" y="5638"/>
                      <a:pt x="9754" y="5813"/>
                    </a:cubicBezTo>
                    <a:cubicBezTo>
                      <a:pt x="9738" y="5848"/>
                      <a:pt x="9708" y="5848"/>
                      <a:pt x="9692" y="5813"/>
                    </a:cubicBezTo>
                    <a:cubicBezTo>
                      <a:pt x="9754" y="6899"/>
                      <a:pt x="9662" y="8056"/>
                      <a:pt x="9769" y="9073"/>
                    </a:cubicBezTo>
                    <a:cubicBezTo>
                      <a:pt x="9508" y="9352"/>
                      <a:pt x="9154" y="9073"/>
                      <a:pt x="8877" y="9283"/>
                    </a:cubicBezTo>
                    <a:lnTo>
                      <a:pt x="8877" y="9212"/>
                    </a:lnTo>
                    <a:cubicBezTo>
                      <a:pt x="8202" y="9562"/>
                      <a:pt x="7402" y="9283"/>
                      <a:pt x="6710" y="9317"/>
                    </a:cubicBezTo>
                    <a:cubicBezTo>
                      <a:pt x="6705" y="9282"/>
                      <a:pt x="6699" y="9247"/>
                      <a:pt x="6694" y="9212"/>
                    </a:cubicBezTo>
                    <a:cubicBezTo>
                      <a:pt x="6325" y="9562"/>
                      <a:pt x="5910" y="8897"/>
                      <a:pt x="5526" y="9283"/>
                    </a:cubicBezTo>
                    <a:lnTo>
                      <a:pt x="5556" y="9178"/>
                    </a:lnTo>
                    <a:cubicBezTo>
                      <a:pt x="5495" y="9352"/>
                      <a:pt x="5310" y="9107"/>
                      <a:pt x="5341" y="9423"/>
                    </a:cubicBezTo>
                    <a:cubicBezTo>
                      <a:pt x="5141" y="9388"/>
                      <a:pt x="4680" y="9212"/>
                      <a:pt x="4465" y="9423"/>
                    </a:cubicBezTo>
                    <a:cubicBezTo>
                      <a:pt x="4475" y="9388"/>
                      <a:pt x="4485" y="9352"/>
                      <a:pt x="4495" y="9317"/>
                    </a:cubicBezTo>
                    <a:cubicBezTo>
                      <a:pt x="4403" y="9388"/>
                      <a:pt x="4296" y="9423"/>
                      <a:pt x="4234" y="9352"/>
                    </a:cubicBezTo>
                    <a:cubicBezTo>
                      <a:pt x="4250" y="9352"/>
                      <a:pt x="4250" y="9317"/>
                      <a:pt x="4265" y="9317"/>
                    </a:cubicBezTo>
                    <a:cubicBezTo>
                      <a:pt x="3988" y="9002"/>
                      <a:pt x="3696" y="9352"/>
                      <a:pt x="3404" y="9317"/>
                    </a:cubicBezTo>
                    <a:cubicBezTo>
                      <a:pt x="3414" y="9271"/>
                      <a:pt x="3425" y="9224"/>
                      <a:pt x="3435" y="9178"/>
                    </a:cubicBezTo>
                    <a:cubicBezTo>
                      <a:pt x="3296" y="9352"/>
                      <a:pt x="3050" y="9212"/>
                      <a:pt x="2865" y="9283"/>
                    </a:cubicBezTo>
                    <a:cubicBezTo>
                      <a:pt x="2870" y="9259"/>
                      <a:pt x="2876" y="9236"/>
                      <a:pt x="2881" y="9212"/>
                    </a:cubicBezTo>
                    <a:cubicBezTo>
                      <a:pt x="2850" y="9247"/>
                      <a:pt x="2820" y="9282"/>
                      <a:pt x="2789" y="9317"/>
                    </a:cubicBezTo>
                    <a:lnTo>
                      <a:pt x="2789" y="9178"/>
                    </a:lnTo>
                    <a:cubicBezTo>
                      <a:pt x="2558" y="9142"/>
                      <a:pt x="2328" y="9283"/>
                      <a:pt x="2097" y="9283"/>
                    </a:cubicBezTo>
                    <a:close/>
                  </a:path>
                </a:pathLst>
              </a:custGeom>
              <a:solidFill>
                <a:schemeClr val="accent5"/>
              </a:solidFill>
              <a:ln w="3175">
                <a:solidFill>
                  <a:schemeClr val="accent5"/>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5" name="CuadroTexto 34">
                <a:extLst>
                  <a:ext uri="{FF2B5EF4-FFF2-40B4-BE49-F238E27FC236}">
                    <a16:creationId xmlns:a16="http://schemas.microsoft.com/office/drawing/2014/main" id="{619044C8-EFC2-962D-76BB-56B370A16973}"/>
                  </a:ext>
                </a:extLst>
              </p:cNvPr>
              <p:cNvSpPr txBox="1"/>
              <p:nvPr/>
            </p:nvSpPr>
            <p:spPr>
              <a:xfrm>
                <a:off x="6015077" y="2541834"/>
                <a:ext cx="1293451" cy="245981"/>
              </a:xfrm>
              <a:prstGeom prst="rect">
                <a:avLst/>
              </a:prstGeom>
              <a:noFill/>
            </p:spPr>
            <p:txBody>
              <a:bodyPr wrap="square" rtlCol="0">
                <a:spAutoFit/>
              </a:bodyPr>
              <a:lstStyle/>
              <a:p>
                <a:r>
                  <a:rPr lang="es-ES" sz="1400" b="1">
                    <a:solidFill>
                      <a:srgbClr val="1D5253"/>
                    </a:solidFill>
                  </a:rPr>
                  <a:t>Comparación</a:t>
                </a:r>
                <a:r>
                  <a:rPr lang="es-ES" sz="1400" b="1">
                    <a:solidFill>
                      <a:schemeClr val="accent2"/>
                    </a:solidFill>
                  </a:rPr>
                  <a:t> </a:t>
                </a:r>
                <a:r>
                  <a:rPr lang="es-ES" sz="1400"/>
                  <a:t>de la </a:t>
                </a:r>
                <a:r>
                  <a:rPr lang="es-ES" sz="1400" err="1"/>
                  <a:t>BCPpM</a:t>
                </a:r>
                <a:r>
                  <a:rPr lang="es-ES" sz="1400"/>
                  <a:t> </a:t>
                </a:r>
                <a:r>
                  <a:rPr lang="es-ES" sz="1400" b="1">
                    <a:solidFill>
                      <a:srgbClr val="1D5253"/>
                    </a:solidFill>
                  </a:rPr>
                  <a:t>con</a:t>
                </a:r>
                <a:r>
                  <a:rPr lang="es-ES" sz="1400" b="1">
                    <a:solidFill>
                      <a:schemeClr val="accent2"/>
                    </a:solidFill>
                  </a:rPr>
                  <a:t> </a:t>
                </a:r>
                <a:r>
                  <a:rPr lang="es-ES" sz="1400"/>
                  <a:t>las </a:t>
                </a:r>
                <a:r>
                  <a:rPr lang="es-ES" sz="1400" b="1">
                    <a:solidFill>
                      <a:srgbClr val="1D5253"/>
                    </a:solidFill>
                  </a:rPr>
                  <a:t>tablas</a:t>
                </a:r>
                <a:r>
                  <a:rPr lang="es-ES" sz="1400">
                    <a:solidFill>
                      <a:srgbClr val="1D5253"/>
                    </a:solidFill>
                  </a:rPr>
                  <a:t> </a:t>
                </a:r>
                <a:r>
                  <a:rPr lang="es-ES" sz="1400"/>
                  <a:t>de rendimientos</a:t>
                </a:r>
              </a:p>
            </p:txBody>
          </p:sp>
        </p:grpSp>
        <p:grpSp>
          <p:nvGrpSpPr>
            <p:cNvPr id="11" name="Grupo 10">
              <a:extLst>
                <a:ext uri="{FF2B5EF4-FFF2-40B4-BE49-F238E27FC236}">
                  <a16:creationId xmlns:a16="http://schemas.microsoft.com/office/drawing/2014/main" id="{EE16332A-815C-0A35-98A9-CAFCB56F1887}"/>
                </a:ext>
              </a:extLst>
            </p:cNvPr>
            <p:cNvGrpSpPr/>
            <p:nvPr/>
          </p:nvGrpSpPr>
          <p:grpSpPr>
            <a:xfrm>
              <a:off x="6839515" y="3481716"/>
              <a:ext cx="3073812" cy="1347464"/>
              <a:chOff x="5966272" y="2395690"/>
              <a:chExt cx="1373211" cy="601973"/>
            </a:xfrm>
          </p:grpSpPr>
          <p:sp>
            <p:nvSpPr>
              <p:cNvPr id="32" name="Freeform 284">
                <a:extLst>
                  <a:ext uri="{FF2B5EF4-FFF2-40B4-BE49-F238E27FC236}">
                    <a16:creationId xmlns:a16="http://schemas.microsoft.com/office/drawing/2014/main" id="{CA227017-68C8-A519-2250-71CB584104E2}"/>
                  </a:ext>
                </a:extLst>
              </p:cNvPr>
              <p:cNvSpPr>
                <a:spLocks/>
              </p:cNvSpPr>
              <p:nvPr/>
            </p:nvSpPr>
            <p:spPr bwMode="auto">
              <a:xfrm>
                <a:off x="5966272" y="2395690"/>
                <a:ext cx="1373211" cy="601973"/>
              </a:xfrm>
              <a:custGeom>
                <a:avLst/>
                <a:gdLst>
                  <a:gd name="T0" fmla="*/ 139 w 652"/>
                  <a:gd name="T1" fmla="*/ 269 h 300"/>
                  <a:gd name="T2" fmla="*/ 96 w 652"/>
                  <a:gd name="T3" fmla="*/ 270 h 300"/>
                  <a:gd name="T4" fmla="*/ 19 w 652"/>
                  <a:gd name="T5" fmla="*/ 240 h 300"/>
                  <a:gd name="T6" fmla="*/ 17 w 652"/>
                  <a:gd name="T7" fmla="*/ 236 h 300"/>
                  <a:gd name="T8" fmla="*/ 20 w 652"/>
                  <a:gd name="T9" fmla="*/ 209 h 300"/>
                  <a:gd name="T10" fmla="*/ 8 w 652"/>
                  <a:gd name="T11" fmla="*/ 118 h 300"/>
                  <a:gd name="T12" fmla="*/ 8 w 652"/>
                  <a:gd name="T13" fmla="*/ 39 h 300"/>
                  <a:gd name="T14" fmla="*/ 4 w 652"/>
                  <a:gd name="T15" fmla="*/ 62 h 300"/>
                  <a:gd name="T16" fmla="*/ 5 w 652"/>
                  <a:gd name="T17" fmla="*/ 68 h 300"/>
                  <a:gd name="T18" fmla="*/ 12 w 652"/>
                  <a:gd name="T19" fmla="*/ 284 h 300"/>
                  <a:gd name="T20" fmla="*/ 64 w 652"/>
                  <a:gd name="T21" fmla="*/ 287 h 300"/>
                  <a:gd name="T22" fmla="*/ 442 w 652"/>
                  <a:gd name="T23" fmla="*/ 283 h 300"/>
                  <a:gd name="T24" fmla="*/ 491 w 652"/>
                  <a:gd name="T25" fmla="*/ 285 h 300"/>
                  <a:gd name="T26" fmla="*/ 649 w 652"/>
                  <a:gd name="T27" fmla="*/ 278 h 300"/>
                  <a:gd name="T28" fmla="*/ 648 w 652"/>
                  <a:gd name="T29" fmla="*/ 150 h 300"/>
                  <a:gd name="T30" fmla="*/ 424 w 652"/>
                  <a:gd name="T31" fmla="*/ 10 h 300"/>
                  <a:gd name="T32" fmla="*/ 157 w 652"/>
                  <a:gd name="T33" fmla="*/ 17 h 300"/>
                  <a:gd name="T34" fmla="*/ 90 w 652"/>
                  <a:gd name="T35" fmla="*/ 12 h 300"/>
                  <a:gd name="T36" fmla="*/ 66 w 652"/>
                  <a:gd name="T37" fmla="*/ 11 h 300"/>
                  <a:gd name="T38" fmla="*/ 47 w 652"/>
                  <a:gd name="T39" fmla="*/ 16 h 300"/>
                  <a:gd name="T40" fmla="*/ 30 w 652"/>
                  <a:gd name="T41" fmla="*/ 9 h 300"/>
                  <a:gd name="T42" fmla="*/ 21 w 652"/>
                  <a:gd name="T43" fmla="*/ 7 h 300"/>
                  <a:gd name="T44" fmla="*/ 24 w 652"/>
                  <a:gd name="T45" fmla="*/ 18 h 300"/>
                  <a:gd name="T46" fmla="*/ 39 w 652"/>
                  <a:gd name="T47" fmla="*/ 32 h 300"/>
                  <a:gd name="T48" fmla="*/ 52 w 652"/>
                  <a:gd name="T49" fmla="*/ 33 h 300"/>
                  <a:gd name="T50" fmla="*/ 136 w 652"/>
                  <a:gd name="T51" fmla="*/ 32 h 300"/>
                  <a:gd name="T52" fmla="*/ 174 w 652"/>
                  <a:gd name="T53" fmla="*/ 29 h 300"/>
                  <a:gd name="T54" fmla="*/ 285 w 652"/>
                  <a:gd name="T55" fmla="*/ 33 h 300"/>
                  <a:gd name="T56" fmla="*/ 496 w 652"/>
                  <a:gd name="T57" fmla="*/ 36 h 300"/>
                  <a:gd name="T58" fmla="*/ 511 w 652"/>
                  <a:gd name="T59" fmla="*/ 22 h 300"/>
                  <a:gd name="T60" fmla="*/ 530 w 652"/>
                  <a:gd name="T61" fmla="*/ 27 h 300"/>
                  <a:gd name="T62" fmla="*/ 549 w 652"/>
                  <a:gd name="T63" fmla="*/ 29 h 300"/>
                  <a:gd name="T64" fmla="*/ 554 w 652"/>
                  <a:gd name="T65" fmla="*/ 28 h 300"/>
                  <a:gd name="T66" fmla="*/ 631 w 652"/>
                  <a:gd name="T67" fmla="*/ 29 h 300"/>
                  <a:gd name="T68" fmla="*/ 633 w 652"/>
                  <a:gd name="T69" fmla="*/ 97 h 300"/>
                  <a:gd name="T70" fmla="*/ 634 w 652"/>
                  <a:gd name="T71" fmla="*/ 107 h 300"/>
                  <a:gd name="T72" fmla="*/ 631 w 652"/>
                  <a:gd name="T73" fmla="*/ 151 h 300"/>
                  <a:gd name="T74" fmla="*/ 632 w 652"/>
                  <a:gd name="T75" fmla="*/ 173 h 300"/>
                  <a:gd name="T76" fmla="*/ 579 w 652"/>
                  <a:gd name="T77" fmla="*/ 272 h 300"/>
                  <a:gd name="T78" fmla="*/ 438 w 652"/>
                  <a:gd name="T79" fmla="*/ 273 h 300"/>
                  <a:gd name="T80" fmla="*/ 361 w 652"/>
                  <a:gd name="T81" fmla="*/ 272 h 300"/>
                  <a:gd name="T82" fmla="*/ 349 w 652"/>
                  <a:gd name="T83" fmla="*/ 276 h 300"/>
                  <a:gd name="T84" fmla="*/ 294 w 652"/>
                  <a:gd name="T85" fmla="*/ 273 h 300"/>
                  <a:gd name="T86" fmla="*/ 279 w 652"/>
                  <a:gd name="T87" fmla="*/ 273 h 300"/>
                  <a:gd name="T88" fmla="*/ 225 w 652"/>
                  <a:gd name="T89" fmla="*/ 269 h 300"/>
                  <a:gd name="T90" fmla="*/ 189 w 652"/>
                  <a:gd name="T91" fmla="*/ 270 h 300"/>
                  <a:gd name="T92" fmla="*/ 183 w 652"/>
                  <a:gd name="T93" fmla="*/ 269 h 300"/>
                  <a:gd name="connsiteX0" fmla="*/ 2092 w 9975"/>
                  <a:gd name="connsiteY0" fmla="*/ 8865 h 9511"/>
                  <a:gd name="connsiteX1" fmla="*/ 2107 w 9975"/>
                  <a:gd name="connsiteY1" fmla="*/ 8765 h 9511"/>
                  <a:gd name="connsiteX2" fmla="*/ 1432 w 9975"/>
                  <a:gd name="connsiteY2" fmla="*/ 8831 h 9511"/>
                  <a:gd name="connsiteX3" fmla="*/ 1447 w 9975"/>
                  <a:gd name="connsiteY3" fmla="*/ 8798 h 9511"/>
                  <a:gd name="connsiteX4" fmla="*/ 312 w 9975"/>
                  <a:gd name="connsiteY4" fmla="*/ 8931 h 9511"/>
                  <a:gd name="connsiteX5" fmla="*/ 266 w 9975"/>
                  <a:gd name="connsiteY5" fmla="*/ 7798 h 9511"/>
                  <a:gd name="connsiteX6" fmla="*/ 282 w 9975"/>
                  <a:gd name="connsiteY6" fmla="*/ 7865 h 9511"/>
                  <a:gd name="connsiteX7" fmla="*/ 236 w 9975"/>
                  <a:gd name="connsiteY7" fmla="*/ 7665 h 9511"/>
                  <a:gd name="connsiteX8" fmla="*/ 266 w 9975"/>
                  <a:gd name="connsiteY8" fmla="*/ 7698 h 9511"/>
                  <a:gd name="connsiteX9" fmla="*/ 282 w 9975"/>
                  <a:gd name="connsiteY9" fmla="*/ 6765 h 9511"/>
                  <a:gd name="connsiteX10" fmla="*/ 205 w 9975"/>
                  <a:gd name="connsiteY10" fmla="*/ 6731 h 9511"/>
                  <a:gd name="connsiteX11" fmla="*/ 98 w 9975"/>
                  <a:gd name="connsiteY11" fmla="*/ 3731 h 9511"/>
                  <a:gd name="connsiteX12" fmla="*/ 159 w 9975"/>
                  <a:gd name="connsiteY12" fmla="*/ 3698 h 9511"/>
                  <a:gd name="connsiteX13" fmla="*/ 98 w 9975"/>
                  <a:gd name="connsiteY13" fmla="*/ 1098 h 9511"/>
                  <a:gd name="connsiteX14" fmla="*/ 21 w 9975"/>
                  <a:gd name="connsiteY14" fmla="*/ 1098 h 9511"/>
                  <a:gd name="connsiteX15" fmla="*/ 36 w 9975"/>
                  <a:gd name="connsiteY15" fmla="*/ 1865 h 9511"/>
                  <a:gd name="connsiteX16" fmla="*/ 6 w 9975"/>
                  <a:gd name="connsiteY16" fmla="*/ 1831 h 9511"/>
                  <a:gd name="connsiteX17" fmla="*/ 52 w 9975"/>
                  <a:gd name="connsiteY17" fmla="*/ 2065 h 9511"/>
                  <a:gd name="connsiteX18" fmla="*/ 6 w 9975"/>
                  <a:gd name="connsiteY18" fmla="*/ 2065 h 9511"/>
                  <a:gd name="connsiteX19" fmla="*/ 159 w 9975"/>
                  <a:gd name="connsiteY19" fmla="*/ 9265 h 9511"/>
                  <a:gd name="connsiteX20" fmla="*/ 957 w 9975"/>
                  <a:gd name="connsiteY20" fmla="*/ 9331 h 9511"/>
                  <a:gd name="connsiteX21" fmla="*/ 957 w 9975"/>
                  <a:gd name="connsiteY21" fmla="*/ 9365 h 9511"/>
                  <a:gd name="connsiteX22" fmla="*/ 3288 w 9975"/>
                  <a:gd name="connsiteY22" fmla="*/ 9331 h 9511"/>
                  <a:gd name="connsiteX23" fmla="*/ 6754 w 9975"/>
                  <a:gd name="connsiteY23" fmla="*/ 9231 h 9511"/>
                  <a:gd name="connsiteX24" fmla="*/ 6739 w 9975"/>
                  <a:gd name="connsiteY24" fmla="*/ 9298 h 9511"/>
                  <a:gd name="connsiteX25" fmla="*/ 7506 w 9975"/>
                  <a:gd name="connsiteY25" fmla="*/ 9298 h 9511"/>
                  <a:gd name="connsiteX26" fmla="*/ 7506 w 9975"/>
                  <a:gd name="connsiteY26" fmla="*/ 9331 h 9511"/>
                  <a:gd name="connsiteX27" fmla="*/ 9929 w 9975"/>
                  <a:gd name="connsiteY27" fmla="*/ 9065 h 9511"/>
                  <a:gd name="connsiteX28" fmla="*/ 9883 w 9975"/>
                  <a:gd name="connsiteY28" fmla="*/ 4798 h 9511"/>
                  <a:gd name="connsiteX29" fmla="*/ 9914 w 9975"/>
                  <a:gd name="connsiteY29" fmla="*/ 4798 h 9511"/>
                  <a:gd name="connsiteX30" fmla="*/ 9975 w 9975"/>
                  <a:gd name="connsiteY30" fmla="*/ 65 h 9511"/>
                  <a:gd name="connsiteX31" fmla="*/ 6478 w 9975"/>
                  <a:gd name="connsiteY31" fmla="*/ 131 h 9511"/>
                  <a:gd name="connsiteX32" fmla="*/ 3794 w 9975"/>
                  <a:gd name="connsiteY32" fmla="*/ 431 h 9511"/>
                  <a:gd name="connsiteX33" fmla="*/ 2383 w 9975"/>
                  <a:gd name="connsiteY33" fmla="*/ 365 h 9511"/>
                  <a:gd name="connsiteX34" fmla="*/ 1340 w 9975"/>
                  <a:gd name="connsiteY34" fmla="*/ 131 h 9511"/>
                  <a:gd name="connsiteX35" fmla="*/ 1355 w 9975"/>
                  <a:gd name="connsiteY35" fmla="*/ 198 h 9511"/>
                  <a:gd name="connsiteX36" fmla="*/ 972 w 9975"/>
                  <a:gd name="connsiteY36" fmla="*/ 198 h 9511"/>
                  <a:gd name="connsiteX37" fmla="*/ 987 w 9975"/>
                  <a:gd name="connsiteY37" fmla="*/ 165 h 9511"/>
                  <a:gd name="connsiteX38" fmla="*/ 773 w 9975"/>
                  <a:gd name="connsiteY38" fmla="*/ 498 h 9511"/>
                  <a:gd name="connsiteX39" fmla="*/ 696 w 9975"/>
                  <a:gd name="connsiteY39" fmla="*/ 331 h 9511"/>
                  <a:gd name="connsiteX40" fmla="*/ 635 w 9975"/>
                  <a:gd name="connsiteY40" fmla="*/ 465 h 9511"/>
                  <a:gd name="connsiteX41" fmla="*/ 435 w 9975"/>
                  <a:gd name="connsiteY41" fmla="*/ 98 h 9511"/>
                  <a:gd name="connsiteX42" fmla="*/ 297 w 9975"/>
                  <a:gd name="connsiteY42" fmla="*/ 31 h 9511"/>
                  <a:gd name="connsiteX43" fmla="*/ 328 w 9975"/>
                  <a:gd name="connsiteY43" fmla="*/ 531 h 9511"/>
                  <a:gd name="connsiteX44" fmla="*/ 343 w 9975"/>
                  <a:gd name="connsiteY44" fmla="*/ 398 h 9511"/>
                  <a:gd name="connsiteX45" fmla="*/ 573 w 9975"/>
                  <a:gd name="connsiteY45" fmla="*/ 865 h 9511"/>
                  <a:gd name="connsiteX46" fmla="*/ 573 w 9975"/>
                  <a:gd name="connsiteY46" fmla="*/ 865 h 9511"/>
                  <a:gd name="connsiteX47" fmla="*/ 757 w 9975"/>
                  <a:gd name="connsiteY47" fmla="*/ 831 h 9511"/>
                  <a:gd name="connsiteX48" fmla="*/ 773 w 9975"/>
                  <a:gd name="connsiteY48" fmla="*/ 898 h 9511"/>
                  <a:gd name="connsiteX49" fmla="*/ 1739 w 9975"/>
                  <a:gd name="connsiteY49" fmla="*/ 598 h 9511"/>
                  <a:gd name="connsiteX50" fmla="*/ 2061 w 9975"/>
                  <a:gd name="connsiteY50" fmla="*/ 865 h 9511"/>
                  <a:gd name="connsiteX51" fmla="*/ 2046 w 9975"/>
                  <a:gd name="connsiteY51" fmla="*/ 898 h 9511"/>
                  <a:gd name="connsiteX52" fmla="*/ 2644 w 9975"/>
                  <a:gd name="connsiteY52" fmla="*/ 765 h 9511"/>
                  <a:gd name="connsiteX53" fmla="*/ 2659 w 9975"/>
                  <a:gd name="connsiteY53" fmla="*/ 931 h 9511"/>
                  <a:gd name="connsiteX54" fmla="*/ 4346 w 9975"/>
                  <a:gd name="connsiteY54" fmla="*/ 898 h 9511"/>
                  <a:gd name="connsiteX55" fmla="*/ 4331 w 9975"/>
                  <a:gd name="connsiteY55" fmla="*/ 931 h 9511"/>
                  <a:gd name="connsiteX56" fmla="*/ 7582 w 9975"/>
                  <a:gd name="connsiteY56" fmla="*/ 998 h 9511"/>
                  <a:gd name="connsiteX57" fmla="*/ 7567 w 9975"/>
                  <a:gd name="connsiteY57" fmla="*/ 1031 h 9511"/>
                  <a:gd name="connsiteX58" fmla="*/ 7812 w 9975"/>
                  <a:gd name="connsiteY58" fmla="*/ 531 h 9511"/>
                  <a:gd name="connsiteX59" fmla="*/ 7797 w 9975"/>
                  <a:gd name="connsiteY59" fmla="*/ 565 h 9511"/>
                  <a:gd name="connsiteX60" fmla="*/ 8104 w 9975"/>
                  <a:gd name="connsiteY60" fmla="*/ 698 h 9511"/>
                  <a:gd name="connsiteX61" fmla="*/ 8088 w 9975"/>
                  <a:gd name="connsiteY61" fmla="*/ 765 h 9511"/>
                  <a:gd name="connsiteX62" fmla="*/ 8395 w 9975"/>
                  <a:gd name="connsiteY62" fmla="*/ 765 h 9511"/>
                  <a:gd name="connsiteX63" fmla="*/ 8411 w 9975"/>
                  <a:gd name="connsiteY63" fmla="*/ 831 h 9511"/>
                  <a:gd name="connsiteX64" fmla="*/ 8472 w 9975"/>
                  <a:gd name="connsiteY64" fmla="*/ 731 h 9511"/>
                  <a:gd name="connsiteX65" fmla="*/ 8441 w 9975"/>
                  <a:gd name="connsiteY65" fmla="*/ 898 h 9511"/>
                  <a:gd name="connsiteX66" fmla="*/ 9653 w 9975"/>
                  <a:gd name="connsiteY66" fmla="*/ 765 h 9511"/>
                  <a:gd name="connsiteX67" fmla="*/ 9714 w 9975"/>
                  <a:gd name="connsiteY67" fmla="*/ 3098 h 9511"/>
                  <a:gd name="connsiteX68" fmla="*/ 9684 w 9975"/>
                  <a:gd name="connsiteY68" fmla="*/ 3031 h 9511"/>
                  <a:gd name="connsiteX69" fmla="*/ 9730 w 9975"/>
                  <a:gd name="connsiteY69" fmla="*/ 3398 h 9511"/>
                  <a:gd name="connsiteX70" fmla="*/ 9699 w 9975"/>
                  <a:gd name="connsiteY70" fmla="*/ 3365 h 9511"/>
                  <a:gd name="connsiteX71" fmla="*/ 9730 w 9975"/>
                  <a:gd name="connsiteY71" fmla="*/ 4831 h 9511"/>
                  <a:gd name="connsiteX72" fmla="*/ 9653 w 9975"/>
                  <a:gd name="connsiteY72" fmla="*/ 4831 h 9511"/>
                  <a:gd name="connsiteX73" fmla="*/ 9730 w 9975"/>
                  <a:gd name="connsiteY73" fmla="*/ 5565 h 9511"/>
                  <a:gd name="connsiteX74" fmla="*/ 9668 w 9975"/>
                  <a:gd name="connsiteY74" fmla="*/ 5565 h 9511"/>
                  <a:gd name="connsiteX75" fmla="*/ 9745 w 9975"/>
                  <a:gd name="connsiteY75" fmla="*/ 8665 h 9511"/>
                  <a:gd name="connsiteX76" fmla="*/ 8855 w 9975"/>
                  <a:gd name="connsiteY76" fmla="*/ 8865 h 9511"/>
                  <a:gd name="connsiteX77" fmla="*/ 8855 w 9975"/>
                  <a:gd name="connsiteY77" fmla="*/ 8798 h 9511"/>
                  <a:gd name="connsiteX78" fmla="*/ 6693 w 9975"/>
                  <a:gd name="connsiteY78" fmla="*/ 8898 h 9511"/>
                  <a:gd name="connsiteX79" fmla="*/ 6677 w 9975"/>
                  <a:gd name="connsiteY79" fmla="*/ 8798 h 9511"/>
                  <a:gd name="connsiteX80" fmla="*/ 5512 w 9975"/>
                  <a:gd name="connsiteY80" fmla="*/ 8865 h 9511"/>
                  <a:gd name="connsiteX81" fmla="*/ 5542 w 9975"/>
                  <a:gd name="connsiteY81" fmla="*/ 8765 h 9511"/>
                  <a:gd name="connsiteX82" fmla="*/ 5328 w 9975"/>
                  <a:gd name="connsiteY82" fmla="*/ 8998 h 9511"/>
                  <a:gd name="connsiteX83" fmla="*/ 4454 w 9975"/>
                  <a:gd name="connsiteY83" fmla="*/ 8998 h 9511"/>
                  <a:gd name="connsiteX84" fmla="*/ 4484 w 9975"/>
                  <a:gd name="connsiteY84" fmla="*/ 8898 h 9511"/>
                  <a:gd name="connsiteX85" fmla="*/ 4223 w 9975"/>
                  <a:gd name="connsiteY85" fmla="*/ 8931 h 9511"/>
                  <a:gd name="connsiteX86" fmla="*/ 4254 w 9975"/>
                  <a:gd name="connsiteY86" fmla="*/ 8898 h 9511"/>
                  <a:gd name="connsiteX87" fmla="*/ 3395 w 9975"/>
                  <a:gd name="connsiteY87" fmla="*/ 8898 h 9511"/>
                  <a:gd name="connsiteX88" fmla="*/ 3426 w 9975"/>
                  <a:gd name="connsiteY88" fmla="*/ 8765 h 9511"/>
                  <a:gd name="connsiteX89" fmla="*/ 2858 w 9975"/>
                  <a:gd name="connsiteY89" fmla="*/ 8865 h 9511"/>
                  <a:gd name="connsiteX90" fmla="*/ 2874 w 9975"/>
                  <a:gd name="connsiteY90" fmla="*/ 8798 h 9511"/>
                  <a:gd name="connsiteX91" fmla="*/ 2782 w 9975"/>
                  <a:gd name="connsiteY91" fmla="*/ 8898 h 9511"/>
                  <a:gd name="connsiteX92" fmla="*/ 2782 w 9975"/>
                  <a:gd name="connsiteY92" fmla="*/ 8765 h 9511"/>
                  <a:gd name="connsiteX93" fmla="*/ 2092 w 9975"/>
                  <a:gd name="connsiteY93" fmla="*/ 8865 h 9511"/>
                  <a:gd name="connsiteX0" fmla="*/ 2097 w 10000"/>
                  <a:gd name="connsiteY0" fmla="*/ 9283 h 9963"/>
                  <a:gd name="connsiteX1" fmla="*/ 2112 w 10000"/>
                  <a:gd name="connsiteY1" fmla="*/ 9178 h 9963"/>
                  <a:gd name="connsiteX2" fmla="*/ 1436 w 10000"/>
                  <a:gd name="connsiteY2" fmla="*/ 9247 h 9963"/>
                  <a:gd name="connsiteX3" fmla="*/ 1451 w 10000"/>
                  <a:gd name="connsiteY3" fmla="*/ 9212 h 9963"/>
                  <a:gd name="connsiteX4" fmla="*/ 313 w 10000"/>
                  <a:gd name="connsiteY4" fmla="*/ 9352 h 9963"/>
                  <a:gd name="connsiteX5" fmla="*/ 267 w 10000"/>
                  <a:gd name="connsiteY5" fmla="*/ 8161 h 9963"/>
                  <a:gd name="connsiteX6" fmla="*/ 283 w 10000"/>
                  <a:gd name="connsiteY6" fmla="*/ 8231 h 9963"/>
                  <a:gd name="connsiteX7" fmla="*/ 237 w 10000"/>
                  <a:gd name="connsiteY7" fmla="*/ 8021 h 9963"/>
                  <a:gd name="connsiteX8" fmla="*/ 267 w 10000"/>
                  <a:gd name="connsiteY8" fmla="*/ 8056 h 9963"/>
                  <a:gd name="connsiteX9" fmla="*/ 283 w 10000"/>
                  <a:gd name="connsiteY9" fmla="*/ 7075 h 9963"/>
                  <a:gd name="connsiteX10" fmla="*/ 206 w 10000"/>
                  <a:gd name="connsiteY10" fmla="*/ 7039 h 9963"/>
                  <a:gd name="connsiteX11" fmla="*/ 98 w 10000"/>
                  <a:gd name="connsiteY11" fmla="*/ 3885 h 9963"/>
                  <a:gd name="connsiteX12" fmla="*/ 159 w 10000"/>
                  <a:gd name="connsiteY12" fmla="*/ 3850 h 9963"/>
                  <a:gd name="connsiteX13" fmla="*/ 98 w 10000"/>
                  <a:gd name="connsiteY13" fmla="*/ 1116 h 9963"/>
                  <a:gd name="connsiteX14" fmla="*/ 21 w 10000"/>
                  <a:gd name="connsiteY14" fmla="*/ 1116 h 9963"/>
                  <a:gd name="connsiteX15" fmla="*/ 36 w 10000"/>
                  <a:gd name="connsiteY15" fmla="*/ 1923 h 9963"/>
                  <a:gd name="connsiteX16" fmla="*/ 6 w 10000"/>
                  <a:gd name="connsiteY16" fmla="*/ 1887 h 9963"/>
                  <a:gd name="connsiteX17" fmla="*/ 52 w 10000"/>
                  <a:gd name="connsiteY17" fmla="*/ 2133 h 9963"/>
                  <a:gd name="connsiteX18" fmla="*/ 6 w 10000"/>
                  <a:gd name="connsiteY18" fmla="*/ 2133 h 9963"/>
                  <a:gd name="connsiteX19" fmla="*/ 159 w 10000"/>
                  <a:gd name="connsiteY19" fmla="*/ 9703 h 9963"/>
                  <a:gd name="connsiteX20" fmla="*/ 959 w 10000"/>
                  <a:gd name="connsiteY20" fmla="*/ 9773 h 9963"/>
                  <a:gd name="connsiteX21" fmla="*/ 959 w 10000"/>
                  <a:gd name="connsiteY21" fmla="*/ 9808 h 9963"/>
                  <a:gd name="connsiteX22" fmla="*/ 3296 w 10000"/>
                  <a:gd name="connsiteY22" fmla="*/ 9773 h 9963"/>
                  <a:gd name="connsiteX23" fmla="*/ 6771 w 10000"/>
                  <a:gd name="connsiteY23" fmla="*/ 9668 h 9963"/>
                  <a:gd name="connsiteX24" fmla="*/ 6756 w 10000"/>
                  <a:gd name="connsiteY24" fmla="*/ 9738 h 9963"/>
                  <a:gd name="connsiteX25" fmla="*/ 7525 w 10000"/>
                  <a:gd name="connsiteY25" fmla="*/ 9738 h 9963"/>
                  <a:gd name="connsiteX26" fmla="*/ 7525 w 10000"/>
                  <a:gd name="connsiteY26" fmla="*/ 9773 h 9963"/>
                  <a:gd name="connsiteX27" fmla="*/ 9954 w 10000"/>
                  <a:gd name="connsiteY27" fmla="*/ 9493 h 9963"/>
                  <a:gd name="connsiteX28" fmla="*/ 9908 w 10000"/>
                  <a:gd name="connsiteY28" fmla="*/ 5007 h 9963"/>
                  <a:gd name="connsiteX29" fmla="*/ 9939 w 10000"/>
                  <a:gd name="connsiteY29" fmla="*/ 5007 h 9963"/>
                  <a:gd name="connsiteX30" fmla="*/ 10000 w 10000"/>
                  <a:gd name="connsiteY30" fmla="*/ 30 h 9963"/>
                  <a:gd name="connsiteX31" fmla="*/ 6494 w 10000"/>
                  <a:gd name="connsiteY31" fmla="*/ 100 h 9963"/>
                  <a:gd name="connsiteX32" fmla="*/ 3804 w 10000"/>
                  <a:gd name="connsiteY32" fmla="*/ 415 h 9963"/>
                  <a:gd name="connsiteX33" fmla="*/ 2389 w 10000"/>
                  <a:gd name="connsiteY33" fmla="*/ 346 h 9963"/>
                  <a:gd name="connsiteX34" fmla="*/ 1343 w 10000"/>
                  <a:gd name="connsiteY34" fmla="*/ 100 h 9963"/>
                  <a:gd name="connsiteX35" fmla="*/ 1358 w 10000"/>
                  <a:gd name="connsiteY35" fmla="*/ 170 h 9963"/>
                  <a:gd name="connsiteX36" fmla="*/ 974 w 10000"/>
                  <a:gd name="connsiteY36" fmla="*/ 170 h 9963"/>
                  <a:gd name="connsiteX37" fmla="*/ 989 w 10000"/>
                  <a:gd name="connsiteY37" fmla="*/ 135 h 9963"/>
                  <a:gd name="connsiteX38" fmla="*/ 775 w 10000"/>
                  <a:gd name="connsiteY38" fmla="*/ 486 h 9963"/>
                  <a:gd name="connsiteX39" fmla="*/ 698 w 10000"/>
                  <a:gd name="connsiteY39" fmla="*/ 310 h 9963"/>
                  <a:gd name="connsiteX40" fmla="*/ 637 w 10000"/>
                  <a:gd name="connsiteY40" fmla="*/ 451 h 9963"/>
                  <a:gd name="connsiteX41" fmla="*/ 436 w 10000"/>
                  <a:gd name="connsiteY41" fmla="*/ 65 h 9963"/>
                  <a:gd name="connsiteX42" fmla="*/ 194 w 10000"/>
                  <a:gd name="connsiteY42" fmla="*/ 209 h 9963"/>
                  <a:gd name="connsiteX43" fmla="*/ 329 w 10000"/>
                  <a:gd name="connsiteY43" fmla="*/ 520 h 9963"/>
                  <a:gd name="connsiteX44" fmla="*/ 344 w 10000"/>
                  <a:gd name="connsiteY44" fmla="*/ 380 h 9963"/>
                  <a:gd name="connsiteX45" fmla="*/ 574 w 10000"/>
                  <a:gd name="connsiteY45" fmla="*/ 871 h 9963"/>
                  <a:gd name="connsiteX46" fmla="*/ 574 w 10000"/>
                  <a:gd name="connsiteY46" fmla="*/ 871 h 9963"/>
                  <a:gd name="connsiteX47" fmla="*/ 759 w 10000"/>
                  <a:gd name="connsiteY47" fmla="*/ 836 h 9963"/>
                  <a:gd name="connsiteX48" fmla="*/ 775 w 10000"/>
                  <a:gd name="connsiteY48" fmla="*/ 906 h 9963"/>
                  <a:gd name="connsiteX49" fmla="*/ 1743 w 10000"/>
                  <a:gd name="connsiteY49" fmla="*/ 591 h 9963"/>
                  <a:gd name="connsiteX50" fmla="*/ 2066 w 10000"/>
                  <a:gd name="connsiteY50" fmla="*/ 871 h 9963"/>
                  <a:gd name="connsiteX51" fmla="*/ 2051 w 10000"/>
                  <a:gd name="connsiteY51" fmla="*/ 906 h 9963"/>
                  <a:gd name="connsiteX52" fmla="*/ 2651 w 10000"/>
                  <a:gd name="connsiteY52" fmla="*/ 766 h 9963"/>
                  <a:gd name="connsiteX53" fmla="*/ 2666 w 10000"/>
                  <a:gd name="connsiteY53" fmla="*/ 941 h 9963"/>
                  <a:gd name="connsiteX54" fmla="*/ 4357 w 10000"/>
                  <a:gd name="connsiteY54" fmla="*/ 906 h 9963"/>
                  <a:gd name="connsiteX55" fmla="*/ 4342 w 10000"/>
                  <a:gd name="connsiteY55" fmla="*/ 941 h 9963"/>
                  <a:gd name="connsiteX56" fmla="*/ 7601 w 10000"/>
                  <a:gd name="connsiteY56" fmla="*/ 1011 h 9963"/>
                  <a:gd name="connsiteX57" fmla="*/ 7586 w 10000"/>
                  <a:gd name="connsiteY57" fmla="*/ 1046 h 9963"/>
                  <a:gd name="connsiteX58" fmla="*/ 7832 w 10000"/>
                  <a:gd name="connsiteY58" fmla="*/ 520 h 9963"/>
                  <a:gd name="connsiteX59" fmla="*/ 7817 w 10000"/>
                  <a:gd name="connsiteY59" fmla="*/ 556 h 9963"/>
                  <a:gd name="connsiteX60" fmla="*/ 8124 w 10000"/>
                  <a:gd name="connsiteY60" fmla="*/ 696 h 9963"/>
                  <a:gd name="connsiteX61" fmla="*/ 8108 w 10000"/>
                  <a:gd name="connsiteY61" fmla="*/ 766 h 9963"/>
                  <a:gd name="connsiteX62" fmla="*/ 8416 w 10000"/>
                  <a:gd name="connsiteY62" fmla="*/ 766 h 9963"/>
                  <a:gd name="connsiteX63" fmla="*/ 8432 w 10000"/>
                  <a:gd name="connsiteY63" fmla="*/ 836 h 9963"/>
                  <a:gd name="connsiteX64" fmla="*/ 8493 w 10000"/>
                  <a:gd name="connsiteY64" fmla="*/ 731 h 9963"/>
                  <a:gd name="connsiteX65" fmla="*/ 8462 w 10000"/>
                  <a:gd name="connsiteY65" fmla="*/ 906 h 9963"/>
                  <a:gd name="connsiteX66" fmla="*/ 9677 w 10000"/>
                  <a:gd name="connsiteY66" fmla="*/ 766 h 9963"/>
                  <a:gd name="connsiteX67" fmla="*/ 9738 w 10000"/>
                  <a:gd name="connsiteY67" fmla="*/ 3219 h 9963"/>
                  <a:gd name="connsiteX68" fmla="*/ 9708 w 10000"/>
                  <a:gd name="connsiteY68" fmla="*/ 3149 h 9963"/>
                  <a:gd name="connsiteX69" fmla="*/ 9754 w 10000"/>
                  <a:gd name="connsiteY69" fmla="*/ 3535 h 9963"/>
                  <a:gd name="connsiteX70" fmla="*/ 9723 w 10000"/>
                  <a:gd name="connsiteY70" fmla="*/ 3500 h 9963"/>
                  <a:gd name="connsiteX71" fmla="*/ 9754 w 10000"/>
                  <a:gd name="connsiteY71" fmla="*/ 5041 h 9963"/>
                  <a:gd name="connsiteX72" fmla="*/ 9677 w 10000"/>
                  <a:gd name="connsiteY72" fmla="*/ 5041 h 9963"/>
                  <a:gd name="connsiteX73" fmla="*/ 9754 w 10000"/>
                  <a:gd name="connsiteY73" fmla="*/ 5813 h 9963"/>
                  <a:gd name="connsiteX74" fmla="*/ 9692 w 10000"/>
                  <a:gd name="connsiteY74" fmla="*/ 5813 h 9963"/>
                  <a:gd name="connsiteX75" fmla="*/ 9769 w 10000"/>
                  <a:gd name="connsiteY75" fmla="*/ 9073 h 9963"/>
                  <a:gd name="connsiteX76" fmla="*/ 8877 w 10000"/>
                  <a:gd name="connsiteY76" fmla="*/ 9283 h 9963"/>
                  <a:gd name="connsiteX77" fmla="*/ 8877 w 10000"/>
                  <a:gd name="connsiteY77" fmla="*/ 9212 h 9963"/>
                  <a:gd name="connsiteX78" fmla="*/ 6710 w 10000"/>
                  <a:gd name="connsiteY78" fmla="*/ 9317 h 9963"/>
                  <a:gd name="connsiteX79" fmla="*/ 6694 w 10000"/>
                  <a:gd name="connsiteY79" fmla="*/ 9212 h 9963"/>
                  <a:gd name="connsiteX80" fmla="*/ 5526 w 10000"/>
                  <a:gd name="connsiteY80" fmla="*/ 9283 h 9963"/>
                  <a:gd name="connsiteX81" fmla="*/ 5556 w 10000"/>
                  <a:gd name="connsiteY81" fmla="*/ 9178 h 9963"/>
                  <a:gd name="connsiteX82" fmla="*/ 5341 w 10000"/>
                  <a:gd name="connsiteY82" fmla="*/ 9423 h 9963"/>
                  <a:gd name="connsiteX83" fmla="*/ 4465 w 10000"/>
                  <a:gd name="connsiteY83" fmla="*/ 9423 h 9963"/>
                  <a:gd name="connsiteX84" fmla="*/ 4495 w 10000"/>
                  <a:gd name="connsiteY84" fmla="*/ 9317 h 9963"/>
                  <a:gd name="connsiteX85" fmla="*/ 4234 w 10000"/>
                  <a:gd name="connsiteY85" fmla="*/ 9352 h 9963"/>
                  <a:gd name="connsiteX86" fmla="*/ 4265 w 10000"/>
                  <a:gd name="connsiteY86" fmla="*/ 9317 h 9963"/>
                  <a:gd name="connsiteX87" fmla="*/ 3404 w 10000"/>
                  <a:gd name="connsiteY87" fmla="*/ 9317 h 9963"/>
                  <a:gd name="connsiteX88" fmla="*/ 3435 w 10000"/>
                  <a:gd name="connsiteY88" fmla="*/ 9178 h 9963"/>
                  <a:gd name="connsiteX89" fmla="*/ 2865 w 10000"/>
                  <a:gd name="connsiteY89" fmla="*/ 9283 h 9963"/>
                  <a:gd name="connsiteX90" fmla="*/ 2881 w 10000"/>
                  <a:gd name="connsiteY90" fmla="*/ 9212 h 9963"/>
                  <a:gd name="connsiteX91" fmla="*/ 2789 w 10000"/>
                  <a:gd name="connsiteY91" fmla="*/ 9317 h 9963"/>
                  <a:gd name="connsiteX92" fmla="*/ 2789 w 10000"/>
                  <a:gd name="connsiteY92" fmla="*/ 9178 h 9963"/>
                  <a:gd name="connsiteX93" fmla="*/ 2097 w 10000"/>
                  <a:gd name="connsiteY93" fmla="*/ 9283 h 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000" h="9963">
                    <a:moveTo>
                      <a:pt x="2097" y="9283"/>
                    </a:moveTo>
                    <a:lnTo>
                      <a:pt x="2112" y="9178"/>
                    </a:lnTo>
                    <a:cubicBezTo>
                      <a:pt x="1897" y="9388"/>
                      <a:pt x="1666" y="9178"/>
                      <a:pt x="1436" y="9247"/>
                    </a:cubicBezTo>
                    <a:cubicBezTo>
                      <a:pt x="1441" y="9235"/>
                      <a:pt x="1446" y="9224"/>
                      <a:pt x="1451" y="9212"/>
                    </a:cubicBezTo>
                    <a:cubicBezTo>
                      <a:pt x="1067" y="9178"/>
                      <a:pt x="683" y="9283"/>
                      <a:pt x="313" y="9352"/>
                    </a:cubicBezTo>
                    <a:cubicBezTo>
                      <a:pt x="283" y="8967"/>
                      <a:pt x="267" y="8581"/>
                      <a:pt x="267" y="8161"/>
                    </a:cubicBezTo>
                    <a:cubicBezTo>
                      <a:pt x="267" y="8196"/>
                      <a:pt x="283" y="8196"/>
                      <a:pt x="283" y="8231"/>
                    </a:cubicBezTo>
                    <a:cubicBezTo>
                      <a:pt x="267" y="8161"/>
                      <a:pt x="237" y="8090"/>
                      <a:pt x="237" y="8021"/>
                    </a:cubicBezTo>
                    <a:cubicBezTo>
                      <a:pt x="252" y="8021"/>
                      <a:pt x="267" y="8056"/>
                      <a:pt x="267" y="8056"/>
                    </a:cubicBezTo>
                    <a:cubicBezTo>
                      <a:pt x="359" y="7775"/>
                      <a:pt x="206" y="7249"/>
                      <a:pt x="283" y="7075"/>
                    </a:cubicBezTo>
                    <a:cubicBezTo>
                      <a:pt x="267" y="7004"/>
                      <a:pt x="237" y="6970"/>
                      <a:pt x="206" y="7039"/>
                    </a:cubicBezTo>
                    <a:cubicBezTo>
                      <a:pt x="190" y="6023"/>
                      <a:pt x="159" y="4936"/>
                      <a:pt x="98" y="3885"/>
                    </a:cubicBezTo>
                    <a:cubicBezTo>
                      <a:pt x="113" y="3850"/>
                      <a:pt x="128" y="3815"/>
                      <a:pt x="159" y="3850"/>
                    </a:cubicBezTo>
                    <a:cubicBezTo>
                      <a:pt x="21" y="2974"/>
                      <a:pt x="82" y="2028"/>
                      <a:pt x="98" y="1116"/>
                    </a:cubicBezTo>
                    <a:cubicBezTo>
                      <a:pt x="67" y="1082"/>
                      <a:pt x="52" y="1222"/>
                      <a:pt x="21" y="1116"/>
                    </a:cubicBezTo>
                    <a:cubicBezTo>
                      <a:pt x="-25" y="1432"/>
                      <a:pt x="113" y="1677"/>
                      <a:pt x="36" y="1923"/>
                    </a:cubicBezTo>
                    <a:lnTo>
                      <a:pt x="6" y="1887"/>
                    </a:lnTo>
                    <a:cubicBezTo>
                      <a:pt x="-25" y="2097"/>
                      <a:pt x="98" y="1923"/>
                      <a:pt x="52" y="2133"/>
                    </a:cubicBezTo>
                    <a:cubicBezTo>
                      <a:pt x="21" y="2203"/>
                      <a:pt x="6" y="2097"/>
                      <a:pt x="6" y="2133"/>
                    </a:cubicBezTo>
                    <a:cubicBezTo>
                      <a:pt x="98" y="4551"/>
                      <a:pt x="206" y="7215"/>
                      <a:pt x="159" y="9703"/>
                    </a:cubicBezTo>
                    <a:cubicBezTo>
                      <a:pt x="421" y="9738"/>
                      <a:pt x="698" y="9878"/>
                      <a:pt x="959" y="9773"/>
                    </a:cubicBezTo>
                    <a:lnTo>
                      <a:pt x="959" y="9808"/>
                    </a:lnTo>
                    <a:cubicBezTo>
                      <a:pt x="1666" y="9283"/>
                      <a:pt x="2558" y="9773"/>
                      <a:pt x="3296" y="9773"/>
                    </a:cubicBezTo>
                    <a:cubicBezTo>
                      <a:pt x="4449" y="9773"/>
                      <a:pt x="5633" y="10264"/>
                      <a:pt x="6771" y="9668"/>
                    </a:cubicBezTo>
                    <a:cubicBezTo>
                      <a:pt x="6771" y="9703"/>
                      <a:pt x="6786" y="9738"/>
                      <a:pt x="6756" y="9738"/>
                    </a:cubicBezTo>
                    <a:cubicBezTo>
                      <a:pt x="7033" y="9668"/>
                      <a:pt x="7278" y="9808"/>
                      <a:pt x="7525" y="9738"/>
                    </a:cubicBezTo>
                    <a:lnTo>
                      <a:pt x="7525" y="9773"/>
                    </a:lnTo>
                    <a:cubicBezTo>
                      <a:pt x="8278" y="9423"/>
                      <a:pt x="9185" y="9493"/>
                      <a:pt x="9954" y="9493"/>
                    </a:cubicBezTo>
                    <a:cubicBezTo>
                      <a:pt x="9954" y="7985"/>
                      <a:pt x="9939" y="6513"/>
                      <a:pt x="9908" y="5007"/>
                    </a:cubicBezTo>
                    <a:lnTo>
                      <a:pt x="9939" y="5007"/>
                    </a:lnTo>
                    <a:cubicBezTo>
                      <a:pt x="9862" y="3395"/>
                      <a:pt x="10000" y="1677"/>
                      <a:pt x="10000" y="30"/>
                    </a:cubicBezTo>
                    <a:cubicBezTo>
                      <a:pt x="8816" y="-5"/>
                      <a:pt x="7663" y="591"/>
                      <a:pt x="6494" y="100"/>
                    </a:cubicBezTo>
                    <a:cubicBezTo>
                      <a:pt x="5633" y="-216"/>
                      <a:pt x="4665" y="310"/>
                      <a:pt x="3804" y="415"/>
                    </a:cubicBezTo>
                    <a:cubicBezTo>
                      <a:pt x="3342" y="451"/>
                      <a:pt x="2850" y="591"/>
                      <a:pt x="2389" y="346"/>
                    </a:cubicBezTo>
                    <a:cubicBezTo>
                      <a:pt x="2051" y="591"/>
                      <a:pt x="1697" y="30"/>
                      <a:pt x="1343" y="100"/>
                    </a:cubicBezTo>
                    <a:cubicBezTo>
                      <a:pt x="1348" y="123"/>
                      <a:pt x="1353" y="147"/>
                      <a:pt x="1358" y="170"/>
                    </a:cubicBezTo>
                    <a:cubicBezTo>
                      <a:pt x="1220" y="-75"/>
                      <a:pt x="1052" y="556"/>
                      <a:pt x="974" y="170"/>
                    </a:cubicBezTo>
                    <a:cubicBezTo>
                      <a:pt x="979" y="158"/>
                      <a:pt x="984" y="147"/>
                      <a:pt x="989" y="135"/>
                    </a:cubicBezTo>
                    <a:cubicBezTo>
                      <a:pt x="959" y="30"/>
                      <a:pt x="790" y="451"/>
                      <a:pt x="775" y="486"/>
                    </a:cubicBezTo>
                    <a:cubicBezTo>
                      <a:pt x="698" y="520"/>
                      <a:pt x="759" y="380"/>
                      <a:pt x="698" y="310"/>
                    </a:cubicBezTo>
                    <a:cubicBezTo>
                      <a:pt x="683" y="346"/>
                      <a:pt x="698" y="520"/>
                      <a:pt x="637" y="451"/>
                    </a:cubicBezTo>
                    <a:cubicBezTo>
                      <a:pt x="637" y="30"/>
                      <a:pt x="436" y="520"/>
                      <a:pt x="436" y="65"/>
                    </a:cubicBezTo>
                    <a:cubicBezTo>
                      <a:pt x="380" y="-11"/>
                      <a:pt x="212" y="133"/>
                      <a:pt x="194" y="209"/>
                    </a:cubicBezTo>
                    <a:cubicBezTo>
                      <a:pt x="194" y="384"/>
                      <a:pt x="237" y="346"/>
                      <a:pt x="329" y="520"/>
                    </a:cubicBezTo>
                    <a:cubicBezTo>
                      <a:pt x="334" y="473"/>
                      <a:pt x="339" y="427"/>
                      <a:pt x="344" y="380"/>
                    </a:cubicBezTo>
                    <a:cubicBezTo>
                      <a:pt x="375" y="591"/>
                      <a:pt x="482" y="766"/>
                      <a:pt x="574" y="871"/>
                    </a:cubicBezTo>
                    <a:lnTo>
                      <a:pt x="574" y="871"/>
                    </a:lnTo>
                    <a:cubicBezTo>
                      <a:pt x="637" y="696"/>
                      <a:pt x="713" y="801"/>
                      <a:pt x="759" y="836"/>
                    </a:cubicBezTo>
                    <a:cubicBezTo>
                      <a:pt x="764" y="859"/>
                      <a:pt x="770" y="883"/>
                      <a:pt x="775" y="906"/>
                    </a:cubicBezTo>
                    <a:cubicBezTo>
                      <a:pt x="759" y="836"/>
                      <a:pt x="1805" y="801"/>
                      <a:pt x="1743" y="591"/>
                    </a:cubicBezTo>
                    <a:cubicBezTo>
                      <a:pt x="1836" y="801"/>
                      <a:pt x="1943" y="906"/>
                      <a:pt x="2066" y="871"/>
                    </a:cubicBezTo>
                    <a:cubicBezTo>
                      <a:pt x="2066" y="906"/>
                      <a:pt x="2066" y="941"/>
                      <a:pt x="2051" y="906"/>
                    </a:cubicBezTo>
                    <a:cubicBezTo>
                      <a:pt x="2112" y="1046"/>
                      <a:pt x="2588" y="1011"/>
                      <a:pt x="2651" y="766"/>
                    </a:cubicBezTo>
                    <a:cubicBezTo>
                      <a:pt x="2666" y="836"/>
                      <a:pt x="2666" y="906"/>
                      <a:pt x="2666" y="941"/>
                    </a:cubicBezTo>
                    <a:cubicBezTo>
                      <a:pt x="3158" y="977"/>
                      <a:pt x="3896" y="1292"/>
                      <a:pt x="4357" y="906"/>
                    </a:cubicBezTo>
                    <a:cubicBezTo>
                      <a:pt x="4352" y="918"/>
                      <a:pt x="4347" y="929"/>
                      <a:pt x="4342" y="941"/>
                    </a:cubicBezTo>
                    <a:cubicBezTo>
                      <a:pt x="5310" y="871"/>
                      <a:pt x="6555" y="451"/>
                      <a:pt x="7601" y="1011"/>
                    </a:cubicBezTo>
                    <a:cubicBezTo>
                      <a:pt x="7596" y="1023"/>
                      <a:pt x="7591" y="1034"/>
                      <a:pt x="7586" y="1046"/>
                    </a:cubicBezTo>
                    <a:cubicBezTo>
                      <a:pt x="7663" y="906"/>
                      <a:pt x="7755" y="661"/>
                      <a:pt x="7832" y="520"/>
                    </a:cubicBezTo>
                    <a:cubicBezTo>
                      <a:pt x="7832" y="520"/>
                      <a:pt x="7832" y="556"/>
                      <a:pt x="7817" y="556"/>
                    </a:cubicBezTo>
                    <a:cubicBezTo>
                      <a:pt x="7924" y="520"/>
                      <a:pt x="8016" y="731"/>
                      <a:pt x="8124" y="696"/>
                    </a:cubicBezTo>
                    <a:cubicBezTo>
                      <a:pt x="8124" y="731"/>
                      <a:pt x="8124" y="731"/>
                      <a:pt x="8108" y="766"/>
                    </a:cubicBezTo>
                    <a:cubicBezTo>
                      <a:pt x="8202" y="661"/>
                      <a:pt x="8309" y="941"/>
                      <a:pt x="8416" y="766"/>
                    </a:cubicBezTo>
                    <a:cubicBezTo>
                      <a:pt x="8421" y="789"/>
                      <a:pt x="8427" y="813"/>
                      <a:pt x="8432" y="836"/>
                    </a:cubicBezTo>
                    <a:cubicBezTo>
                      <a:pt x="8452" y="801"/>
                      <a:pt x="8473" y="766"/>
                      <a:pt x="8493" y="731"/>
                    </a:cubicBezTo>
                    <a:cubicBezTo>
                      <a:pt x="8493" y="801"/>
                      <a:pt x="8493" y="941"/>
                      <a:pt x="8462" y="906"/>
                    </a:cubicBezTo>
                    <a:cubicBezTo>
                      <a:pt x="8862" y="941"/>
                      <a:pt x="9292" y="977"/>
                      <a:pt x="9677" y="766"/>
                    </a:cubicBezTo>
                    <a:cubicBezTo>
                      <a:pt x="9769" y="1537"/>
                      <a:pt x="9738" y="2449"/>
                      <a:pt x="9738" y="3219"/>
                    </a:cubicBezTo>
                    <a:cubicBezTo>
                      <a:pt x="9728" y="3196"/>
                      <a:pt x="9718" y="3172"/>
                      <a:pt x="9708" y="3149"/>
                    </a:cubicBezTo>
                    <a:cubicBezTo>
                      <a:pt x="9723" y="3278"/>
                      <a:pt x="9739" y="3406"/>
                      <a:pt x="9754" y="3535"/>
                    </a:cubicBezTo>
                    <a:cubicBezTo>
                      <a:pt x="9738" y="3535"/>
                      <a:pt x="9738" y="3535"/>
                      <a:pt x="9723" y="3500"/>
                    </a:cubicBezTo>
                    <a:cubicBezTo>
                      <a:pt x="9677" y="4026"/>
                      <a:pt x="9754" y="4551"/>
                      <a:pt x="9754" y="5041"/>
                    </a:cubicBezTo>
                    <a:cubicBezTo>
                      <a:pt x="9738" y="5041"/>
                      <a:pt x="9708" y="4972"/>
                      <a:pt x="9677" y="5041"/>
                    </a:cubicBezTo>
                    <a:cubicBezTo>
                      <a:pt x="9769" y="5427"/>
                      <a:pt x="9570" y="5638"/>
                      <a:pt x="9754" y="5813"/>
                    </a:cubicBezTo>
                    <a:cubicBezTo>
                      <a:pt x="9738" y="5848"/>
                      <a:pt x="9708" y="5848"/>
                      <a:pt x="9692" y="5813"/>
                    </a:cubicBezTo>
                    <a:cubicBezTo>
                      <a:pt x="9754" y="6899"/>
                      <a:pt x="9662" y="8056"/>
                      <a:pt x="9769" y="9073"/>
                    </a:cubicBezTo>
                    <a:cubicBezTo>
                      <a:pt x="9508" y="9352"/>
                      <a:pt x="9154" y="9073"/>
                      <a:pt x="8877" y="9283"/>
                    </a:cubicBezTo>
                    <a:lnTo>
                      <a:pt x="8877" y="9212"/>
                    </a:lnTo>
                    <a:cubicBezTo>
                      <a:pt x="8202" y="9562"/>
                      <a:pt x="7402" y="9283"/>
                      <a:pt x="6710" y="9317"/>
                    </a:cubicBezTo>
                    <a:cubicBezTo>
                      <a:pt x="6705" y="9282"/>
                      <a:pt x="6699" y="9247"/>
                      <a:pt x="6694" y="9212"/>
                    </a:cubicBezTo>
                    <a:cubicBezTo>
                      <a:pt x="6325" y="9562"/>
                      <a:pt x="5910" y="8897"/>
                      <a:pt x="5526" y="9283"/>
                    </a:cubicBezTo>
                    <a:lnTo>
                      <a:pt x="5556" y="9178"/>
                    </a:lnTo>
                    <a:cubicBezTo>
                      <a:pt x="5495" y="9352"/>
                      <a:pt x="5310" y="9107"/>
                      <a:pt x="5341" y="9423"/>
                    </a:cubicBezTo>
                    <a:cubicBezTo>
                      <a:pt x="5141" y="9388"/>
                      <a:pt x="4680" y="9212"/>
                      <a:pt x="4465" y="9423"/>
                    </a:cubicBezTo>
                    <a:cubicBezTo>
                      <a:pt x="4475" y="9388"/>
                      <a:pt x="4485" y="9352"/>
                      <a:pt x="4495" y="9317"/>
                    </a:cubicBezTo>
                    <a:cubicBezTo>
                      <a:pt x="4403" y="9388"/>
                      <a:pt x="4296" y="9423"/>
                      <a:pt x="4234" y="9352"/>
                    </a:cubicBezTo>
                    <a:cubicBezTo>
                      <a:pt x="4250" y="9352"/>
                      <a:pt x="4250" y="9317"/>
                      <a:pt x="4265" y="9317"/>
                    </a:cubicBezTo>
                    <a:cubicBezTo>
                      <a:pt x="3988" y="9002"/>
                      <a:pt x="3696" y="9352"/>
                      <a:pt x="3404" y="9317"/>
                    </a:cubicBezTo>
                    <a:cubicBezTo>
                      <a:pt x="3414" y="9271"/>
                      <a:pt x="3425" y="9224"/>
                      <a:pt x="3435" y="9178"/>
                    </a:cubicBezTo>
                    <a:cubicBezTo>
                      <a:pt x="3296" y="9352"/>
                      <a:pt x="3050" y="9212"/>
                      <a:pt x="2865" y="9283"/>
                    </a:cubicBezTo>
                    <a:cubicBezTo>
                      <a:pt x="2870" y="9259"/>
                      <a:pt x="2876" y="9236"/>
                      <a:pt x="2881" y="9212"/>
                    </a:cubicBezTo>
                    <a:cubicBezTo>
                      <a:pt x="2850" y="9247"/>
                      <a:pt x="2820" y="9282"/>
                      <a:pt x="2789" y="9317"/>
                    </a:cubicBezTo>
                    <a:lnTo>
                      <a:pt x="2789" y="9178"/>
                    </a:lnTo>
                    <a:cubicBezTo>
                      <a:pt x="2558" y="9142"/>
                      <a:pt x="2328" y="9283"/>
                      <a:pt x="2097" y="9283"/>
                    </a:cubicBezTo>
                    <a:close/>
                  </a:path>
                </a:pathLst>
              </a:custGeom>
              <a:solidFill>
                <a:schemeClr val="accent6"/>
              </a:solidFill>
              <a:ln w="9525">
                <a:solidFill>
                  <a:schemeClr val="accent6"/>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3" name="CuadroTexto 32">
                <a:extLst>
                  <a:ext uri="{FF2B5EF4-FFF2-40B4-BE49-F238E27FC236}">
                    <a16:creationId xmlns:a16="http://schemas.microsoft.com/office/drawing/2014/main" id="{4A7789F8-30C4-E337-7741-B402CA70417B}"/>
                  </a:ext>
                </a:extLst>
              </p:cNvPr>
              <p:cNvSpPr txBox="1"/>
              <p:nvPr/>
            </p:nvSpPr>
            <p:spPr>
              <a:xfrm>
                <a:off x="6041314" y="2587039"/>
                <a:ext cx="1231866" cy="233746"/>
              </a:xfrm>
              <a:prstGeom prst="rect">
                <a:avLst/>
              </a:prstGeom>
              <a:noFill/>
            </p:spPr>
            <p:txBody>
              <a:bodyPr wrap="square" rtlCol="0">
                <a:spAutoFit/>
              </a:bodyPr>
              <a:lstStyle/>
              <a:p>
                <a:r>
                  <a:rPr lang="es-ES" sz="1400"/>
                  <a:t>La </a:t>
                </a:r>
                <a:r>
                  <a:rPr lang="es-ES" sz="1400" err="1"/>
                  <a:t>BCPpM</a:t>
                </a:r>
                <a:r>
                  <a:rPr lang="es-ES" sz="1400"/>
                  <a:t> </a:t>
                </a:r>
                <a:r>
                  <a:rPr lang="es-ES" sz="1400" b="1">
                    <a:solidFill>
                      <a:srgbClr val="1D5253"/>
                    </a:solidFill>
                  </a:rPr>
                  <a:t>está fuera del tramo </a:t>
                </a:r>
                <a:r>
                  <a:rPr lang="es-ES" sz="1400"/>
                  <a:t>de RNM que corresponde</a:t>
                </a:r>
              </a:p>
            </p:txBody>
          </p:sp>
        </p:grpSp>
        <p:grpSp>
          <p:nvGrpSpPr>
            <p:cNvPr id="12" name="Grupo 11">
              <a:extLst>
                <a:ext uri="{FF2B5EF4-FFF2-40B4-BE49-F238E27FC236}">
                  <a16:creationId xmlns:a16="http://schemas.microsoft.com/office/drawing/2014/main" id="{3D790809-6827-2A5F-9D0C-EC30CF0CBA13}"/>
                </a:ext>
              </a:extLst>
            </p:cNvPr>
            <p:cNvGrpSpPr/>
            <p:nvPr/>
          </p:nvGrpSpPr>
          <p:grpSpPr>
            <a:xfrm>
              <a:off x="2176042" y="5524350"/>
              <a:ext cx="3230093" cy="1033168"/>
              <a:chOff x="5966272" y="2395690"/>
              <a:chExt cx="1373211" cy="439231"/>
            </a:xfrm>
          </p:grpSpPr>
          <p:sp>
            <p:nvSpPr>
              <p:cNvPr id="30" name="Freeform 284">
                <a:extLst>
                  <a:ext uri="{FF2B5EF4-FFF2-40B4-BE49-F238E27FC236}">
                    <a16:creationId xmlns:a16="http://schemas.microsoft.com/office/drawing/2014/main" id="{16C91D14-3685-D329-AF0E-893F847E1A51}"/>
                  </a:ext>
                </a:extLst>
              </p:cNvPr>
              <p:cNvSpPr>
                <a:spLocks/>
              </p:cNvSpPr>
              <p:nvPr/>
            </p:nvSpPr>
            <p:spPr bwMode="auto">
              <a:xfrm>
                <a:off x="5966272" y="2395690"/>
                <a:ext cx="1373211" cy="439231"/>
              </a:xfrm>
              <a:custGeom>
                <a:avLst/>
                <a:gdLst>
                  <a:gd name="T0" fmla="*/ 139 w 652"/>
                  <a:gd name="T1" fmla="*/ 269 h 300"/>
                  <a:gd name="T2" fmla="*/ 96 w 652"/>
                  <a:gd name="T3" fmla="*/ 270 h 300"/>
                  <a:gd name="T4" fmla="*/ 19 w 652"/>
                  <a:gd name="T5" fmla="*/ 240 h 300"/>
                  <a:gd name="T6" fmla="*/ 17 w 652"/>
                  <a:gd name="T7" fmla="*/ 236 h 300"/>
                  <a:gd name="T8" fmla="*/ 20 w 652"/>
                  <a:gd name="T9" fmla="*/ 209 h 300"/>
                  <a:gd name="T10" fmla="*/ 8 w 652"/>
                  <a:gd name="T11" fmla="*/ 118 h 300"/>
                  <a:gd name="T12" fmla="*/ 8 w 652"/>
                  <a:gd name="T13" fmla="*/ 39 h 300"/>
                  <a:gd name="T14" fmla="*/ 4 w 652"/>
                  <a:gd name="T15" fmla="*/ 62 h 300"/>
                  <a:gd name="T16" fmla="*/ 5 w 652"/>
                  <a:gd name="T17" fmla="*/ 68 h 300"/>
                  <a:gd name="T18" fmla="*/ 12 w 652"/>
                  <a:gd name="T19" fmla="*/ 284 h 300"/>
                  <a:gd name="T20" fmla="*/ 64 w 652"/>
                  <a:gd name="T21" fmla="*/ 287 h 300"/>
                  <a:gd name="T22" fmla="*/ 442 w 652"/>
                  <a:gd name="T23" fmla="*/ 283 h 300"/>
                  <a:gd name="T24" fmla="*/ 491 w 652"/>
                  <a:gd name="T25" fmla="*/ 285 h 300"/>
                  <a:gd name="T26" fmla="*/ 649 w 652"/>
                  <a:gd name="T27" fmla="*/ 278 h 300"/>
                  <a:gd name="T28" fmla="*/ 648 w 652"/>
                  <a:gd name="T29" fmla="*/ 150 h 300"/>
                  <a:gd name="T30" fmla="*/ 424 w 652"/>
                  <a:gd name="T31" fmla="*/ 10 h 300"/>
                  <a:gd name="T32" fmla="*/ 157 w 652"/>
                  <a:gd name="T33" fmla="*/ 17 h 300"/>
                  <a:gd name="T34" fmla="*/ 90 w 652"/>
                  <a:gd name="T35" fmla="*/ 12 h 300"/>
                  <a:gd name="T36" fmla="*/ 66 w 652"/>
                  <a:gd name="T37" fmla="*/ 11 h 300"/>
                  <a:gd name="T38" fmla="*/ 47 w 652"/>
                  <a:gd name="T39" fmla="*/ 16 h 300"/>
                  <a:gd name="T40" fmla="*/ 30 w 652"/>
                  <a:gd name="T41" fmla="*/ 9 h 300"/>
                  <a:gd name="T42" fmla="*/ 21 w 652"/>
                  <a:gd name="T43" fmla="*/ 7 h 300"/>
                  <a:gd name="T44" fmla="*/ 24 w 652"/>
                  <a:gd name="T45" fmla="*/ 18 h 300"/>
                  <a:gd name="T46" fmla="*/ 39 w 652"/>
                  <a:gd name="T47" fmla="*/ 32 h 300"/>
                  <a:gd name="T48" fmla="*/ 52 w 652"/>
                  <a:gd name="T49" fmla="*/ 33 h 300"/>
                  <a:gd name="T50" fmla="*/ 136 w 652"/>
                  <a:gd name="T51" fmla="*/ 32 h 300"/>
                  <a:gd name="T52" fmla="*/ 174 w 652"/>
                  <a:gd name="T53" fmla="*/ 29 h 300"/>
                  <a:gd name="T54" fmla="*/ 285 w 652"/>
                  <a:gd name="T55" fmla="*/ 33 h 300"/>
                  <a:gd name="T56" fmla="*/ 496 w 652"/>
                  <a:gd name="T57" fmla="*/ 36 h 300"/>
                  <a:gd name="T58" fmla="*/ 511 w 652"/>
                  <a:gd name="T59" fmla="*/ 22 h 300"/>
                  <a:gd name="T60" fmla="*/ 530 w 652"/>
                  <a:gd name="T61" fmla="*/ 27 h 300"/>
                  <a:gd name="T62" fmla="*/ 549 w 652"/>
                  <a:gd name="T63" fmla="*/ 29 h 300"/>
                  <a:gd name="T64" fmla="*/ 554 w 652"/>
                  <a:gd name="T65" fmla="*/ 28 h 300"/>
                  <a:gd name="T66" fmla="*/ 631 w 652"/>
                  <a:gd name="T67" fmla="*/ 29 h 300"/>
                  <a:gd name="T68" fmla="*/ 633 w 652"/>
                  <a:gd name="T69" fmla="*/ 97 h 300"/>
                  <a:gd name="T70" fmla="*/ 634 w 652"/>
                  <a:gd name="T71" fmla="*/ 107 h 300"/>
                  <a:gd name="T72" fmla="*/ 631 w 652"/>
                  <a:gd name="T73" fmla="*/ 151 h 300"/>
                  <a:gd name="T74" fmla="*/ 632 w 652"/>
                  <a:gd name="T75" fmla="*/ 173 h 300"/>
                  <a:gd name="T76" fmla="*/ 579 w 652"/>
                  <a:gd name="T77" fmla="*/ 272 h 300"/>
                  <a:gd name="T78" fmla="*/ 438 w 652"/>
                  <a:gd name="T79" fmla="*/ 273 h 300"/>
                  <a:gd name="T80" fmla="*/ 361 w 652"/>
                  <a:gd name="T81" fmla="*/ 272 h 300"/>
                  <a:gd name="T82" fmla="*/ 349 w 652"/>
                  <a:gd name="T83" fmla="*/ 276 h 300"/>
                  <a:gd name="T84" fmla="*/ 294 w 652"/>
                  <a:gd name="T85" fmla="*/ 273 h 300"/>
                  <a:gd name="T86" fmla="*/ 279 w 652"/>
                  <a:gd name="T87" fmla="*/ 273 h 300"/>
                  <a:gd name="T88" fmla="*/ 225 w 652"/>
                  <a:gd name="T89" fmla="*/ 269 h 300"/>
                  <a:gd name="T90" fmla="*/ 189 w 652"/>
                  <a:gd name="T91" fmla="*/ 270 h 300"/>
                  <a:gd name="T92" fmla="*/ 183 w 652"/>
                  <a:gd name="T93" fmla="*/ 269 h 300"/>
                  <a:gd name="connsiteX0" fmla="*/ 2092 w 9975"/>
                  <a:gd name="connsiteY0" fmla="*/ 8865 h 9511"/>
                  <a:gd name="connsiteX1" fmla="*/ 2107 w 9975"/>
                  <a:gd name="connsiteY1" fmla="*/ 8765 h 9511"/>
                  <a:gd name="connsiteX2" fmla="*/ 1432 w 9975"/>
                  <a:gd name="connsiteY2" fmla="*/ 8831 h 9511"/>
                  <a:gd name="connsiteX3" fmla="*/ 1447 w 9975"/>
                  <a:gd name="connsiteY3" fmla="*/ 8798 h 9511"/>
                  <a:gd name="connsiteX4" fmla="*/ 312 w 9975"/>
                  <a:gd name="connsiteY4" fmla="*/ 8931 h 9511"/>
                  <a:gd name="connsiteX5" fmla="*/ 266 w 9975"/>
                  <a:gd name="connsiteY5" fmla="*/ 7798 h 9511"/>
                  <a:gd name="connsiteX6" fmla="*/ 282 w 9975"/>
                  <a:gd name="connsiteY6" fmla="*/ 7865 h 9511"/>
                  <a:gd name="connsiteX7" fmla="*/ 236 w 9975"/>
                  <a:gd name="connsiteY7" fmla="*/ 7665 h 9511"/>
                  <a:gd name="connsiteX8" fmla="*/ 266 w 9975"/>
                  <a:gd name="connsiteY8" fmla="*/ 7698 h 9511"/>
                  <a:gd name="connsiteX9" fmla="*/ 282 w 9975"/>
                  <a:gd name="connsiteY9" fmla="*/ 6765 h 9511"/>
                  <a:gd name="connsiteX10" fmla="*/ 205 w 9975"/>
                  <a:gd name="connsiteY10" fmla="*/ 6731 h 9511"/>
                  <a:gd name="connsiteX11" fmla="*/ 98 w 9975"/>
                  <a:gd name="connsiteY11" fmla="*/ 3731 h 9511"/>
                  <a:gd name="connsiteX12" fmla="*/ 159 w 9975"/>
                  <a:gd name="connsiteY12" fmla="*/ 3698 h 9511"/>
                  <a:gd name="connsiteX13" fmla="*/ 98 w 9975"/>
                  <a:gd name="connsiteY13" fmla="*/ 1098 h 9511"/>
                  <a:gd name="connsiteX14" fmla="*/ 21 w 9975"/>
                  <a:gd name="connsiteY14" fmla="*/ 1098 h 9511"/>
                  <a:gd name="connsiteX15" fmla="*/ 36 w 9975"/>
                  <a:gd name="connsiteY15" fmla="*/ 1865 h 9511"/>
                  <a:gd name="connsiteX16" fmla="*/ 6 w 9975"/>
                  <a:gd name="connsiteY16" fmla="*/ 1831 h 9511"/>
                  <a:gd name="connsiteX17" fmla="*/ 52 w 9975"/>
                  <a:gd name="connsiteY17" fmla="*/ 2065 h 9511"/>
                  <a:gd name="connsiteX18" fmla="*/ 6 w 9975"/>
                  <a:gd name="connsiteY18" fmla="*/ 2065 h 9511"/>
                  <a:gd name="connsiteX19" fmla="*/ 159 w 9975"/>
                  <a:gd name="connsiteY19" fmla="*/ 9265 h 9511"/>
                  <a:gd name="connsiteX20" fmla="*/ 957 w 9975"/>
                  <a:gd name="connsiteY20" fmla="*/ 9331 h 9511"/>
                  <a:gd name="connsiteX21" fmla="*/ 957 w 9975"/>
                  <a:gd name="connsiteY21" fmla="*/ 9365 h 9511"/>
                  <a:gd name="connsiteX22" fmla="*/ 3288 w 9975"/>
                  <a:gd name="connsiteY22" fmla="*/ 9331 h 9511"/>
                  <a:gd name="connsiteX23" fmla="*/ 6754 w 9975"/>
                  <a:gd name="connsiteY23" fmla="*/ 9231 h 9511"/>
                  <a:gd name="connsiteX24" fmla="*/ 6739 w 9975"/>
                  <a:gd name="connsiteY24" fmla="*/ 9298 h 9511"/>
                  <a:gd name="connsiteX25" fmla="*/ 7506 w 9975"/>
                  <a:gd name="connsiteY25" fmla="*/ 9298 h 9511"/>
                  <a:gd name="connsiteX26" fmla="*/ 7506 w 9975"/>
                  <a:gd name="connsiteY26" fmla="*/ 9331 h 9511"/>
                  <a:gd name="connsiteX27" fmla="*/ 9929 w 9975"/>
                  <a:gd name="connsiteY27" fmla="*/ 9065 h 9511"/>
                  <a:gd name="connsiteX28" fmla="*/ 9883 w 9975"/>
                  <a:gd name="connsiteY28" fmla="*/ 4798 h 9511"/>
                  <a:gd name="connsiteX29" fmla="*/ 9914 w 9975"/>
                  <a:gd name="connsiteY29" fmla="*/ 4798 h 9511"/>
                  <a:gd name="connsiteX30" fmla="*/ 9975 w 9975"/>
                  <a:gd name="connsiteY30" fmla="*/ 65 h 9511"/>
                  <a:gd name="connsiteX31" fmla="*/ 6478 w 9975"/>
                  <a:gd name="connsiteY31" fmla="*/ 131 h 9511"/>
                  <a:gd name="connsiteX32" fmla="*/ 3794 w 9975"/>
                  <a:gd name="connsiteY32" fmla="*/ 431 h 9511"/>
                  <a:gd name="connsiteX33" fmla="*/ 2383 w 9975"/>
                  <a:gd name="connsiteY33" fmla="*/ 365 h 9511"/>
                  <a:gd name="connsiteX34" fmla="*/ 1340 w 9975"/>
                  <a:gd name="connsiteY34" fmla="*/ 131 h 9511"/>
                  <a:gd name="connsiteX35" fmla="*/ 1355 w 9975"/>
                  <a:gd name="connsiteY35" fmla="*/ 198 h 9511"/>
                  <a:gd name="connsiteX36" fmla="*/ 972 w 9975"/>
                  <a:gd name="connsiteY36" fmla="*/ 198 h 9511"/>
                  <a:gd name="connsiteX37" fmla="*/ 987 w 9975"/>
                  <a:gd name="connsiteY37" fmla="*/ 165 h 9511"/>
                  <a:gd name="connsiteX38" fmla="*/ 773 w 9975"/>
                  <a:gd name="connsiteY38" fmla="*/ 498 h 9511"/>
                  <a:gd name="connsiteX39" fmla="*/ 696 w 9975"/>
                  <a:gd name="connsiteY39" fmla="*/ 331 h 9511"/>
                  <a:gd name="connsiteX40" fmla="*/ 635 w 9975"/>
                  <a:gd name="connsiteY40" fmla="*/ 465 h 9511"/>
                  <a:gd name="connsiteX41" fmla="*/ 435 w 9975"/>
                  <a:gd name="connsiteY41" fmla="*/ 98 h 9511"/>
                  <a:gd name="connsiteX42" fmla="*/ 297 w 9975"/>
                  <a:gd name="connsiteY42" fmla="*/ 31 h 9511"/>
                  <a:gd name="connsiteX43" fmla="*/ 328 w 9975"/>
                  <a:gd name="connsiteY43" fmla="*/ 531 h 9511"/>
                  <a:gd name="connsiteX44" fmla="*/ 343 w 9975"/>
                  <a:gd name="connsiteY44" fmla="*/ 398 h 9511"/>
                  <a:gd name="connsiteX45" fmla="*/ 573 w 9975"/>
                  <a:gd name="connsiteY45" fmla="*/ 865 h 9511"/>
                  <a:gd name="connsiteX46" fmla="*/ 573 w 9975"/>
                  <a:gd name="connsiteY46" fmla="*/ 865 h 9511"/>
                  <a:gd name="connsiteX47" fmla="*/ 757 w 9975"/>
                  <a:gd name="connsiteY47" fmla="*/ 831 h 9511"/>
                  <a:gd name="connsiteX48" fmla="*/ 773 w 9975"/>
                  <a:gd name="connsiteY48" fmla="*/ 898 h 9511"/>
                  <a:gd name="connsiteX49" fmla="*/ 1739 w 9975"/>
                  <a:gd name="connsiteY49" fmla="*/ 598 h 9511"/>
                  <a:gd name="connsiteX50" fmla="*/ 2061 w 9975"/>
                  <a:gd name="connsiteY50" fmla="*/ 865 h 9511"/>
                  <a:gd name="connsiteX51" fmla="*/ 2046 w 9975"/>
                  <a:gd name="connsiteY51" fmla="*/ 898 h 9511"/>
                  <a:gd name="connsiteX52" fmla="*/ 2644 w 9975"/>
                  <a:gd name="connsiteY52" fmla="*/ 765 h 9511"/>
                  <a:gd name="connsiteX53" fmla="*/ 2659 w 9975"/>
                  <a:gd name="connsiteY53" fmla="*/ 931 h 9511"/>
                  <a:gd name="connsiteX54" fmla="*/ 4346 w 9975"/>
                  <a:gd name="connsiteY54" fmla="*/ 898 h 9511"/>
                  <a:gd name="connsiteX55" fmla="*/ 4331 w 9975"/>
                  <a:gd name="connsiteY55" fmla="*/ 931 h 9511"/>
                  <a:gd name="connsiteX56" fmla="*/ 7582 w 9975"/>
                  <a:gd name="connsiteY56" fmla="*/ 998 h 9511"/>
                  <a:gd name="connsiteX57" fmla="*/ 7567 w 9975"/>
                  <a:gd name="connsiteY57" fmla="*/ 1031 h 9511"/>
                  <a:gd name="connsiteX58" fmla="*/ 7812 w 9975"/>
                  <a:gd name="connsiteY58" fmla="*/ 531 h 9511"/>
                  <a:gd name="connsiteX59" fmla="*/ 7797 w 9975"/>
                  <a:gd name="connsiteY59" fmla="*/ 565 h 9511"/>
                  <a:gd name="connsiteX60" fmla="*/ 8104 w 9975"/>
                  <a:gd name="connsiteY60" fmla="*/ 698 h 9511"/>
                  <a:gd name="connsiteX61" fmla="*/ 8088 w 9975"/>
                  <a:gd name="connsiteY61" fmla="*/ 765 h 9511"/>
                  <a:gd name="connsiteX62" fmla="*/ 8395 w 9975"/>
                  <a:gd name="connsiteY62" fmla="*/ 765 h 9511"/>
                  <a:gd name="connsiteX63" fmla="*/ 8411 w 9975"/>
                  <a:gd name="connsiteY63" fmla="*/ 831 h 9511"/>
                  <a:gd name="connsiteX64" fmla="*/ 8472 w 9975"/>
                  <a:gd name="connsiteY64" fmla="*/ 731 h 9511"/>
                  <a:gd name="connsiteX65" fmla="*/ 8441 w 9975"/>
                  <a:gd name="connsiteY65" fmla="*/ 898 h 9511"/>
                  <a:gd name="connsiteX66" fmla="*/ 9653 w 9975"/>
                  <a:gd name="connsiteY66" fmla="*/ 765 h 9511"/>
                  <a:gd name="connsiteX67" fmla="*/ 9714 w 9975"/>
                  <a:gd name="connsiteY67" fmla="*/ 3098 h 9511"/>
                  <a:gd name="connsiteX68" fmla="*/ 9684 w 9975"/>
                  <a:gd name="connsiteY68" fmla="*/ 3031 h 9511"/>
                  <a:gd name="connsiteX69" fmla="*/ 9730 w 9975"/>
                  <a:gd name="connsiteY69" fmla="*/ 3398 h 9511"/>
                  <a:gd name="connsiteX70" fmla="*/ 9699 w 9975"/>
                  <a:gd name="connsiteY70" fmla="*/ 3365 h 9511"/>
                  <a:gd name="connsiteX71" fmla="*/ 9730 w 9975"/>
                  <a:gd name="connsiteY71" fmla="*/ 4831 h 9511"/>
                  <a:gd name="connsiteX72" fmla="*/ 9653 w 9975"/>
                  <a:gd name="connsiteY72" fmla="*/ 4831 h 9511"/>
                  <a:gd name="connsiteX73" fmla="*/ 9730 w 9975"/>
                  <a:gd name="connsiteY73" fmla="*/ 5565 h 9511"/>
                  <a:gd name="connsiteX74" fmla="*/ 9668 w 9975"/>
                  <a:gd name="connsiteY74" fmla="*/ 5565 h 9511"/>
                  <a:gd name="connsiteX75" fmla="*/ 9745 w 9975"/>
                  <a:gd name="connsiteY75" fmla="*/ 8665 h 9511"/>
                  <a:gd name="connsiteX76" fmla="*/ 8855 w 9975"/>
                  <a:gd name="connsiteY76" fmla="*/ 8865 h 9511"/>
                  <a:gd name="connsiteX77" fmla="*/ 8855 w 9975"/>
                  <a:gd name="connsiteY77" fmla="*/ 8798 h 9511"/>
                  <a:gd name="connsiteX78" fmla="*/ 6693 w 9975"/>
                  <a:gd name="connsiteY78" fmla="*/ 8898 h 9511"/>
                  <a:gd name="connsiteX79" fmla="*/ 6677 w 9975"/>
                  <a:gd name="connsiteY79" fmla="*/ 8798 h 9511"/>
                  <a:gd name="connsiteX80" fmla="*/ 5512 w 9975"/>
                  <a:gd name="connsiteY80" fmla="*/ 8865 h 9511"/>
                  <a:gd name="connsiteX81" fmla="*/ 5542 w 9975"/>
                  <a:gd name="connsiteY81" fmla="*/ 8765 h 9511"/>
                  <a:gd name="connsiteX82" fmla="*/ 5328 w 9975"/>
                  <a:gd name="connsiteY82" fmla="*/ 8998 h 9511"/>
                  <a:gd name="connsiteX83" fmla="*/ 4454 w 9975"/>
                  <a:gd name="connsiteY83" fmla="*/ 8998 h 9511"/>
                  <a:gd name="connsiteX84" fmla="*/ 4484 w 9975"/>
                  <a:gd name="connsiteY84" fmla="*/ 8898 h 9511"/>
                  <a:gd name="connsiteX85" fmla="*/ 4223 w 9975"/>
                  <a:gd name="connsiteY85" fmla="*/ 8931 h 9511"/>
                  <a:gd name="connsiteX86" fmla="*/ 4254 w 9975"/>
                  <a:gd name="connsiteY86" fmla="*/ 8898 h 9511"/>
                  <a:gd name="connsiteX87" fmla="*/ 3395 w 9975"/>
                  <a:gd name="connsiteY87" fmla="*/ 8898 h 9511"/>
                  <a:gd name="connsiteX88" fmla="*/ 3426 w 9975"/>
                  <a:gd name="connsiteY88" fmla="*/ 8765 h 9511"/>
                  <a:gd name="connsiteX89" fmla="*/ 2858 w 9975"/>
                  <a:gd name="connsiteY89" fmla="*/ 8865 h 9511"/>
                  <a:gd name="connsiteX90" fmla="*/ 2874 w 9975"/>
                  <a:gd name="connsiteY90" fmla="*/ 8798 h 9511"/>
                  <a:gd name="connsiteX91" fmla="*/ 2782 w 9975"/>
                  <a:gd name="connsiteY91" fmla="*/ 8898 h 9511"/>
                  <a:gd name="connsiteX92" fmla="*/ 2782 w 9975"/>
                  <a:gd name="connsiteY92" fmla="*/ 8765 h 9511"/>
                  <a:gd name="connsiteX93" fmla="*/ 2092 w 9975"/>
                  <a:gd name="connsiteY93" fmla="*/ 8865 h 9511"/>
                  <a:gd name="connsiteX0" fmla="*/ 2097 w 10000"/>
                  <a:gd name="connsiteY0" fmla="*/ 9283 h 9963"/>
                  <a:gd name="connsiteX1" fmla="*/ 2112 w 10000"/>
                  <a:gd name="connsiteY1" fmla="*/ 9178 h 9963"/>
                  <a:gd name="connsiteX2" fmla="*/ 1436 w 10000"/>
                  <a:gd name="connsiteY2" fmla="*/ 9247 h 9963"/>
                  <a:gd name="connsiteX3" fmla="*/ 1451 w 10000"/>
                  <a:gd name="connsiteY3" fmla="*/ 9212 h 9963"/>
                  <a:gd name="connsiteX4" fmla="*/ 313 w 10000"/>
                  <a:gd name="connsiteY4" fmla="*/ 9352 h 9963"/>
                  <a:gd name="connsiteX5" fmla="*/ 267 w 10000"/>
                  <a:gd name="connsiteY5" fmla="*/ 8161 h 9963"/>
                  <a:gd name="connsiteX6" fmla="*/ 283 w 10000"/>
                  <a:gd name="connsiteY6" fmla="*/ 8231 h 9963"/>
                  <a:gd name="connsiteX7" fmla="*/ 237 w 10000"/>
                  <a:gd name="connsiteY7" fmla="*/ 8021 h 9963"/>
                  <a:gd name="connsiteX8" fmla="*/ 267 w 10000"/>
                  <a:gd name="connsiteY8" fmla="*/ 8056 h 9963"/>
                  <a:gd name="connsiteX9" fmla="*/ 283 w 10000"/>
                  <a:gd name="connsiteY9" fmla="*/ 7075 h 9963"/>
                  <a:gd name="connsiteX10" fmla="*/ 206 w 10000"/>
                  <a:gd name="connsiteY10" fmla="*/ 7039 h 9963"/>
                  <a:gd name="connsiteX11" fmla="*/ 98 w 10000"/>
                  <a:gd name="connsiteY11" fmla="*/ 3885 h 9963"/>
                  <a:gd name="connsiteX12" fmla="*/ 159 w 10000"/>
                  <a:gd name="connsiteY12" fmla="*/ 3850 h 9963"/>
                  <a:gd name="connsiteX13" fmla="*/ 98 w 10000"/>
                  <a:gd name="connsiteY13" fmla="*/ 1116 h 9963"/>
                  <a:gd name="connsiteX14" fmla="*/ 21 w 10000"/>
                  <a:gd name="connsiteY14" fmla="*/ 1116 h 9963"/>
                  <a:gd name="connsiteX15" fmla="*/ 36 w 10000"/>
                  <a:gd name="connsiteY15" fmla="*/ 1923 h 9963"/>
                  <a:gd name="connsiteX16" fmla="*/ 6 w 10000"/>
                  <a:gd name="connsiteY16" fmla="*/ 1887 h 9963"/>
                  <a:gd name="connsiteX17" fmla="*/ 52 w 10000"/>
                  <a:gd name="connsiteY17" fmla="*/ 2133 h 9963"/>
                  <a:gd name="connsiteX18" fmla="*/ 6 w 10000"/>
                  <a:gd name="connsiteY18" fmla="*/ 2133 h 9963"/>
                  <a:gd name="connsiteX19" fmla="*/ 159 w 10000"/>
                  <a:gd name="connsiteY19" fmla="*/ 9703 h 9963"/>
                  <a:gd name="connsiteX20" fmla="*/ 959 w 10000"/>
                  <a:gd name="connsiteY20" fmla="*/ 9773 h 9963"/>
                  <a:gd name="connsiteX21" fmla="*/ 959 w 10000"/>
                  <a:gd name="connsiteY21" fmla="*/ 9808 h 9963"/>
                  <a:gd name="connsiteX22" fmla="*/ 3296 w 10000"/>
                  <a:gd name="connsiteY22" fmla="*/ 9773 h 9963"/>
                  <a:gd name="connsiteX23" fmla="*/ 6771 w 10000"/>
                  <a:gd name="connsiteY23" fmla="*/ 9668 h 9963"/>
                  <a:gd name="connsiteX24" fmla="*/ 6756 w 10000"/>
                  <a:gd name="connsiteY24" fmla="*/ 9738 h 9963"/>
                  <a:gd name="connsiteX25" fmla="*/ 7525 w 10000"/>
                  <a:gd name="connsiteY25" fmla="*/ 9738 h 9963"/>
                  <a:gd name="connsiteX26" fmla="*/ 7525 w 10000"/>
                  <a:gd name="connsiteY26" fmla="*/ 9773 h 9963"/>
                  <a:gd name="connsiteX27" fmla="*/ 9954 w 10000"/>
                  <a:gd name="connsiteY27" fmla="*/ 9493 h 9963"/>
                  <a:gd name="connsiteX28" fmla="*/ 9908 w 10000"/>
                  <a:gd name="connsiteY28" fmla="*/ 5007 h 9963"/>
                  <a:gd name="connsiteX29" fmla="*/ 9939 w 10000"/>
                  <a:gd name="connsiteY29" fmla="*/ 5007 h 9963"/>
                  <a:gd name="connsiteX30" fmla="*/ 10000 w 10000"/>
                  <a:gd name="connsiteY30" fmla="*/ 30 h 9963"/>
                  <a:gd name="connsiteX31" fmla="*/ 6494 w 10000"/>
                  <a:gd name="connsiteY31" fmla="*/ 100 h 9963"/>
                  <a:gd name="connsiteX32" fmla="*/ 3804 w 10000"/>
                  <a:gd name="connsiteY32" fmla="*/ 415 h 9963"/>
                  <a:gd name="connsiteX33" fmla="*/ 2389 w 10000"/>
                  <a:gd name="connsiteY33" fmla="*/ 346 h 9963"/>
                  <a:gd name="connsiteX34" fmla="*/ 1343 w 10000"/>
                  <a:gd name="connsiteY34" fmla="*/ 100 h 9963"/>
                  <a:gd name="connsiteX35" fmla="*/ 1358 w 10000"/>
                  <a:gd name="connsiteY35" fmla="*/ 170 h 9963"/>
                  <a:gd name="connsiteX36" fmla="*/ 974 w 10000"/>
                  <a:gd name="connsiteY36" fmla="*/ 170 h 9963"/>
                  <a:gd name="connsiteX37" fmla="*/ 989 w 10000"/>
                  <a:gd name="connsiteY37" fmla="*/ 135 h 9963"/>
                  <a:gd name="connsiteX38" fmla="*/ 775 w 10000"/>
                  <a:gd name="connsiteY38" fmla="*/ 486 h 9963"/>
                  <a:gd name="connsiteX39" fmla="*/ 698 w 10000"/>
                  <a:gd name="connsiteY39" fmla="*/ 310 h 9963"/>
                  <a:gd name="connsiteX40" fmla="*/ 637 w 10000"/>
                  <a:gd name="connsiteY40" fmla="*/ 451 h 9963"/>
                  <a:gd name="connsiteX41" fmla="*/ 436 w 10000"/>
                  <a:gd name="connsiteY41" fmla="*/ 65 h 9963"/>
                  <a:gd name="connsiteX42" fmla="*/ 194 w 10000"/>
                  <a:gd name="connsiteY42" fmla="*/ 209 h 9963"/>
                  <a:gd name="connsiteX43" fmla="*/ 329 w 10000"/>
                  <a:gd name="connsiteY43" fmla="*/ 520 h 9963"/>
                  <a:gd name="connsiteX44" fmla="*/ 344 w 10000"/>
                  <a:gd name="connsiteY44" fmla="*/ 380 h 9963"/>
                  <a:gd name="connsiteX45" fmla="*/ 574 w 10000"/>
                  <a:gd name="connsiteY45" fmla="*/ 871 h 9963"/>
                  <a:gd name="connsiteX46" fmla="*/ 574 w 10000"/>
                  <a:gd name="connsiteY46" fmla="*/ 871 h 9963"/>
                  <a:gd name="connsiteX47" fmla="*/ 759 w 10000"/>
                  <a:gd name="connsiteY47" fmla="*/ 836 h 9963"/>
                  <a:gd name="connsiteX48" fmla="*/ 775 w 10000"/>
                  <a:gd name="connsiteY48" fmla="*/ 906 h 9963"/>
                  <a:gd name="connsiteX49" fmla="*/ 1743 w 10000"/>
                  <a:gd name="connsiteY49" fmla="*/ 591 h 9963"/>
                  <a:gd name="connsiteX50" fmla="*/ 2066 w 10000"/>
                  <a:gd name="connsiteY50" fmla="*/ 871 h 9963"/>
                  <a:gd name="connsiteX51" fmla="*/ 2051 w 10000"/>
                  <a:gd name="connsiteY51" fmla="*/ 906 h 9963"/>
                  <a:gd name="connsiteX52" fmla="*/ 2651 w 10000"/>
                  <a:gd name="connsiteY52" fmla="*/ 766 h 9963"/>
                  <a:gd name="connsiteX53" fmla="*/ 2666 w 10000"/>
                  <a:gd name="connsiteY53" fmla="*/ 941 h 9963"/>
                  <a:gd name="connsiteX54" fmla="*/ 4357 w 10000"/>
                  <a:gd name="connsiteY54" fmla="*/ 906 h 9963"/>
                  <a:gd name="connsiteX55" fmla="*/ 4342 w 10000"/>
                  <a:gd name="connsiteY55" fmla="*/ 941 h 9963"/>
                  <a:gd name="connsiteX56" fmla="*/ 7601 w 10000"/>
                  <a:gd name="connsiteY56" fmla="*/ 1011 h 9963"/>
                  <a:gd name="connsiteX57" fmla="*/ 7586 w 10000"/>
                  <a:gd name="connsiteY57" fmla="*/ 1046 h 9963"/>
                  <a:gd name="connsiteX58" fmla="*/ 7832 w 10000"/>
                  <a:gd name="connsiteY58" fmla="*/ 520 h 9963"/>
                  <a:gd name="connsiteX59" fmla="*/ 7817 w 10000"/>
                  <a:gd name="connsiteY59" fmla="*/ 556 h 9963"/>
                  <a:gd name="connsiteX60" fmla="*/ 8124 w 10000"/>
                  <a:gd name="connsiteY60" fmla="*/ 696 h 9963"/>
                  <a:gd name="connsiteX61" fmla="*/ 8108 w 10000"/>
                  <a:gd name="connsiteY61" fmla="*/ 766 h 9963"/>
                  <a:gd name="connsiteX62" fmla="*/ 8416 w 10000"/>
                  <a:gd name="connsiteY62" fmla="*/ 766 h 9963"/>
                  <a:gd name="connsiteX63" fmla="*/ 8432 w 10000"/>
                  <a:gd name="connsiteY63" fmla="*/ 836 h 9963"/>
                  <a:gd name="connsiteX64" fmla="*/ 8493 w 10000"/>
                  <a:gd name="connsiteY64" fmla="*/ 731 h 9963"/>
                  <a:gd name="connsiteX65" fmla="*/ 8462 w 10000"/>
                  <a:gd name="connsiteY65" fmla="*/ 906 h 9963"/>
                  <a:gd name="connsiteX66" fmla="*/ 9677 w 10000"/>
                  <a:gd name="connsiteY66" fmla="*/ 766 h 9963"/>
                  <a:gd name="connsiteX67" fmla="*/ 9738 w 10000"/>
                  <a:gd name="connsiteY67" fmla="*/ 3219 h 9963"/>
                  <a:gd name="connsiteX68" fmla="*/ 9708 w 10000"/>
                  <a:gd name="connsiteY68" fmla="*/ 3149 h 9963"/>
                  <a:gd name="connsiteX69" fmla="*/ 9754 w 10000"/>
                  <a:gd name="connsiteY69" fmla="*/ 3535 h 9963"/>
                  <a:gd name="connsiteX70" fmla="*/ 9723 w 10000"/>
                  <a:gd name="connsiteY70" fmla="*/ 3500 h 9963"/>
                  <a:gd name="connsiteX71" fmla="*/ 9754 w 10000"/>
                  <a:gd name="connsiteY71" fmla="*/ 5041 h 9963"/>
                  <a:gd name="connsiteX72" fmla="*/ 9677 w 10000"/>
                  <a:gd name="connsiteY72" fmla="*/ 5041 h 9963"/>
                  <a:gd name="connsiteX73" fmla="*/ 9754 w 10000"/>
                  <a:gd name="connsiteY73" fmla="*/ 5813 h 9963"/>
                  <a:gd name="connsiteX74" fmla="*/ 9692 w 10000"/>
                  <a:gd name="connsiteY74" fmla="*/ 5813 h 9963"/>
                  <a:gd name="connsiteX75" fmla="*/ 9769 w 10000"/>
                  <a:gd name="connsiteY75" fmla="*/ 9073 h 9963"/>
                  <a:gd name="connsiteX76" fmla="*/ 8877 w 10000"/>
                  <a:gd name="connsiteY76" fmla="*/ 9283 h 9963"/>
                  <a:gd name="connsiteX77" fmla="*/ 8877 w 10000"/>
                  <a:gd name="connsiteY77" fmla="*/ 9212 h 9963"/>
                  <a:gd name="connsiteX78" fmla="*/ 6710 w 10000"/>
                  <a:gd name="connsiteY78" fmla="*/ 9317 h 9963"/>
                  <a:gd name="connsiteX79" fmla="*/ 6694 w 10000"/>
                  <a:gd name="connsiteY79" fmla="*/ 9212 h 9963"/>
                  <a:gd name="connsiteX80" fmla="*/ 5526 w 10000"/>
                  <a:gd name="connsiteY80" fmla="*/ 9283 h 9963"/>
                  <a:gd name="connsiteX81" fmla="*/ 5556 w 10000"/>
                  <a:gd name="connsiteY81" fmla="*/ 9178 h 9963"/>
                  <a:gd name="connsiteX82" fmla="*/ 5341 w 10000"/>
                  <a:gd name="connsiteY82" fmla="*/ 9423 h 9963"/>
                  <a:gd name="connsiteX83" fmla="*/ 4465 w 10000"/>
                  <a:gd name="connsiteY83" fmla="*/ 9423 h 9963"/>
                  <a:gd name="connsiteX84" fmla="*/ 4495 w 10000"/>
                  <a:gd name="connsiteY84" fmla="*/ 9317 h 9963"/>
                  <a:gd name="connsiteX85" fmla="*/ 4234 w 10000"/>
                  <a:gd name="connsiteY85" fmla="*/ 9352 h 9963"/>
                  <a:gd name="connsiteX86" fmla="*/ 4265 w 10000"/>
                  <a:gd name="connsiteY86" fmla="*/ 9317 h 9963"/>
                  <a:gd name="connsiteX87" fmla="*/ 3404 w 10000"/>
                  <a:gd name="connsiteY87" fmla="*/ 9317 h 9963"/>
                  <a:gd name="connsiteX88" fmla="*/ 3435 w 10000"/>
                  <a:gd name="connsiteY88" fmla="*/ 9178 h 9963"/>
                  <a:gd name="connsiteX89" fmla="*/ 2865 w 10000"/>
                  <a:gd name="connsiteY89" fmla="*/ 9283 h 9963"/>
                  <a:gd name="connsiteX90" fmla="*/ 2881 w 10000"/>
                  <a:gd name="connsiteY90" fmla="*/ 9212 h 9963"/>
                  <a:gd name="connsiteX91" fmla="*/ 2789 w 10000"/>
                  <a:gd name="connsiteY91" fmla="*/ 9317 h 9963"/>
                  <a:gd name="connsiteX92" fmla="*/ 2789 w 10000"/>
                  <a:gd name="connsiteY92" fmla="*/ 9178 h 9963"/>
                  <a:gd name="connsiteX93" fmla="*/ 2097 w 10000"/>
                  <a:gd name="connsiteY93" fmla="*/ 9283 h 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000" h="9963">
                    <a:moveTo>
                      <a:pt x="2097" y="9283"/>
                    </a:moveTo>
                    <a:lnTo>
                      <a:pt x="2112" y="9178"/>
                    </a:lnTo>
                    <a:cubicBezTo>
                      <a:pt x="1897" y="9388"/>
                      <a:pt x="1666" y="9178"/>
                      <a:pt x="1436" y="9247"/>
                    </a:cubicBezTo>
                    <a:cubicBezTo>
                      <a:pt x="1441" y="9235"/>
                      <a:pt x="1446" y="9224"/>
                      <a:pt x="1451" y="9212"/>
                    </a:cubicBezTo>
                    <a:cubicBezTo>
                      <a:pt x="1067" y="9178"/>
                      <a:pt x="683" y="9283"/>
                      <a:pt x="313" y="9352"/>
                    </a:cubicBezTo>
                    <a:cubicBezTo>
                      <a:pt x="283" y="8967"/>
                      <a:pt x="267" y="8581"/>
                      <a:pt x="267" y="8161"/>
                    </a:cubicBezTo>
                    <a:cubicBezTo>
                      <a:pt x="267" y="8196"/>
                      <a:pt x="283" y="8196"/>
                      <a:pt x="283" y="8231"/>
                    </a:cubicBezTo>
                    <a:cubicBezTo>
                      <a:pt x="267" y="8161"/>
                      <a:pt x="237" y="8090"/>
                      <a:pt x="237" y="8021"/>
                    </a:cubicBezTo>
                    <a:cubicBezTo>
                      <a:pt x="252" y="8021"/>
                      <a:pt x="267" y="8056"/>
                      <a:pt x="267" y="8056"/>
                    </a:cubicBezTo>
                    <a:cubicBezTo>
                      <a:pt x="359" y="7775"/>
                      <a:pt x="206" y="7249"/>
                      <a:pt x="283" y="7075"/>
                    </a:cubicBezTo>
                    <a:cubicBezTo>
                      <a:pt x="267" y="7004"/>
                      <a:pt x="237" y="6970"/>
                      <a:pt x="206" y="7039"/>
                    </a:cubicBezTo>
                    <a:cubicBezTo>
                      <a:pt x="190" y="6023"/>
                      <a:pt x="159" y="4936"/>
                      <a:pt x="98" y="3885"/>
                    </a:cubicBezTo>
                    <a:cubicBezTo>
                      <a:pt x="113" y="3850"/>
                      <a:pt x="128" y="3815"/>
                      <a:pt x="159" y="3850"/>
                    </a:cubicBezTo>
                    <a:cubicBezTo>
                      <a:pt x="21" y="2974"/>
                      <a:pt x="82" y="2028"/>
                      <a:pt x="98" y="1116"/>
                    </a:cubicBezTo>
                    <a:cubicBezTo>
                      <a:pt x="67" y="1082"/>
                      <a:pt x="52" y="1222"/>
                      <a:pt x="21" y="1116"/>
                    </a:cubicBezTo>
                    <a:cubicBezTo>
                      <a:pt x="-25" y="1432"/>
                      <a:pt x="113" y="1677"/>
                      <a:pt x="36" y="1923"/>
                    </a:cubicBezTo>
                    <a:lnTo>
                      <a:pt x="6" y="1887"/>
                    </a:lnTo>
                    <a:cubicBezTo>
                      <a:pt x="-25" y="2097"/>
                      <a:pt x="98" y="1923"/>
                      <a:pt x="52" y="2133"/>
                    </a:cubicBezTo>
                    <a:cubicBezTo>
                      <a:pt x="21" y="2203"/>
                      <a:pt x="6" y="2097"/>
                      <a:pt x="6" y="2133"/>
                    </a:cubicBezTo>
                    <a:cubicBezTo>
                      <a:pt x="98" y="4551"/>
                      <a:pt x="206" y="7215"/>
                      <a:pt x="159" y="9703"/>
                    </a:cubicBezTo>
                    <a:cubicBezTo>
                      <a:pt x="421" y="9738"/>
                      <a:pt x="698" y="9878"/>
                      <a:pt x="959" y="9773"/>
                    </a:cubicBezTo>
                    <a:lnTo>
                      <a:pt x="959" y="9808"/>
                    </a:lnTo>
                    <a:cubicBezTo>
                      <a:pt x="1666" y="9283"/>
                      <a:pt x="2558" y="9773"/>
                      <a:pt x="3296" y="9773"/>
                    </a:cubicBezTo>
                    <a:cubicBezTo>
                      <a:pt x="4449" y="9773"/>
                      <a:pt x="5633" y="10264"/>
                      <a:pt x="6771" y="9668"/>
                    </a:cubicBezTo>
                    <a:cubicBezTo>
                      <a:pt x="6771" y="9703"/>
                      <a:pt x="6786" y="9738"/>
                      <a:pt x="6756" y="9738"/>
                    </a:cubicBezTo>
                    <a:cubicBezTo>
                      <a:pt x="7033" y="9668"/>
                      <a:pt x="7278" y="9808"/>
                      <a:pt x="7525" y="9738"/>
                    </a:cubicBezTo>
                    <a:lnTo>
                      <a:pt x="7525" y="9773"/>
                    </a:lnTo>
                    <a:cubicBezTo>
                      <a:pt x="8278" y="9423"/>
                      <a:pt x="9185" y="9493"/>
                      <a:pt x="9954" y="9493"/>
                    </a:cubicBezTo>
                    <a:cubicBezTo>
                      <a:pt x="9954" y="7985"/>
                      <a:pt x="9939" y="6513"/>
                      <a:pt x="9908" y="5007"/>
                    </a:cubicBezTo>
                    <a:lnTo>
                      <a:pt x="9939" y="5007"/>
                    </a:lnTo>
                    <a:cubicBezTo>
                      <a:pt x="9862" y="3395"/>
                      <a:pt x="10000" y="1677"/>
                      <a:pt x="10000" y="30"/>
                    </a:cubicBezTo>
                    <a:cubicBezTo>
                      <a:pt x="8816" y="-5"/>
                      <a:pt x="7663" y="591"/>
                      <a:pt x="6494" y="100"/>
                    </a:cubicBezTo>
                    <a:cubicBezTo>
                      <a:pt x="5633" y="-216"/>
                      <a:pt x="4665" y="310"/>
                      <a:pt x="3804" y="415"/>
                    </a:cubicBezTo>
                    <a:cubicBezTo>
                      <a:pt x="3342" y="451"/>
                      <a:pt x="2850" y="591"/>
                      <a:pt x="2389" y="346"/>
                    </a:cubicBezTo>
                    <a:cubicBezTo>
                      <a:pt x="2051" y="591"/>
                      <a:pt x="1697" y="30"/>
                      <a:pt x="1343" y="100"/>
                    </a:cubicBezTo>
                    <a:cubicBezTo>
                      <a:pt x="1348" y="123"/>
                      <a:pt x="1353" y="147"/>
                      <a:pt x="1358" y="170"/>
                    </a:cubicBezTo>
                    <a:cubicBezTo>
                      <a:pt x="1220" y="-75"/>
                      <a:pt x="1052" y="556"/>
                      <a:pt x="974" y="170"/>
                    </a:cubicBezTo>
                    <a:cubicBezTo>
                      <a:pt x="979" y="158"/>
                      <a:pt x="984" y="147"/>
                      <a:pt x="989" y="135"/>
                    </a:cubicBezTo>
                    <a:cubicBezTo>
                      <a:pt x="959" y="30"/>
                      <a:pt x="790" y="451"/>
                      <a:pt x="775" y="486"/>
                    </a:cubicBezTo>
                    <a:cubicBezTo>
                      <a:pt x="698" y="520"/>
                      <a:pt x="759" y="380"/>
                      <a:pt x="698" y="310"/>
                    </a:cubicBezTo>
                    <a:cubicBezTo>
                      <a:pt x="683" y="346"/>
                      <a:pt x="698" y="520"/>
                      <a:pt x="637" y="451"/>
                    </a:cubicBezTo>
                    <a:cubicBezTo>
                      <a:pt x="637" y="30"/>
                      <a:pt x="436" y="520"/>
                      <a:pt x="436" y="65"/>
                    </a:cubicBezTo>
                    <a:cubicBezTo>
                      <a:pt x="380" y="-11"/>
                      <a:pt x="212" y="133"/>
                      <a:pt x="194" y="209"/>
                    </a:cubicBezTo>
                    <a:cubicBezTo>
                      <a:pt x="194" y="384"/>
                      <a:pt x="237" y="346"/>
                      <a:pt x="329" y="520"/>
                    </a:cubicBezTo>
                    <a:cubicBezTo>
                      <a:pt x="334" y="473"/>
                      <a:pt x="339" y="427"/>
                      <a:pt x="344" y="380"/>
                    </a:cubicBezTo>
                    <a:cubicBezTo>
                      <a:pt x="375" y="591"/>
                      <a:pt x="482" y="766"/>
                      <a:pt x="574" y="871"/>
                    </a:cubicBezTo>
                    <a:lnTo>
                      <a:pt x="574" y="871"/>
                    </a:lnTo>
                    <a:cubicBezTo>
                      <a:pt x="637" y="696"/>
                      <a:pt x="713" y="801"/>
                      <a:pt x="759" y="836"/>
                    </a:cubicBezTo>
                    <a:cubicBezTo>
                      <a:pt x="764" y="859"/>
                      <a:pt x="770" y="883"/>
                      <a:pt x="775" y="906"/>
                    </a:cubicBezTo>
                    <a:cubicBezTo>
                      <a:pt x="759" y="836"/>
                      <a:pt x="1805" y="801"/>
                      <a:pt x="1743" y="591"/>
                    </a:cubicBezTo>
                    <a:cubicBezTo>
                      <a:pt x="1836" y="801"/>
                      <a:pt x="1943" y="906"/>
                      <a:pt x="2066" y="871"/>
                    </a:cubicBezTo>
                    <a:cubicBezTo>
                      <a:pt x="2066" y="906"/>
                      <a:pt x="2066" y="941"/>
                      <a:pt x="2051" y="906"/>
                    </a:cubicBezTo>
                    <a:cubicBezTo>
                      <a:pt x="2112" y="1046"/>
                      <a:pt x="2588" y="1011"/>
                      <a:pt x="2651" y="766"/>
                    </a:cubicBezTo>
                    <a:cubicBezTo>
                      <a:pt x="2666" y="836"/>
                      <a:pt x="2666" y="906"/>
                      <a:pt x="2666" y="941"/>
                    </a:cubicBezTo>
                    <a:cubicBezTo>
                      <a:pt x="3158" y="977"/>
                      <a:pt x="3896" y="1292"/>
                      <a:pt x="4357" y="906"/>
                    </a:cubicBezTo>
                    <a:cubicBezTo>
                      <a:pt x="4352" y="918"/>
                      <a:pt x="4347" y="929"/>
                      <a:pt x="4342" y="941"/>
                    </a:cubicBezTo>
                    <a:cubicBezTo>
                      <a:pt x="5310" y="871"/>
                      <a:pt x="6555" y="451"/>
                      <a:pt x="7601" y="1011"/>
                    </a:cubicBezTo>
                    <a:cubicBezTo>
                      <a:pt x="7596" y="1023"/>
                      <a:pt x="7591" y="1034"/>
                      <a:pt x="7586" y="1046"/>
                    </a:cubicBezTo>
                    <a:cubicBezTo>
                      <a:pt x="7663" y="906"/>
                      <a:pt x="7755" y="661"/>
                      <a:pt x="7832" y="520"/>
                    </a:cubicBezTo>
                    <a:cubicBezTo>
                      <a:pt x="7832" y="520"/>
                      <a:pt x="7832" y="556"/>
                      <a:pt x="7817" y="556"/>
                    </a:cubicBezTo>
                    <a:cubicBezTo>
                      <a:pt x="7924" y="520"/>
                      <a:pt x="8016" y="731"/>
                      <a:pt x="8124" y="696"/>
                    </a:cubicBezTo>
                    <a:cubicBezTo>
                      <a:pt x="8124" y="731"/>
                      <a:pt x="8124" y="731"/>
                      <a:pt x="8108" y="766"/>
                    </a:cubicBezTo>
                    <a:cubicBezTo>
                      <a:pt x="8202" y="661"/>
                      <a:pt x="8309" y="941"/>
                      <a:pt x="8416" y="766"/>
                    </a:cubicBezTo>
                    <a:cubicBezTo>
                      <a:pt x="8421" y="789"/>
                      <a:pt x="8427" y="813"/>
                      <a:pt x="8432" y="836"/>
                    </a:cubicBezTo>
                    <a:cubicBezTo>
                      <a:pt x="8452" y="801"/>
                      <a:pt x="8473" y="766"/>
                      <a:pt x="8493" y="731"/>
                    </a:cubicBezTo>
                    <a:cubicBezTo>
                      <a:pt x="8493" y="801"/>
                      <a:pt x="8493" y="941"/>
                      <a:pt x="8462" y="906"/>
                    </a:cubicBezTo>
                    <a:cubicBezTo>
                      <a:pt x="8862" y="941"/>
                      <a:pt x="9292" y="977"/>
                      <a:pt x="9677" y="766"/>
                    </a:cubicBezTo>
                    <a:cubicBezTo>
                      <a:pt x="9769" y="1537"/>
                      <a:pt x="9738" y="2449"/>
                      <a:pt x="9738" y="3219"/>
                    </a:cubicBezTo>
                    <a:cubicBezTo>
                      <a:pt x="9728" y="3196"/>
                      <a:pt x="9718" y="3172"/>
                      <a:pt x="9708" y="3149"/>
                    </a:cubicBezTo>
                    <a:cubicBezTo>
                      <a:pt x="9723" y="3278"/>
                      <a:pt x="9739" y="3406"/>
                      <a:pt x="9754" y="3535"/>
                    </a:cubicBezTo>
                    <a:cubicBezTo>
                      <a:pt x="9738" y="3535"/>
                      <a:pt x="9738" y="3535"/>
                      <a:pt x="9723" y="3500"/>
                    </a:cubicBezTo>
                    <a:cubicBezTo>
                      <a:pt x="9677" y="4026"/>
                      <a:pt x="9754" y="4551"/>
                      <a:pt x="9754" y="5041"/>
                    </a:cubicBezTo>
                    <a:cubicBezTo>
                      <a:pt x="9738" y="5041"/>
                      <a:pt x="9708" y="4972"/>
                      <a:pt x="9677" y="5041"/>
                    </a:cubicBezTo>
                    <a:cubicBezTo>
                      <a:pt x="9769" y="5427"/>
                      <a:pt x="9570" y="5638"/>
                      <a:pt x="9754" y="5813"/>
                    </a:cubicBezTo>
                    <a:cubicBezTo>
                      <a:pt x="9738" y="5848"/>
                      <a:pt x="9708" y="5848"/>
                      <a:pt x="9692" y="5813"/>
                    </a:cubicBezTo>
                    <a:cubicBezTo>
                      <a:pt x="9754" y="6899"/>
                      <a:pt x="9662" y="8056"/>
                      <a:pt x="9769" y="9073"/>
                    </a:cubicBezTo>
                    <a:cubicBezTo>
                      <a:pt x="9508" y="9352"/>
                      <a:pt x="9154" y="9073"/>
                      <a:pt x="8877" y="9283"/>
                    </a:cubicBezTo>
                    <a:lnTo>
                      <a:pt x="8877" y="9212"/>
                    </a:lnTo>
                    <a:cubicBezTo>
                      <a:pt x="8202" y="9562"/>
                      <a:pt x="7402" y="9283"/>
                      <a:pt x="6710" y="9317"/>
                    </a:cubicBezTo>
                    <a:cubicBezTo>
                      <a:pt x="6705" y="9282"/>
                      <a:pt x="6699" y="9247"/>
                      <a:pt x="6694" y="9212"/>
                    </a:cubicBezTo>
                    <a:cubicBezTo>
                      <a:pt x="6325" y="9562"/>
                      <a:pt x="5910" y="8897"/>
                      <a:pt x="5526" y="9283"/>
                    </a:cubicBezTo>
                    <a:lnTo>
                      <a:pt x="5556" y="9178"/>
                    </a:lnTo>
                    <a:cubicBezTo>
                      <a:pt x="5495" y="9352"/>
                      <a:pt x="5310" y="9107"/>
                      <a:pt x="5341" y="9423"/>
                    </a:cubicBezTo>
                    <a:cubicBezTo>
                      <a:pt x="5141" y="9388"/>
                      <a:pt x="4680" y="9212"/>
                      <a:pt x="4465" y="9423"/>
                    </a:cubicBezTo>
                    <a:cubicBezTo>
                      <a:pt x="4475" y="9388"/>
                      <a:pt x="4485" y="9352"/>
                      <a:pt x="4495" y="9317"/>
                    </a:cubicBezTo>
                    <a:cubicBezTo>
                      <a:pt x="4403" y="9388"/>
                      <a:pt x="4296" y="9423"/>
                      <a:pt x="4234" y="9352"/>
                    </a:cubicBezTo>
                    <a:cubicBezTo>
                      <a:pt x="4250" y="9352"/>
                      <a:pt x="4250" y="9317"/>
                      <a:pt x="4265" y="9317"/>
                    </a:cubicBezTo>
                    <a:cubicBezTo>
                      <a:pt x="3988" y="9002"/>
                      <a:pt x="3696" y="9352"/>
                      <a:pt x="3404" y="9317"/>
                    </a:cubicBezTo>
                    <a:cubicBezTo>
                      <a:pt x="3414" y="9271"/>
                      <a:pt x="3425" y="9224"/>
                      <a:pt x="3435" y="9178"/>
                    </a:cubicBezTo>
                    <a:cubicBezTo>
                      <a:pt x="3296" y="9352"/>
                      <a:pt x="3050" y="9212"/>
                      <a:pt x="2865" y="9283"/>
                    </a:cubicBezTo>
                    <a:cubicBezTo>
                      <a:pt x="2870" y="9259"/>
                      <a:pt x="2876" y="9236"/>
                      <a:pt x="2881" y="9212"/>
                    </a:cubicBezTo>
                    <a:cubicBezTo>
                      <a:pt x="2850" y="9247"/>
                      <a:pt x="2820" y="9282"/>
                      <a:pt x="2789" y="9317"/>
                    </a:cubicBezTo>
                    <a:lnTo>
                      <a:pt x="2789" y="9178"/>
                    </a:lnTo>
                    <a:cubicBezTo>
                      <a:pt x="2558" y="9142"/>
                      <a:pt x="2328" y="9283"/>
                      <a:pt x="2097" y="9283"/>
                    </a:cubicBezTo>
                    <a:close/>
                  </a:path>
                </a:pathLst>
              </a:cu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31" name="CuadroTexto 30">
                <a:extLst>
                  <a:ext uri="{FF2B5EF4-FFF2-40B4-BE49-F238E27FC236}">
                    <a16:creationId xmlns:a16="http://schemas.microsoft.com/office/drawing/2014/main" id="{CFCB8C97-9BC3-1048-6A38-7E8F0E76183F}"/>
                  </a:ext>
                </a:extLst>
              </p:cNvPr>
              <p:cNvSpPr txBox="1"/>
              <p:nvPr/>
            </p:nvSpPr>
            <p:spPr>
              <a:xfrm>
                <a:off x="6005530" y="2471009"/>
                <a:ext cx="1294694" cy="314028"/>
              </a:xfrm>
              <a:prstGeom prst="rect">
                <a:avLst/>
              </a:prstGeom>
              <a:noFill/>
            </p:spPr>
            <p:txBody>
              <a:bodyPr wrap="square" rtlCol="0">
                <a:spAutoFit/>
              </a:bodyPr>
              <a:lstStyle/>
              <a:p>
                <a:r>
                  <a:rPr lang="es-ES" sz="1400" b="1">
                    <a:solidFill>
                      <a:srgbClr val="1D5253"/>
                    </a:solidFill>
                  </a:rPr>
                  <a:t>No</a:t>
                </a:r>
                <a:r>
                  <a:rPr lang="es-ES" sz="1400"/>
                  <a:t> es necesario realizar ningún </a:t>
                </a:r>
                <a:r>
                  <a:rPr lang="es-ES" sz="1400" b="1">
                    <a:solidFill>
                      <a:srgbClr val="1D5253"/>
                    </a:solidFill>
                  </a:rPr>
                  <a:t>otro cálculo adicional </a:t>
                </a:r>
                <a:r>
                  <a:rPr lang="es-ES" sz="1400"/>
                  <a:t>para determinar las BCD y cuotas definitivas</a:t>
                </a:r>
              </a:p>
            </p:txBody>
          </p:sp>
        </p:grpSp>
        <p:grpSp>
          <p:nvGrpSpPr>
            <p:cNvPr id="13" name="Grupo 12">
              <a:extLst>
                <a:ext uri="{FF2B5EF4-FFF2-40B4-BE49-F238E27FC236}">
                  <a16:creationId xmlns:a16="http://schemas.microsoft.com/office/drawing/2014/main" id="{6EFDD88E-8A4E-CA7A-456D-0B40D2934F42}"/>
                </a:ext>
              </a:extLst>
            </p:cNvPr>
            <p:cNvGrpSpPr/>
            <p:nvPr/>
          </p:nvGrpSpPr>
          <p:grpSpPr>
            <a:xfrm>
              <a:off x="6771157" y="5524350"/>
              <a:ext cx="3230093" cy="1033168"/>
              <a:chOff x="5966272" y="2395690"/>
              <a:chExt cx="1373211" cy="439231"/>
            </a:xfrm>
          </p:grpSpPr>
          <p:sp>
            <p:nvSpPr>
              <p:cNvPr id="28" name="Freeform 284">
                <a:extLst>
                  <a:ext uri="{FF2B5EF4-FFF2-40B4-BE49-F238E27FC236}">
                    <a16:creationId xmlns:a16="http://schemas.microsoft.com/office/drawing/2014/main" id="{5077A16C-3EC9-6FAA-0DAE-733FDA765F75}"/>
                  </a:ext>
                </a:extLst>
              </p:cNvPr>
              <p:cNvSpPr>
                <a:spLocks/>
              </p:cNvSpPr>
              <p:nvPr/>
            </p:nvSpPr>
            <p:spPr bwMode="auto">
              <a:xfrm>
                <a:off x="5966272" y="2395690"/>
                <a:ext cx="1373211" cy="439231"/>
              </a:xfrm>
              <a:custGeom>
                <a:avLst/>
                <a:gdLst>
                  <a:gd name="T0" fmla="*/ 139 w 652"/>
                  <a:gd name="T1" fmla="*/ 269 h 300"/>
                  <a:gd name="T2" fmla="*/ 96 w 652"/>
                  <a:gd name="T3" fmla="*/ 270 h 300"/>
                  <a:gd name="T4" fmla="*/ 19 w 652"/>
                  <a:gd name="T5" fmla="*/ 240 h 300"/>
                  <a:gd name="T6" fmla="*/ 17 w 652"/>
                  <a:gd name="T7" fmla="*/ 236 h 300"/>
                  <a:gd name="T8" fmla="*/ 20 w 652"/>
                  <a:gd name="T9" fmla="*/ 209 h 300"/>
                  <a:gd name="T10" fmla="*/ 8 w 652"/>
                  <a:gd name="T11" fmla="*/ 118 h 300"/>
                  <a:gd name="T12" fmla="*/ 8 w 652"/>
                  <a:gd name="T13" fmla="*/ 39 h 300"/>
                  <a:gd name="T14" fmla="*/ 4 w 652"/>
                  <a:gd name="T15" fmla="*/ 62 h 300"/>
                  <a:gd name="T16" fmla="*/ 5 w 652"/>
                  <a:gd name="T17" fmla="*/ 68 h 300"/>
                  <a:gd name="T18" fmla="*/ 12 w 652"/>
                  <a:gd name="T19" fmla="*/ 284 h 300"/>
                  <a:gd name="T20" fmla="*/ 64 w 652"/>
                  <a:gd name="T21" fmla="*/ 287 h 300"/>
                  <a:gd name="T22" fmla="*/ 442 w 652"/>
                  <a:gd name="T23" fmla="*/ 283 h 300"/>
                  <a:gd name="T24" fmla="*/ 491 w 652"/>
                  <a:gd name="T25" fmla="*/ 285 h 300"/>
                  <a:gd name="T26" fmla="*/ 649 w 652"/>
                  <a:gd name="T27" fmla="*/ 278 h 300"/>
                  <a:gd name="T28" fmla="*/ 648 w 652"/>
                  <a:gd name="T29" fmla="*/ 150 h 300"/>
                  <a:gd name="T30" fmla="*/ 424 w 652"/>
                  <a:gd name="T31" fmla="*/ 10 h 300"/>
                  <a:gd name="T32" fmla="*/ 157 w 652"/>
                  <a:gd name="T33" fmla="*/ 17 h 300"/>
                  <a:gd name="T34" fmla="*/ 90 w 652"/>
                  <a:gd name="T35" fmla="*/ 12 h 300"/>
                  <a:gd name="T36" fmla="*/ 66 w 652"/>
                  <a:gd name="T37" fmla="*/ 11 h 300"/>
                  <a:gd name="T38" fmla="*/ 47 w 652"/>
                  <a:gd name="T39" fmla="*/ 16 h 300"/>
                  <a:gd name="T40" fmla="*/ 30 w 652"/>
                  <a:gd name="T41" fmla="*/ 9 h 300"/>
                  <a:gd name="T42" fmla="*/ 21 w 652"/>
                  <a:gd name="T43" fmla="*/ 7 h 300"/>
                  <a:gd name="T44" fmla="*/ 24 w 652"/>
                  <a:gd name="T45" fmla="*/ 18 h 300"/>
                  <a:gd name="T46" fmla="*/ 39 w 652"/>
                  <a:gd name="T47" fmla="*/ 32 h 300"/>
                  <a:gd name="T48" fmla="*/ 52 w 652"/>
                  <a:gd name="T49" fmla="*/ 33 h 300"/>
                  <a:gd name="T50" fmla="*/ 136 w 652"/>
                  <a:gd name="T51" fmla="*/ 32 h 300"/>
                  <a:gd name="T52" fmla="*/ 174 w 652"/>
                  <a:gd name="T53" fmla="*/ 29 h 300"/>
                  <a:gd name="T54" fmla="*/ 285 w 652"/>
                  <a:gd name="T55" fmla="*/ 33 h 300"/>
                  <a:gd name="T56" fmla="*/ 496 w 652"/>
                  <a:gd name="T57" fmla="*/ 36 h 300"/>
                  <a:gd name="T58" fmla="*/ 511 w 652"/>
                  <a:gd name="T59" fmla="*/ 22 h 300"/>
                  <a:gd name="T60" fmla="*/ 530 w 652"/>
                  <a:gd name="T61" fmla="*/ 27 h 300"/>
                  <a:gd name="T62" fmla="*/ 549 w 652"/>
                  <a:gd name="T63" fmla="*/ 29 h 300"/>
                  <a:gd name="T64" fmla="*/ 554 w 652"/>
                  <a:gd name="T65" fmla="*/ 28 h 300"/>
                  <a:gd name="T66" fmla="*/ 631 w 652"/>
                  <a:gd name="T67" fmla="*/ 29 h 300"/>
                  <a:gd name="T68" fmla="*/ 633 w 652"/>
                  <a:gd name="T69" fmla="*/ 97 h 300"/>
                  <a:gd name="T70" fmla="*/ 634 w 652"/>
                  <a:gd name="T71" fmla="*/ 107 h 300"/>
                  <a:gd name="T72" fmla="*/ 631 w 652"/>
                  <a:gd name="T73" fmla="*/ 151 h 300"/>
                  <a:gd name="T74" fmla="*/ 632 w 652"/>
                  <a:gd name="T75" fmla="*/ 173 h 300"/>
                  <a:gd name="T76" fmla="*/ 579 w 652"/>
                  <a:gd name="T77" fmla="*/ 272 h 300"/>
                  <a:gd name="T78" fmla="*/ 438 w 652"/>
                  <a:gd name="T79" fmla="*/ 273 h 300"/>
                  <a:gd name="T80" fmla="*/ 361 w 652"/>
                  <a:gd name="T81" fmla="*/ 272 h 300"/>
                  <a:gd name="T82" fmla="*/ 349 w 652"/>
                  <a:gd name="T83" fmla="*/ 276 h 300"/>
                  <a:gd name="T84" fmla="*/ 294 w 652"/>
                  <a:gd name="T85" fmla="*/ 273 h 300"/>
                  <a:gd name="T86" fmla="*/ 279 w 652"/>
                  <a:gd name="T87" fmla="*/ 273 h 300"/>
                  <a:gd name="T88" fmla="*/ 225 w 652"/>
                  <a:gd name="T89" fmla="*/ 269 h 300"/>
                  <a:gd name="T90" fmla="*/ 189 w 652"/>
                  <a:gd name="T91" fmla="*/ 270 h 300"/>
                  <a:gd name="T92" fmla="*/ 183 w 652"/>
                  <a:gd name="T93" fmla="*/ 269 h 300"/>
                  <a:gd name="connsiteX0" fmla="*/ 2092 w 9975"/>
                  <a:gd name="connsiteY0" fmla="*/ 8865 h 9511"/>
                  <a:gd name="connsiteX1" fmla="*/ 2107 w 9975"/>
                  <a:gd name="connsiteY1" fmla="*/ 8765 h 9511"/>
                  <a:gd name="connsiteX2" fmla="*/ 1432 w 9975"/>
                  <a:gd name="connsiteY2" fmla="*/ 8831 h 9511"/>
                  <a:gd name="connsiteX3" fmla="*/ 1447 w 9975"/>
                  <a:gd name="connsiteY3" fmla="*/ 8798 h 9511"/>
                  <a:gd name="connsiteX4" fmla="*/ 312 w 9975"/>
                  <a:gd name="connsiteY4" fmla="*/ 8931 h 9511"/>
                  <a:gd name="connsiteX5" fmla="*/ 266 w 9975"/>
                  <a:gd name="connsiteY5" fmla="*/ 7798 h 9511"/>
                  <a:gd name="connsiteX6" fmla="*/ 282 w 9975"/>
                  <a:gd name="connsiteY6" fmla="*/ 7865 h 9511"/>
                  <a:gd name="connsiteX7" fmla="*/ 236 w 9975"/>
                  <a:gd name="connsiteY7" fmla="*/ 7665 h 9511"/>
                  <a:gd name="connsiteX8" fmla="*/ 266 w 9975"/>
                  <a:gd name="connsiteY8" fmla="*/ 7698 h 9511"/>
                  <a:gd name="connsiteX9" fmla="*/ 282 w 9975"/>
                  <a:gd name="connsiteY9" fmla="*/ 6765 h 9511"/>
                  <a:gd name="connsiteX10" fmla="*/ 205 w 9975"/>
                  <a:gd name="connsiteY10" fmla="*/ 6731 h 9511"/>
                  <a:gd name="connsiteX11" fmla="*/ 98 w 9975"/>
                  <a:gd name="connsiteY11" fmla="*/ 3731 h 9511"/>
                  <a:gd name="connsiteX12" fmla="*/ 159 w 9975"/>
                  <a:gd name="connsiteY12" fmla="*/ 3698 h 9511"/>
                  <a:gd name="connsiteX13" fmla="*/ 98 w 9975"/>
                  <a:gd name="connsiteY13" fmla="*/ 1098 h 9511"/>
                  <a:gd name="connsiteX14" fmla="*/ 21 w 9975"/>
                  <a:gd name="connsiteY14" fmla="*/ 1098 h 9511"/>
                  <a:gd name="connsiteX15" fmla="*/ 36 w 9975"/>
                  <a:gd name="connsiteY15" fmla="*/ 1865 h 9511"/>
                  <a:gd name="connsiteX16" fmla="*/ 6 w 9975"/>
                  <a:gd name="connsiteY16" fmla="*/ 1831 h 9511"/>
                  <a:gd name="connsiteX17" fmla="*/ 52 w 9975"/>
                  <a:gd name="connsiteY17" fmla="*/ 2065 h 9511"/>
                  <a:gd name="connsiteX18" fmla="*/ 6 w 9975"/>
                  <a:gd name="connsiteY18" fmla="*/ 2065 h 9511"/>
                  <a:gd name="connsiteX19" fmla="*/ 159 w 9975"/>
                  <a:gd name="connsiteY19" fmla="*/ 9265 h 9511"/>
                  <a:gd name="connsiteX20" fmla="*/ 957 w 9975"/>
                  <a:gd name="connsiteY20" fmla="*/ 9331 h 9511"/>
                  <a:gd name="connsiteX21" fmla="*/ 957 w 9975"/>
                  <a:gd name="connsiteY21" fmla="*/ 9365 h 9511"/>
                  <a:gd name="connsiteX22" fmla="*/ 3288 w 9975"/>
                  <a:gd name="connsiteY22" fmla="*/ 9331 h 9511"/>
                  <a:gd name="connsiteX23" fmla="*/ 6754 w 9975"/>
                  <a:gd name="connsiteY23" fmla="*/ 9231 h 9511"/>
                  <a:gd name="connsiteX24" fmla="*/ 6739 w 9975"/>
                  <a:gd name="connsiteY24" fmla="*/ 9298 h 9511"/>
                  <a:gd name="connsiteX25" fmla="*/ 7506 w 9975"/>
                  <a:gd name="connsiteY25" fmla="*/ 9298 h 9511"/>
                  <a:gd name="connsiteX26" fmla="*/ 7506 w 9975"/>
                  <a:gd name="connsiteY26" fmla="*/ 9331 h 9511"/>
                  <a:gd name="connsiteX27" fmla="*/ 9929 w 9975"/>
                  <a:gd name="connsiteY27" fmla="*/ 9065 h 9511"/>
                  <a:gd name="connsiteX28" fmla="*/ 9883 w 9975"/>
                  <a:gd name="connsiteY28" fmla="*/ 4798 h 9511"/>
                  <a:gd name="connsiteX29" fmla="*/ 9914 w 9975"/>
                  <a:gd name="connsiteY29" fmla="*/ 4798 h 9511"/>
                  <a:gd name="connsiteX30" fmla="*/ 9975 w 9975"/>
                  <a:gd name="connsiteY30" fmla="*/ 65 h 9511"/>
                  <a:gd name="connsiteX31" fmla="*/ 6478 w 9975"/>
                  <a:gd name="connsiteY31" fmla="*/ 131 h 9511"/>
                  <a:gd name="connsiteX32" fmla="*/ 3794 w 9975"/>
                  <a:gd name="connsiteY32" fmla="*/ 431 h 9511"/>
                  <a:gd name="connsiteX33" fmla="*/ 2383 w 9975"/>
                  <a:gd name="connsiteY33" fmla="*/ 365 h 9511"/>
                  <a:gd name="connsiteX34" fmla="*/ 1340 w 9975"/>
                  <a:gd name="connsiteY34" fmla="*/ 131 h 9511"/>
                  <a:gd name="connsiteX35" fmla="*/ 1355 w 9975"/>
                  <a:gd name="connsiteY35" fmla="*/ 198 h 9511"/>
                  <a:gd name="connsiteX36" fmla="*/ 972 w 9975"/>
                  <a:gd name="connsiteY36" fmla="*/ 198 h 9511"/>
                  <a:gd name="connsiteX37" fmla="*/ 987 w 9975"/>
                  <a:gd name="connsiteY37" fmla="*/ 165 h 9511"/>
                  <a:gd name="connsiteX38" fmla="*/ 773 w 9975"/>
                  <a:gd name="connsiteY38" fmla="*/ 498 h 9511"/>
                  <a:gd name="connsiteX39" fmla="*/ 696 w 9975"/>
                  <a:gd name="connsiteY39" fmla="*/ 331 h 9511"/>
                  <a:gd name="connsiteX40" fmla="*/ 635 w 9975"/>
                  <a:gd name="connsiteY40" fmla="*/ 465 h 9511"/>
                  <a:gd name="connsiteX41" fmla="*/ 435 w 9975"/>
                  <a:gd name="connsiteY41" fmla="*/ 98 h 9511"/>
                  <a:gd name="connsiteX42" fmla="*/ 297 w 9975"/>
                  <a:gd name="connsiteY42" fmla="*/ 31 h 9511"/>
                  <a:gd name="connsiteX43" fmla="*/ 328 w 9975"/>
                  <a:gd name="connsiteY43" fmla="*/ 531 h 9511"/>
                  <a:gd name="connsiteX44" fmla="*/ 343 w 9975"/>
                  <a:gd name="connsiteY44" fmla="*/ 398 h 9511"/>
                  <a:gd name="connsiteX45" fmla="*/ 573 w 9975"/>
                  <a:gd name="connsiteY45" fmla="*/ 865 h 9511"/>
                  <a:gd name="connsiteX46" fmla="*/ 573 w 9975"/>
                  <a:gd name="connsiteY46" fmla="*/ 865 h 9511"/>
                  <a:gd name="connsiteX47" fmla="*/ 757 w 9975"/>
                  <a:gd name="connsiteY47" fmla="*/ 831 h 9511"/>
                  <a:gd name="connsiteX48" fmla="*/ 773 w 9975"/>
                  <a:gd name="connsiteY48" fmla="*/ 898 h 9511"/>
                  <a:gd name="connsiteX49" fmla="*/ 1739 w 9975"/>
                  <a:gd name="connsiteY49" fmla="*/ 598 h 9511"/>
                  <a:gd name="connsiteX50" fmla="*/ 2061 w 9975"/>
                  <a:gd name="connsiteY50" fmla="*/ 865 h 9511"/>
                  <a:gd name="connsiteX51" fmla="*/ 2046 w 9975"/>
                  <a:gd name="connsiteY51" fmla="*/ 898 h 9511"/>
                  <a:gd name="connsiteX52" fmla="*/ 2644 w 9975"/>
                  <a:gd name="connsiteY52" fmla="*/ 765 h 9511"/>
                  <a:gd name="connsiteX53" fmla="*/ 2659 w 9975"/>
                  <a:gd name="connsiteY53" fmla="*/ 931 h 9511"/>
                  <a:gd name="connsiteX54" fmla="*/ 4346 w 9975"/>
                  <a:gd name="connsiteY54" fmla="*/ 898 h 9511"/>
                  <a:gd name="connsiteX55" fmla="*/ 4331 w 9975"/>
                  <a:gd name="connsiteY55" fmla="*/ 931 h 9511"/>
                  <a:gd name="connsiteX56" fmla="*/ 7582 w 9975"/>
                  <a:gd name="connsiteY56" fmla="*/ 998 h 9511"/>
                  <a:gd name="connsiteX57" fmla="*/ 7567 w 9975"/>
                  <a:gd name="connsiteY57" fmla="*/ 1031 h 9511"/>
                  <a:gd name="connsiteX58" fmla="*/ 7812 w 9975"/>
                  <a:gd name="connsiteY58" fmla="*/ 531 h 9511"/>
                  <a:gd name="connsiteX59" fmla="*/ 7797 w 9975"/>
                  <a:gd name="connsiteY59" fmla="*/ 565 h 9511"/>
                  <a:gd name="connsiteX60" fmla="*/ 8104 w 9975"/>
                  <a:gd name="connsiteY60" fmla="*/ 698 h 9511"/>
                  <a:gd name="connsiteX61" fmla="*/ 8088 w 9975"/>
                  <a:gd name="connsiteY61" fmla="*/ 765 h 9511"/>
                  <a:gd name="connsiteX62" fmla="*/ 8395 w 9975"/>
                  <a:gd name="connsiteY62" fmla="*/ 765 h 9511"/>
                  <a:gd name="connsiteX63" fmla="*/ 8411 w 9975"/>
                  <a:gd name="connsiteY63" fmla="*/ 831 h 9511"/>
                  <a:gd name="connsiteX64" fmla="*/ 8472 w 9975"/>
                  <a:gd name="connsiteY64" fmla="*/ 731 h 9511"/>
                  <a:gd name="connsiteX65" fmla="*/ 8441 w 9975"/>
                  <a:gd name="connsiteY65" fmla="*/ 898 h 9511"/>
                  <a:gd name="connsiteX66" fmla="*/ 9653 w 9975"/>
                  <a:gd name="connsiteY66" fmla="*/ 765 h 9511"/>
                  <a:gd name="connsiteX67" fmla="*/ 9714 w 9975"/>
                  <a:gd name="connsiteY67" fmla="*/ 3098 h 9511"/>
                  <a:gd name="connsiteX68" fmla="*/ 9684 w 9975"/>
                  <a:gd name="connsiteY68" fmla="*/ 3031 h 9511"/>
                  <a:gd name="connsiteX69" fmla="*/ 9730 w 9975"/>
                  <a:gd name="connsiteY69" fmla="*/ 3398 h 9511"/>
                  <a:gd name="connsiteX70" fmla="*/ 9699 w 9975"/>
                  <a:gd name="connsiteY70" fmla="*/ 3365 h 9511"/>
                  <a:gd name="connsiteX71" fmla="*/ 9730 w 9975"/>
                  <a:gd name="connsiteY71" fmla="*/ 4831 h 9511"/>
                  <a:gd name="connsiteX72" fmla="*/ 9653 w 9975"/>
                  <a:gd name="connsiteY72" fmla="*/ 4831 h 9511"/>
                  <a:gd name="connsiteX73" fmla="*/ 9730 w 9975"/>
                  <a:gd name="connsiteY73" fmla="*/ 5565 h 9511"/>
                  <a:gd name="connsiteX74" fmla="*/ 9668 w 9975"/>
                  <a:gd name="connsiteY74" fmla="*/ 5565 h 9511"/>
                  <a:gd name="connsiteX75" fmla="*/ 9745 w 9975"/>
                  <a:gd name="connsiteY75" fmla="*/ 8665 h 9511"/>
                  <a:gd name="connsiteX76" fmla="*/ 8855 w 9975"/>
                  <a:gd name="connsiteY76" fmla="*/ 8865 h 9511"/>
                  <a:gd name="connsiteX77" fmla="*/ 8855 w 9975"/>
                  <a:gd name="connsiteY77" fmla="*/ 8798 h 9511"/>
                  <a:gd name="connsiteX78" fmla="*/ 6693 w 9975"/>
                  <a:gd name="connsiteY78" fmla="*/ 8898 h 9511"/>
                  <a:gd name="connsiteX79" fmla="*/ 6677 w 9975"/>
                  <a:gd name="connsiteY79" fmla="*/ 8798 h 9511"/>
                  <a:gd name="connsiteX80" fmla="*/ 5512 w 9975"/>
                  <a:gd name="connsiteY80" fmla="*/ 8865 h 9511"/>
                  <a:gd name="connsiteX81" fmla="*/ 5542 w 9975"/>
                  <a:gd name="connsiteY81" fmla="*/ 8765 h 9511"/>
                  <a:gd name="connsiteX82" fmla="*/ 5328 w 9975"/>
                  <a:gd name="connsiteY82" fmla="*/ 8998 h 9511"/>
                  <a:gd name="connsiteX83" fmla="*/ 4454 w 9975"/>
                  <a:gd name="connsiteY83" fmla="*/ 8998 h 9511"/>
                  <a:gd name="connsiteX84" fmla="*/ 4484 w 9975"/>
                  <a:gd name="connsiteY84" fmla="*/ 8898 h 9511"/>
                  <a:gd name="connsiteX85" fmla="*/ 4223 w 9975"/>
                  <a:gd name="connsiteY85" fmla="*/ 8931 h 9511"/>
                  <a:gd name="connsiteX86" fmla="*/ 4254 w 9975"/>
                  <a:gd name="connsiteY86" fmla="*/ 8898 h 9511"/>
                  <a:gd name="connsiteX87" fmla="*/ 3395 w 9975"/>
                  <a:gd name="connsiteY87" fmla="*/ 8898 h 9511"/>
                  <a:gd name="connsiteX88" fmla="*/ 3426 w 9975"/>
                  <a:gd name="connsiteY88" fmla="*/ 8765 h 9511"/>
                  <a:gd name="connsiteX89" fmla="*/ 2858 w 9975"/>
                  <a:gd name="connsiteY89" fmla="*/ 8865 h 9511"/>
                  <a:gd name="connsiteX90" fmla="*/ 2874 w 9975"/>
                  <a:gd name="connsiteY90" fmla="*/ 8798 h 9511"/>
                  <a:gd name="connsiteX91" fmla="*/ 2782 w 9975"/>
                  <a:gd name="connsiteY91" fmla="*/ 8898 h 9511"/>
                  <a:gd name="connsiteX92" fmla="*/ 2782 w 9975"/>
                  <a:gd name="connsiteY92" fmla="*/ 8765 h 9511"/>
                  <a:gd name="connsiteX93" fmla="*/ 2092 w 9975"/>
                  <a:gd name="connsiteY93" fmla="*/ 8865 h 9511"/>
                  <a:gd name="connsiteX0" fmla="*/ 2097 w 10000"/>
                  <a:gd name="connsiteY0" fmla="*/ 9283 h 9963"/>
                  <a:gd name="connsiteX1" fmla="*/ 2112 w 10000"/>
                  <a:gd name="connsiteY1" fmla="*/ 9178 h 9963"/>
                  <a:gd name="connsiteX2" fmla="*/ 1436 w 10000"/>
                  <a:gd name="connsiteY2" fmla="*/ 9247 h 9963"/>
                  <a:gd name="connsiteX3" fmla="*/ 1451 w 10000"/>
                  <a:gd name="connsiteY3" fmla="*/ 9212 h 9963"/>
                  <a:gd name="connsiteX4" fmla="*/ 313 w 10000"/>
                  <a:gd name="connsiteY4" fmla="*/ 9352 h 9963"/>
                  <a:gd name="connsiteX5" fmla="*/ 267 w 10000"/>
                  <a:gd name="connsiteY5" fmla="*/ 8161 h 9963"/>
                  <a:gd name="connsiteX6" fmla="*/ 283 w 10000"/>
                  <a:gd name="connsiteY6" fmla="*/ 8231 h 9963"/>
                  <a:gd name="connsiteX7" fmla="*/ 237 w 10000"/>
                  <a:gd name="connsiteY7" fmla="*/ 8021 h 9963"/>
                  <a:gd name="connsiteX8" fmla="*/ 267 w 10000"/>
                  <a:gd name="connsiteY8" fmla="*/ 8056 h 9963"/>
                  <a:gd name="connsiteX9" fmla="*/ 283 w 10000"/>
                  <a:gd name="connsiteY9" fmla="*/ 7075 h 9963"/>
                  <a:gd name="connsiteX10" fmla="*/ 206 w 10000"/>
                  <a:gd name="connsiteY10" fmla="*/ 7039 h 9963"/>
                  <a:gd name="connsiteX11" fmla="*/ 98 w 10000"/>
                  <a:gd name="connsiteY11" fmla="*/ 3885 h 9963"/>
                  <a:gd name="connsiteX12" fmla="*/ 159 w 10000"/>
                  <a:gd name="connsiteY12" fmla="*/ 3850 h 9963"/>
                  <a:gd name="connsiteX13" fmla="*/ 98 w 10000"/>
                  <a:gd name="connsiteY13" fmla="*/ 1116 h 9963"/>
                  <a:gd name="connsiteX14" fmla="*/ 21 w 10000"/>
                  <a:gd name="connsiteY14" fmla="*/ 1116 h 9963"/>
                  <a:gd name="connsiteX15" fmla="*/ 36 w 10000"/>
                  <a:gd name="connsiteY15" fmla="*/ 1923 h 9963"/>
                  <a:gd name="connsiteX16" fmla="*/ 6 w 10000"/>
                  <a:gd name="connsiteY16" fmla="*/ 1887 h 9963"/>
                  <a:gd name="connsiteX17" fmla="*/ 52 w 10000"/>
                  <a:gd name="connsiteY17" fmla="*/ 2133 h 9963"/>
                  <a:gd name="connsiteX18" fmla="*/ 6 w 10000"/>
                  <a:gd name="connsiteY18" fmla="*/ 2133 h 9963"/>
                  <a:gd name="connsiteX19" fmla="*/ 159 w 10000"/>
                  <a:gd name="connsiteY19" fmla="*/ 9703 h 9963"/>
                  <a:gd name="connsiteX20" fmla="*/ 959 w 10000"/>
                  <a:gd name="connsiteY20" fmla="*/ 9773 h 9963"/>
                  <a:gd name="connsiteX21" fmla="*/ 959 w 10000"/>
                  <a:gd name="connsiteY21" fmla="*/ 9808 h 9963"/>
                  <a:gd name="connsiteX22" fmla="*/ 3296 w 10000"/>
                  <a:gd name="connsiteY22" fmla="*/ 9773 h 9963"/>
                  <a:gd name="connsiteX23" fmla="*/ 6771 w 10000"/>
                  <a:gd name="connsiteY23" fmla="*/ 9668 h 9963"/>
                  <a:gd name="connsiteX24" fmla="*/ 6756 w 10000"/>
                  <a:gd name="connsiteY24" fmla="*/ 9738 h 9963"/>
                  <a:gd name="connsiteX25" fmla="*/ 7525 w 10000"/>
                  <a:gd name="connsiteY25" fmla="*/ 9738 h 9963"/>
                  <a:gd name="connsiteX26" fmla="*/ 7525 w 10000"/>
                  <a:gd name="connsiteY26" fmla="*/ 9773 h 9963"/>
                  <a:gd name="connsiteX27" fmla="*/ 9954 w 10000"/>
                  <a:gd name="connsiteY27" fmla="*/ 9493 h 9963"/>
                  <a:gd name="connsiteX28" fmla="*/ 9908 w 10000"/>
                  <a:gd name="connsiteY28" fmla="*/ 5007 h 9963"/>
                  <a:gd name="connsiteX29" fmla="*/ 9939 w 10000"/>
                  <a:gd name="connsiteY29" fmla="*/ 5007 h 9963"/>
                  <a:gd name="connsiteX30" fmla="*/ 10000 w 10000"/>
                  <a:gd name="connsiteY30" fmla="*/ 30 h 9963"/>
                  <a:gd name="connsiteX31" fmla="*/ 6494 w 10000"/>
                  <a:gd name="connsiteY31" fmla="*/ 100 h 9963"/>
                  <a:gd name="connsiteX32" fmla="*/ 3804 w 10000"/>
                  <a:gd name="connsiteY32" fmla="*/ 415 h 9963"/>
                  <a:gd name="connsiteX33" fmla="*/ 2389 w 10000"/>
                  <a:gd name="connsiteY33" fmla="*/ 346 h 9963"/>
                  <a:gd name="connsiteX34" fmla="*/ 1343 w 10000"/>
                  <a:gd name="connsiteY34" fmla="*/ 100 h 9963"/>
                  <a:gd name="connsiteX35" fmla="*/ 1358 w 10000"/>
                  <a:gd name="connsiteY35" fmla="*/ 170 h 9963"/>
                  <a:gd name="connsiteX36" fmla="*/ 974 w 10000"/>
                  <a:gd name="connsiteY36" fmla="*/ 170 h 9963"/>
                  <a:gd name="connsiteX37" fmla="*/ 989 w 10000"/>
                  <a:gd name="connsiteY37" fmla="*/ 135 h 9963"/>
                  <a:gd name="connsiteX38" fmla="*/ 775 w 10000"/>
                  <a:gd name="connsiteY38" fmla="*/ 486 h 9963"/>
                  <a:gd name="connsiteX39" fmla="*/ 698 w 10000"/>
                  <a:gd name="connsiteY39" fmla="*/ 310 h 9963"/>
                  <a:gd name="connsiteX40" fmla="*/ 637 w 10000"/>
                  <a:gd name="connsiteY40" fmla="*/ 451 h 9963"/>
                  <a:gd name="connsiteX41" fmla="*/ 436 w 10000"/>
                  <a:gd name="connsiteY41" fmla="*/ 65 h 9963"/>
                  <a:gd name="connsiteX42" fmla="*/ 194 w 10000"/>
                  <a:gd name="connsiteY42" fmla="*/ 209 h 9963"/>
                  <a:gd name="connsiteX43" fmla="*/ 329 w 10000"/>
                  <a:gd name="connsiteY43" fmla="*/ 520 h 9963"/>
                  <a:gd name="connsiteX44" fmla="*/ 344 w 10000"/>
                  <a:gd name="connsiteY44" fmla="*/ 380 h 9963"/>
                  <a:gd name="connsiteX45" fmla="*/ 574 w 10000"/>
                  <a:gd name="connsiteY45" fmla="*/ 871 h 9963"/>
                  <a:gd name="connsiteX46" fmla="*/ 574 w 10000"/>
                  <a:gd name="connsiteY46" fmla="*/ 871 h 9963"/>
                  <a:gd name="connsiteX47" fmla="*/ 759 w 10000"/>
                  <a:gd name="connsiteY47" fmla="*/ 836 h 9963"/>
                  <a:gd name="connsiteX48" fmla="*/ 775 w 10000"/>
                  <a:gd name="connsiteY48" fmla="*/ 906 h 9963"/>
                  <a:gd name="connsiteX49" fmla="*/ 1743 w 10000"/>
                  <a:gd name="connsiteY49" fmla="*/ 591 h 9963"/>
                  <a:gd name="connsiteX50" fmla="*/ 2066 w 10000"/>
                  <a:gd name="connsiteY50" fmla="*/ 871 h 9963"/>
                  <a:gd name="connsiteX51" fmla="*/ 2051 w 10000"/>
                  <a:gd name="connsiteY51" fmla="*/ 906 h 9963"/>
                  <a:gd name="connsiteX52" fmla="*/ 2651 w 10000"/>
                  <a:gd name="connsiteY52" fmla="*/ 766 h 9963"/>
                  <a:gd name="connsiteX53" fmla="*/ 2666 w 10000"/>
                  <a:gd name="connsiteY53" fmla="*/ 941 h 9963"/>
                  <a:gd name="connsiteX54" fmla="*/ 4357 w 10000"/>
                  <a:gd name="connsiteY54" fmla="*/ 906 h 9963"/>
                  <a:gd name="connsiteX55" fmla="*/ 4342 w 10000"/>
                  <a:gd name="connsiteY55" fmla="*/ 941 h 9963"/>
                  <a:gd name="connsiteX56" fmla="*/ 7601 w 10000"/>
                  <a:gd name="connsiteY56" fmla="*/ 1011 h 9963"/>
                  <a:gd name="connsiteX57" fmla="*/ 7586 w 10000"/>
                  <a:gd name="connsiteY57" fmla="*/ 1046 h 9963"/>
                  <a:gd name="connsiteX58" fmla="*/ 7832 w 10000"/>
                  <a:gd name="connsiteY58" fmla="*/ 520 h 9963"/>
                  <a:gd name="connsiteX59" fmla="*/ 7817 w 10000"/>
                  <a:gd name="connsiteY59" fmla="*/ 556 h 9963"/>
                  <a:gd name="connsiteX60" fmla="*/ 8124 w 10000"/>
                  <a:gd name="connsiteY60" fmla="*/ 696 h 9963"/>
                  <a:gd name="connsiteX61" fmla="*/ 8108 w 10000"/>
                  <a:gd name="connsiteY61" fmla="*/ 766 h 9963"/>
                  <a:gd name="connsiteX62" fmla="*/ 8416 w 10000"/>
                  <a:gd name="connsiteY62" fmla="*/ 766 h 9963"/>
                  <a:gd name="connsiteX63" fmla="*/ 8432 w 10000"/>
                  <a:gd name="connsiteY63" fmla="*/ 836 h 9963"/>
                  <a:gd name="connsiteX64" fmla="*/ 8493 w 10000"/>
                  <a:gd name="connsiteY64" fmla="*/ 731 h 9963"/>
                  <a:gd name="connsiteX65" fmla="*/ 8462 w 10000"/>
                  <a:gd name="connsiteY65" fmla="*/ 906 h 9963"/>
                  <a:gd name="connsiteX66" fmla="*/ 9677 w 10000"/>
                  <a:gd name="connsiteY66" fmla="*/ 766 h 9963"/>
                  <a:gd name="connsiteX67" fmla="*/ 9738 w 10000"/>
                  <a:gd name="connsiteY67" fmla="*/ 3219 h 9963"/>
                  <a:gd name="connsiteX68" fmla="*/ 9708 w 10000"/>
                  <a:gd name="connsiteY68" fmla="*/ 3149 h 9963"/>
                  <a:gd name="connsiteX69" fmla="*/ 9754 w 10000"/>
                  <a:gd name="connsiteY69" fmla="*/ 3535 h 9963"/>
                  <a:gd name="connsiteX70" fmla="*/ 9723 w 10000"/>
                  <a:gd name="connsiteY70" fmla="*/ 3500 h 9963"/>
                  <a:gd name="connsiteX71" fmla="*/ 9754 w 10000"/>
                  <a:gd name="connsiteY71" fmla="*/ 5041 h 9963"/>
                  <a:gd name="connsiteX72" fmla="*/ 9677 w 10000"/>
                  <a:gd name="connsiteY72" fmla="*/ 5041 h 9963"/>
                  <a:gd name="connsiteX73" fmla="*/ 9754 w 10000"/>
                  <a:gd name="connsiteY73" fmla="*/ 5813 h 9963"/>
                  <a:gd name="connsiteX74" fmla="*/ 9692 w 10000"/>
                  <a:gd name="connsiteY74" fmla="*/ 5813 h 9963"/>
                  <a:gd name="connsiteX75" fmla="*/ 9769 w 10000"/>
                  <a:gd name="connsiteY75" fmla="*/ 9073 h 9963"/>
                  <a:gd name="connsiteX76" fmla="*/ 8877 w 10000"/>
                  <a:gd name="connsiteY76" fmla="*/ 9283 h 9963"/>
                  <a:gd name="connsiteX77" fmla="*/ 8877 w 10000"/>
                  <a:gd name="connsiteY77" fmla="*/ 9212 h 9963"/>
                  <a:gd name="connsiteX78" fmla="*/ 6710 w 10000"/>
                  <a:gd name="connsiteY78" fmla="*/ 9317 h 9963"/>
                  <a:gd name="connsiteX79" fmla="*/ 6694 w 10000"/>
                  <a:gd name="connsiteY79" fmla="*/ 9212 h 9963"/>
                  <a:gd name="connsiteX80" fmla="*/ 5526 w 10000"/>
                  <a:gd name="connsiteY80" fmla="*/ 9283 h 9963"/>
                  <a:gd name="connsiteX81" fmla="*/ 5556 w 10000"/>
                  <a:gd name="connsiteY81" fmla="*/ 9178 h 9963"/>
                  <a:gd name="connsiteX82" fmla="*/ 5341 w 10000"/>
                  <a:gd name="connsiteY82" fmla="*/ 9423 h 9963"/>
                  <a:gd name="connsiteX83" fmla="*/ 4465 w 10000"/>
                  <a:gd name="connsiteY83" fmla="*/ 9423 h 9963"/>
                  <a:gd name="connsiteX84" fmla="*/ 4495 w 10000"/>
                  <a:gd name="connsiteY84" fmla="*/ 9317 h 9963"/>
                  <a:gd name="connsiteX85" fmla="*/ 4234 w 10000"/>
                  <a:gd name="connsiteY85" fmla="*/ 9352 h 9963"/>
                  <a:gd name="connsiteX86" fmla="*/ 4265 w 10000"/>
                  <a:gd name="connsiteY86" fmla="*/ 9317 h 9963"/>
                  <a:gd name="connsiteX87" fmla="*/ 3404 w 10000"/>
                  <a:gd name="connsiteY87" fmla="*/ 9317 h 9963"/>
                  <a:gd name="connsiteX88" fmla="*/ 3435 w 10000"/>
                  <a:gd name="connsiteY88" fmla="*/ 9178 h 9963"/>
                  <a:gd name="connsiteX89" fmla="*/ 2865 w 10000"/>
                  <a:gd name="connsiteY89" fmla="*/ 9283 h 9963"/>
                  <a:gd name="connsiteX90" fmla="*/ 2881 w 10000"/>
                  <a:gd name="connsiteY90" fmla="*/ 9212 h 9963"/>
                  <a:gd name="connsiteX91" fmla="*/ 2789 w 10000"/>
                  <a:gd name="connsiteY91" fmla="*/ 9317 h 9963"/>
                  <a:gd name="connsiteX92" fmla="*/ 2789 w 10000"/>
                  <a:gd name="connsiteY92" fmla="*/ 9178 h 9963"/>
                  <a:gd name="connsiteX93" fmla="*/ 2097 w 10000"/>
                  <a:gd name="connsiteY93" fmla="*/ 9283 h 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Lst>
                <a:rect l="l" t="t" r="r" b="b"/>
                <a:pathLst>
                  <a:path w="10000" h="9963">
                    <a:moveTo>
                      <a:pt x="2097" y="9283"/>
                    </a:moveTo>
                    <a:lnTo>
                      <a:pt x="2112" y="9178"/>
                    </a:lnTo>
                    <a:cubicBezTo>
                      <a:pt x="1897" y="9388"/>
                      <a:pt x="1666" y="9178"/>
                      <a:pt x="1436" y="9247"/>
                    </a:cubicBezTo>
                    <a:cubicBezTo>
                      <a:pt x="1441" y="9235"/>
                      <a:pt x="1446" y="9224"/>
                      <a:pt x="1451" y="9212"/>
                    </a:cubicBezTo>
                    <a:cubicBezTo>
                      <a:pt x="1067" y="9178"/>
                      <a:pt x="683" y="9283"/>
                      <a:pt x="313" y="9352"/>
                    </a:cubicBezTo>
                    <a:cubicBezTo>
                      <a:pt x="283" y="8967"/>
                      <a:pt x="267" y="8581"/>
                      <a:pt x="267" y="8161"/>
                    </a:cubicBezTo>
                    <a:cubicBezTo>
                      <a:pt x="267" y="8196"/>
                      <a:pt x="283" y="8196"/>
                      <a:pt x="283" y="8231"/>
                    </a:cubicBezTo>
                    <a:cubicBezTo>
                      <a:pt x="267" y="8161"/>
                      <a:pt x="237" y="8090"/>
                      <a:pt x="237" y="8021"/>
                    </a:cubicBezTo>
                    <a:cubicBezTo>
                      <a:pt x="252" y="8021"/>
                      <a:pt x="267" y="8056"/>
                      <a:pt x="267" y="8056"/>
                    </a:cubicBezTo>
                    <a:cubicBezTo>
                      <a:pt x="359" y="7775"/>
                      <a:pt x="206" y="7249"/>
                      <a:pt x="283" y="7075"/>
                    </a:cubicBezTo>
                    <a:cubicBezTo>
                      <a:pt x="267" y="7004"/>
                      <a:pt x="237" y="6970"/>
                      <a:pt x="206" y="7039"/>
                    </a:cubicBezTo>
                    <a:cubicBezTo>
                      <a:pt x="190" y="6023"/>
                      <a:pt x="159" y="4936"/>
                      <a:pt x="98" y="3885"/>
                    </a:cubicBezTo>
                    <a:cubicBezTo>
                      <a:pt x="113" y="3850"/>
                      <a:pt x="128" y="3815"/>
                      <a:pt x="159" y="3850"/>
                    </a:cubicBezTo>
                    <a:cubicBezTo>
                      <a:pt x="21" y="2974"/>
                      <a:pt x="82" y="2028"/>
                      <a:pt x="98" y="1116"/>
                    </a:cubicBezTo>
                    <a:cubicBezTo>
                      <a:pt x="67" y="1082"/>
                      <a:pt x="52" y="1222"/>
                      <a:pt x="21" y="1116"/>
                    </a:cubicBezTo>
                    <a:cubicBezTo>
                      <a:pt x="-25" y="1432"/>
                      <a:pt x="113" y="1677"/>
                      <a:pt x="36" y="1923"/>
                    </a:cubicBezTo>
                    <a:lnTo>
                      <a:pt x="6" y="1887"/>
                    </a:lnTo>
                    <a:cubicBezTo>
                      <a:pt x="-25" y="2097"/>
                      <a:pt x="98" y="1923"/>
                      <a:pt x="52" y="2133"/>
                    </a:cubicBezTo>
                    <a:cubicBezTo>
                      <a:pt x="21" y="2203"/>
                      <a:pt x="6" y="2097"/>
                      <a:pt x="6" y="2133"/>
                    </a:cubicBezTo>
                    <a:cubicBezTo>
                      <a:pt x="98" y="4551"/>
                      <a:pt x="206" y="7215"/>
                      <a:pt x="159" y="9703"/>
                    </a:cubicBezTo>
                    <a:cubicBezTo>
                      <a:pt x="421" y="9738"/>
                      <a:pt x="698" y="9878"/>
                      <a:pt x="959" y="9773"/>
                    </a:cubicBezTo>
                    <a:lnTo>
                      <a:pt x="959" y="9808"/>
                    </a:lnTo>
                    <a:cubicBezTo>
                      <a:pt x="1666" y="9283"/>
                      <a:pt x="2558" y="9773"/>
                      <a:pt x="3296" y="9773"/>
                    </a:cubicBezTo>
                    <a:cubicBezTo>
                      <a:pt x="4449" y="9773"/>
                      <a:pt x="5633" y="10264"/>
                      <a:pt x="6771" y="9668"/>
                    </a:cubicBezTo>
                    <a:cubicBezTo>
                      <a:pt x="6771" y="9703"/>
                      <a:pt x="6786" y="9738"/>
                      <a:pt x="6756" y="9738"/>
                    </a:cubicBezTo>
                    <a:cubicBezTo>
                      <a:pt x="7033" y="9668"/>
                      <a:pt x="7278" y="9808"/>
                      <a:pt x="7525" y="9738"/>
                    </a:cubicBezTo>
                    <a:lnTo>
                      <a:pt x="7525" y="9773"/>
                    </a:lnTo>
                    <a:cubicBezTo>
                      <a:pt x="8278" y="9423"/>
                      <a:pt x="9185" y="9493"/>
                      <a:pt x="9954" y="9493"/>
                    </a:cubicBezTo>
                    <a:cubicBezTo>
                      <a:pt x="9954" y="7985"/>
                      <a:pt x="9939" y="6513"/>
                      <a:pt x="9908" y="5007"/>
                    </a:cubicBezTo>
                    <a:lnTo>
                      <a:pt x="9939" y="5007"/>
                    </a:lnTo>
                    <a:cubicBezTo>
                      <a:pt x="9862" y="3395"/>
                      <a:pt x="10000" y="1677"/>
                      <a:pt x="10000" y="30"/>
                    </a:cubicBezTo>
                    <a:cubicBezTo>
                      <a:pt x="8816" y="-5"/>
                      <a:pt x="7663" y="591"/>
                      <a:pt x="6494" y="100"/>
                    </a:cubicBezTo>
                    <a:cubicBezTo>
                      <a:pt x="5633" y="-216"/>
                      <a:pt x="4665" y="310"/>
                      <a:pt x="3804" y="415"/>
                    </a:cubicBezTo>
                    <a:cubicBezTo>
                      <a:pt x="3342" y="451"/>
                      <a:pt x="2850" y="591"/>
                      <a:pt x="2389" y="346"/>
                    </a:cubicBezTo>
                    <a:cubicBezTo>
                      <a:pt x="2051" y="591"/>
                      <a:pt x="1697" y="30"/>
                      <a:pt x="1343" y="100"/>
                    </a:cubicBezTo>
                    <a:cubicBezTo>
                      <a:pt x="1348" y="123"/>
                      <a:pt x="1353" y="147"/>
                      <a:pt x="1358" y="170"/>
                    </a:cubicBezTo>
                    <a:cubicBezTo>
                      <a:pt x="1220" y="-75"/>
                      <a:pt x="1052" y="556"/>
                      <a:pt x="974" y="170"/>
                    </a:cubicBezTo>
                    <a:cubicBezTo>
                      <a:pt x="979" y="158"/>
                      <a:pt x="984" y="147"/>
                      <a:pt x="989" y="135"/>
                    </a:cubicBezTo>
                    <a:cubicBezTo>
                      <a:pt x="959" y="30"/>
                      <a:pt x="790" y="451"/>
                      <a:pt x="775" y="486"/>
                    </a:cubicBezTo>
                    <a:cubicBezTo>
                      <a:pt x="698" y="520"/>
                      <a:pt x="759" y="380"/>
                      <a:pt x="698" y="310"/>
                    </a:cubicBezTo>
                    <a:cubicBezTo>
                      <a:pt x="683" y="346"/>
                      <a:pt x="698" y="520"/>
                      <a:pt x="637" y="451"/>
                    </a:cubicBezTo>
                    <a:cubicBezTo>
                      <a:pt x="637" y="30"/>
                      <a:pt x="436" y="520"/>
                      <a:pt x="436" y="65"/>
                    </a:cubicBezTo>
                    <a:cubicBezTo>
                      <a:pt x="380" y="-11"/>
                      <a:pt x="212" y="133"/>
                      <a:pt x="194" y="209"/>
                    </a:cubicBezTo>
                    <a:cubicBezTo>
                      <a:pt x="194" y="384"/>
                      <a:pt x="237" y="346"/>
                      <a:pt x="329" y="520"/>
                    </a:cubicBezTo>
                    <a:cubicBezTo>
                      <a:pt x="334" y="473"/>
                      <a:pt x="339" y="427"/>
                      <a:pt x="344" y="380"/>
                    </a:cubicBezTo>
                    <a:cubicBezTo>
                      <a:pt x="375" y="591"/>
                      <a:pt x="482" y="766"/>
                      <a:pt x="574" y="871"/>
                    </a:cubicBezTo>
                    <a:lnTo>
                      <a:pt x="574" y="871"/>
                    </a:lnTo>
                    <a:cubicBezTo>
                      <a:pt x="637" y="696"/>
                      <a:pt x="713" y="801"/>
                      <a:pt x="759" y="836"/>
                    </a:cubicBezTo>
                    <a:cubicBezTo>
                      <a:pt x="764" y="859"/>
                      <a:pt x="770" y="883"/>
                      <a:pt x="775" y="906"/>
                    </a:cubicBezTo>
                    <a:cubicBezTo>
                      <a:pt x="759" y="836"/>
                      <a:pt x="1805" y="801"/>
                      <a:pt x="1743" y="591"/>
                    </a:cubicBezTo>
                    <a:cubicBezTo>
                      <a:pt x="1836" y="801"/>
                      <a:pt x="1943" y="906"/>
                      <a:pt x="2066" y="871"/>
                    </a:cubicBezTo>
                    <a:cubicBezTo>
                      <a:pt x="2066" y="906"/>
                      <a:pt x="2066" y="941"/>
                      <a:pt x="2051" y="906"/>
                    </a:cubicBezTo>
                    <a:cubicBezTo>
                      <a:pt x="2112" y="1046"/>
                      <a:pt x="2588" y="1011"/>
                      <a:pt x="2651" y="766"/>
                    </a:cubicBezTo>
                    <a:cubicBezTo>
                      <a:pt x="2666" y="836"/>
                      <a:pt x="2666" y="906"/>
                      <a:pt x="2666" y="941"/>
                    </a:cubicBezTo>
                    <a:cubicBezTo>
                      <a:pt x="3158" y="977"/>
                      <a:pt x="3896" y="1292"/>
                      <a:pt x="4357" y="906"/>
                    </a:cubicBezTo>
                    <a:cubicBezTo>
                      <a:pt x="4352" y="918"/>
                      <a:pt x="4347" y="929"/>
                      <a:pt x="4342" y="941"/>
                    </a:cubicBezTo>
                    <a:cubicBezTo>
                      <a:pt x="5310" y="871"/>
                      <a:pt x="6555" y="451"/>
                      <a:pt x="7601" y="1011"/>
                    </a:cubicBezTo>
                    <a:cubicBezTo>
                      <a:pt x="7596" y="1023"/>
                      <a:pt x="7591" y="1034"/>
                      <a:pt x="7586" y="1046"/>
                    </a:cubicBezTo>
                    <a:cubicBezTo>
                      <a:pt x="7663" y="906"/>
                      <a:pt x="7755" y="661"/>
                      <a:pt x="7832" y="520"/>
                    </a:cubicBezTo>
                    <a:cubicBezTo>
                      <a:pt x="7832" y="520"/>
                      <a:pt x="7832" y="556"/>
                      <a:pt x="7817" y="556"/>
                    </a:cubicBezTo>
                    <a:cubicBezTo>
                      <a:pt x="7924" y="520"/>
                      <a:pt x="8016" y="731"/>
                      <a:pt x="8124" y="696"/>
                    </a:cubicBezTo>
                    <a:cubicBezTo>
                      <a:pt x="8124" y="731"/>
                      <a:pt x="8124" y="731"/>
                      <a:pt x="8108" y="766"/>
                    </a:cubicBezTo>
                    <a:cubicBezTo>
                      <a:pt x="8202" y="661"/>
                      <a:pt x="8309" y="941"/>
                      <a:pt x="8416" y="766"/>
                    </a:cubicBezTo>
                    <a:cubicBezTo>
                      <a:pt x="8421" y="789"/>
                      <a:pt x="8427" y="813"/>
                      <a:pt x="8432" y="836"/>
                    </a:cubicBezTo>
                    <a:cubicBezTo>
                      <a:pt x="8452" y="801"/>
                      <a:pt x="8473" y="766"/>
                      <a:pt x="8493" y="731"/>
                    </a:cubicBezTo>
                    <a:cubicBezTo>
                      <a:pt x="8493" y="801"/>
                      <a:pt x="8493" y="941"/>
                      <a:pt x="8462" y="906"/>
                    </a:cubicBezTo>
                    <a:cubicBezTo>
                      <a:pt x="8862" y="941"/>
                      <a:pt x="9292" y="977"/>
                      <a:pt x="9677" y="766"/>
                    </a:cubicBezTo>
                    <a:cubicBezTo>
                      <a:pt x="9769" y="1537"/>
                      <a:pt x="9738" y="2449"/>
                      <a:pt x="9738" y="3219"/>
                    </a:cubicBezTo>
                    <a:cubicBezTo>
                      <a:pt x="9728" y="3196"/>
                      <a:pt x="9718" y="3172"/>
                      <a:pt x="9708" y="3149"/>
                    </a:cubicBezTo>
                    <a:cubicBezTo>
                      <a:pt x="9723" y="3278"/>
                      <a:pt x="9739" y="3406"/>
                      <a:pt x="9754" y="3535"/>
                    </a:cubicBezTo>
                    <a:cubicBezTo>
                      <a:pt x="9738" y="3535"/>
                      <a:pt x="9738" y="3535"/>
                      <a:pt x="9723" y="3500"/>
                    </a:cubicBezTo>
                    <a:cubicBezTo>
                      <a:pt x="9677" y="4026"/>
                      <a:pt x="9754" y="4551"/>
                      <a:pt x="9754" y="5041"/>
                    </a:cubicBezTo>
                    <a:cubicBezTo>
                      <a:pt x="9738" y="5041"/>
                      <a:pt x="9708" y="4972"/>
                      <a:pt x="9677" y="5041"/>
                    </a:cubicBezTo>
                    <a:cubicBezTo>
                      <a:pt x="9769" y="5427"/>
                      <a:pt x="9570" y="5638"/>
                      <a:pt x="9754" y="5813"/>
                    </a:cubicBezTo>
                    <a:cubicBezTo>
                      <a:pt x="9738" y="5848"/>
                      <a:pt x="9708" y="5848"/>
                      <a:pt x="9692" y="5813"/>
                    </a:cubicBezTo>
                    <a:cubicBezTo>
                      <a:pt x="9754" y="6899"/>
                      <a:pt x="9662" y="8056"/>
                      <a:pt x="9769" y="9073"/>
                    </a:cubicBezTo>
                    <a:cubicBezTo>
                      <a:pt x="9508" y="9352"/>
                      <a:pt x="9154" y="9073"/>
                      <a:pt x="8877" y="9283"/>
                    </a:cubicBezTo>
                    <a:lnTo>
                      <a:pt x="8877" y="9212"/>
                    </a:lnTo>
                    <a:cubicBezTo>
                      <a:pt x="8202" y="9562"/>
                      <a:pt x="7402" y="9283"/>
                      <a:pt x="6710" y="9317"/>
                    </a:cubicBezTo>
                    <a:cubicBezTo>
                      <a:pt x="6705" y="9282"/>
                      <a:pt x="6699" y="9247"/>
                      <a:pt x="6694" y="9212"/>
                    </a:cubicBezTo>
                    <a:cubicBezTo>
                      <a:pt x="6325" y="9562"/>
                      <a:pt x="5910" y="8897"/>
                      <a:pt x="5526" y="9283"/>
                    </a:cubicBezTo>
                    <a:lnTo>
                      <a:pt x="5556" y="9178"/>
                    </a:lnTo>
                    <a:cubicBezTo>
                      <a:pt x="5495" y="9352"/>
                      <a:pt x="5310" y="9107"/>
                      <a:pt x="5341" y="9423"/>
                    </a:cubicBezTo>
                    <a:cubicBezTo>
                      <a:pt x="5141" y="9388"/>
                      <a:pt x="4680" y="9212"/>
                      <a:pt x="4465" y="9423"/>
                    </a:cubicBezTo>
                    <a:cubicBezTo>
                      <a:pt x="4475" y="9388"/>
                      <a:pt x="4485" y="9352"/>
                      <a:pt x="4495" y="9317"/>
                    </a:cubicBezTo>
                    <a:cubicBezTo>
                      <a:pt x="4403" y="9388"/>
                      <a:pt x="4296" y="9423"/>
                      <a:pt x="4234" y="9352"/>
                    </a:cubicBezTo>
                    <a:cubicBezTo>
                      <a:pt x="4250" y="9352"/>
                      <a:pt x="4250" y="9317"/>
                      <a:pt x="4265" y="9317"/>
                    </a:cubicBezTo>
                    <a:cubicBezTo>
                      <a:pt x="3988" y="9002"/>
                      <a:pt x="3696" y="9352"/>
                      <a:pt x="3404" y="9317"/>
                    </a:cubicBezTo>
                    <a:cubicBezTo>
                      <a:pt x="3414" y="9271"/>
                      <a:pt x="3425" y="9224"/>
                      <a:pt x="3435" y="9178"/>
                    </a:cubicBezTo>
                    <a:cubicBezTo>
                      <a:pt x="3296" y="9352"/>
                      <a:pt x="3050" y="9212"/>
                      <a:pt x="2865" y="9283"/>
                    </a:cubicBezTo>
                    <a:cubicBezTo>
                      <a:pt x="2870" y="9259"/>
                      <a:pt x="2876" y="9236"/>
                      <a:pt x="2881" y="9212"/>
                    </a:cubicBezTo>
                    <a:cubicBezTo>
                      <a:pt x="2850" y="9247"/>
                      <a:pt x="2820" y="9282"/>
                      <a:pt x="2789" y="9317"/>
                    </a:cubicBezTo>
                    <a:lnTo>
                      <a:pt x="2789" y="9178"/>
                    </a:lnTo>
                    <a:cubicBezTo>
                      <a:pt x="2558" y="9142"/>
                      <a:pt x="2328" y="9283"/>
                      <a:pt x="2097" y="9283"/>
                    </a:cubicBezTo>
                    <a:close/>
                  </a:path>
                </a:pathLst>
              </a:custGeom>
              <a:solidFill>
                <a:schemeClr val="tx2"/>
              </a:solidFill>
              <a:ln w="9525">
                <a:solidFill>
                  <a:schemeClr val="tx2"/>
                </a:solidFill>
                <a:round/>
                <a:headEnd/>
                <a:tailEnd/>
              </a:ln>
            </p:spPr>
            <p:txBody>
              <a:bodyPr vert="horz" wrap="square" lIns="91440" tIns="45720" rIns="91440" bIns="45720" numCol="1" anchor="t" anchorCtr="0" compatLnSpc="1">
                <a:prstTxWarp prst="textNoShape">
                  <a:avLst/>
                </a:prstTxWarp>
              </a:bodyPr>
              <a:lstStyle/>
              <a:p>
                <a:endParaRPr lang="en-US" sz="1400"/>
              </a:p>
            </p:txBody>
          </p:sp>
          <p:sp>
            <p:nvSpPr>
              <p:cNvPr id="29" name="CuadroTexto 28">
                <a:extLst>
                  <a:ext uri="{FF2B5EF4-FFF2-40B4-BE49-F238E27FC236}">
                    <a16:creationId xmlns:a16="http://schemas.microsoft.com/office/drawing/2014/main" id="{F93DF3B9-0583-67BB-781F-2DBD9E39F5A8}"/>
                  </a:ext>
                </a:extLst>
              </p:cNvPr>
              <p:cNvSpPr txBox="1"/>
              <p:nvPr/>
            </p:nvSpPr>
            <p:spPr>
              <a:xfrm>
                <a:off x="6036944" y="2462462"/>
                <a:ext cx="1231866" cy="314028"/>
              </a:xfrm>
              <a:prstGeom prst="rect">
                <a:avLst/>
              </a:prstGeom>
              <a:noFill/>
            </p:spPr>
            <p:txBody>
              <a:bodyPr wrap="square" rtlCol="0">
                <a:spAutoFit/>
              </a:bodyPr>
              <a:lstStyle/>
              <a:p>
                <a:r>
                  <a:rPr lang="es-ES" sz="1400"/>
                  <a:t>Es necesario realizar </a:t>
                </a:r>
                <a:r>
                  <a:rPr lang="es-ES" sz="1400" b="1">
                    <a:solidFill>
                      <a:srgbClr val="1D5253"/>
                    </a:solidFill>
                  </a:rPr>
                  <a:t>cálculos adicionales </a:t>
                </a:r>
                <a:r>
                  <a:rPr lang="es-ES" sz="1400"/>
                  <a:t>para determinar las BCD y cuotas definitivas</a:t>
                </a:r>
              </a:p>
            </p:txBody>
          </p:sp>
        </p:grpSp>
        <p:grpSp>
          <p:nvGrpSpPr>
            <p:cNvPr id="14" name="Group 51">
              <a:extLst>
                <a:ext uri="{FF2B5EF4-FFF2-40B4-BE49-F238E27FC236}">
                  <a16:creationId xmlns:a16="http://schemas.microsoft.com/office/drawing/2014/main" id="{DE42124D-C906-74CB-3C0F-BAB208ECE293}"/>
                </a:ext>
              </a:extLst>
            </p:cNvPr>
            <p:cNvGrpSpPr/>
            <p:nvPr/>
          </p:nvGrpSpPr>
          <p:grpSpPr>
            <a:xfrm rot="5400000">
              <a:off x="3492752" y="4984733"/>
              <a:ext cx="540720" cy="400905"/>
              <a:chOff x="3405187" y="608013"/>
              <a:chExt cx="509589" cy="377825"/>
            </a:xfrm>
            <a:solidFill>
              <a:srgbClr val="D73A2C"/>
            </a:solidFill>
          </p:grpSpPr>
          <p:sp>
            <p:nvSpPr>
              <p:cNvPr id="26" name="Freeform 383">
                <a:extLst>
                  <a:ext uri="{FF2B5EF4-FFF2-40B4-BE49-F238E27FC236}">
                    <a16:creationId xmlns:a16="http://schemas.microsoft.com/office/drawing/2014/main" id="{377E8F87-9D3D-D9D2-9415-EF652957B3A2}"/>
                  </a:ext>
                </a:extLst>
              </p:cNvPr>
              <p:cNvSpPr>
                <a:spLocks/>
              </p:cNvSpPr>
              <p:nvPr/>
            </p:nvSpPr>
            <p:spPr bwMode="auto">
              <a:xfrm>
                <a:off x="3668713" y="608013"/>
                <a:ext cx="246063" cy="377825"/>
              </a:xfrm>
              <a:custGeom>
                <a:avLst/>
                <a:gdLst>
                  <a:gd name="T0" fmla="*/ 9 w 66"/>
                  <a:gd name="T1" fmla="*/ 101 h 101"/>
                  <a:gd name="T2" fmla="*/ 2 w 66"/>
                  <a:gd name="T3" fmla="*/ 97 h 101"/>
                  <a:gd name="T4" fmla="*/ 6 w 66"/>
                  <a:gd name="T5" fmla="*/ 86 h 101"/>
                  <a:gd name="T6" fmla="*/ 45 w 66"/>
                  <a:gd name="T7" fmla="*/ 55 h 101"/>
                  <a:gd name="T8" fmla="*/ 12 w 66"/>
                  <a:gd name="T9" fmla="*/ 13 h 101"/>
                  <a:gd name="T10" fmla="*/ 16 w 66"/>
                  <a:gd name="T11" fmla="*/ 2 h 101"/>
                  <a:gd name="T12" fmla="*/ 26 w 66"/>
                  <a:gd name="T13" fmla="*/ 6 h 101"/>
                  <a:gd name="T14" fmla="*/ 26 w 66"/>
                  <a:gd name="T15" fmla="*/ 6 h 101"/>
                  <a:gd name="T16" fmla="*/ 62 w 66"/>
                  <a:gd name="T17" fmla="*/ 47 h 101"/>
                  <a:gd name="T18" fmla="*/ 66 w 66"/>
                  <a:gd name="T19" fmla="*/ 53 h 101"/>
                  <a:gd name="T20" fmla="*/ 63 w 66"/>
                  <a:gd name="T21" fmla="*/ 60 h 101"/>
                  <a:gd name="T22" fmla="*/ 13 w 66"/>
                  <a:gd name="T23" fmla="*/ 100 h 101"/>
                  <a:gd name="T24" fmla="*/ 9 w 66"/>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1">
                    <a:moveTo>
                      <a:pt x="9" y="101"/>
                    </a:moveTo>
                    <a:cubicBezTo>
                      <a:pt x="7" y="101"/>
                      <a:pt x="4" y="99"/>
                      <a:pt x="2" y="97"/>
                    </a:cubicBezTo>
                    <a:cubicBezTo>
                      <a:pt x="0" y="93"/>
                      <a:pt x="2" y="88"/>
                      <a:pt x="6" y="86"/>
                    </a:cubicBezTo>
                    <a:cubicBezTo>
                      <a:pt x="16" y="80"/>
                      <a:pt x="34" y="65"/>
                      <a:pt x="45" y="55"/>
                    </a:cubicBezTo>
                    <a:cubicBezTo>
                      <a:pt x="24" y="39"/>
                      <a:pt x="12" y="14"/>
                      <a:pt x="12" y="13"/>
                    </a:cubicBezTo>
                    <a:cubicBezTo>
                      <a:pt x="10" y="9"/>
                      <a:pt x="12" y="4"/>
                      <a:pt x="16" y="2"/>
                    </a:cubicBezTo>
                    <a:cubicBezTo>
                      <a:pt x="20" y="0"/>
                      <a:pt x="24" y="2"/>
                      <a:pt x="26" y="6"/>
                    </a:cubicBezTo>
                    <a:cubicBezTo>
                      <a:pt x="26" y="6"/>
                      <a:pt x="26" y="6"/>
                      <a:pt x="26" y="6"/>
                    </a:cubicBezTo>
                    <a:cubicBezTo>
                      <a:pt x="26" y="6"/>
                      <a:pt x="40" y="34"/>
                      <a:pt x="62" y="47"/>
                    </a:cubicBezTo>
                    <a:cubicBezTo>
                      <a:pt x="64" y="48"/>
                      <a:pt x="66" y="50"/>
                      <a:pt x="66" y="53"/>
                    </a:cubicBezTo>
                    <a:cubicBezTo>
                      <a:pt x="66" y="55"/>
                      <a:pt x="65" y="58"/>
                      <a:pt x="63" y="60"/>
                    </a:cubicBezTo>
                    <a:cubicBezTo>
                      <a:pt x="62" y="61"/>
                      <a:pt x="31" y="91"/>
                      <a:pt x="13" y="100"/>
                    </a:cubicBezTo>
                    <a:cubicBezTo>
                      <a:pt x="12" y="101"/>
                      <a:pt x="11" y="101"/>
                      <a:pt x="9"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7" name="Freeform 385">
                <a:extLst>
                  <a:ext uri="{FF2B5EF4-FFF2-40B4-BE49-F238E27FC236}">
                    <a16:creationId xmlns:a16="http://schemas.microsoft.com/office/drawing/2014/main" id="{E396F357-CD0F-E85A-4365-EDB48BAD971C}"/>
                  </a:ext>
                </a:extLst>
              </p:cNvPr>
              <p:cNvSpPr>
                <a:spLocks/>
              </p:cNvSpPr>
              <p:nvPr/>
            </p:nvSpPr>
            <p:spPr bwMode="auto">
              <a:xfrm>
                <a:off x="3405187" y="784225"/>
                <a:ext cx="442913" cy="74612"/>
              </a:xfrm>
              <a:custGeom>
                <a:avLst/>
                <a:gdLst>
                  <a:gd name="T0" fmla="*/ 9 w 236"/>
                  <a:gd name="T1" fmla="*/ 20 h 20"/>
                  <a:gd name="T2" fmla="*/ 1 w 236"/>
                  <a:gd name="T3" fmla="*/ 13 h 20"/>
                  <a:gd name="T4" fmla="*/ 8 w 236"/>
                  <a:gd name="T5" fmla="*/ 4 h 20"/>
                  <a:gd name="T6" fmla="*/ 228 w 236"/>
                  <a:gd name="T7" fmla="*/ 0 h 20"/>
                  <a:gd name="T8" fmla="*/ 236 w 236"/>
                  <a:gd name="T9" fmla="*/ 8 h 20"/>
                  <a:gd name="T10" fmla="*/ 228 w 236"/>
                  <a:gd name="T11" fmla="*/ 16 h 20"/>
                  <a:gd name="T12" fmla="*/ 9 w 236"/>
                  <a:gd name="T13" fmla="*/ 20 h 20"/>
                  <a:gd name="T14" fmla="*/ 9 w 23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20">
                    <a:moveTo>
                      <a:pt x="9" y="20"/>
                    </a:moveTo>
                    <a:cubicBezTo>
                      <a:pt x="5" y="20"/>
                      <a:pt x="1" y="17"/>
                      <a:pt x="1" y="13"/>
                    </a:cubicBezTo>
                    <a:cubicBezTo>
                      <a:pt x="0" y="8"/>
                      <a:pt x="3" y="4"/>
                      <a:pt x="8" y="4"/>
                    </a:cubicBezTo>
                    <a:cubicBezTo>
                      <a:pt x="42" y="0"/>
                      <a:pt x="220" y="0"/>
                      <a:pt x="228" y="0"/>
                    </a:cubicBezTo>
                    <a:cubicBezTo>
                      <a:pt x="232" y="0"/>
                      <a:pt x="236" y="4"/>
                      <a:pt x="236" y="8"/>
                    </a:cubicBezTo>
                    <a:cubicBezTo>
                      <a:pt x="236" y="12"/>
                      <a:pt x="232" y="16"/>
                      <a:pt x="228" y="16"/>
                    </a:cubicBezTo>
                    <a:cubicBezTo>
                      <a:pt x="226" y="16"/>
                      <a:pt x="43" y="16"/>
                      <a:pt x="9" y="20"/>
                    </a:cubicBezTo>
                    <a:cubicBezTo>
                      <a:pt x="9" y="20"/>
                      <a:pt x="9" y="20"/>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5" name="Group 51">
              <a:extLst>
                <a:ext uri="{FF2B5EF4-FFF2-40B4-BE49-F238E27FC236}">
                  <a16:creationId xmlns:a16="http://schemas.microsoft.com/office/drawing/2014/main" id="{8EAEBCE3-48CE-8E4F-50A8-856EF10720DE}"/>
                </a:ext>
              </a:extLst>
            </p:cNvPr>
            <p:cNvGrpSpPr/>
            <p:nvPr/>
          </p:nvGrpSpPr>
          <p:grpSpPr>
            <a:xfrm rot="7981704">
              <a:off x="3913804" y="2999713"/>
              <a:ext cx="540720" cy="400905"/>
              <a:chOff x="3405187" y="608013"/>
              <a:chExt cx="509589" cy="377825"/>
            </a:xfrm>
            <a:solidFill>
              <a:srgbClr val="D73A2C"/>
            </a:solidFill>
          </p:grpSpPr>
          <p:sp>
            <p:nvSpPr>
              <p:cNvPr id="24" name="Freeform 383">
                <a:extLst>
                  <a:ext uri="{FF2B5EF4-FFF2-40B4-BE49-F238E27FC236}">
                    <a16:creationId xmlns:a16="http://schemas.microsoft.com/office/drawing/2014/main" id="{37A34395-B509-E437-7BC7-379582C4B78F}"/>
                  </a:ext>
                </a:extLst>
              </p:cNvPr>
              <p:cNvSpPr>
                <a:spLocks/>
              </p:cNvSpPr>
              <p:nvPr/>
            </p:nvSpPr>
            <p:spPr bwMode="auto">
              <a:xfrm>
                <a:off x="3668713" y="608013"/>
                <a:ext cx="246063" cy="377825"/>
              </a:xfrm>
              <a:custGeom>
                <a:avLst/>
                <a:gdLst>
                  <a:gd name="T0" fmla="*/ 9 w 66"/>
                  <a:gd name="T1" fmla="*/ 101 h 101"/>
                  <a:gd name="T2" fmla="*/ 2 w 66"/>
                  <a:gd name="T3" fmla="*/ 97 h 101"/>
                  <a:gd name="T4" fmla="*/ 6 w 66"/>
                  <a:gd name="T5" fmla="*/ 86 h 101"/>
                  <a:gd name="T6" fmla="*/ 45 w 66"/>
                  <a:gd name="T7" fmla="*/ 55 h 101"/>
                  <a:gd name="T8" fmla="*/ 12 w 66"/>
                  <a:gd name="T9" fmla="*/ 13 h 101"/>
                  <a:gd name="T10" fmla="*/ 16 w 66"/>
                  <a:gd name="T11" fmla="*/ 2 h 101"/>
                  <a:gd name="T12" fmla="*/ 26 w 66"/>
                  <a:gd name="T13" fmla="*/ 6 h 101"/>
                  <a:gd name="T14" fmla="*/ 26 w 66"/>
                  <a:gd name="T15" fmla="*/ 6 h 101"/>
                  <a:gd name="T16" fmla="*/ 62 w 66"/>
                  <a:gd name="T17" fmla="*/ 47 h 101"/>
                  <a:gd name="T18" fmla="*/ 66 w 66"/>
                  <a:gd name="T19" fmla="*/ 53 h 101"/>
                  <a:gd name="T20" fmla="*/ 63 w 66"/>
                  <a:gd name="T21" fmla="*/ 60 h 101"/>
                  <a:gd name="T22" fmla="*/ 13 w 66"/>
                  <a:gd name="T23" fmla="*/ 100 h 101"/>
                  <a:gd name="T24" fmla="*/ 9 w 66"/>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1">
                    <a:moveTo>
                      <a:pt x="9" y="101"/>
                    </a:moveTo>
                    <a:cubicBezTo>
                      <a:pt x="7" y="101"/>
                      <a:pt x="4" y="99"/>
                      <a:pt x="2" y="97"/>
                    </a:cubicBezTo>
                    <a:cubicBezTo>
                      <a:pt x="0" y="93"/>
                      <a:pt x="2" y="88"/>
                      <a:pt x="6" y="86"/>
                    </a:cubicBezTo>
                    <a:cubicBezTo>
                      <a:pt x="16" y="80"/>
                      <a:pt x="34" y="65"/>
                      <a:pt x="45" y="55"/>
                    </a:cubicBezTo>
                    <a:cubicBezTo>
                      <a:pt x="24" y="39"/>
                      <a:pt x="12" y="14"/>
                      <a:pt x="12" y="13"/>
                    </a:cubicBezTo>
                    <a:cubicBezTo>
                      <a:pt x="10" y="9"/>
                      <a:pt x="12" y="4"/>
                      <a:pt x="16" y="2"/>
                    </a:cubicBezTo>
                    <a:cubicBezTo>
                      <a:pt x="20" y="0"/>
                      <a:pt x="24" y="2"/>
                      <a:pt x="26" y="6"/>
                    </a:cubicBezTo>
                    <a:cubicBezTo>
                      <a:pt x="26" y="6"/>
                      <a:pt x="26" y="6"/>
                      <a:pt x="26" y="6"/>
                    </a:cubicBezTo>
                    <a:cubicBezTo>
                      <a:pt x="26" y="6"/>
                      <a:pt x="40" y="34"/>
                      <a:pt x="62" y="47"/>
                    </a:cubicBezTo>
                    <a:cubicBezTo>
                      <a:pt x="64" y="48"/>
                      <a:pt x="66" y="50"/>
                      <a:pt x="66" y="53"/>
                    </a:cubicBezTo>
                    <a:cubicBezTo>
                      <a:pt x="66" y="55"/>
                      <a:pt x="65" y="58"/>
                      <a:pt x="63" y="60"/>
                    </a:cubicBezTo>
                    <a:cubicBezTo>
                      <a:pt x="62" y="61"/>
                      <a:pt x="31" y="91"/>
                      <a:pt x="13" y="100"/>
                    </a:cubicBezTo>
                    <a:cubicBezTo>
                      <a:pt x="12" y="101"/>
                      <a:pt x="11" y="101"/>
                      <a:pt x="9"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5" name="Freeform 385">
                <a:extLst>
                  <a:ext uri="{FF2B5EF4-FFF2-40B4-BE49-F238E27FC236}">
                    <a16:creationId xmlns:a16="http://schemas.microsoft.com/office/drawing/2014/main" id="{A7B1AC3F-1CAF-0CFE-1E7C-975A1245D649}"/>
                  </a:ext>
                </a:extLst>
              </p:cNvPr>
              <p:cNvSpPr>
                <a:spLocks/>
              </p:cNvSpPr>
              <p:nvPr/>
            </p:nvSpPr>
            <p:spPr bwMode="auto">
              <a:xfrm>
                <a:off x="3405187" y="784225"/>
                <a:ext cx="442913" cy="74612"/>
              </a:xfrm>
              <a:custGeom>
                <a:avLst/>
                <a:gdLst>
                  <a:gd name="T0" fmla="*/ 9 w 236"/>
                  <a:gd name="T1" fmla="*/ 20 h 20"/>
                  <a:gd name="T2" fmla="*/ 1 w 236"/>
                  <a:gd name="T3" fmla="*/ 13 h 20"/>
                  <a:gd name="T4" fmla="*/ 8 w 236"/>
                  <a:gd name="T5" fmla="*/ 4 h 20"/>
                  <a:gd name="T6" fmla="*/ 228 w 236"/>
                  <a:gd name="T7" fmla="*/ 0 h 20"/>
                  <a:gd name="T8" fmla="*/ 236 w 236"/>
                  <a:gd name="T9" fmla="*/ 8 h 20"/>
                  <a:gd name="T10" fmla="*/ 228 w 236"/>
                  <a:gd name="T11" fmla="*/ 16 h 20"/>
                  <a:gd name="T12" fmla="*/ 9 w 236"/>
                  <a:gd name="T13" fmla="*/ 20 h 20"/>
                  <a:gd name="T14" fmla="*/ 9 w 23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20">
                    <a:moveTo>
                      <a:pt x="9" y="20"/>
                    </a:moveTo>
                    <a:cubicBezTo>
                      <a:pt x="5" y="20"/>
                      <a:pt x="1" y="17"/>
                      <a:pt x="1" y="13"/>
                    </a:cubicBezTo>
                    <a:cubicBezTo>
                      <a:pt x="0" y="8"/>
                      <a:pt x="3" y="4"/>
                      <a:pt x="8" y="4"/>
                    </a:cubicBezTo>
                    <a:cubicBezTo>
                      <a:pt x="42" y="0"/>
                      <a:pt x="220" y="0"/>
                      <a:pt x="228" y="0"/>
                    </a:cubicBezTo>
                    <a:cubicBezTo>
                      <a:pt x="232" y="0"/>
                      <a:pt x="236" y="4"/>
                      <a:pt x="236" y="8"/>
                    </a:cubicBezTo>
                    <a:cubicBezTo>
                      <a:pt x="236" y="12"/>
                      <a:pt x="232" y="16"/>
                      <a:pt x="228" y="16"/>
                    </a:cubicBezTo>
                    <a:cubicBezTo>
                      <a:pt x="226" y="16"/>
                      <a:pt x="43" y="16"/>
                      <a:pt x="9" y="20"/>
                    </a:cubicBezTo>
                    <a:cubicBezTo>
                      <a:pt x="9" y="20"/>
                      <a:pt x="9" y="20"/>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6" name="Group 51">
              <a:extLst>
                <a:ext uri="{FF2B5EF4-FFF2-40B4-BE49-F238E27FC236}">
                  <a16:creationId xmlns:a16="http://schemas.microsoft.com/office/drawing/2014/main" id="{74D00F90-77B4-844D-571C-1515C95B1E42}"/>
                </a:ext>
              </a:extLst>
            </p:cNvPr>
            <p:cNvGrpSpPr/>
            <p:nvPr/>
          </p:nvGrpSpPr>
          <p:grpSpPr>
            <a:xfrm rot="2871308">
              <a:off x="7314247" y="2933900"/>
              <a:ext cx="540720" cy="400905"/>
              <a:chOff x="3405187" y="608013"/>
              <a:chExt cx="509589" cy="377825"/>
            </a:xfrm>
            <a:solidFill>
              <a:srgbClr val="D73A2C"/>
            </a:solidFill>
          </p:grpSpPr>
          <p:sp>
            <p:nvSpPr>
              <p:cNvPr id="22" name="Freeform 383">
                <a:extLst>
                  <a:ext uri="{FF2B5EF4-FFF2-40B4-BE49-F238E27FC236}">
                    <a16:creationId xmlns:a16="http://schemas.microsoft.com/office/drawing/2014/main" id="{CB90828B-139A-493F-25BB-D692A121ADF0}"/>
                  </a:ext>
                </a:extLst>
              </p:cNvPr>
              <p:cNvSpPr>
                <a:spLocks/>
              </p:cNvSpPr>
              <p:nvPr/>
            </p:nvSpPr>
            <p:spPr bwMode="auto">
              <a:xfrm>
                <a:off x="3668713" y="608013"/>
                <a:ext cx="246063" cy="377825"/>
              </a:xfrm>
              <a:custGeom>
                <a:avLst/>
                <a:gdLst>
                  <a:gd name="T0" fmla="*/ 9 w 66"/>
                  <a:gd name="T1" fmla="*/ 101 h 101"/>
                  <a:gd name="T2" fmla="*/ 2 w 66"/>
                  <a:gd name="T3" fmla="*/ 97 h 101"/>
                  <a:gd name="T4" fmla="*/ 6 w 66"/>
                  <a:gd name="T5" fmla="*/ 86 h 101"/>
                  <a:gd name="T6" fmla="*/ 45 w 66"/>
                  <a:gd name="T7" fmla="*/ 55 h 101"/>
                  <a:gd name="T8" fmla="*/ 12 w 66"/>
                  <a:gd name="T9" fmla="*/ 13 h 101"/>
                  <a:gd name="T10" fmla="*/ 16 w 66"/>
                  <a:gd name="T11" fmla="*/ 2 h 101"/>
                  <a:gd name="T12" fmla="*/ 26 w 66"/>
                  <a:gd name="T13" fmla="*/ 6 h 101"/>
                  <a:gd name="T14" fmla="*/ 26 w 66"/>
                  <a:gd name="T15" fmla="*/ 6 h 101"/>
                  <a:gd name="T16" fmla="*/ 62 w 66"/>
                  <a:gd name="T17" fmla="*/ 47 h 101"/>
                  <a:gd name="T18" fmla="*/ 66 w 66"/>
                  <a:gd name="T19" fmla="*/ 53 h 101"/>
                  <a:gd name="T20" fmla="*/ 63 w 66"/>
                  <a:gd name="T21" fmla="*/ 60 h 101"/>
                  <a:gd name="T22" fmla="*/ 13 w 66"/>
                  <a:gd name="T23" fmla="*/ 100 h 101"/>
                  <a:gd name="T24" fmla="*/ 9 w 66"/>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1">
                    <a:moveTo>
                      <a:pt x="9" y="101"/>
                    </a:moveTo>
                    <a:cubicBezTo>
                      <a:pt x="7" y="101"/>
                      <a:pt x="4" y="99"/>
                      <a:pt x="2" y="97"/>
                    </a:cubicBezTo>
                    <a:cubicBezTo>
                      <a:pt x="0" y="93"/>
                      <a:pt x="2" y="88"/>
                      <a:pt x="6" y="86"/>
                    </a:cubicBezTo>
                    <a:cubicBezTo>
                      <a:pt x="16" y="80"/>
                      <a:pt x="34" y="65"/>
                      <a:pt x="45" y="55"/>
                    </a:cubicBezTo>
                    <a:cubicBezTo>
                      <a:pt x="24" y="39"/>
                      <a:pt x="12" y="14"/>
                      <a:pt x="12" y="13"/>
                    </a:cubicBezTo>
                    <a:cubicBezTo>
                      <a:pt x="10" y="9"/>
                      <a:pt x="12" y="4"/>
                      <a:pt x="16" y="2"/>
                    </a:cubicBezTo>
                    <a:cubicBezTo>
                      <a:pt x="20" y="0"/>
                      <a:pt x="24" y="2"/>
                      <a:pt x="26" y="6"/>
                    </a:cubicBezTo>
                    <a:cubicBezTo>
                      <a:pt x="26" y="6"/>
                      <a:pt x="26" y="6"/>
                      <a:pt x="26" y="6"/>
                    </a:cubicBezTo>
                    <a:cubicBezTo>
                      <a:pt x="26" y="6"/>
                      <a:pt x="40" y="34"/>
                      <a:pt x="62" y="47"/>
                    </a:cubicBezTo>
                    <a:cubicBezTo>
                      <a:pt x="64" y="48"/>
                      <a:pt x="66" y="50"/>
                      <a:pt x="66" y="53"/>
                    </a:cubicBezTo>
                    <a:cubicBezTo>
                      <a:pt x="66" y="55"/>
                      <a:pt x="65" y="58"/>
                      <a:pt x="63" y="60"/>
                    </a:cubicBezTo>
                    <a:cubicBezTo>
                      <a:pt x="62" y="61"/>
                      <a:pt x="31" y="91"/>
                      <a:pt x="13" y="100"/>
                    </a:cubicBezTo>
                    <a:cubicBezTo>
                      <a:pt x="12" y="101"/>
                      <a:pt x="11" y="101"/>
                      <a:pt x="9"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3" name="Freeform 385">
                <a:extLst>
                  <a:ext uri="{FF2B5EF4-FFF2-40B4-BE49-F238E27FC236}">
                    <a16:creationId xmlns:a16="http://schemas.microsoft.com/office/drawing/2014/main" id="{5B3EB6D5-78E7-0176-2B18-46C75A015E25}"/>
                  </a:ext>
                </a:extLst>
              </p:cNvPr>
              <p:cNvSpPr>
                <a:spLocks/>
              </p:cNvSpPr>
              <p:nvPr/>
            </p:nvSpPr>
            <p:spPr bwMode="auto">
              <a:xfrm>
                <a:off x="3405187" y="784225"/>
                <a:ext cx="442913" cy="74612"/>
              </a:xfrm>
              <a:custGeom>
                <a:avLst/>
                <a:gdLst>
                  <a:gd name="T0" fmla="*/ 9 w 236"/>
                  <a:gd name="T1" fmla="*/ 20 h 20"/>
                  <a:gd name="T2" fmla="*/ 1 w 236"/>
                  <a:gd name="T3" fmla="*/ 13 h 20"/>
                  <a:gd name="T4" fmla="*/ 8 w 236"/>
                  <a:gd name="T5" fmla="*/ 4 h 20"/>
                  <a:gd name="T6" fmla="*/ 228 w 236"/>
                  <a:gd name="T7" fmla="*/ 0 h 20"/>
                  <a:gd name="T8" fmla="*/ 236 w 236"/>
                  <a:gd name="T9" fmla="*/ 8 h 20"/>
                  <a:gd name="T10" fmla="*/ 228 w 236"/>
                  <a:gd name="T11" fmla="*/ 16 h 20"/>
                  <a:gd name="T12" fmla="*/ 9 w 236"/>
                  <a:gd name="T13" fmla="*/ 20 h 20"/>
                  <a:gd name="T14" fmla="*/ 9 w 23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20">
                    <a:moveTo>
                      <a:pt x="9" y="20"/>
                    </a:moveTo>
                    <a:cubicBezTo>
                      <a:pt x="5" y="20"/>
                      <a:pt x="1" y="17"/>
                      <a:pt x="1" y="13"/>
                    </a:cubicBezTo>
                    <a:cubicBezTo>
                      <a:pt x="0" y="8"/>
                      <a:pt x="3" y="4"/>
                      <a:pt x="8" y="4"/>
                    </a:cubicBezTo>
                    <a:cubicBezTo>
                      <a:pt x="42" y="0"/>
                      <a:pt x="220" y="0"/>
                      <a:pt x="228" y="0"/>
                    </a:cubicBezTo>
                    <a:cubicBezTo>
                      <a:pt x="232" y="0"/>
                      <a:pt x="236" y="4"/>
                      <a:pt x="236" y="8"/>
                    </a:cubicBezTo>
                    <a:cubicBezTo>
                      <a:pt x="236" y="12"/>
                      <a:pt x="232" y="16"/>
                      <a:pt x="228" y="16"/>
                    </a:cubicBezTo>
                    <a:cubicBezTo>
                      <a:pt x="226" y="16"/>
                      <a:pt x="43" y="16"/>
                      <a:pt x="9" y="20"/>
                    </a:cubicBezTo>
                    <a:cubicBezTo>
                      <a:pt x="9" y="20"/>
                      <a:pt x="9" y="20"/>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nvGrpSpPr>
            <p:cNvPr id="17" name="Group 51">
              <a:extLst>
                <a:ext uri="{FF2B5EF4-FFF2-40B4-BE49-F238E27FC236}">
                  <a16:creationId xmlns:a16="http://schemas.microsoft.com/office/drawing/2014/main" id="{1F111EC8-B8C5-AE8F-9860-12CD0ACB55B5}"/>
                </a:ext>
              </a:extLst>
            </p:cNvPr>
            <p:cNvGrpSpPr/>
            <p:nvPr/>
          </p:nvGrpSpPr>
          <p:grpSpPr>
            <a:xfrm rot="5400000">
              <a:off x="8160961" y="4989976"/>
              <a:ext cx="540720" cy="400905"/>
              <a:chOff x="3405187" y="608013"/>
              <a:chExt cx="509589" cy="377825"/>
            </a:xfrm>
            <a:solidFill>
              <a:srgbClr val="D73A2C"/>
            </a:solidFill>
          </p:grpSpPr>
          <p:sp>
            <p:nvSpPr>
              <p:cNvPr id="20" name="Freeform 383">
                <a:extLst>
                  <a:ext uri="{FF2B5EF4-FFF2-40B4-BE49-F238E27FC236}">
                    <a16:creationId xmlns:a16="http://schemas.microsoft.com/office/drawing/2014/main" id="{4AA060A4-6422-9179-C640-48779F1BFF62}"/>
                  </a:ext>
                </a:extLst>
              </p:cNvPr>
              <p:cNvSpPr>
                <a:spLocks/>
              </p:cNvSpPr>
              <p:nvPr/>
            </p:nvSpPr>
            <p:spPr bwMode="auto">
              <a:xfrm>
                <a:off x="3668713" y="608013"/>
                <a:ext cx="246063" cy="377825"/>
              </a:xfrm>
              <a:custGeom>
                <a:avLst/>
                <a:gdLst>
                  <a:gd name="T0" fmla="*/ 9 w 66"/>
                  <a:gd name="T1" fmla="*/ 101 h 101"/>
                  <a:gd name="T2" fmla="*/ 2 w 66"/>
                  <a:gd name="T3" fmla="*/ 97 h 101"/>
                  <a:gd name="T4" fmla="*/ 6 w 66"/>
                  <a:gd name="T5" fmla="*/ 86 h 101"/>
                  <a:gd name="T6" fmla="*/ 45 w 66"/>
                  <a:gd name="T7" fmla="*/ 55 h 101"/>
                  <a:gd name="T8" fmla="*/ 12 w 66"/>
                  <a:gd name="T9" fmla="*/ 13 h 101"/>
                  <a:gd name="T10" fmla="*/ 16 w 66"/>
                  <a:gd name="T11" fmla="*/ 2 h 101"/>
                  <a:gd name="T12" fmla="*/ 26 w 66"/>
                  <a:gd name="T13" fmla="*/ 6 h 101"/>
                  <a:gd name="T14" fmla="*/ 26 w 66"/>
                  <a:gd name="T15" fmla="*/ 6 h 101"/>
                  <a:gd name="T16" fmla="*/ 62 w 66"/>
                  <a:gd name="T17" fmla="*/ 47 h 101"/>
                  <a:gd name="T18" fmla="*/ 66 w 66"/>
                  <a:gd name="T19" fmla="*/ 53 h 101"/>
                  <a:gd name="T20" fmla="*/ 63 w 66"/>
                  <a:gd name="T21" fmla="*/ 60 h 101"/>
                  <a:gd name="T22" fmla="*/ 13 w 66"/>
                  <a:gd name="T23" fmla="*/ 100 h 101"/>
                  <a:gd name="T24" fmla="*/ 9 w 66"/>
                  <a:gd name="T25" fmla="*/ 101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6" h="101">
                    <a:moveTo>
                      <a:pt x="9" y="101"/>
                    </a:moveTo>
                    <a:cubicBezTo>
                      <a:pt x="7" y="101"/>
                      <a:pt x="4" y="99"/>
                      <a:pt x="2" y="97"/>
                    </a:cubicBezTo>
                    <a:cubicBezTo>
                      <a:pt x="0" y="93"/>
                      <a:pt x="2" y="88"/>
                      <a:pt x="6" y="86"/>
                    </a:cubicBezTo>
                    <a:cubicBezTo>
                      <a:pt x="16" y="80"/>
                      <a:pt x="34" y="65"/>
                      <a:pt x="45" y="55"/>
                    </a:cubicBezTo>
                    <a:cubicBezTo>
                      <a:pt x="24" y="39"/>
                      <a:pt x="12" y="14"/>
                      <a:pt x="12" y="13"/>
                    </a:cubicBezTo>
                    <a:cubicBezTo>
                      <a:pt x="10" y="9"/>
                      <a:pt x="12" y="4"/>
                      <a:pt x="16" y="2"/>
                    </a:cubicBezTo>
                    <a:cubicBezTo>
                      <a:pt x="20" y="0"/>
                      <a:pt x="24" y="2"/>
                      <a:pt x="26" y="6"/>
                    </a:cubicBezTo>
                    <a:cubicBezTo>
                      <a:pt x="26" y="6"/>
                      <a:pt x="26" y="6"/>
                      <a:pt x="26" y="6"/>
                    </a:cubicBezTo>
                    <a:cubicBezTo>
                      <a:pt x="26" y="6"/>
                      <a:pt x="40" y="34"/>
                      <a:pt x="62" y="47"/>
                    </a:cubicBezTo>
                    <a:cubicBezTo>
                      <a:pt x="64" y="48"/>
                      <a:pt x="66" y="50"/>
                      <a:pt x="66" y="53"/>
                    </a:cubicBezTo>
                    <a:cubicBezTo>
                      <a:pt x="66" y="55"/>
                      <a:pt x="65" y="58"/>
                      <a:pt x="63" y="60"/>
                    </a:cubicBezTo>
                    <a:cubicBezTo>
                      <a:pt x="62" y="61"/>
                      <a:pt x="31" y="91"/>
                      <a:pt x="13" y="100"/>
                    </a:cubicBezTo>
                    <a:cubicBezTo>
                      <a:pt x="12" y="101"/>
                      <a:pt x="11" y="101"/>
                      <a:pt x="9" y="10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sp>
            <p:nvSpPr>
              <p:cNvPr id="21" name="Freeform 385">
                <a:extLst>
                  <a:ext uri="{FF2B5EF4-FFF2-40B4-BE49-F238E27FC236}">
                    <a16:creationId xmlns:a16="http://schemas.microsoft.com/office/drawing/2014/main" id="{0ECDF19C-54A4-CB45-7225-600EA6E9FB30}"/>
                  </a:ext>
                </a:extLst>
              </p:cNvPr>
              <p:cNvSpPr>
                <a:spLocks/>
              </p:cNvSpPr>
              <p:nvPr/>
            </p:nvSpPr>
            <p:spPr bwMode="auto">
              <a:xfrm>
                <a:off x="3405187" y="784225"/>
                <a:ext cx="442913" cy="74612"/>
              </a:xfrm>
              <a:custGeom>
                <a:avLst/>
                <a:gdLst>
                  <a:gd name="T0" fmla="*/ 9 w 236"/>
                  <a:gd name="T1" fmla="*/ 20 h 20"/>
                  <a:gd name="T2" fmla="*/ 1 w 236"/>
                  <a:gd name="T3" fmla="*/ 13 h 20"/>
                  <a:gd name="T4" fmla="*/ 8 w 236"/>
                  <a:gd name="T5" fmla="*/ 4 h 20"/>
                  <a:gd name="T6" fmla="*/ 228 w 236"/>
                  <a:gd name="T7" fmla="*/ 0 h 20"/>
                  <a:gd name="T8" fmla="*/ 236 w 236"/>
                  <a:gd name="T9" fmla="*/ 8 h 20"/>
                  <a:gd name="T10" fmla="*/ 228 w 236"/>
                  <a:gd name="T11" fmla="*/ 16 h 20"/>
                  <a:gd name="T12" fmla="*/ 9 w 236"/>
                  <a:gd name="T13" fmla="*/ 20 h 20"/>
                  <a:gd name="T14" fmla="*/ 9 w 236"/>
                  <a:gd name="T15" fmla="*/ 20 h 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36" h="20">
                    <a:moveTo>
                      <a:pt x="9" y="20"/>
                    </a:moveTo>
                    <a:cubicBezTo>
                      <a:pt x="5" y="20"/>
                      <a:pt x="1" y="17"/>
                      <a:pt x="1" y="13"/>
                    </a:cubicBezTo>
                    <a:cubicBezTo>
                      <a:pt x="0" y="8"/>
                      <a:pt x="3" y="4"/>
                      <a:pt x="8" y="4"/>
                    </a:cubicBezTo>
                    <a:cubicBezTo>
                      <a:pt x="42" y="0"/>
                      <a:pt x="220" y="0"/>
                      <a:pt x="228" y="0"/>
                    </a:cubicBezTo>
                    <a:cubicBezTo>
                      <a:pt x="232" y="0"/>
                      <a:pt x="236" y="4"/>
                      <a:pt x="236" y="8"/>
                    </a:cubicBezTo>
                    <a:cubicBezTo>
                      <a:pt x="236" y="12"/>
                      <a:pt x="232" y="16"/>
                      <a:pt x="228" y="16"/>
                    </a:cubicBezTo>
                    <a:cubicBezTo>
                      <a:pt x="226" y="16"/>
                      <a:pt x="43" y="16"/>
                      <a:pt x="9" y="20"/>
                    </a:cubicBezTo>
                    <a:cubicBezTo>
                      <a:pt x="9" y="20"/>
                      <a:pt x="9" y="20"/>
                      <a:pt x="9" y="2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400"/>
              </a:p>
            </p:txBody>
          </p:sp>
        </p:grpSp>
      </p:grpSp>
      <p:sp>
        <p:nvSpPr>
          <p:cNvPr id="40" name="Subtitle 2">
            <a:extLst>
              <a:ext uri="{FF2B5EF4-FFF2-40B4-BE49-F238E27FC236}">
                <a16:creationId xmlns:a16="http://schemas.microsoft.com/office/drawing/2014/main" id="{8D6860D2-0939-CD62-5BBF-CB3385DCABDE}"/>
              </a:ext>
            </a:extLst>
          </p:cNvPr>
          <p:cNvSpPr txBox="1">
            <a:spLocks noChangeArrowheads="1"/>
          </p:cNvSpPr>
          <p:nvPr/>
        </p:nvSpPr>
        <p:spPr bwMode="auto">
          <a:xfrm>
            <a:off x="1027182" y="1169963"/>
            <a:ext cx="9822202"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800">
                <a:latin typeface="+mn-lt"/>
                <a:ea typeface="Lato Light" panose="020F0502020204030203" pitchFamily="34" charset="0"/>
                <a:cs typeface="Segoe UI" panose="020B0502040204020203" pitchFamily="34" charset="0"/>
              </a:rPr>
              <a:t>En función de dónde se sitúe la </a:t>
            </a:r>
            <a:r>
              <a:rPr lang="es-ES" altLang="en-US" sz="1800" err="1">
                <a:latin typeface="+mn-lt"/>
                <a:ea typeface="Lato Light" panose="020F0502020204030203" pitchFamily="34" charset="0"/>
                <a:cs typeface="Segoe UI" panose="020B0502040204020203" pitchFamily="34" charset="0"/>
              </a:rPr>
              <a:t>BCPpM</a:t>
            </a:r>
            <a:r>
              <a:rPr lang="es-ES" altLang="en-US" sz="1800">
                <a:latin typeface="+mn-lt"/>
                <a:ea typeface="Lato Light" panose="020F0502020204030203" pitchFamily="34" charset="0"/>
                <a:cs typeface="Segoe UI" panose="020B0502040204020203" pitchFamily="34" charset="0"/>
              </a:rPr>
              <a:t>, el resultado de la RC estará en uno de los siguientes escenarios: </a:t>
            </a:r>
          </a:p>
        </p:txBody>
      </p:sp>
      <p:sp>
        <p:nvSpPr>
          <p:cNvPr id="86" name="!!CoverSlideFooterText">
            <a:extLst>
              <a:ext uri="{FF2B5EF4-FFF2-40B4-BE49-F238E27FC236}">
                <a16:creationId xmlns:a16="http://schemas.microsoft.com/office/drawing/2014/main" id="{E810393E-5787-14B5-735D-84E26B9DCB59}"/>
              </a:ext>
            </a:extLst>
          </p:cNvPr>
          <p:cNvSpPr>
            <a:spLocks/>
          </p:cNvSpPr>
          <p:nvPr/>
        </p:nvSpPr>
        <p:spPr bwMode="auto">
          <a:xfrm>
            <a:off x="10820400" y="1147049"/>
            <a:ext cx="1188109" cy="1196016"/>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rgbClr val="FFFFFF"/>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nvGrpSpPr>
          <p:cNvPr id="3" name="Grupo 2">
            <a:extLst>
              <a:ext uri="{FF2B5EF4-FFF2-40B4-BE49-F238E27FC236}">
                <a16:creationId xmlns:a16="http://schemas.microsoft.com/office/drawing/2014/main" id="{5267A86F-BE4F-72BC-2478-6ED551E80F48}"/>
              </a:ext>
            </a:extLst>
          </p:cNvPr>
          <p:cNvGrpSpPr/>
          <p:nvPr/>
        </p:nvGrpSpPr>
        <p:grpSpPr>
          <a:xfrm>
            <a:off x="83315" y="100378"/>
            <a:ext cx="11312995" cy="630845"/>
            <a:chOff x="101977" y="91047"/>
            <a:chExt cx="11312995" cy="630845"/>
          </a:xfrm>
        </p:grpSpPr>
        <p:sp>
          <p:nvSpPr>
            <p:cNvPr id="4" name="TextBox 12">
              <a:extLst>
                <a:ext uri="{FF2B5EF4-FFF2-40B4-BE49-F238E27FC236}">
                  <a16:creationId xmlns:a16="http://schemas.microsoft.com/office/drawing/2014/main" id="{2D324EDA-8255-4A9E-A274-1E9AEE0C0010}"/>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6" name="Grupo 5">
              <a:extLst>
                <a:ext uri="{FF2B5EF4-FFF2-40B4-BE49-F238E27FC236}">
                  <a16:creationId xmlns:a16="http://schemas.microsoft.com/office/drawing/2014/main" id="{46E689E6-1E23-4F41-8E47-FE648CA8DCC7}"/>
                </a:ext>
              </a:extLst>
            </p:cNvPr>
            <p:cNvGrpSpPr/>
            <p:nvPr/>
          </p:nvGrpSpPr>
          <p:grpSpPr>
            <a:xfrm>
              <a:off x="101977" y="91047"/>
              <a:ext cx="712074" cy="630845"/>
              <a:chOff x="101977" y="91047"/>
              <a:chExt cx="712074" cy="630845"/>
            </a:xfrm>
          </p:grpSpPr>
          <p:sp>
            <p:nvSpPr>
              <p:cNvPr id="7" name="Graphic 10">
                <a:extLst>
                  <a:ext uri="{FF2B5EF4-FFF2-40B4-BE49-F238E27FC236}">
                    <a16:creationId xmlns:a16="http://schemas.microsoft.com/office/drawing/2014/main" id="{82EE6F69-C4C5-100A-E329-35D68157FBC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1" name="TextBox 38">
                <a:extLst>
                  <a:ext uri="{FF2B5EF4-FFF2-40B4-BE49-F238E27FC236}">
                    <a16:creationId xmlns:a16="http://schemas.microsoft.com/office/drawing/2014/main" id="{8D59D79F-4D84-6012-08B7-F9D34E585D6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2" name="Imagen 1">
            <a:extLst>
              <a:ext uri="{FF2B5EF4-FFF2-40B4-BE49-F238E27FC236}">
                <a16:creationId xmlns:a16="http://schemas.microsoft.com/office/drawing/2014/main" id="{ABF70227-C727-A582-6EBD-B2E423D34379}"/>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38143579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45</a:t>
            </a:fld>
            <a:endParaRPr lang="es-ES"/>
          </a:p>
        </p:txBody>
      </p:sp>
      <p:grpSp>
        <p:nvGrpSpPr>
          <p:cNvPr id="20" name="Grupo 19">
            <a:extLst>
              <a:ext uri="{FF2B5EF4-FFF2-40B4-BE49-F238E27FC236}">
                <a16:creationId xmlns:a16="http://schemas.microsoft.com/office/drawing/2014/main" id="{582ED1F8-4154-1912-0BAC-42C28F9DFCD6}"/>
              </a:ext>
            </a:extLst>
          </p:cNvPr>
          <p:cNvGrpSpPr/>
          <p:nvPr/>
        </p:nvGrpSpPr>
        <p:grpSpPr>
          <a:xfrm>
            <a:off x="3668502" y="2521490"/>
            <a:ext cx="5148000" cy="796343"/>
            <a:chOff x="5403586" y="2216373"/>
            <a:chExt cx="5148000" cy="796343"/>
          </a:xfrm>
        </p:grpSpPr>
        <p:sp>
          <p:nvSpPr>
            <p:cNvPr id="22" name="Rectángulo 21">
              <a:extLst>
                <a:ext uri="{FF2B5EF4-FFF2-40B4-BE49-F238E27FC236}">
                  <a16:creationId xmlns:a16="http://schemas.microsoft.com/office/drawing/2014/main" id="{87C172F8-77AA-890C-AD75-62810609B8FE}"/>
                </a:ext>
              </a:extLst>
            </p:cNvPr>
            <p:cNvSpPr/>
            <p:nvPr/>
          </p:nvSpPr>
          <p:spPr>
            <a:xfrm>
              <a:off x="5403586" y="2650241"/>
              <a:ext cx="5148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3" name="Rectángulo 22">
              <a:extLst>
                <a:ext uri="{FF2B5EF4-FFF2-40B4-BE49-F238E27FC236}">
                  <a16:creationId xmlns:a16="http://schemas.microsoft.com/office/drawing/2014/main" id="{3E828183-2512-35CB-C7A4-8D3608925517}"/>
                </a:ext>
              </a:extLst>
            </p:cNvPr>
            <p:cNvSpPr/>
            <p:nvPr/>
          </p:nvSpPr>
          <p:spPr>
            <a:xfrm>
              <a:off x="6321586" y="2650241"/>
              <a:ext cx="3312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5" name="CuadroTexto 24">
              <a:extLst>
                <a:ext uri="{FF2B5EF4-FFF2-40B4-BE49-F238E27FC236}">
                  <a16:creationId xmlns:a16="http://schemas.microsoft.com/office/drawing/2014/main" id="{1362BECB-41E1-9D9A-BB95-E3E9A84441EA}"/>
                </a:ext>
              </a:extLst>
            </p:cNvPr>
            <p:cNvSpPr txBox="1"/>
            <p:nvPr/>
          </p:nvSpPr>
          <p:spPr>
            <a:xfrm>
              <a:off x="6281322" y="2677590"/>
              <a:ext cx="3392529" cy="307777"/>
            </a:xfrm>
            <a:prstGeom prst="rect">
              <a:avLst/>
            </a:prstGeom>
            <a:noFill/>
          </p:spPr>
          <p:txBody>
            <a:bodyPr wrap="square" rtlCol="0">
              <a:spAutoFit/>
            </a:bodyPr>
            <a:lstStyle/>
            <a:p>
              <a:pPr algn="ctr"/>
              <a:r>
                <a:rPr lang="es-ES" sz="1400">
                  <a:solidFill>
                    <a:schemeClr val="bg1"/>
                  </a:solidFill>
                </a:rPr>
                <a:t>Tramo de rendimientos del/a trabajador/a</a:t>
              </a:r>
            </a:p>
          </p:txBody>
        </p:sp>
        <p:grpSp>
          <p:nvGrpSpPr>
            <p:cNvPr id="26" name="Grupo 25">
              <a:extLst>
                <a:ext uri="{FF2B5EF4-FFF2-40B4-BE49-F238E27FC236}">
                  <a16:creationId xmlns:a16="http://schemas.microsoft.com/office/drawing/2014/main" id="{7061B1F7-DCDB-409D-6862-29050A582B71}"/>
                </a:ext>
              </a:extLst>
            </p:cNvPr>
            <p:cNvGrpSpPr/>
            <p:nvPr/>
          </p:nvGrpSpPr>
          <p:grpSpPr>
            <a:xfrm>
              <a:off x="7074188" y="2216373"/>
              <a:ext cx="108000" cy="433868"/>
              <a:chOff x="7074188" y="2112676"/>
              <a:chExt cx="108000" cy="433868"/>
            </a:xfrm>
          </p:grpSpPr>
          <p:cxnSp>
            <p:nvCxnSpPr>
              <p:cNvPr id="28" name="Conector recto 27">
                <a:extLst>
                  <a:ext uri="{FF2B5EF4-FFF2-40B4-BE49-F238E27FC236}">
                    <a16:creationId xmlns:a16="http://schemas.microsoft.com/office/drawing/2014/main" id="{E7295DAD-167D-619B-9F19-E2511D8CDBFD}"/>
                  </a:ext>
                </a:extLst>
              </p:cNvPr>
              <p:cNvCxnSpPr>
                <a:cxnSpLocks/>
              </p:cNvCxnSpPr>
              <p:nvPr/>
            </p:nvCxnSpPr>
            <p:spPr>
              <a:xfrm>
                <a:off x="7128188" y="2222544"/>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29" name="Elipse 28">
                <a:extLst>
                  <a:ext uri="{FF2B5EF4-FFF2-40B4-BE49-F238E27FC236}">
                    <a16:creationId xmlns:a16="http://schemas.microsoft.com/office/drawing/2014/main" id="{E9E6DBFD-D7A2-885D-26F5-ECE0DFD04120}"/>
                  </a:ext>
                </a:extLst>
              </p:cNvPr>
              <p:cNvSpPr/>
              <p:nvPr/>
            </p:nvSpPr>
            <p:spPr>
              <a:xfrm flipH="1">
                <a:off x="7074188" y="211267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7" name="CuadroTexto 26">
              <a:extLst>
                <a:ext uri="{FF2B5EF4-FFF2-40B4-BE49-F238E27FC236}">
                  <a16:creationId xmlns:a16="http://schemas.microsoft.com/office/drawing/2014/main" id="{A3A64599-1BE6-2CC4-5C06-4F7F7AD86D38}"/>
                </a:ext>
              </a:extLst>
            </p:cNvPr>
            <p:cNvSpPr txBox="1"/>
            <p:nvPr/>
          </p:nvSpPr>
          <p:spPr>
            <a:xfrm flipH="1">
              <a:off x="7128188" y="2329454"/>
              <a:ext cx="2246079" cy="261610"/>
            </a:xfrm>
            <a:prstGeom prst="rect">
              <a:avLst/>
            </a:prstGeom>
            <a:noFill/>
          </p:spPr>
          <p:txBody>
            <a:bodyPr wrap="square" rtlCol="0">
              <a:spAutoFit/>
            </a:bodyPr>
            <a:lstStyle/>
            <a:p>
              <a:r>
                <a:rPr lang="es-ES" sz="1100" err="1"/>
                <a:t>BCPpM</a:t>
              </a:r>
              <a:endParaRPr lang="es-ES" sz="1100"/>
            </a:p>
          </p:txBody>
        </p:sp>
      </p:grpSp>
      <p:sp>
        <p:nvSpPr>
          <p:cNvPr id="30" name="Persegi Panjang: Sudut Lengkung 1">
            <a:extLst>
              <a:ext uri="{FF2B5EF4-FFF2-40B4-BE49-F238E27FC236}">
                <a16:creationId xmlns:a16="http://schemas.microsoft.com/office/drawing/2014/main" id="{593702C7-61CC-6CAF-985B-841F1637EB06}"/>
              </a:ext>
            </a:extLst>
          </p:cNvPr>
          <p:cNvSpPr/>
          <p:nvPr/>
        </p:nvSpPr>
        <p:spPr>
          <a:xfrm>
            <a:off x="940743" y="1087929"/>
            <a:ext cx="10327331" cy="1024176"/>
          </a:xfrm>
          <a:prstGeom prst="roundRect">
            <a:avLst>
              <a:gd name="adj" fmla="val 5822"/>
            </a:avLst>
          </a:prstGeom>
          <a:solidFill>
            <a:srgbClr val="164C7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70AD47">
                  <a:lumMod val="50000"/>
                </a:srgbClr>
              </a:solidFill>
              <a:latin typeface="Calibri" panose="020F0502020204030204"/>
            </a:endParaRPr>
          </a:p>
        </p:txBody>
      </p:sp>
      <p:sp>
        <p:nvSpPr>
          <p:cNvPr id="31" name="!!CoverSlideFooterText">
            <a:extLst>
              <a:ext uri="{FF2B5EF4-FFF2-40B4-BE49-F238E27FC236}">
                <a16:creationId xmlns:a16="http://schemas.microsoft.com/office/drawing/2014/main" id="{4AFEF59E-BBC0-58EE-7A8F-EF0CC85FE017}"/>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32" name="!!CoverSlideFooterText">
            <a:extLst>
              <a:ext uri="{FF2B5EF4-FFF2-40B4-BE49-F238E27FC236}">
                <a16:creationId xmlns:a16="http://schemas.microsoft.com/office/drawing/2014/main" id="{E8F1596A-419E-EA91-AC0C-6C965B8187A5}"/>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47" name="!!CoverSlideFooterText">
            <a:extLst>
              <a:ext uri="{FF2B5EF4-FFF2-40B4-BE49-F238E27FC236}">
                <a16:creationId xmlns:a16="http://schemas.microsoft.com/office/drawing/2014/main" id="{1E70FDDE-F8E8-E8F8-C971-082F11E61194}"/>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48" name="Subtitle 2">
            <a:extLst>
              <a:ext uri="{FF2B5EF4-FFF2-40B4-BE49-F238E27FC236}">
                <a16:creationId xmlns:a16="http://schemas.microsoft.com/office/drawing/2014/main" id="{4D01548E-4488-8E5A-F05D-449A3EDF2FDA}"/>
              </a:ext>
            </a:extLst>
          </p:cNvPr>
          <p:cNvSpPr txBox="1">
            <a:spLocks noChangeArrowheads="1"/>
          </p:cNvSpPr>
          <p:nvPr/>
        </p:nvSpPr>
        <p:spPr bwMode="auto">
          <a:xfrm>
            <a:off x="1549919" y="1520845"/>
            <a:ext cx="7498714"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latin typeface="+mn-lt"/>
                <a:ea typeface="Lato Light" panose="020F0502020204030203" pitchFamily="34" charset="0"/>
                <a:cs typeface="Segoe UI" panose="020B0502040204020203" pitchFamily="34" charset="0"/>
              </a:rPr>
              <a:t>¿Qué sucede si la </a:t>
            </a:r>
            <a:r>
              <a:rPr lang="es-ES" altLang="en-US" sz="1900" b="1" err="1">
                <a:solidFill>
                  <a:srgbClr val="1D5253"/>
                </a:solidFill>
                <a:latin typeface="+mn-lt"/>
                <a:ea typeface="Lato Light" panose="020F0502020204030203" pitchFamily="34" charset="0"/>
                <a:cs typeface="Segoe UI" panose="020B0502040204020203" pitchFamily="34" charset="0"/>
              </a:rPr>
              <a:t>BCPpM</a:t>
            </a:r>
            <a:r>
              <a:rPr lang="es-ES" altLang="en-US" sz="1900" b="1">
                <a:solidFill>
                  <a:schemeClr val="accent1"/>
                </a:solidFill>
                <a:latin typeface="+mn-lt"/>
                <a:ea typeface="Lato Light" panose="020F0502020204030203" pitchFamily="34" charset="0"/>
                <a:cs typeface="Segoe UI" panose="020B0502040204020203" pitchFamily="34" charset="0"/>
              </a:rPr>
              <a:t> </a:t>
            </a:r>
            <a:r>
              <a:rPr lang="es-ES" sz="1900">
                <a:latin typeface="+mn-lt"/>
                <a:ea typeface="Lato Light" panose="020F0502020204030203" pitchFamily="34" charset="0"/>
                <a:cs typeface="Segoe UI" panose="020B0502040204020203" pitchFamily="34" charset="0"/>
              </a:rPr>
              <a:t>está</a:t>
            </a:r>
            <a:r>
              <a:rPr lang="es-ES" sz="1900" b="1">
                <a:solidFill>
                  <a:schemeClr val="accent2"/>
                </a:solidFill>
              </a:rPr>
              <a:t> </a:t>
            </a:r>
            <a:r>
              <a:rPr lang="es-ES" sz="1900" b="1">
                <a:solidFill>
                  <a:srgbClr val="1D5253"/>
                </a:solidFill>
                <a:latin typeface="+mn-lt"/>
                <a:ea typeface="Lato Light" panose="020F0502020204030203" pitchFamily="34" charset="0"/>
                <a:cs typeface="Segoe UI" panose="020B0502040204020203" pitchFamily="34" charset="0"/>
              </a:rPr>
              <a:t>dentro del tramo de RNM </a:t>
            </a:r>
            <a:r>
              <a:rPr lang="es-ES" sz="1900"/>
              <a:t>que corresponde</a:t>
            </a:r>
            <a:r>
              <a:rPr lang="es-ES" altLang="en-US" sz="1900">
                <a:latin typeface="+mn-lt"/>
                <a:ea typeface="Lato Light" panose="020F0502020204030203" pitchFamily="34" charset="0"/>
                <a:cs typeface="Segoe UI" panose="020B0502040204020203" pitchFamily="34" charset="0"/>
              </a:rPr>
              <a:t>?</a:t>
            </a:r>
            <a:endParaRPr lang="es-ES" altLang="en-US" sz="1900" b="1">
              <a:latin typeface="+mn-lt"/>
              <a:ea typeface="Lato Light" panose="020F0502020204030203" pitchFamily="34" charset="0"/>
              <a:cs typeface="Segoe UI" panose="020B0502040204020203" pitchFamily="34" charset="0"/>
            </a:endParaRPr>
          </a:p>
        </p:txBody>
      </p:sp>
      <p:sp>
        <p:nvSpPr>
          <p:cNvPr id="39" name="Persegi Panjang: Sudut Lengkung 3">
            <a:extLst>
              <a:ext uri="{FF2B5EF4-FFF2-40B4-BE49-F238E27FC236}">
                <a16:creationId xmlns:a16="http://schemas.microsoft.com/office/drawing/2014/main" id="{AF68B5AB-0B75-0037-A459-E23D1A126970}"/>
              </a:ext>
            </a:extLst>
          </p:cNvPr>
          <p:cNvSpPr/>
          <p:nvPr/>
        </p:nvSpPr>
        <p:spPr>
          <a:xfrm flipH="1">
            <a:off x="819022" y="5241908"/>
            <a:ext cx="10327331" cy="782761"/>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grpSp>
        <p:nvGrpSpPr>
          <p:cNvPr id="40" name="Grupo 39">
            <a:extLst>
              <a:ext uri="{FF2B5EF4-FFF2-40B4-BE49-F238E27FC236}">
                <a16:creationId xmlns:a16="http://schemas.microsoft.com/office/drawing/2014/main" id="{85E9C6F1-54F5-CDA8-FAE6-39DE23F66448}"/>
              </a:ext>
            </a:extLst>
          </p:cNvPr>
          <p:cNvGrpSpPr/>
          <p:nvPr/>
        </p:nvGrpSpPr>
        <p:grpSpPr>
          <a:xfrm>
            <a:off x="940743" y="4558168"/>
            <a:ext cx="7122827" cy="646331"/>
            <a:chOff x="402039" y="3957114"/>
            <a:chExt cx="10327330" cy="646331"/>
          </a:xfrm>
        </p:grpSpPr>
        <p:sp>
          <p:nvSpPr>
            <p:cNvPr id="41" name="Rectangle 11">
              <a:extLst>
                <a:ext uri="{FF2B5EF4-FFF2-40B4-BE49-F238E27FC236}">
                  <a16:creationId xmlns:a16="http://schemas.microsoft.com/office/drawing/2014/main" id="{83FCF8FC-0D41-611C-425F-AD1C957F82B1}"/>
                </a:ext>
              </a:extLst>
            </p:cNvPr>
            <p:cNvSpPr/>
            <p:nvPr/>
          </p:nvSpPr>
          <p:spPr>
            <a:xfrm>
              <a:off x="710754" y="3957114"/>
              <a:ext cx="10018615" cy="646331"/>
            </a:xfrm>
            <a:prstGeom prst="rect">
              <a:avLst/>
            </a:prstGeom>
          </p:spPr>
          <p:txBody>
            <a:bodyPr wrap="square">
              <a:spAutoFit/>
            </a:bodyPr>
            <a:lstStyle/>
            <a:p>
              <a:pPr algn="just"/>
              <a:r>
                <a:rPr lang="es-ES">
                  <a:solidFill>
                    <a:schemeClr val="tx2">
                      <a:lumMod val="75000"/>
                    </a:schemeClr>
                  </a:solidFill>
                  <a:cs typeface="Arial" panose="020B0604020202020204" pitchFamily="34" charset="0"/>
                </a:rPr>
                <a:t>Las </a:t>
              </a:r>
              <a:r>
                <a:rPr lang="es-ES" b="1">
                  <a:solidFill>
                    <a:schemeClr val="tx2">
                      <a:lumMod val="50000"/>
                    </a:schemeClr>
                  </a:solidFill>
                  <a:cs typeface="Arial" panose="020B0604020202020204" pitchFamily="34" charset="0"/>
                </a:rPr>
                <a:t>BCP</a:t>
              </a:r>
              <a:r>
                <a:rPr lang="es-ES" b="1">
                  <a:solidFill>
                    <a:schemeClr val="tx2">
                      <a:lumMod val="75000"/>
                    </a:schemeClr>
                  </a:solidFill>
                  <a:cs typeface="Arial" panose="020B0604020202020204" pitchFamily="34" charset="0"/>
                </a:rPr>
                <a:t> </a:t>
              </a:r>
              <a:r>
                <a:rPr lang="es-ES">
                  <a:solidFill>
                    <a:schemeClr val="tx2">
                      <a:lumMod val="75000"/>
                    </a:schemeClr>
                  </a:solidFill>
                  <a:cs typeface="Arial" panose="020B0604020202020204" pitchFamily="34" charset="0"/>
                </a:rPr>
                <a:t>elegidas en los distintos periodos del año de la RC se convierten en </a:t>
              </a:r>
              <a:r>
                <a:rPr lang="es-ES" b="1">
                  <a:solidFill>
                    <a:schemeClr val="tx2">
                      <a:lumMod val="50000"/>
                    </a:schemeClr>
                  </a:solidFill>
                  <a:cs typeface="Arial" panose="020B0604020202020204" pitchFamily="34" charset="0"/>
                </a:rPr>
                <a:t>BCD</a:t>
              </a:r>
              <a:endParaRPr lang="es-ES">
                <a:solidFill>
                  <a:schemeClr val="tx2">
                    <a:lumMod val="50000"/>
                  </a:schemeClr>
                </a:solidFill>
                <a:cs typeface="Arial" panose="020B0604020202020204" pitchFamily="34" charset="0"/>
              </a:endParaRPr>
            </a:p>
          </p:txBody>
        </p:sp>
        <p:sp>
          <p:nvSpPr>
            <p:cNvPr id="42" name="Isosceles Triangle 8">
              <a:extLst>
                <a:ext uri="{FF2B5EF4-FFF2-40B4-BE49-F238E27FC236}">
                  <a16:creationId xmlns:a16="http://schemas.microsoft.com/office/drawing/2014/main" id="{939C62AB-FC13-02B1-6BF9-3A24CE3A66BC}"/>
                </a:ext>
              </a:extLst>
            </p:cNvPr>
            <p:cNvSpPr/>
            <p:nvPr/>
          </p:nvSpPr>
          <p:spPr>
            <a:xfrm rot="5400000">
              <a:off x="386540" y="4057848"/>
              <a:ext cx="263472" cy="232474"/>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43" name="Grupo 42">
            <a:extLst>
              <a:ext uri="{FF2B5EF4-FFF2-40B4-BE49-F238E27FC236}">
                <a16:creationId xmlns:a16="http://schemas.microsoft.com/office/drawing/2014/main" id="{A3C13EFB-3E4D-08FB-3AC5-E77460FA6862}"/>
              </a:ext>
            </a:extLst>
          </p:cNvPr>
          <p:cNvGrpSpPr/>
          <p:nvPr/>
        </p:nvGrpSpPr>
        <p:grpSpPr>
          <a:xfrm>
            <a:off x="940744" y="3805381"/>
            <a:ext cx="7557798" cy="646331"/>
            <a:chOff x="402039" y="2856552"/>
            <a:chExt cx="9403407" cy="646331"/>
          </a:xfrm>
        </p:grpSpPr>
        <p:sp>
          <p:nvSpPr>
            <p:cNvPr id="44" name="Rectangle 10">
              <a:extLst>
                <a:ext uri="{FF2B5EF4-FFF2-40B4-BE49-F238E27FC236}">
                  <a16:creationId xmlns:a16="http://schemas.microsoft.com/office/drawing/2014/main" id="{EED19279-FC4B-BFD4-1584-73ECEAB67C87}"/>
                </a:ext>
              </a:extLst>
            </p:cNvPr>
            <p:cNvSpPr/>
            <p:nvPr/>
          </p:nvSpPr>
          <p:spPr>
            <a:xfrm>
              <a:off x="710756" y="2856552"/>
              <a:ext cx="9094690" cy="646331"/>
            </a:xfrm>
            <a:prstGeom prst="rect">
              <a:avLst/>
            </a:prstGeom>
          </p:spPr>
          <p:txBody>
            <a:bodyPr wrap="square">
              <a:spAutoFit/>
            </a:bodyPr>
            <a:lstStyle/>
            <a:p>
              <a:pPr algn="just"/>
              <a:r>
                <a:rPr lang="es-ES" b="1">
                  <a:solidFill>
                    <a:schemeClr val="tx2">
                      <a:lumMod val="50000"/>
                    </a:schemeClr>
                  </a:solidFill>
                  <a:cs typeface="Arial" panose="020B0604020202020204" pitchFamily="34" charset="0"/>
                </a:rPr>
                <a:t>Se</a:t>
              </a:r>
              <a:r>
                <a:rPr lang="es-ES" b="1">
                  <a:solidFill>
                    <a:schemeClr val="tx2">
                      <a:lumMod val="75000"/>
                    </a:schemeClr>
                  </a:solidFill>
                  <a:cs typeface="Arial" panose="020B0604020202020204" pitchFamily="34" charset="0"/>
                </a:rPr>
                <a:t> </a:t>
              </a:r>
              <a:r>
                <a:rPr lang="es-ES">
                  <a:solidFill>
                    <a:schemeClr val="tx2">
                      <a:lumMod val="75000"/>
                    </a:schemeClr>
                  </a:solidFill>
                  <a:cs typeface="Arial" panose="020B0604020202020204" pitchFamily="34" charset="0"/>
                </a:rPr>
                <a:t>ha cotizado correctamente y </a:t>
              </a:r>
              <a:r>
                <a:rPr lang="es-ES" b="1">
                  <a:solidFill>
                    <a:schemeClr val="tx2">
                      <a:lumMod val="50000"/>
                    </a:schemeClr>
                  </a:solidFill>
                  <a:cs typeface="Arial" panose="020B0604020202020204" pitchFamily="34" charset="0"/>
                </a:rPr>
                <a:t>no tiene que realizar ninguna otra actuación</a:t>
              </a:r>
              <a:r>
                <a:rPr lang="es-ES">
                  <a:solidFill>
                    <a:schemeClr val="tx2">
                      <a:lumMod val="75000"/>
                    </a:schemeClr>
                  </a:solidFill>
                  <a:cs typeface="Arial" panose="020B0604020202020204" pitchFamily="34" charset="0"/>
                </a:rPr>
                <a:t> </a:t>
              </a:r>
            </a:p>
          </p:txBody>
        </p:sp>
        <p:sp>
          <p:nvSpPr>
            <p:cNvPr id="45" name="Isosceles Triangle 7">
              <a:extLst>
                <a:ext uri="{FF2B5EF4-FFF2-40B4-BE49-F238E27FC236}">
                  <a16:creationId xmlns:a16="http://schemas.microsoft.com/office/drawing/2014/main" id="{05934FF1-A22C-0CBE-E776-B3E12CD87436}"/>
                </a:ext>
              </a:extLst>
            </p:cNvPr>
            <p:cNvSpPr/>
            <p:nvPr/>
          </p:nvSpPr>
          <p:spPr>
            <a:xfrm rot="5400000">
              <a:off x="386540" y="2928711"/>
              <a:ext cx="263472" cy="232474"/>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grpSp>
        <p:nvGrpSpPr>
          <p:cNvPr id="46" name="Grupo 45">
            <a:extLst>
              <a:ext uri="{FF2B5EF4-FFF2-40B4-BE49-F238E27FC236}">
                <a16:creationId xmlns:a16="http://schemas.microsoft.com/office/drawing/2014/main" id="{D683BABA-B689-A650-E70E-1A2DE1AE0F2A}"/>
              </a:ext>
            </a:extLst>
          </p:cNvPr>
          <p:cNvGrpSpPr/>
          <p:nvPr/>
        </p:nvGrpSpPr>
        <p:grpSpPr>
          <a:xfrm>
            <a:off x="5674124" y="5386909"/>
            <a:ext cx="508874" cy="506019"/>
            <a:chOff x="6222168" y="1007759"/>
            <a:chExt cx="508874" cy="506019"/>
          </a:xfrm>
        </p:grpSpPr>
        <p:sp>
          <p:nvSpPr>
            <p:cNvPr id="49" name="Freeform: Shape 97">
              <a:extLst>
                <a:ext uri="{FF2B5EF4-FFF2-40B4-BE49-F238E27FC236}">
                  <a16:creationId xmlns:a16="http://schemas.microsoft.com/office/drawing/2014/main" id="{FBC1BF54-2BB2-0317-7D42-E881CFF7F496}"/>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52" name="Group 45">
              <a:extLst>
                <a:ext uri="{FF2B5EF4-FFF2-40B4-BE49-F238E27FC236}">
                  <a16:creationId xmlns:a16="http://schemas.microsoft.com/office/drawing/2014/main" id="{F4B9F9BC-4296-FD57-3612-50D2E7F453DE}"/>
                </a:ext>
              </a:extLst>
            </p:cNvPr>
            <p:cNvGrpSpPr/>
            <p:nvPr/>
          </p:nvGrpSpPr>
          <p:grpSpPr>
            <a:xfrm>
              <a:off x="6345880" y="1080659"/>
              <a:ext cx="261451" cy="360219"/>
              <a:chOff x="943524" y="3635770"/>
              <a:chExt cx="321960" cy="443587"/>
            </a:xfrm>
            <a:noFill/>
          </p:grpSpPr>
          <p:sp>
            <p:nvSpPr>
              <p:cNvPr id="54" name="Freeform: Shape 46">
                <a:extLst>
                  <a:ext uri="{FF2B5EF4-FFF2-40B4-BE49-F238E27FC236}">
                    <a16:creationId xmlns:a16="http://schemas.microsoft.com/office/drawing/2014/main" id="{292FE745-F25E-CB59-D772-FE65CE4A2ED1}"/>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5" name="Freeform: Shape 47">
                <a:extLst>
                  <a:ext uri="{FF2B5EF4-FFF2-40B4-BE49-F238E27FC236}">
                    <a16:creationId xmlns:a16="http://schemas.microsoft.com/office/drawing/2014/main" id="{8543E522-A1BE-A335-E4F4-14C005ACECBA}"/>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6" name="Freeform: Shape 48">
                <a:extLst>
                  <a:ext uri="{FF2B5EF4-FFF2-40B4-BE49-F238E27FC236}">
                    <a16:creationId xmlns:a16="http://schemas.microsoft.com/office/drawing/2014/main" id="{A1EE2974-EE4C-74EB-FA18-EE9E72E9E8C7}"/>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7" name="Freeform: Shape 49">
                <a:extLst>
                  <a:ext uri="{FF2B5EF4-FFF2-40B4-BE49-F238E27FC236}">
                    <a16:creationId xmlns:a16="http://schemas.microsoft.com/office/drawing/2014/main" id="{A8C7D8E1-D0DA-4924-0DDB-C326AC55B288}"/>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8" name="Freeform: Shape 50">
                <a:extLst>
                  <a:ext uri="{FF2B5EF4-FFF2-40B4-BE49-F238E27FC236}">
                    <a16:creationId xmlns:a16="http://schemas.microsoft.com/office/drawing/2014/main" id="{0CC9C379-5D1C-7935-F9DF-CD537FB44AF0}"/>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9" name="Freeform: Shape 51">
                <a:extLst>
                  <a:ext uri="{FF2B5EF4-FFF2-40B4-BE49-F238E27FC236}">
                    <a16:creationId xmlns:a16="http://schemas.microsoft.com/office/drawing/2014/main" id="{6402F4D3-6808-C20D-5F14-A9FC101B4743}"/>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0" name="Freeform: Shape 52">
                <a:extLst>
                  <a:ext uri="{FF2B5EF4-FFF2-40B4-BE49-F238E27FC236}">
                    <a16:creationId xmlns:a16="http://schemas.microsoft.com/office/drawing/2014/main" id="{2139A4F1-5151-E4A2-E78F-55FB408537DA}"/>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1" name="Freeform: Shape 53">
                <a:extLst>
                  <a:ext uri="{FF2B5EF4-FFF2-40B4-BE49-F238E27FC236}">
                    <a16:creationId xmlns:a16="http://schemas.microsoft.com/office/drawing/2014/main" id="{E95E9657-0D54-FC42-F03F-F63A79643F29}"/>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2" name="Freeform: Shape 54">
                <a:extLst>
                  <a:ext uri="{FF2B5EF4-FFF2-40B4-BE49-F238E27FC236}">
                    <a16:creationId xmlns:a16="http://schemas.microsoft.com/office/drawing/2014/main" id="{88710947-2B56-B7E2-2DC0-07FD5051FB3D}"/>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3" name="Freeform: Shape 55">
                <a:extLst>
                  <a:ext uri="{FF2B5EF4-FFF2-40B4-BE49-F238E27FC236}">
                    <a16:creationId xmlns:a16="http://schemas.microsoft.com/office/drawing/2014/main" id="{C7F0493D-818B-2AA0-1B3B-E9E80BC9E8CD}"/>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4" name="Freeform: Shape 56">
                <a:extLst>
                  <a:ext uri="{FF2B5EF4-FFF2-40B4-BE49-F238E27FC236}">
                    <a16:creationId xmlns:a16="http://schemas.microsoft.com/office/drawing/2014/main" id="{5B576CA0-0810-8FB3-F9CC-EA5DA8709E86}"/>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5" name="Freeform: Shape 57">
                <a:extLst>
                  <a:ext uri="{FF2B5EF4-FFF2-40B4-BE49-F238E27FC236}">
                    <a16:creationId xmlns:a16="http://schemas.microsoft.com/office/drawing/2014/main" id="{51460172-A66A-945F-E449-DB9F51D2E1C1}"/>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66" name="Rectangle 10">
            <a:extLst>
              <a:ext uri="{FF2B5EF4-FFF2-40B4-BE49-F238E27FC236}">
                <a16:creationId xmlns:a16="http://schemas.microsoft.com/office/drawing/2014/main" id="{2046250E-68C3-3596-8B74-9CF1E01822ED}"/>
              </a:ext>
            </a:extLst>
          </p:cNvPr>
          <p:cNvSpPr/>
          <p:nvPr/>
        </p:nvSpPr>
        <p:spPr>
          <a:xfrm>
            <a:off x="6339298" y="5438557"/>
            <a:ext cx="2102851" cy="369332"/>
          </a:xfrm>
          <a:prstGeom prst="rect">
            <a:avLst/>
          </a:prstGeom>
        </p:spPr>
        <p:txBody>
          <a:bodyPr wrap="square">
            <a:spAutoFit/>
          </a:bodyPr>
          <a:lstStyle/>
          <a:p>
            <a:pPr algn="just"/>
            <a:r>
              <a:rPr lang="es-ES" b="1">
                <a:solidFill>
                  <a:schemeClr val="tx2">
                    <a:lumMod val="75000"/>
                  </a:schemeClr>
                </a:solidFill>
                <a:cs typeface="Arial" panose="020B0604020202020204" pitchFamily="34" charset="0"/>
              </a:rPr>
              <a:t>En este caso recibe</a:t>
            </a:r>
            <a:endParaRPr lang="es-ES">
              <a:solidFill>
                <a:schemeClr val="tx2">
                  <a:lumMod val="75000"/>
                </a:schemeClr>
              </a:solidFill>
              <a:cs typeface="Arial" panose="020B0604020202020204" pitchFamily="34" charset="0"/>
            </a:endParaRPr>
          </a:p>
        </p:txBody>
      </p:sp>
      <p:grpSp>
        <p:nvGrpSpPr>
          <p:cNvPr id="67" name="Grupo 66">
            <a:extLst>
              <a:ext uri="{FF2B5EF4-FFF2-40B4-BE49-F238E27FC236}">
                <a16:creationId xmlns:a16="http://schemas.microsoft.com/office/drawing/2014/main" id="{C11B16D1-0684-DCAA-05C8-7E60E89699BB}"/>
              </a:ext>
            </a:extLst>
          </p:cNvPr>
          <p:cNvGrpSpPr/>
          <p:nvPr/>
        </p:nvGrpSpPr>
        <p:grpSpPr>
          <a:xfrm flipH="1">
            <a:off x="8461125" y="3298541"/>
            <a:ext cx="3496002" cy="3099213"/>
            <a:chOff x="351150" y="1444151"/>
            <a:chExt cx="4814664" cy="4238600"/>
          </a:xfrm>
        </p:grpSpPr>
        <p:pic>
          <p:nvPicPr>
            <p:cNvPr id="71" name="Picture Placeholder 5">
              <a:extLst>
                <a:ext uri="{FF2B5EF4-FFF2-40B4-BE49-F238E27FC236}">
                  <a16:creationId xmlns:a16="http://schemas.microsoft.com/office/drawing/2014/main" id="{D8A99E87-929C-6792-B58B-1800A153C00E}"/>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72" name="Oval 41">
              <a:extLst>
                <a:ext uri="{FF2B5EF4-FFF2-40B4-BE49-F238E27FC236}">
                  <a16:creationId xmlns:a16="http://schemas.microsoft.com/office/drawing/2014/main" id="{03443703-4DAC-522C-0AB7-A36A45B50D96}"/>
                </a:ext>
              </a:extLst>
            </p:cNvPr>
            <p:cNvSpPr/>
            <p:nvPr/>
          </p:nvSpPr>
          <p:spPr>
            <a:xfrm>
              <a:off x="2727414" y="3244351"/>
              <a:ext cx="2438400" cy="24384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Resolución </a:t>
              </a:r>
            </a:p>
            <a:p>
              <a:pPr algn="ctr">
                <a:lnSpc>
                  <a:spcPct val="90000"/>
                </a:lnSpc>
              </a:pPr>
              <a:r>
                <a:rPr lang="es-ES" sz="2000" b="1" kern="0">
                  <a:solidFill>
                    <a:schemeClr val="bg1"/>
                  </a:solidFill>
                  <a:cs typeface="Arial" panose="020B0604020202020204" pitchFamily="34" charset="0"/>
                </a:rPr>
                <a:t>TA R 23 010</a:t>
              </a:r>
              <a:endParaRPr lang="es-ES" b="1" kern="0">
                <a:solidFill>
                  <a:schemeClr val="bg1"/>
                </a:solidFill>
                <a:cs typeface="Arial" panose="020B0604020202020204" pitchFamily="34" charset="0"/>
              </a:endParaRPr>
            </a:p>
          </p:txBody>
        </p:sp>
      </p:grpSp>
      <p:grpSp>
        <p:nvGrpSpPr>
          <p:cNvPr id="2" name="Grupo 1">
            <a:extLst>
              <a:ext uri="{FF2B5EF4-FFF2-40B4-BE49-F238E27FC236}">
                <a16:creationId xmlns:a16="http://schemas.microsoft.com/office/drawing/2014/main" id="{A4AD25D3-FBA5-5F98-8CE5-77F81FA7277C}"/>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A245B2F4-1D80-C179-082C-7B57CF36297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44E3CF8D-7D15-050A-860F-83433FB2A298}"/>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4FDC7BE6-B13A-F419-DAD6-0E007CE220A8}"/>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E12F8376-C3EF-538E-95E1-51F903D0BA12}"/>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9" name="Imagen 8">
            <a:extLst>
              <a:ext uri="{FF2B5EF4-FFF2-40B4-BE49-F238E27FC236}">
                <a16:creationId xmlns:a16="http://schemas.microsoft.com/office/drawing/2014/main" id="{8E0986E1-541E-BF9F-15D6-8BC83ACDFF0A}"/>
              </a:ext>
            </a:extLst>
          </p:cNvPr>
          <p:cNvPicPr>
            <a:picLocks noChangeAspect="1"/>
          </p:cNvPicPr>
          <p:nvPr/>
        </p:nvPicPr>
        <p:blipFill>
          <a:blip r:embed="rId4"/>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278659257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ersegi Panjang: Sudut Lengkung 1">
            <a:extLst>
              <a:ext uri="{FF2B5EF4-FFF2-40B4-BE49-F238E27FC236}">
                <a16:creationId xmlns:a16="http://schemas.microsoft.com/office/drawing/2014/main" id="{BE612D08-1CB4-29CF-C1F0-933F5968BA78}"/>
              </a:ext>
            </a:extLst>
          </p:cNvPr>
          <p:cNvSpPr/>
          <p:nvPr/>
        </p:nvSpPr>
        <p:spPr>
          <a:xfrm>
            <a:off x="2045074" y="5829485"/>
            <a:ext cx="8838929" cy="635324"/>
          </a:xfrm>
          <a:prstGeom prst="roundRect">
            <a:avLst>
              <a:gd name="adj" fmla="val 5822"/>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latin typeface="Segoe UI" panose="020B0502040204020203" pitchFamily="34" charset="0"/>
            </a:endParaRP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46</a:t>
            </a:fld>
            <a:endParaRPr lang="es-ES"/>
          </a:p>
        </p:txBody>
      </p:sp>
      <p:sp>
        <p:nvSpPr>
          <p:cNvPr id="45" name="Title 1">
            <a:extLst>
              <a:ext uri="{FF2B5EF4-FFF2-40B4-BE49-F238E27FC236}">
                <a16:creationId xmlns:a16="http://schemas.microsoft.com/office/drawing/2014/main" id="{0CF6CF47-8C80-A0E9-E0DA-B2DCCCB8493C}"/>
              </a:ext>
            </a:extLst>
          </p:cNvPr>
          <p:cNvSpPr txBox="1">
            <a:spLocks noChangeArrowheads="1"/>
          </p:cNvSpPr>
          <p:nvPr/>
        </p:nvSpPr>
        <p:spPr bwMode="auto">
          <a:xfrm>
            <a:off x="2045074" y="2692234"/>
            <a:ext cx="8022851" cy="1041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600">
                <a:solidFill>
                  <a:schemeClr val="tx1"/>
                </a:solidFill>
                <a:latin typeface="+mn-lt"/>
              </a:rPr>
              <a:t>Autónomo/a con unos RNM de 1.600 € y una </a:t>
            </a:r>
            <a:r>
              <a:rPr lang="es-ES" altLang="en-US" sz="1600" err="1">
                <a:solidFill>
                  <a:schemeClr val="tx1"/>
                </a:solidFill>
                <a:latin typeface="+mn-lt"/>
              </a:rPr>
              <a:t>BCPpM</a:t>
            </a:r>
            <a:r>
              <a:rPr lang="es-ES" altLang="en-US" sz="1600">
                <a:solidFill>
                  <a:schemeClr val="tx1"/>
                </a:solidFill>
                <a:latin typeface="+mn-lt"/>
              </a:rPr>
              <a:t> de 1.100 €.</a:t>
            </a:r>
          </a:p>
          <a:p>
            <a:pPr algn="just"/>
            <a:endParaRPr lang="es-ES" altLang="en-US" sz="300">
              <a:solidFill>
                <a:schemeClr val="tx1"/>
              </a:solidFill>
              <a:latin typeface="+mn-lt"/>
            </a:endParaRPr>
          </a:p>
          <a:p>
            <a:pPr algn="just"/>
            <a:r>
              <a:rPr lang="es-ES" altLang="en-US" sz="1600">
                <a:solidFill>
                  <a:schemeClr val="tx1"/>
                </a:solidFill>
                <a:latin typeface="+mn-lt"/>
              </a:rPr>
              <a:t>Al acudir a las tablas se comprueba que su </a:t>
            </a:r>
            <a:r>
              <a:rPr lang="es-ES" altLang="en-US" sz="1600" err="1">
                <a:solidFill>
                  <a:schemeClr val="tx1"/>
                </a:solidFill>
                <a:latin typeface="+mn-lt"/>
              </a:rPr>
              <a:t>BCPpM</a:t>
            </a:r>
            <a:r>
              <a:rPr lang="es-ES" altLang="en-US" sz="1600">
                <a:solidFill>
                  <a:schemeClr val="tx1"/>
                </a:solidFill>
                <a:latin typeface="+mn-lt"/>
              </a:rPr>
              <a:t> </a:t>
            </a:r>
            <a:r>
              <a:rPr lang="es-ES" altLang="en-US" sz="1600" b="1">
                <a:solidFill>
                  <a:schemeClr val="tx1"/>
                </a:solidFill>
                <a:latin typeface="+mn-lt"/>
              </a:rPr>
              <a:t>está dentro del tramo</a:t>
            </a:r>
            <a:r>
              <a:rPr lang="es-ES" altLang="en-US" sz="1600">
                <a:solidFill>
                  <a:schemeClr val="tx1"/>
                </a:solidFill>
                <a:latin typeface="+mn-lt"/>
              </a:rPr>
              <a:t> que le corresponde (tramo 3 de la tabla general).</a:t>
            </a:r>
          </a:p>
        </p:txBody>
      </p:sp>
      <p:sp>
        <p:nvSpPr>
          <p:cNvPr id="21" name="Title 1">
            <a:extLst>
              <a:ext uri="{FF2B5EF4-FFF2-40B4-BE49-F238E27FC236}">
                <a16:creationId xmlns:a16="http://schemas.microsoft.com/office/drawing/2014/main" id="{7FD16E58-5230-1339-F00B-1EB3057AF5BF}"/>
              </a:ext>
            </a:extLst>
          </p:cNvPr>
          <p:cNvSpPr txBox="1">
            <a:spLocks noChangeArrowheads="1"/>
          </p:cNvSpPr>
          <p:nvPr/>
        </p:nvSpPr>
        <p:spPr bwMode="auto">
          <a:xfrm>
            <a:off x="2434310" y="6038898"/>
            <a:ext cx="806045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r>
              <a:rPr lang="es-ES" altLang="en-US" sz="1600">
                <a:solidFill>
                  <a:schemeClr val="tx1"/>
                </a:solidFill>
                <a:latin typeface="+mn-lt"/>
              </a:rPr>
              <a:t>En este caso, se mantienen las BCP de cada PR</a:t>
            </a:r>
          </a:p>
        </p:txBody>
      </p:sp>
      <p:sp>
        <p:nvSpPr>
          <p:cNvPr id="8" name="Rectangle 2">
            <a:extLst>
              <a:ext uri="{FF2B5EF4-FFF2-40B4-BE49-F238E27FC236}">
                <a16:creationId xmlns:a16="http://schemas.microsoft.com/office/drawing/2014/main" id="{973C5D14-5537-F529-76CC-4128EA857B77}"/>
              </a:ext>
            </a:extLst>
          </p:cNvPr>
          <p:cNvSpPr/>
          <p:nvPr/>
        </p:nvSpPr>
        <p:spPr>
          <a:xfrm>
            <a:off x="0" y="1676400"/>
            <a:ext cx="1045029" cy="4788409"/>
          </a:xfrm>
          <a:prstGeom prst="rect">
            <a:avLst/>
          </a:prstGeom>
          <a:solidFill>
            <a:srgbClr val="164C7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26" name="Title 1">
            <a:extLst>
              <a:ext uri="{FF2B5EF4-FFF2-40B4-BE49-F238E27FC236}">
                <a16:creationId xmlns:a16="http://schemas.microsoft.com/office/drawing/2014/main" id="{4D8B4BE3-A3BC-2627-D3AF-1841D2FFC411}"/>
              </a:ext>
            </a:extLst>
          </p:cNvPr>
          <p:cNvSpPr txBox="1">
            <a:spLocks noChangeArrowheads="1"/>
          </p:cNvSpPr>
          <p:nvPr/>
        </p:nvSpPr>
        <p:spPr bwMode="auto">
          <a:xfrm rot="16200000">
            <a:off x="-287764" y="3855161"/>
            <a:ext cx="16205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r>
              <a:rPr lang="es-ES" altLang="en-US" sz="2800" b="1">
                <a:solidFill>
                  <a:schemeClr val="accent2"/>
                </a:solidFill>
                <a:latin typeface="+mn-lt"/>
              </a:rPr>
              <a:t>Ejemplo</a:t>
            </a:r>
          </a:p>
        </p:txBody>
      </p:sp>
      <p:sp>
        <p:nvSpPr>
          <p:cNvPr id="9" name="Subtitle 2">
            <a:extLst>
              <a:ext uri="{FF2B5EF4-FFF2-40B4-BE49-F238E27FC236}">
                <a16:creationId xmlns:a16="http://schemas.microsoft.com/office/drawing/2014/main" id="{41722B52-BC79-357F-8366-75750BC080E3}"/>
              </a:ext>
            </a:extLst>
          </p:cNvPr>
          <p:cNvSpPr txBox="1">
            <a:spLocks noChangeArrowheads="1"/>
          </p:cNvSpPr>
          <p:nvPr/>
        </p:nvSpPr>
        <p:spPr bwMode="auto">
          <a:xfrm>
            <a:off x="2139627" y="1386969"/>
            <a:ext cx="8258137" cy="1218795"/>
          </a:xfrm>
          <a:prstGeom prst="rect">
            <a:avLst/>
          </a:prstGeom>
        </p:spPr>
        <p:txBody>
          <a:bodyPr vert="horz" lIns="91440" tIns="45720" rIns="91440" bIns="45720" rtlCol="0" anchor="ctr">
            <a:normAutofit fontScale="97500"/>
          </a:bodyPr>
          <a:lstStyle>
            <a:defPPr>
              <a:defRPr lang="en-US"/>
            </a:defPPr>
            <a:lvl1pPr>
              <a:lnSpc>
                <a:spcPct val="90000"/>
              </a:lnSpc>
              <a:spcBef>
                <a:spcPct val="0"/>
              </a:spcBef>
              <a:buNone/>
              <a:defRPr sz="4400">
                <a:solidFill>
                  <a:srgbClr val="D73A2C"/>
                </a:solidFill>
                <a:ea typeface="+mj-ea"/>
                <a:cs typeface="+mj-cs"/>
              </a:defRPr>
            </a:lvl1pPr>
          </a:lstStyle>
          <a:p>
            <a:r>
              <a:rPr lang="es-ES" altLang="en-US" sz="1900"/>
              <a:t>Escenario 1. Se ha cotizado </a:t>
            </a:r>
            <a:r>
              <a:rPr lang="es-ES" altLang="en-US" sz="1900" b="1"/>
              <a:t>dentro del tramo </a:t>
            </a:r>
            <a:r>
              <a:rPr lang="es-ES" altLang="en-US" sz="1900"/>
              <a:t>de RNM</a:t>
            </a:r>
          </a:p>
        </p:txBody>
      </p:sp>
      <p:sp>
        <p:nvSpPr>
          <p:cNvPr id="10" name="Rectangle 4">
            <a:extLst>
              <a:ext uri="{FF2B5EF4-FFF2-40B4-BE49-F238E27FC236}">
                <a16:creationId xmlns:a16="http://schemas.microsoft.com/office/drawing/2014/main" id="{43BD79F0-C420-15D7-E32C-13755849ACA7}"/>
              </a:ext>
            </a:extLst>
          </p:cNvPr>
          <p:cNvSpPr/>
          <p:nvPr/>
        </p:nvSpPr>
        <p:spPr>
          <a:xfrm>
            <a:off x="2045074" y="2248244"/>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28" name="!!CoverSlideFooterText">
            <a:extLst>
              <a:ext uri="{FF2B5EF4-FFF2-40B4-BE49-F238E27FC236}">
                <a16:creationId xmlns:a16="http://schemas.microsoft.com/office/drawing/2014/main" id="{0C008CAB-70DE-DB4B-E19B-10E4A3A3D223}"/>
              </a:ext>
            </a:extLst>
          </p:cNvPr>
          <p:cNvSpPr>
            <a:spLocks/>
          </p:cNvSpPr>
          <p:nvPr/>
        </p:nvSpPr>
        <p:spPr bwMode="auto">
          <a:xfrm>
            <a:off x="10975238" y="2845744"/>
            <a:ext cx="2433524" cy="2449719"/>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aphicFrame>
        <p:nvGraphicFramePr>
          <p:cNvPr id="12" name="Tabla 11">
            <a:extLst>
              <a:ext uri="{FF2B5EF4-FFF2-40B4-BE49-F238E27FC236}">
                <a16:creationId xmlns:a16="http://schemas.microsoft.com/office/drawing/2014/main" id="{10D61A71-01C9-1D4B-F84B-58B4B8CCC69E}"/>
              </a:ext>
            </a:extLst>
          </p:cNvPr>
          <p:cNvGraphicFramePr>
            <a:graphicFrameLocks noGrp="1"/>
          </p:cNvGraphicFramePr>
          <p:nvPr>
            <p:extLst>
              <p:ext uri="{D42A27DB-BD31-4B8C-83A1-F6EECF244321}">
                <p14:modId xmlns:p14="http://schemas.microsoft.com/office/powerpoint/2010/main" val="450821480"/>
              </p:ext>
            </p:extLst>
          </p:nvPr>
        </p:nvGraphicFramePr>
        <p:xfrm>
          <a:off x="2878093" y="4806144"/>
          <a:ext cx="6570707" cy="419790"/>
        </p:xfrm>
        <a:graphic>
          <a:graphicData uri="http://schemas.openxmlformats.org/drawingml/2006/table">
            <a:tbl>
              <a:tblPr/>
              <a:tblGrid>
                <a:gridCol w="912819">
                  <a:extLst>
                    <a:ext uri="{9D8B030D-6E8A-4147-A177-3AD203B41FA5}">
                      <a16:colId xmlns:a16="http://schemas.microsoft.com/office/drawing/2014/main" val="932688831"/>
                    </a:ext>
                  </a:extLst>
                </a:gridCol>
                <a:gridCol w="2372534">
                  <a:extLst>
                    <a:ext uri="{9D8B030D-6E8A-4147-A177-3AD203B41FA5}">
                      <a16:colId xmlns:a16="http://schemas.microsoft.com/office/drawing/2014/main" val="2348870046"/>
                    </a:ext>
                  </a:extLst>
                </a:gridCol>
                <a:gridCol w="1642677">
                  <a:extLst>
                    <a:ext uri="{9D8B030D-6E8A-4147-A177-3AD203B41FA5}">
                      <a16:colId xmlns:a16="http://schemas.microsoft.com/office/drawing/2014/main" val="630449770"/>
                    </a:ext>
                  </a:extLst>
                </a:gridCol>
                <a:gridCol w="1642677">
                  <a:extLst>
                    <a:ext uri="{9D8B030D-6E8A-4147-A177-3AD203B41FA5}">
                      <a16:colId xmlns:a16="http://schemas.microsoft.com/office/drawing/2014/main" val="1993590955"/>
                    </a:ext>
                  </a:extLst>
                </a:gridCol>
              </a:tblGrid>
              <a:tr h="163776">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l"/>
                      <a:r>
                        <a:rPr lang="es-ES" sz="1200" b="1">
                          <a:solidFill>
                            <a:srgbClr val="D73A2C"/>
                          </a:solidFill>
                          <a:effectLst/>
                          <a:latin typeface="+mn-lt"/>
                          <a:ea typeface="Open Sans" panose="020B0606030504020204" pitchFamily="34" charset="0"/>
                          <a:cs typeface="Open Sans" panose="020B0606030504020204" pitchFamily="34" charset="0"/>
                        </a:rPr>
                        <a:t>Tramo 3 (TG)</a:t>
                      </a:r>
                    </a:p>
                  </a:txBody>
                  <a:tcPr marL="54030" marR="54030" marT="27015" marB="27015" anchor="ctr">
                    <a:lnL w="12700" cmpd="sng">
                      <a:solidFill>
                        <a:prstClr val="black"/>
                      </a:solidFill>
                      <a:prstDash val="soli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a:effectLst/>
                          <a:latin typeface="+mn-lt"/>
                          <a:ea typeface="Open Sans" panose="020B0606030504020204" pitchFamily="34" charset="0"/>
                          <a:cs typeface="Open Sans" panose="020B0606030504020204" pitchFamily="34" charset="0"/>
                        </a:rPr>
                        <a:t>&gt; 1.500 y &lt;=1.700</a:t>
                      </a:r>
                    </a:p>
                  </a:txBody>
                  <a:tcPr marL="54030" marR="54030" marT="27015" marB="27015" anchor="ctr">
                    <a:lnL w="9525"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a:effectLst/>
                          <a:latin typeface="+mn-lt"/>
                          <a:ea typeface="Open Sans" panose="020B0606030504020204" pitchFamily="34" charset="0"/>
                          <a:cs typeface="Open Sans" panose="020B0606030504020204" pitchFamily="34" charset="0"/>
                        </a:rPr>
                        <a:t>960,78</a:t>
                      </a:r>
                    </a:p>
                  </a:txBody>
                  <a:tcPr marL="54030" marR="54030" marT="27015" marB="2701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73A2C">
                        <a:alpha val="36078"/>
                      </a:srgb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a:effectLst/>
                          <a:latin typeface="+mn-lt"/>
                          <a:ea typeface="Open Sans" panose="020B0606030504020204" pitchFamily="34" charset="0"/>
                          <a:cs typeface="Open Sans" panose="020B0606030504020204" pitchFamily="34" charset="0"/>
                        </a:rPr>
                        <a:t>1.700</a:t>
                      </a:r>
                    </a:p>
                  </a:txBody>
                  <a:tcPr marL="54030" marR="54030" marT="27015" marB="27015" anchor="ctr">
                    <a:lnL w="12700" cap="flat" cmpd="sng" algn="ctr">
                      <a:solidFill>
                        <a:sysClr val="window" lastClr="FFFFFF"/>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73A2C">
                        <a:alpha val="36078"/>
                      </a:srgbClr>
                    </a:solidFill>
                  </a:tcPr>
                </a:tc>
                <a:extLst>
                  <a:ext uri="{0D108BD9-81ED-4DB2-BD59-A6C34878D82A}">
                    <a16:rowId xmlns:a16="http://schemas.microsoft.com/office/drawing/2014/main" val="631440859"/>
                  </a:ext>
                </a:extLst>
              </a:tr>
            </a:tbl>
          </a:graphicData>
        </a:graphic>
      </p:graphicFrame>
      <p:grpSp>
        <p:nvGrpSpPr>
          <p:cNvPr id="17" name="Group 129">
            <a:extLst>
              <a:ext uri="{FF2B5EF4-FFF2-40B4-BE49-F238E27FC236}">
                <a16:creationId xmlns:a16="http://schemas.microsoft.com/office/drawing/2014/main" id="{A9639EDA-70DF-1366-9954-F3685FE1672A}"/>
              </a:ext>
            </a:extLst>
          </p:cNvPr>
          <p:cNvGrpSpPr/>
          <p:nvPr/>
        </p:nvGrpSpPr>
        <p:grpSpPr>
          <a:xfrm rot="7311694">
            <a:off x="7616092" y="4158690"/>
            <a:ext cx="604817" cy="225457"/>
            <a:chOff x="-13779500" y="1027113"/>
            <a:chExt cx="3113087" cy="1160463"/>
          </a:xfrm>
          <a:solidFill>
            <a:sysClr val="window" lastClr="FFFFFF">
              <a:lumMod val="75000"/>
            </a:sysClr>
          </a:solidFill>
        </p:grpSpPr>
        <p:sp>
          <p:nvSpPr>
            <p:cNvPr id="22" name="Freeform 73">
              <a:extLst>
                <a:ext uri="{FF2B5EF4-FFF2-40B4-BE49-F238E27FC236}">
                  <a16:creationId xmlns:a16="http://schemas.microsoft.com/office/drawing/2014/main" id="{DE456DD2-4CDE-4CC9-B9CB-E8297083D736}"/>
                </a:ext>
              </a:extLst>
            </p:cNvPr>
            <p:cNvSpPr>
              <a:spLocks/>
            </p:cNvSpPr>
            <p:nvPr/>
          </p:nvSpPr>
          <p:spPr bwMode="auto">
            <a:xfrm>
              <a:off x="-13779500" y="1027113"/>
              <a:ext cx="2909888"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sp>
          <p:nvSpPr>
            <p:cNvPr id="23" name="Freeform 74">
              <a:extLst>
                <a:ext uri="{FF2B5EF4-FFF2-40B4-BE49-F238E27FC236}">
                  <a16:creationId xmlns:a16="http://schemas.microsoft.com/office/drawing/2014/main" id="{2E6B6B2D-DBE3-A387-A38E-5C70D3ED2BE6}"/>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IN" sz="1800" b="0" i="0" u="none" strike="noStrike" kern="0" cap="none" spc="0" normalizeH="0" baseline="0" noProof="0">
                <a:ln>
                  <a:noFill/>
                </a:ln>
                <a:solidFill>
                  <a:prstClr val="black"/>
                </a:solidFill>
                <a:effectLst/>
                <a:uLnTx/>
                <a:uFillTx/>
              </a:endParaRPr>
            </a:p>
          </p:txBody>
        </p:sp>
      </p:grpSp>
      <p:grpSp>
        <p:nvGrpSpPr>
          <p:cNvPr id="24" name="Grupo 23">
            <a:extLst>
              <a:ext uri="{FF2B5EF4-FFF2-40B4-BE49-F238E27FC236}">
                <a16:creationId xmlns:a16="http://schemas.microsoft.com/office/drawing/2014/main" id="{7F06BC6B-92D8-8F2E-6168-4A6A5A6BD7C1}"/>
              </a:ext>
            </a:extLst>
          </p:cNvPr>
          <p:cNvGrpSpPr/>
          <p:nvPr/>
        </p:nvGrpSpPr>
        <p:grpSpPr>
          <a:xfrm>
            <a:off x="3854758" y="4529880"/>
            <a:ext cx="5670707" cy="461665"/>
            <a:chOff x="6035640" y="3029776"/>
            <a:chExt cx="5448324" cy="461665"/>
          </a:xfrm>
        </p:grpSpPr>
        <p:sp>
          <p:nvSpPr>
            <p:cNvPr id="25" name="CuadroTexto 24">
              <a:extLst>
                <a:ext uri="{FF2B5EF4-FFF2-40B4-BE49-F238E27FC236}">
                  <a16:creationId xmlns:a16="http://schemas.microsoft.com/office/drawing/2014/main" id="{0789A54D-37EF-81E8-45CA-612801590C2D}"/>
                </a:ext>
              </a:extLst>
            </p:cNvPr>
            <p:cNvSpPr txBox="1"/>
            <p:nvPr/>
          </p:nvSpPr>
          <p:spPr>
            <a:xfrm>
              <a:off x="6035640" y="3029776"/>
              <a:ext cx="2308688"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srgbClr val="1D5253"/>
                  </a:solidFill>
                  <a:effectLst/>
                  <a:uLnTx/>
                  <a:uFillTx/>
                </a:rPr>
                <a:t>RNM</a:t>
              </a:r>
            </a:p>
          </p:txBody>
        </p:sp>
        <p:sp>
          <p:nvSpPr>
            <p:cNvPr id="27" name="CuadroTexto 26">
              <a:extLst>
                <a:ext uri="{FF2B5EF4-FFF2-40B4-BE49-F238E27FC236}">
                  <a16:creationId xmlns:a16="http://schemas.microsoft.com/office/drawing/2014/main" id="{975ED9AB-C811-582B-5CDF-AC72A3E9FCE2}"/>
                </a:ext>
              </a:extLst>
            </p:cNvPr>
            <p:cNvSpPr txBox="1"/>
            <p:nvPr/>
          </p:nvSpPr>
          <p:spPr>
            <a:xfrm>
              <a:off x="8299655" y="3029776"/>
              <a:ext cx="1704110" cy="276999"/>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srgbClr val="1D5253"/>
                  </a:solidFill>
                  <a:effectLst/>
                  <a:uLnTx/>
                  <a:uFillTx/>
                </a:rPr>
                <a:t>BBCC mínima del tramo</a:t>
              </a:r>
            </a:p>
          </p:txBody>
        </p:sp>
        <p:sp>
          <p:nvSpPr>
            <p:cNvPr id="29" name="CuadroTexto 28">
              <a:extLst>
                <a:ext uri="{FF2B5EF4-FFF2-40B4-BE49-F238E27FC236}">
                  <a16:creationId xmlns:a16="http://schemas.microsoft.com/office/drawing/2014/main" id="{CD208897-578A-5C25-A748-ABC3B73C8C7A}"/>
                </a:ext>
              </a:extLst>
            </p:cNvPr>
            <p:cNvSpPr txBox="1"/>
            <p:nvPr/>
          </p:nvSpPr>
          <p:spPr>
            <a:xfrm>
              <a:off x="9779854" y="3029776"/>
              <a:ext cx="1704110" cy="461665"/>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s-ES" sz="1200" b="1" i="0" u="none" strike="noStrike" kern="0" cap="none" spc="0" normalizeH="0" baseline="0" noProof="0">
                  <a:ln>
                    <a:noFill/>
                  </a:ln>
                  <a:solidFill>
                    <a:srgbClr val="1D5253"/>
                  </a:solidFill>
                  <a:effectLst/>
                  <a:uLnTx/>
                  <a:uFillTx/>
                </a:rPr>
                <a:t>BBCC máxima del tramo</a:t>
              </a:r>
            </a:p>
          </p:txBody>
        </p:sp>
      </p:grpSp>
      <p:grpSp>
        <p:nvGrpSpPr>
          <p:cNvPr id="2" name="Grupo 1">
            <a:extLst>
              <a:ext uri="{FF2B5EF4-FFF2-40B4-BE49-F238E27FC236}">
                <a16:creationId xmlns:a16="http://schemas.microsoft.com/office/drawing/2014/main" id="{E8E43F89-0B95-45B2-273D-42FFC53A412A}"/>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B9FBC374-51C0-F309-59B8-36F2E7DAA017}"/>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4BE367DF-B663-71E6-FB15-155FB0A9DB7D}"/>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59E6EE6B-4AB4-0F5D-7709-5A353128D781}"/>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0124161D-7559-EF7F-35B5-D283D0BC029F}"/>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3" name="Imagen 12">
            <a:extLst>
              <a:ext uri="{FF2B5EF4-FFF2-40B4-BE49-F238E27FC236}">
                <a16:creationId xmlns:a16="http://schemas.microsoft.com/office/drawing/2014/main" id="{55B21102-276A-0FE6-AF9F-95548B6157BD}"/>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396184677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47</a:t>
            </a:fld>
            <a:endParaRPr lang="es-ES"/>
          </a:p>
        </p:txBody>
      </p:sp>
      <p:sp>
        <p:nvSpPr>
          <p:cNvPr id="30" name="Persegi Panjang: Sudut Lengkung 1">
            <a:extLst>
              <a:ext uri="{FF2B5EF4-FFF2-40B4-BE49-F238E27FC236}">
                <a16:creationId xmlns:a16="http://schemas.microsoft.com/office/drawing/2014/main" id="{593702C7-61CC-6CAF-985B-841F1637EB06}"/>
              </a:ext>
            </a:extLst>
          </p:cNvPr>
          <p:cNvSpPr/>
          <p:nvPr/>
        </p:nvSpPr>
        <p:spPr>
          <a:xfrm>
            <a:off x="940743" y="1069075"/>
            <a:ext cx="10327331" cy="1024176"/>
          </a:xfrm>
          <a:prstGeom prst="roundRect">
            <a:avLst>
              <a:gd name="adj" fmla="val 5822"/>
            </a:avLst>
          </a:prstGeom>
          <a:solidFill>
            <a:srgbClr val="164C7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70AD47">
                  <a:lumMod val="50000"/>
                </a:srgbClr>
              </a:solidFill>
              <a:latin typeface="Calibri" panose="020F0502020204030204"/>
            </a:endParaRPr>
          </a:p>
        </p:txBody>
      </p:sp>
      <p:sp>
        <p:nvSpPr>
          <p:cNvPr id="31" name="!!CoverSlideFooterText">
            <a:extLst>
              <a:ext uri="{FF2B5EF4-FFF2-40B4-BE49-F238E27FC236}">
                <a16:creationId xmlns:a16="http://schemas.microsoft.com/office/drawing/2014/main" id="{4AFEF59E-BBC0-58EE-7A8F-EF0CC85FE017}"/>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32" name="!!CoverSlideFooterText">
            <a:extLst>
              <a:ext uri="{FF2B5EF4-FFF2-40B4-BE49-F238E27FC236}">
                <a16:creationId xmlns:a16="http://schemas.microsoft.com/office/drawing/2014/main" id="{E8F1596A-419E-EA91-AC0C-6C965B8187A5}"/>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47" name="!!CoverSlideFooterText">
            <a:extLst>
              <a:ext uri="{FF2B5EF4-FFF2-40B4-BE49-F238E27FC236}">
                <a16:creationId xmlns:a16="http://schemas.microsoft.com/office/drawing/2014/main" id="{1E70FDDE-F8E8-E8F8-C971-082F11E61194}"/>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48" name="Subtitle 2">
            <a:extLst>
              <a:ext uri="{FF2B5EF4-FFF2-40B4-BE49-F238E27FC236}">
                <a16:creationId xmlns:a16="http://schemas.microsoft.com/office/drawing/2014/main" id="{4D01548E-4488-8E5A-F05D-449A3EDF2FDA}"/>
              </a:ext>
            </a:extLst>
          </p:cNvPr>
          <p:cNvSpPr txBox="1">
            <a:spLocks noChangeArrowheads="1"/>
          </p:cNvSpPr>
          <p:nvPr/>
        </p:nvSpPr>
        <p:spPr bwMode="auto">
          <a:xfrm>
            <a:off x="1549918" y="1345466"/>
            <a:ext cx="6619391"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latin typeface="+mn-lt"/>
                <a:ea typeface="Lato Light" panose="020F0502020204030203" pitchFamily="34" charset="0"/>
                <a:cs typeface="Segoe UI" panose="020B0502040204020203" pitchFamily="34" charset="0"/>
              </a:rPr>
              <a:t>¿Cómo se actúa cuando la </a:t>
            </a:r>
            <a:r>
              <a:rPr lang="es-ES" altLang="en-US" sz="1900" b="1" err="1">
                <a:solidFill>
                  <a:srgbClr val="1D5253"/>
                </a:solidFill>
                <a:latin typeface="+mn-lt"/>
                <a:ea typeface="Lato Light" panose="020F0502020204030203" pitchFamily="34" charset="0"/>
                <a:cs typeface="Segoe UI" panose="020B0502040204020203" pitchFamily="34" charset="0"/>
              </a:rPr>
              <a:t>BCPpM</a:t>
            </a:r>
            <a:r>
              <a:rPr lang="es-ES" altLang="en-US" sz="1900" b="1">
                <a:solidFill>
                  <a:schemeClr val="accent1"/>
                </a:solidFill>
                <a:latin typeface="+mn-lt"/>
                <a:ea typeface="Lato Light" panose="020F0502020204030203" pitchFamily="34" charset="0"/>
                <a:cs typeface="Segoe UI" panose="020B0502040204020203" pitchFamily="34" charset="0"/>
              </a:rPr>
              <a:t> </a:t>
            </a:r>
            <a:r>
              <a:rPr lang="es-ES" sz="1900">
                <a:latin typeface="+mn-lt"/>
                <a:ea typeface="Lato Light" panose="020F0502020204030203" pitchFamily="34" charset="0"/>
                <a:cs typeface="Segoe UI" panose="020B0502040204020203" pitchFamily="34" charset="0"/>
              </a:rPr>
              <a:t>está</a:t>
            </a:r>
            <a:r>
              <a:rPr lang="es-ES" sz="1900" b="1">
                <a:solidFill>
                  <a:schemeClr val="accent2"/>
                </a:solidFill>
              </a:rPr>
              <a:t> </a:t>
            </a:r>
            <a:r>
              <a:rPr lang="es-ES" sz="1900" b="1">
                <a:solidFill>
                  <a:srgbClr val="1D5253"/>
                </a:solidFill>
                <a:latin typeface="+mn-lt"/>
                <a:ea typeface="Lato Light" panose="020F0502020204030203" pitchFamily="34" charset="0"/>
                <a:cs typeface="Segoe UI" panose="020B0502040204020203" pitchFamily="34" charset="0"/>
              </a:rPr>
              <a:t>fuera del tramo de RNM</a:t>
            </a:r>
            <a:r>
              <a:rPr lang="es-ES" sz="1900" b="1">
                <a:solidFill>
                  <a:schemeClr val="accent1"/>
                </a:solidFill>
                <a:latin typeface="+mn-lt"/>
                <a:ea typeface="Lato Light" panose="020F0502020204030203" pitchFamily="34" charset="0"/>
                <a:cs typeface="Segoe UI" panose="020B0502040204020203" pitchFamily="34" charset="0"/>
              </a:rPr>
              <a:t> </a:t>
            </a:r>
            <a:r>
              <a:rPr lang="es-ES" sz="1900"/>
              <a:t>que corresponde</a:t>
            </a:r>
            <a:r>
              <a:rPr lang="es-ES" altLang="en-US" sz="1900">
                <a:latin typeface="+mn-lt"/>
                <a:ea typeface="Lato Light" panose="020F0502020204030203" pitchFamily="34" charset="0"/>
                <a:cs typeface="Segoe UI" panose="020B0502040204020203" pitchFamily="34" charset="0"/>
              </a:rPr>
              <a:t>?</a:t>
            </a:r>
            <a:endParaRPr lang="es-ES" altLang="en-US" sz="1900" b="1">
              <a:latin typeface="+mn-lt"/>
              <a:ea typeface="Lato Light" panose="020F0502020204030203" pitchFamily="34" charset="0"/>
              <a:cs typeface="Segoe UI" panose="020B0502040204020203" pitchFamily="34" charset="0"/>
            </a:endParaRPr>
          </a:p>
        </p:txBody>
      </p:sp>
      <p:sp>
        <p:nvSpPr>
          <p:cNvPr id="12" name="Persegi Panjang: Sudut Lengkung 3">
            <a:extLst>
              <a:ext uri="{FF2B5EF4-FFF2-40B4-BE49-F238E27FC236}">
                <a16:creationId xmlns:a16="http://schemas.microsoft.com/office/drawing/2014/main" id="{0B811EA6-F947-B1A6-3E06-C4B760F378B9}"/>
              </a:ext>
            </a:extLst>
          </p:cNvPr>
          <p:cNvSpPr/>
          <p:nvPr/>
        </p:nvSpPr>
        <p:spPr>
          <a:xfrm>
            <a:off x="940742" y="3005043"/>
            <a:ext cx="10327331" cy="158293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3" name="Persegi Panjang: Sudut Lengkung 3">
            <a:extLst>
              <a:ext uri="{FF2B5EF4-FFF2-40B4-BE49-F238E27FC236}">
                <a16:creationId xmlns:a16="http://schemas.microsoft.com/office/drawing/2014/main" id="{EB12B637-AF57-C994-86B7-BFC5B5B94665}"/>
              </a:ext>
            </a:extLst>
          </p:cNvPr>
          <p:cNvSpPr/>
          <p:nvPr/>
        </p:nvSpPr>
        <p:spPr>
          <a:xfrm>
            <a:off x="914841" y="4881872"/>
            <a:ext cx="10356320" cy="158293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4" name="Title 1">
            <a:extLst>
              <a:ext uri="{FF2B5EF4-FFF2-40B4-BE49-F238E27FC236}">
                <a16:creationId xmlns:a16="http://schemas.microsoft.com/office/drawing/2014/main" id="{D74DE163-EABC-07EA-2886-66CE46CEC739}"/>
              </a:ext>
            </a:extLst>
          </p:cNvPr>
          <p:cNvSpPr txBox="1">
            <a:spLocks noChangeArrowheads="1"/>
          </p:cNvSpPr>
          <p:nvPr/>
        </p:nvSpPr>
        <p:spPr bwMode="auto">
          <a:xfrm>
            <a:off x="925812" y="2486288"/>
            <a:ext cx="10112381"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a:solidFill>
                  <a:schemeClr val="tx1"/>
                </a:solidFill>
                <a:latin typeface="+mn-lt"/>
              </a:rPr>
              <a:t>En este caso, pueden darse las siguientes opciones:</a:t>
            </a:r>
          </a:p>
        </p:txBody>
      </p:sp>
      <p:sp>
        <p:nvSpPr>
          <p:cNvPr id="15" name="Title 1">
            <a:extLst>
              <a:ext uri="{FF2B5EF4-FFF2-40B4-BE49-F238E27FC236}">
                <a16:creationId xmlns:a16="http://schemas.microsoft.com/office/drawing/2014/main" id="{B9536F5E-8D71-6FC3-785A-66B8254ABA9B}"/>
              </a:ext>
            </a:extLst>
          </p:cNvPr>
          <p:cNvSpPr txBox="1">
            <a:spLocks noChangeArrowheads="1"/>
          </p:cNvSpPr>
          <p:nvPr/>
        </p:nvSpPr>
        <p:spPr bwMode="auto">
          <a:xfrm>
            <a:off x="2255266" y="3206353"/>
            <a:ext cx="7703199"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a:solidFill>
                  <a:schemeClr val="tx1"/>
                </a:solidFill>
                <a:latin typeface="+mn-lt"/>
              </a:rPr>
              <a:t>La </a:t>
            </a:r>
            <a:r>
              <a:rPr lang="es-ES" altLang="en-US" err="1">
                <a:solidFill>
                  <a:schemeClr val="tx1"/>
                </a:solidFill>
                <a:latin typeface="+mn-lt"/>
              </a:rPr>
              <a:t>BCPpM</a:t>
            </a:r>
            <a:r>
              <a:rPr lang="es-ES" altLang="en-US">
                <a:solidFill>
                  <a:schemeClr val="tx1"/>
                </a:solidFill>
                <a:latin typeface="+mn-lt"/>
              </a:rPr>
              <a:t> está </a:t>
            </a:r>
            <a:r>
              <a:rPr lang="es-ES" altLang="en-US" b="1">
                <a:solidFill>
                  <a:srgbClr val="D73A2C"/>
                </a:solidFill>
                <a:latin typeface="+mn-lt"/>
              </a:rPr>
              <a:t>por debajo </a:t>
            </a:r>
            <a:r>
              <a:rPr lang="es-ES" altLang="en-US">
                <a:solidFill>
                  <a:schemeClr val="tx1"/>
                </a:solidFill>
                <a:latin typeface="+mn-lt"/>
              </a:rPr>
              <a:t>del tramo de RNM</a:t>
            </a:r>
          </a:p>
        </p:txBody>
      </p:sp>
      <p:sp>
        <p:nvSpPr>
          <p:cNvPr id="16" name="Isosceles Triangle 7">
            <a:extLst>
              <a:ext uri="{FF2B5EF4-FFF2-40B4-BE49-F238E27FC236}">
                <a16:creationId xmlns:a16="http://schemas.microsoft.com/office/drawing/2014/main" id="{214B79CB-E52A-D9EB-19CA-9059046D9044}"/>
              </a:ext>
            </a:extLst>
          </p:cNvPr>
          <p:cNvSpPr/>
          <p:nvPr/>
        </p:nvSpPr>
        <p:spPr>
          <a:xfrm rot="5400000">
            <a:off x="1901630" y="3228615"/>
            <a:ext cx="263472" cy="232474"/>
          </a:xfrm>
          <a:prstGeom prst="triangle">
            <a:avLst/>
          </a:prstGeom>
          <a:solidFill>
            <a:srgbClr val="D73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7" name="Title 1">
            <a:extLst>
              <a:ext uri="{FF2B5EF4-FFF2-40B4-BE49-F238E27FC236}">
                <a16:creationId xmlns:a16="http://schemas.microsoft.com/office/drawing/2014/main" id="{5BEEEDB8-9ADC-1816-9948-618A72D212FB}"/>
              </a:ext>
            </a:extLst>
          </p:cNvPr>
          <p:cNvSpPr txBox="1">
            <a:spLocks noChangeArrowheads="1"/>
          </p:cNvSpPr>
          <p:nvPr/>
        </p:nvSpPr>
        <p:spPr bwMode="auto">
          <a:xfrm>
            <a:off x="2255266" y="5143628"/>
            <a:ext cx="7771930"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a:solidFill>
                  <a:schemeClr val="tx1"/>
                </a:solidFill>
                <a:latin typeface="+mn-lt"/>
              </a:rPr>
              <a:t>La </a:t>
            </a:r>
            <a:r>
              <a:rPr lang="es-ES" altLang="en-US" err="1">
                <a:solidFill>
                  <a:schemeClr val="tx1"/>
                </a:solidFill>
                <a:latin typeface="+mn-lt"/>
              </a:rPr>
              <a:t>BCPpM</a:t>
            </a:r>
            <a:r>
              <a:rPr lang="es-ES" altLang="en-US">
                <a:solidFill>
                  <a:schemeClr val="tx1"/>
                </a:solidFill>
                <a:latin typeface="+mn-lt"/>
              </a:rPr>
              <a:t> está </a:t>
            </a:r>
            <a:r>
              <a:rPr lang="es-ES" altLang="en-US" b="1">
                <a:solidFill>
                  <a:srgbClr val="D73A2C"/>
                </a:solidFill>
                <a:latin typeface="+mn-lt"/>
              </a:rPr>
              <a:t>por encima </a:t>
            </a:r>
            <a:r>
              <a:rPr lang="es-ES" altLang="en-US">
                <a:solidFill>
                  <a:schemeClr val="tx1"/>
                </a:solidFill>
                <a:latin typeface="+mn-lt"/>
              </a:rPr>
              <a:t>del tramo de RNM</a:t>
            </a:r>
          </a:p>
        </p:txBody>
      </p:sp>
      <p:grpSp>
        <p:nvGrpSpPr>
          <p:cNvPr id="18" name="Grupo 17">
            <a:extLst>
              <a:ext uri="{FF2B5EF4-FFF2-40B4-BE49-F238E27FC236}">
                <a16:creationId xmlns:a16="http://schemas.microsoft.com/office/drawing/2014/main" id="{16AEC88F-C874-353D-75B0-0C0A65F64C2B}"/>
              </a:ext>
            </a:extLst>
          </p:cNvPr>
          <p:cNvGrpSpPr/>
          <p:nvPr/>
        </p:nvGrpSpPr>
        <p:grpSpPr>
          <a:xfrm>
            <a:off x="2255266" y="3718516"/>
            <a:ext cx="7200000" cy="836927"/>
            <a:chOff x="2858761" y="3889154"/>
            <a:chExt cx="7200000" cy="836927"/>
          </a:xfrm>
        </p:grpSpPr>
        <p:sp>
          <p:nvSpPr>
            <p:cNvPr id="19" name="Rectángulo 18">
              <a:extLst>
                <a:ext uri="{FF2B5EF4-FFF2-40B4-BE49-F238E27FC236}">
                  <a16:creationId xmlns:a16="http://schemas.microsoft.com/office/drawing/2014/main" id="{B6AB4AF9-8DF7-9501-8FCA-04B54880E3ED}"/>
                </a:ext>
              </a:extLst>
            </p:cNvPr>
            <p:cNvSpPr/>
            <p:nvPr/>
          </p:nvSpPr>
          <p:spPr>
            <a:xfrm>
              <a:off x="2858761" y="3889154"/>
              <a:ext cx="7200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099C6917-03B6-046E-9BAA-BCA0AF10EC47}"/>
                </a:ext>
              </a:extLst>
            </p:cNvPr>
            <p:cNvSpPr/>
            <p:nvPr/>
          </p:nvSpPr>
          <p:spPr>
            <a:xfrm>
              <a:off x="4388761" y="3889154"/>
              <a:ext cx="4140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CuadroTexto 23">
              <a:extLst>
                <a:ext uri="{FF2B5EF4-FFF2-40B4-BE49-F238E27FC236}">
                  <a16:creationId xmlns:a16="http://schemas.microsoft.com/office/drawing/2014/main" id="{8BF58D2F-C9FB-E9B8-2BE5-135A1305BD5A}"/>
                </a:ext>
              </a:extLst>
            </p:cNvPr>
            <p:cNvSpPr txBox="1"/>
            <p:nvPr/>
          </p:nvSpPr>
          <p:spPr>
            <a:xfrm>
              <a:off x="4714613" y="3916502"/>
              <a:ext cx="3392529" cy="307777"/>
            </a:xfrm>
            <a:prstGeom prst="rect">
              <a:avLst/>
            </a:prstGeom>
            <a:noFill/>
          </p:spPr>
          <p:txBody>
            <a:bodyPr wrap="square" rtlCol="0">
              <a:spAutoFit/>
            </a:bodyPr>
            <a:lstStyle/>
            <a:p>
              <a:pPr algn="ctr"/>
              <a:r>
                <a:rPr lang="es-ES" sz="1400">
                  <a:solidFill>
                    <a:schemeClr val="bg1"/>
                  </a:solidFill>
                </a:rPr>
                <a:t>Tramo de RNM</a:t>
              </a:r>
            </a:p>
          </p:txBody>
        </p:sp>
        <p:cxnSp>
          <p:nvCxnSpPr>
            <p:cNvPr id="33" name="Conector recto 32">
              <a:extLst>
                <a:ext uri="{FF2B5EF4-FFF2-40B4-BE49-F238E27FC236}">
                  <a16:creationId xmlns:a16="http://schemas.microsoft.com/office/drawing/2014/main" id="{5CC5697B-D3F5-143C-9B1B-D80DE33975DC}"/>
                </a:ext>
              </a:extLst>
            </p:cNvPr>
            <p:cNvCxnSpPr>
              <a:cxnSpLocks/>
            </p:cNvCxnSpPr>
            <p:nvPr/>
          </p:nvCxnSpPr>
          <p:spPr>
            <a:xfrm>
              <a:off x="3107337" y="4251629"/>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34" name="Elipse 33">
              <a:extLst>
                <a:ext uri="{FF2B5EF4-FFF2-40B4-BE49-F238E27FC236}">
                  <a16:creationId xmlns:a16="http://schemas.microsoft.com/office/drawing/2014/main" id="{9BDF84F8-7365-2506-4722-D1D2CEC8EA53}"/>
                </a:ext>
              </a:extLst>
            </p:cNvPr>
            <p:cNvSpPr/>
            <p:nvPr/>
          </p:nvSpPr>
          <p:spPr>
            <a:xfrm>
              <a:off x="3053337" y="454127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5" name="CuadroTexto 34">
              <a:extLst>
                <a:ext uri="{FF2B5EF4-FFF2-40B4-BE49-F238E27FC236}">
                  <a16:creationId xmlns:a16="http://schemas.microsoft.com/office/drawing/2014/main" id="{61F656D4-4DFC-67B2-E135-32E842C89F55}"/>
                </a:ext>
              </a:extLst>
            </p:cNvPr>
            <p:cNvSpPr txBox="1"/>
            <p:nvPr/>
          </p:nvSpPr>
          <p:spPr>
            <a:xfrm>
              <a:off x="3142675" y="4464471"/>
              <a:ext cx="2246079" cy="261610"/>
            </a:xfrm>
            <a:prstGeom prst="rect">
              <a:avLst/>
            </a:prstGeom>
            <a:noFill/>
          </p:spPr>
          <p:txBody>
            <a:bodyPr wrap="square" rtlCol="0">
              <a:spAutoFit/>
            </a:bodyPr>
            <a:lstStyle/>
            <a:p>
              <a:r>
                <a:rPr lang="es-ES" sz="1100" err="1"/>
                <a:t>BCPpM</a:t>
              </a:r>
              <a:endParaRPr lang="es-ES" sz="1100"/>
            </a:p>
          </p:txBody>
        </p:sp>
      </p:grpSp>
      <p:sp>
        <p:nvSpPr>
          <p:cNvPr id="37" name="Isosceles Triangle 7">
            <a:extLst>
              <a:ext uri="{FF2B5EF4-FFF2-40B4-BE49-F238E27FC236}">
                <a16:creationId xmlns:a16="http://schemas.microsoft.com/office/drawing/2014/main" id="{6CD531A8-501D-2396-AC1D-24693653E7E3}"/>
              </a:ext>
            </a:extLst>
          </p:cNvPr>
          <p:cNvSpPr/>
          <p:nvPr/>
        </p:nvSpPr>
        <p:spPr>
          <a:xfrm rot="5400000">
            <a:off x="1901630" y="5159127"/>
            <a:ext cx="263472" cy="232474"/>
          </a:xfrm>
          <a:prstGeom prst="triangle">
            <a:avLst/>
          </a:prstGeom>
          <a:solidFill>
            <a:srgbClr val="D73A2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39" name="Grupo 38">
            <a:extLst>
              <a:ext uri="{FF2B5EF4-FFF2-40B4-BE49-F238E27FC236}">
                <a16:creationId xmlns:a16="http://schemas.microsoft.com/office/drawing/2014/main" id="{2CE60A39-0FBA-F729-C6D6-45B2E2D5C05D}"/>
              </a:ext>
            </a:extLst>
          </p:cNvPr>
          <p:cNvGrpSpPr/>
          <p:nvPr/>
        </p:nvGrpSpPr>
        <p:grpSpPr>
          <a:xfrm>
            <a:off x="2255266" y="5600439"/>
            <a:ext cx="7200000" cy="816745"/>
            <a:chOff x="2875331" y="5536504"/>
            <a:chExt cx="7200000" cy="816745"/>
          </a:xfrm>
        </p:grpSpPr>
        <p:sp>
          <p:nvSpPr>
            <p:cNvPr id="40" name="Rectángulo 39">
              <a:extLst>
                <a:ext uri="{FF2B5EF4-FFF2-40B4-BE49-F238E27FC236}">
                  <a16:creationId xmlns:a16="http://schemas.microsoft.com/office/drawing/2014/main" id="{EA6E4256-945C-6860-407F-71347F1AE37A}"/>
                </a:ext>
              </a:extLst>
            </p:cNvPr>
            <p:cNvSpPr/>
            <p:nvPr/>
          </p:nvSpPr>
          <p:spPr>
            <a:xfrm>
              <a:off x="2875331" y="5536504"/>
              <a:ext cx="7200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1" name="Rectángulo 40">
              <a:extLst>
                <a:ext uri="{FF2B5EF4-FFF2-40B4-BE49-F238E27FC236}">
                  <a16:creationId xmlns:a16="http://schemas.microsoft.com/office/drawing/2014/main" id="{C7740043-1635-94E2-7180-F31A72D5C338}"/>
                </a:ext>
              </a:extLst>
            </p:cNvPr>
            <p:cNvSpPr/>
            <p:nvPr/>
          </p:nvSpPr>
          <p:spPr>
            <a:xfrm>
              <a:off x="4405331" y="5536504"/>
              <a:ext cx="4140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2" name="CuadroTexto 41">
              <a:extLst>
                <a:ext uri="{FF2B5EF4-FFF2-40B4-BE49-F238E27FC236}">
                  <a16:creationId xmlns:a16="http://schemas.microsoft.com/office/drawing/2014/main" id="{E565A8E8-A50D-A9F6-38CB-C2293A59F7DD}"/>
                </a:ext>
              </a:extLst>
            </p:cNvPr>
            <p:cNvSpPr txBox="1"/>
            <p:nvPr/>
          </p:nvSpPr>
          <p:spPr>
            <a:xfrm>
              <a:off x="4731183" y="5563852"/>
              <a:ext cx="3392529" cy="307777"/>
            </a:xfrm>
            <a:prstGeom prst="rect">
              <a:avLst/>
            </a:prstGeom>
            <a:noFill/>
          </p:spPr>
          <p:txBody>
            <a:bodyPr wrap="square" rtlCol="0">
              <a:spAutoFit/>
            </a:bodyPr>
            <a:lstStyle/>
            <a:p>
              <a:pPr algn="ctr"/>
              <a:r>
                <a:rPr lang="es-ES" sz="1400">
                  <a:solidFill>
                    <a:schemeClr val="bg1"/>
                  </a:solidFill>
                </a:rPr>
                <a:t>Tramo de RNM</a:t>
              </a:r>
            </a:p>
          </p:txBody>
        </p:sp>
        <p:cxnSp>
          <p:nvCxnSpPr>
            <p:cNvPr id="43" name="Conector recto 42">
              <a:extLst>
                <a:ext uri="{FF2B5EF4-FFF2-40B4-BE49-F238E27FC236}">
                  <a16:creationId xmlns:a16="http://schemas.microsoft.com/office/drawing/2014/main" id="{FE80CB87-E29C-E351-EDCF-EAE80D5B5B3B}"/>
                </a:ext>
              </a:extLst>
            </p:cNvPr>
            <p:cNvCxnSpPr>
              <a:cxnSpLocks/>
            </p:cNvCxnSpPr>
            <p:nvPr/>
          </p:nvCxnSpPr>
          <p:spPr>
            <a:xfrm>
              <a:off x="9059217" y="5889582"/>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44" name="CuadroTexto 43">
              <a:extLst>
                <a:ext uri="{FF2B5EF4-FFF2-40B4-BE49-F238E27FC236}">
                  <a16:creationId xmlns:a16="http://schemas.microsoft.com/office/drawing/2014/main" id="{CCFB5D1A-F8EB-B9C1-4553-75140AE3A2C8}"/>
                </a:ext>
              </a:extLst>
            </p:cNvPr>
            <p:cNvSpPr txBox="1"/>
            <p:nvPr/>
          </p:nvSpPr>
          <p:spPr>
            <a:xfrm>
              <a:off x="6701033" y="6091639"/>
              <a:ext cx="2246079" cy="261610"/>
            </a:xfrm>
            <a:prstGeom prst="rect">
              <a:avLst/>
            </a:prstGeom>
            <a:noFill/>
          </p:spPr>
          <p:txBody>
            <a:bodyPr wrap="square" rtlCol="0">
              <a:spAutoFit/>
            </a:bodyPr>
            <a:lstStyle/>
            <a:p>
              <a:pPr algn="r"/>
              <a:r>
                <a:rPr lang="es-ES" sz="1100" err="1"/>
                <a:t>BCPpM</a:t>
              </a:r>
              <a:endParaRPr lang="es-ES" sz="1100"/>
            </a:p>
          </p:txBody>
        </p:sp>
      </p:grpSp>
      <p:sp>
        <p:nvSpPr>
          <p:cNvPr id="45" name="Elipse 44">
            <a:extLst>
              <a:ext uri="{FF2B5EF4-FFF2-40B4-BE49-F238E27FC236}">
                <a16:creationId xmlns:a16="http://schemas.microsoft.com/office/drawing/2014/main" id="{8D28239A-AABD-ABBD-930D-60D1342692FC}"/>
              </a:ext>
            </a:extLst>
          </p:cNvPr>
          <p:cNvSpPr/>
          <p:nvPr/>
        </p:nvSpPr>
        <p:spPr>
          <a:xfrm>
            <a:off x="8389180" y="6271551"/>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Title 1">
            <a:extLst>
              <a:ext uri="{FF2B5EF4-FFF2-40B4-BE49-F238E27FC236}">
                <a16:creationId xmlns:a16="http://schemas.microsoft.com/office/drawing/2014/main" id="{37C49055-F17F-7AC7-0338-7A946DC4B644}"/>
              </a:ext>
            </a:extLst>
          </p:cNvPr>
          <p:cNvSpPr txBox="1">
            <a:spLocks noChangeArrowheads="1"/>
          </p:cNvSpPr>
          <p:nvPr/>
        </p:nvSpPr>
        <p:spPr bwMode="auto">
          <a:xfrm rot="16200000">
            <a:off x="267293" y="3684080"/>
            <a:ext cx="1295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spcBef>
                <a:spcPts val="1800"/>
              </a:spcBef>
            </a:pPr>
            <a:r>
              <a:rPr lang="es-ES" altLang="en-US">
                <a:solidFill>
                  <a:srgbClr val="D73A2C"/>
                </a:solidFill>
                <a:latin typeface="+mn-lt"/>
              </a:rPr>
              <a:t>Escenario 2</a:t>
            </a:r>
          </a:p>
        </p:txBody>
      </p:sp>
      <p:sp>
        <p:nvSpPr>
          <p:cNvPr id="11" name="Title 1">
            <a:extLst>
              <a:ext uri="{FF2B5EF4-FFF2-40B4-BE49-F238E27FC236}">
                <a16:creationId xmlns:a16="http://schemas.microsoft.com/office/drawing/2014/main" id="{B3F67E99-FB27-001B-09C6-22E2FB647C0B}"/>
              </a:ext>
            </a:extLst>
          </p:cNvPr>
          <p:cNvSpPr txBox="1">
            <a:spLocks noChangeArrowheads="1"/>
          </p:cNvSpPr>
          <p:nvPr/>
        </p:nvSpPr>
        <p:spPr bwMode="auto">
          <a:xfrm rot="16200000">
            <a:off x="278264" y="5527627"/>
            <a:ext cx="129509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spcBef>
                <a:spcPts val="1800"/>
              </a:spcBef>
            </a:pPr>
            <a:r>
              <a:rPr lang="es-ES" altLang="en-US">
                <a:solidFill>
                  <a:srgbClr val="D73A2C"/>
                </a:solidFill>
                <a:latin typeface="+mn-lt"/>
              </a:rPr>
              <a:t>Escenario 3</a:t>
            </a:r>
          </a:p>
        </p:txBody>
      </p:sp>
      <p:grpSp>
        <p:nvGrpSpPr>
          <p:cNvPr id="2" name="Grupo 1">
            <a:extLst>
              <a:ext uri="{FF2B5EF4-FFF2-40B4-BE49-F238E27FC236}">
                <a16:creationId xmlns:a16="http://schemas.microsoft.com/office/drawing/2014/main" id="{3020FC4C-822E-2D29-831E-FBF4E3577945}"/>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5AEC90C3-E319-0CF2-7D76-0F33513E9418}"/>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8E368A0B-C451-7134-BD71-EF57CDCDEB37}"/>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3759049B-C427-D278-B335-5C38DFC02639}"/>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64914EBB-F23A-C773-C335-661EE90A0951}"/>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9" name="Imagen 8">
            <a:extLst>
              <a:ext uri="{FF2B5EF4-FFF2-40B4-BE49-F238E27FC236}">
                <a16:creationId xmlns:a16="http://schemas.microsoft.com/office/drawing/2014/main" id="{884FA012-FC69-7232-CBAD-BD0ACD37FE92}"/>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145042364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48</a:t>
            </a:fld>
            <a:endParaRPr lang="es-ES"/>
          </a:p>
        </p:txBody>
      </p:sp>
      <p:sp>
        <p:nvSpPr>
          <p:cNvPr id="10" name="Subtitle 2">
            <a:extLst>
              <a:ext uri="{FF2B5EF4-FFF2-40B4-BE49-F238E27FC236}">
                <a16:creationId xmlns:a16="http://schemas.microsoft.com/office/drawing/2014/main" id="{C5B36AA7-B541-BE83-D947-BB186516F236}"/>
              </a:ext>
            </a:extLst>
          </p:cNvPr>
          <p:cNvSpPr txBox="1">
            <a:spLocks noChangeArrowheads="1"/>
          </p:cNvSpPr>
          <p:nvPr/>
        </p:nvSpPr>
        <p:spPr bwMode="auto">
          <a:xfrm>
            <a:off x="2120775" y="1671324"/>
            <a:ext cx="9289995"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000">
                <a:solidFill>
                  <a:srgbClr val="1D5253"/>
                </a:solidFill>
              </a:rPr>
              <a:t>Escenario</a:t>
            </a:r>
            <a:r>
              <a:rPr lang="es-ES" altLang="en-US">
                <a:solidFill>
                  <a:srgbClr val="1D5253"/>
                </a:solidFill>
              </a:rPr>
              <a:t> 2. </a:t>
            </a:r>
            <a:r>
              <a:rPr lang="es-ES" altLang="en-US" err="1">
                <a:solidFill>
                  <a:srgbClr val="1D5253"/>
                </a:solidFill>
              </a:rPr>
              <a:t>BCPpM</a:t>
            </a:r>
            <a:r>
              <a:rPr lang="es-ES" altLang="en-US">
                <a:solidFill>
                  <a:srgbClr val="1D5253"/>
                </a:solidFill>
              </a:rPr>
              <a:t> </a:t>
            </a:r>
            <a:r>
              <a:rPr lang="es-ES" altLang="en-US" b="1">
                <a:solidFill>
                  <a:srgbClr val="1D5253"/>
                </a:solidFill>
              </a:rPr>
              <a:t>por debajo del tramo </a:t>
            </a:r>
            <a:r>
              <a:rPr lang="es-ES" altLang="en-US">
                <a:solidFill>
                  <a:srgbClr val="1D5253"/>
                </a:solidFill>
              </a:rPr>
              <a:t>de RNM</a:t>
            </a:r>
          </a:p>
        </p:txBody>
      </p:sp>
      <p:grpSp>
        <p:nvGrpSpPr>
          <p:cNvPr id="21" name="Grupo 20">
            <a:extLst>
              <a:ext uri="{FF2B5EF4-FFF2-40B4-BE49-F238E27FC236}">
                <a16:creationId xmlns:a16="http://schemas.microsoft.com/office/drawing/2014/main" id="{BDAB03B3-EC50-A50E-054D-FE4BFE72ADC9}"/>
              </a:ext>
            </a:extLst>
          </p:cNvPr>
          <p:cNvGrpSpPr/>
          <p:nvPr/>
        </p:nvGrpSpPr>
        <p:grpSpPr>
          <a:xfrm>
            <a:off x="871112" y="1395658"/>
            <a:ext cx="1102880" cy="928378"/>
            <a:chOff x="9191629" y="849644"/>
            <a:chExt cx="1743062" cy="1467268"/>
          </a:xfrm>
          <a:solidFill>
            <a:schemeClr val="accent3"/>
          </a:solidFill>
        </p:grpSpPr>
        <p:sp>
          <p:nvSpPr>
            <p:cNvPr id="17" name="!!CoverSlideFooterText">
              <a:extLst>
                <a:ext uri="{FF2B5EF4-FFF2-40B4-BE49-F238E27FC236}">
                  <a16:creationId xmlns:a16="http://schemas.microsoft.com/office/drawing/2014/main" id="{CE468750-32EB-D796-B8CB-6C44F117554C}"/>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8" name="!!CoverSlideFooterText">
              <a:extLst>
                <a:ext uri="{FF2B5EF4-FFF2-40B4-BE49-F238E27FC236}">
                  <a16:creationId xmlns:a16="http://schemas.microsoft.com/office/drawing/2014/main" id="{1FDB37B9-079B-F5B0-0E15-CB3EC4F47C78}"/>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9" name="!!CoverSlideFooterText">
              <a:extLst>
                <a:ext uri="{FF2B5EF4-FFF2-40B4-BE49-F238E27FC236}">
                  <a16:creationId xmlns:a16="http://schemas.microsoft.com/office/drawing/2014/main" id="{951D41C8-182F-C82B-09AB-864E276F93D1}"/>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grpSp>
        <p:nvGrpSpPr>
          <p:cNvPr id="83" name="Grupo 82">
            <a:extLst>
              <a:ext uri="{FF2B5EF4-FFF2-40B4-BE49-F238E27FC236}">
                <a16:creationId xmlns:a16="http://schemas.microsoft.com/office/drawing/2014/main" id="{FC4CA1C0-9266-11FA-432E-6E3D9A404DCD}"/>
              </a:ext>
            </a:extLst>
          </p:cNvPr>
          <p:cNvGrpSpPr/>
          <p:nvPr/>
        </p:nvGrpSpPr>
        <p:grpSpPr>
          <a:xfrm>
            <a:off x="1466206" y="4541955"/>
            <a:ext cx="5148000" cy="1238081"/>
            <a:chOff x="3108392" y="3302300"/>
            <a:chExt cx="5148000" cy="1238081"/>
          </a:xfrm>
        </p:grpSpPr>
        <p:grpSp>
          <p:nvGrpSpPr>
            <p:cNvPr id="84" name="Grupo 83">
              <a:extLst>
                <a:ext uri="{FF2B5EF4-FFF2-40B4-BE49-F238E27FC236}">
                  <a16:creationId xmlns:a16="http://schemas.microsoft.com/office/drawing/2014/main" id="{C658A6D4-64CE-6E1B-22A2-94784C9857BB}"/>
                </a:ext>
              </a:extLst>
            </p:cNvPr>
            <p:cNvGrpSpPr/>
            <p:nvPr/>
          </p:nvGrpSpPr>
          <p:grpSpPr>
            <a:xfrm>
              <a:off x="3108392" y="3302300"/>
              <a:ext cx="5148000" cy="802811"/>
              <a:chOff x="5403586" y="3557465"/>
              <a:chExt cx="5148000" cy="802811"/>
            </a:xfrm>
          </p:grpSpPr>
          <p:sp>
            <p:nvSpPr>
              <p:cNvPr id="88" name="Rectángulo 87">
                <a:extLst>
                  <a:ext uri="{FF2B5EF4-FFF2-40B4-BE49-F238E27FC236}">
                    <a16:creationId xmlns:a16="http://schemas.microsoft.com/office/drawing/2014/main" id="{53CC5955-9DFD-FD13-7902-9FC67952A5AB}"/>
                  </a:ext>
                </a:extLst>
              </p:cNvPr>
              <p:cNvSpPr/>
              <p:nvPr/>
            </p:nvSpPr>
            <p:spPr>
              <a:xfrm>
                <a:off x="5403586" y="3997801"/>
                <a:ext cx="5148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9" name="Rectángulo 88">
                <a:extLst>
                  <a:ext uri="{FF2B5EF4-FFF2-40B4-BE49-F238E27FC236}">
                    <a16:creationId xmlns:a16="http://schemas.microsoft.com/office/drawing/2014/main" id="{E28C9CF1-8AF8-153E-F1E3-5C0CE55DBCFB}"/>
                  </a:ext>
                </a:extLst>
              </p:cNvPr>
              <p:cNvSpPr/>
              <p:nvPr/>
            </p:nvSpPr>
            <p:spPr>
              <a:xfrm>
                <a:off x="6321586" y="3997801"/>
                <a:ext cx="3312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0" name="CuadroTexto 89">
                <a:extLst>
                  <a:ext uri="{FF2B5EF4-FFF2-40B4-BE49-F238E27FC236}">
                    <a16:creationId xmlns:a16="http://schemas.microsoft.com/office/drawing/2014/main" id="{8E38D453-70BA-8727-C62E-8540E84D9A5D}"/>
                  </a:ext>
                </a:extLst>
              </p:cNvPr>
              <p:cNvSpPr txBox="1"/>
              <p:nvPr/>
            </p:nvSpPr>
            <p:spPr>
              <a:xfrm>
                <a:off x="6281322" y="4025150"/>
                <a:ext cx="3392529" cy="307777"/>
              </a:xfrm>
              <a:prstGeom prst="rect">
                <a:avLst/>
              </a:prstGeom>
              <a:noFill/>
            </p:spPr>
            <p:txBody>
              <a:bodyPr wrap="square" rtlCol="0">
                <a:spAutoFit/>
              </a:bodyPr>
              <a:lstStyle/>
              <a:p>
                <a:pPr algn="ctr"/>
                <a:r>
                  <a:rPr lang="es-ES" sz="1400">
                    <a:solidFill>
                      <a:schemeClr val="bg1"/>
                    </a:solidFill>
                  </a:rPr>
                  <a:t>Tramo de  RNM</a:t>
                </a:r>
              </a:p>
            </p:txBody>
          </p:sp>
          <p:sp>
            <p:nvSpPr>
              <p:cNvPr id="91" name="CuadroTexto 90">
                <a:extLst>
                  <a:ext uri="{FF2B5EF4-FFF2-40B4-BE49-F238E27FC236}">
                    <a16:creationId xmlns:a16="http://schemas.microsoft.com/office/drawing/2014/main" id="{A77644B7-1694-0E7E-9459-C418EC1A62D5}"/>
                  </a:ext>
                </a:extLst>
              </p:cNvPr>
              <p:cNvSpPr txBox="1"/>
              <p:nvPr/>
            </p:nvSpPr>
            <p:spPr>
              <a:xfrm>
                <a:off x="5852231" y="3696503"/>
                <a:ext cx="2246079" cy="261610"/>
              </a:xfrm>
              <a:prstGeom prst="rect">
                <a:avLst/>
              </a:prstGeom>
              <a:noFill/>
            </p:spPr>
            <p:txBody>
              <a:bodyPr wrap="square" rtlCol="0">
                <a:spAutoFit/>
              </a:bodyPr>
              <a:lstStyle/>
              <a:p>
                <a:r>
                  <a:rPr lang="es-ES" sz="1100" err="1"/>
                  <a:t>BCPpM</a:t>
                </a:r>
                <a:endParaRPr lang="es-ES" sz="1100"/>
              </a:p>
            </p:txBody>
          </p:sp>
          <p:grpSp>
            <p:nvGrpSpPr>
              <p:cNvPr id="92" name="Grupo 91">
                <a:extLst>
                  <a:ext uri="{FF2B5EF4-FFF2-40B4-BE49-F238E27FC236}">
                    <a16:creationId xmlns:a16="http://schemas.microsoft.com/office/drawing/2014/main" id="{DE35D82C-CB06-6BCA-1834-9982C519B276}"/>
                  </a:ext>
                </a:extLst>
              </p:cNvPr>
              <p:cNvGrpSpPr/>
              <p:nvPr/>
            </p:nvGrpSpPr>
            <p:grpSpPr>
              <a:xfrm>
                <a:off x="5798231" y="3557465"/>
                <a:ext cx="108000" cy="433868"/>
                <a:chOff x="7074188" y="2112676"/>
                <a:chExt cx="108000" cy="433868"/>
              </a:xfrm>
            </p:grpSpPr>
            <p:cxnSp>
              <p:nvCxnSpPr>
                <p:cNvPr id="93" name="Conector recto 92">
                  <a:extLst>
                    <a:ext uri="{FF2B5EF4-FFF2-40B4-BE49-F238E27FC236}">
                      <a16:creationId xmlns:a16="http://schemas.microsoft.com/office/drawing/2014/main" id="{119B9F42-B073-1B1C-F1D1-DBA7717B9D72}"/>
                    </a:ext>
                  </a:extLst>
                </p:cNvPr>
                <p:cNvCxnSpPr>
                  <a:cxnSpLocks/>
                </p:cNvCxnSpPr>
                <p:nvPr/>
              </p:nvCxnSpPr>
              <p:spPr>
                <a:xfrm>
                  <a:off x="7128188" y="2222544"/>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94" name="Elipse 93">
                  <a:extLst>
                    <a:ext uri="{FF2B5EF4-FFF2-40B4-BE49-F238E27FC236}">
                      <a16:creationId xmlns:a16="http://schemas.microsoft.com/office/drawing/2014/main" id="{7F1DC596-1046-3E42-2D76-16FE7808390B}"/>
                    </a:ext>
                  </a:extLst>
                </p:cNvPr>
                <p:cNvSpPr/>
                <p:nvPr/>
              </p:nvSpPr>
              <p:spPr>
                <a:xfrm flipH="1">
                  <a:off x="7074188" y="211267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cxnSp>
          <p:nvCxnSpPr>
            <p:cNvPr id="85" name="Conector recto 84">
              <a:extLst>
                <a:ext uri="{FF2B5EF4-FFF2-40B4-BE49-F238E27FC236}">
                  <a16:creationId xmlns:a16="http://schemas.microsoft.com/office/drawing/2014/main" id="{132C860A-835C-1B6B-6CC9-EDA9E785AA6F}"/>
                </a:ext>
              </a:extLst>
            </p:cNvPr>
            <p:cNvCxnSpPr>
              <a:cxnSpLocks/>
            </p:cNvCxnSpPr>
            <p:nvPr/>
          </p:nvCxnSpPr>
          <p:spPr>
            <a:xfrm flipH="1" flipV="1">
              <a:off x="4026413" y="4102604"/>
              <a:ext cx="0" cy="324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6" name="CuadroTexto 85">
              <a:extLst>
                <a:ext uri="{FF2B5EF4-FFF2-40B4-BE49-F238E27FC236}">
                  <a16:creationId xmlns:a16="http://schemas.microsoft.com/office/drawing/2014/main" id="{CE81998F-DEC7-AD31-0E6E-11271FE9DB24}"/>
                </a:ext>
              </a:extLst>
            </p:cNvPr>
            <p:cNvSpPr txBox="1"/>
            <p:nvPr/>
          </p:nvSpPr>
          <p:spPr>
            <a:xfrm flipH="1">
              <a:off x="4035819" y="4202945"/>
              <a:ext cx="3239458" cy="261610"/>
            </a:xfrm>
            <a:prstGeom prst="rect">
              <a:avLst/>
            </a:prstGeom>
            <a:noFill/>
          </p:spPr>
          <p:txBody>
            <a:bodyPr wrap="square" rtlCol="0">
              <a:spAutoFit/>
            </a:bodyPr>
            <a:lstStyle/>
            <a:p>
              <a:r>
                <a:rPr lang="es-ES" sz="1100"/>
                <a:t>BBCC mínima del tramo (BCD)</a:t>
              </a:r>
            </a:p>
          </p:txBody>
        </p:sp>
        <p:sp>
          <p:nvSpPr>
            <p:cNvPr id="87" name="Elipse 86">
              <a:extLst>
                <a:ext uri="{FF2B5EF4-FFF2-40B4-BE49-F238E27FC236}">
                  <a16:creationId xmlns:a16="http://schemas.microsoft.com/office/drawing/2014/main" id="{7656A854-72D3-6142-0DFB-A71BE60F9ECE}"/>
                </a:ext>
              </a:extLst>
            </p:cNvPr>
            <p:cNvSpPr/>
            <p:nvPr/>
          </p:nvSpPr>
          <p:spPr>
            <a:xfrm flipH="1" flipV="1">
              <a:off x="3972413" y="4432381"/>
              <a:ext cx="108000" cy="108000"/>
            </a:xfrm>
            <a:prstGeom prst="ellipse">
              <a:avLst/>
            </a:prstGeom>
            <a:solidFill>
              <a:schemeClr val="accent2">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6" name="Rectangle 11">
            <a:extLst>
              <a:ext uri="{FF2B5EF4-FFF2-40B4-BE49-F238E27FC236}">
                <a16:creationId xmlns:a16="http://schemas.microsoft.com/office/drawing/2014/main" id="{E855BFDB-46A9-4F61-65AD-F8648018969E}"/>
              </a:ext>
            </a:extLst>
          </p:cNvPr>
          <p:cNvSpPr/>
          <p:nvPr/>
        </p:nvSpPr>
        <p:spPr>
          <a:xfrm>
            <a:off x="1112820" y="2736141"/>
            <a:ext cx="5571721" cy="646331"/>
          </a:xfrm>
          <a:prstGeom prst="rect">
            <a:avLst/>
          </a:prstGeom>
        </p:spPr>
        <p:txBody>
          <a:bodyPr wrap="square" lIns="91440" tIns="45720" rIns="91440" bIns="45720" anchor="t">
            <a:spAutoFit/>
          </a:bodyPr>
          <a:lstStyle/>
          <a:p>
            <a:pPr algn="just"/>
            <a:r>
              <a:rPr lang="es-ES">
                <a:solidFill>
                  <a:schemeClr val="tx2">
                    <a:lumMod val="75000"/>
                  </a:schemeClr>
                </a:solidFill>
                <a:cs typeface="Arial"/>
              </a:rPr>
              <a:t>Se ha cotizado menos de lo que determinan sus RNM, por lo que debe cambiarse la BBCC</a:t>
            </a:r>
            <a:endParaRPr lang="es-ES" b="1">
              <a:solidFill>
                <a:schemeClr val="tx2">
                  <a:lumMod val="75000"/>
                </a:schemeClr>
              </a:solidFill>
              <a:cs typeface="Arial"/>
            </a:endParaRPr>
          </a:p>
        </p:txBody>
      </p:sp>
      <p:sp>
        <p:nvSpPr>
          <p:cNvPr id="99" name="Rectangle 10">
            <a:extLst>
              <a:ext uri="{FF2B5EF4-FFF2-40B4-BE49-F238E27FC236}">
                <a16:creationId xmlns:a16="http://schemas.microsoft.com/office/drawing/2014/main" id="{4F97E404-9A16-FA91-FDCF-D43EA7B160BE}"/>
              </a:ext>
            </a:extLst>
          </p:cNvPr>
          <p:cNvSpPr/>
          <p:nvPr/>
        </p:nvSpPr>
        <p:spPr>
          <a:xfrm>
            <a:off x="1112820" y="3901472"/>
            <a:ext cx="5325011" cy="646331"/>
          </a:xfrm>
          <a:prstGeom prst="rect">
            <a:avLst/>
          </a:prstGeom>
        </p:spPr>
        <p:txBody>
          <a:bodyPr wrap="square">
            <a:spAutoFit/>
          </a:bodyPr>
          <a:lstStyle/>
          <a:p>
            <a:pPr algn="just"/>
            <a:r>
              <a:rPr lang="es-ES">
                <a:solidFill>
                  <a:schemeClr val="tx2">
                    <a:lumMod val="75000"/>
                  </a:schemeClr>
                </a:solidFill>
                <a:cs typeface="Arial" panose="020B0604020202020204" pitchFamily="34" charset="0"/>
              </a:rPr>
              <a:t>La </a:t>
            </a:r>
            <a:r>
              <a:rPr lang="es-ES" b="1">
                <a:solidFill>
                  <a:schemeClr val="tx2">
                    <a:lumMod val="50000"/>
                  </a:schemeClr>
                </a:solidFill>
                <a:cs typeface="Arial" panose="020B0604020202020204" pitchFamily="34" charset="0"/>
              </a:rPr>
              <a:t>BCD</a:t>
            </a:r>
            <a:r>
              <a:rPr lang="es-ES" b="1">
                <a:solidFill>
                  <a:schemeClr val="tx2">
                    <a:lumMod val="75000"/>
                  </a:schemeClr>
                </a:solidFill>
                <a:cs typeface="Arial" panose="020B0604020202020204" pitchFamily="34" charset="0"/>
              </a:rPr>
              <a:t> </a:t>
            </a:r>
            <a:r>
              <a:rPr lang="es-ES">
                <a:solidFill>
                  <a:schemeClr val="tx2">
                    <a:lumMod val="75000"/>
                  </a:schemeClr>
                </a:solidFill>
                <a:cs typeface="Arial" panose="020B0604020202020204" pitchFamily="34" charset="0"/>
              </a:rPr>
              <a:t>que le corresponde </a:t>
            </a:r>
            <a:r>
              <a:rPr lang="es-ES" b="1">
                <a:solidFill>
                  <a:schemeClr val="tx2">
                    <a:lumMod val="50000"/>
                  </a:schemeClr>
                </a:solidFill>
                <a:cs typeface="Arial" panose="020B0604020202020204" pitchFamily="34" charset="0"/>
              </a:rPr>
              <a:t>es la BBCC mínima de su tramo de RNM</a:t>
            </a:r>
            <a:r>
              <a:rPr lang="es-ES" b="1">
                <a:solidFill>
                  <a:schemeClr val="tx2">
                    <a:lumMod val="75000"/>
                  </a:schemeClr>
                </a:solidFill>
                <a:cs typeface="Arial" panose="020B0604020202020204" pitchFamily="34" charset="0"/>
              </a:rPr>
              <a:t> </a:t>
            </a:r>
            <a:r>
              <a:rPr lang="es-ES">
                <a:solidFill>
                  <a:schemeClr val="tx2">
                    <a:lumMod val="75000"/>
                  </a:schemeClr>
                </a:solidFill>
                <a:cs typeface="Arial" panose="020B0604020202020204" pitchFamily="34" charset="0"/>
              </a:rPr>
              <a:t>en todos los PR del año. </a:t>
            </a:r>
            <a:endParaRPr lang="es-ES" sz="1600">
              <a:solidFill>
                <a:schemeClr val="tx2">
                  <a:lumMod val="75000"/>
                </a:schemeClr>
              </a:solidFill>
              <a:cs typeface="Arial" panose="020B0604020202020204" pitchFamily="34" charset="0"/>
            </a:endParaRPr>
          </a:p>
        </p:txBody>
      </p:sp>
      <p:grpSp>
        <p:nvGrpSpPr>
          <p:cNvPr id="101" name="Grupo 100">
            <a:extLst>
              <a:ext uri="{FF2B5EF4-FFF2-40B4-BE49-F238E27FC236}">
                <a16:creationId xmlns:a16="http://schemas.microsoft.com/office/drawing/2014/main" id="{B93B7972-F8F7-32ED-A83F-2D3278660D7A}"/>
              </a:ext>
            </a:extLst>
          </p:cNvPr>
          <p:cNvGrpSpPr/>
          <p:nvPr/>
        </p:nvGrpSpPr>
        <p:grpSpPr>
          <a:xfrm>
            <a:off x="7269228" y="3582907"/>
            <a:ext cx="508874" cy="506019"/>
            <a:chOff x="6222168" y="1007759"/>
            <a:chExt cx="508874" cy="506019"/>
          </a:xfrm>
        </p:grpSpPr>
        <p:sp>
          <p:nvSpPr>
            <p:cNvPr id="102" name="Freeform: Shape 97">
              <a:extLst>
                <a:ext uri="{FF2B5EF4-FFF2-40B4-BE49-F238E27FC236}">
                  <a16:creationId xmlns:a16="http://schemas.microsoft.com/office/drawing/2014/main" id="{9783D321-398B-618E-F761-6C6F51268EA3}"/>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103" name="Group 45">
              <a:extLst>
                <a:ext uri="{FF2B5EF4-FFF2-40B4-BE49-F238E27FC236}">
                  <a16:creationId xmlns:a16="http://schemas.microsoft.com/office/drawing/2014/main" id="{F582A922-1277-2CDE-9FD8-3117FA46F310}"/>
                </a:ext>
              </a:extLst>
            </p:cNvPr>
            <p:cNvGrpSpPr/>
            <p:nvPr/>
          </p:nvGrpSpPr>
          <p:grpSpPr>
            <a:xfrm>
              <a:off x="6345880" y="1080659"/>
              <a:ext cx="261451" cy="360219"/>
              <a:chOff x="943524" y="3635770"/>
              <a:chExt cx="321960" cy="443587"/>
            </a:xfrm>
            <a:noFill/>
          </p:grpSpPr>
          <p:sp>
            <p:nvSpPr>
              <p:cNvPr id="104" name="Freeform: Shape 46">
                <a:extLst>
                  <a:ext uri="{FF2B5EF4-FFF2-40B4-BE49-F238E27FC236}">
                    <a16:creationId xmlns:a16="http://schemas.microsoft.com/office/drawing/2014/main" id="{C7808713-56E2-B0D0-5554-6F98D49A24DB}"/>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5" name="Freeform: Shape 47">
                <a:extLst>
                  <a:ext uri="{FF2B5EF4-FFF2-40B4-BE49-F238E27FC236}">
                    <a16:creationId xmlns:a16="http://schemas.microsoft.com/office/drawing/2014/main" id="{349006BE-61A8-BCC5-392A-2AAAA2549EAF}"/>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6" name="Freeform: Shape 48">
                <a:extLst>
                  <a:ext uri="{FF2B5EF4-FFF2-40B4-BE49-F238E27FC236}">
                    <a16:creationId xmlns:a16="http://schemas.microsoft.com/office/drawing/2014/main" id="{E0416356-C822-E8C6-7444-E39CFE1BD6D8}"/>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7" name="Freeform: Shape 49">
                <a:extLst>
                  <a:ext uri="{FF2B5EF4-FFF2-40B4-BE49-F238E27FC236}">
                    <a16:creationId xmlns:a16="http://schemas.microsoft.com/office/drawing/2014/main" id="{F57D9F9B-0BFD-8962-853D-74F9C022BEBC}"/>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8" name="Freeform: Shape 50">
                <a:extLst>
                  <a:ext uri="{FF2B5EF4-FFF2-40B4-BE49-F238E27FC236}">
                    <a16:creationId xmlns:a16="http://schemas.microsoft.com/office/drawing/2014/main" id="{17C24D95-FE8D-3522-9EB1-526EB9BDB913}"/>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9" name="Freeform: Shape 51">
                <a:extLst>
                  <a:ext uri="{FF2B5EF4-FFF2-40B4-BE49-F238E27FC236}">
                    <a16:creationId xmlns:a16="http://schemas.microsoft.com/office/drawing/2014/main" id="{0AF39B6B-57EA-95C2-40DE-662FCB5160D5}"/>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0" name="Freeform: Shape 52">
                <a:extLst>
                  <a:ext uri="{FF2B5EF4-FFF2-40B4-BE49-F238E27FC236}">
                    <a16:creationId xmlns:a16="http://schemas.microsoft.com/office/drawing/2014/main" id="{D64AF71B-E2EB-F9BF-B22A-C8311975FBED}"/>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1" name="Freeform: Shape 53">
                <a:extLst>
                  <a:ext uri="{FF2B5EF4-FFF2-40B4-BE49-F238E27FC236}">
                    <a16:creationId xmlns:a16="http://schemas.microsoft.com/office/drawing/2014/main" id="{FC23F3C4-127A-9E9B-8710-7517C5CCCE69}"/>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2" name="Freeform: Shape 54">
                <a:extLst>
                  <a:ext uri="{FF2B5EF4-FFF2-40B4-BE49-F238E27FC236}">
                    <a16:creationId xmlns:a16="http://schemas.microsoft.com/office/drawing/2014/main" id="{4314158C-8DBB-5FCB-37EE-62E9B77F4B7D}"/>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3" name="Freeform: Shape 55">
                <a:extLst>
                  <a:ext uri="{FF2B5EF4-FFF2-40B4-BE49-F238E27FC236}">
                    <a16:creationId xmlns:a16="http://schemas.microsoft.com/office/drawing/2014/main" id="{7897D260-350A-C21A-E8A6-3A99E661B3FE}"/>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4" name="Freeform: Shape 56">
                <a:extLst>
                  <a:ext uri="{FF2B5EF4-FFF2-40B4-BE49-F238E27FC236}">
                    <a16:creationId xmlns:a16="http://schemas.microsoft.com/office/drawing/2014/main" id="{946775B6-4EA8-9D19-4B36-BFCBD4F3CE4E}"/>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5" name="Freeform: Shape 57">
                <a:extLst>
                  <a:ext uri="{FF2B5EF4-FFF2-40B4-BE49-F238E27FC236}">
                    <a16:creationId xmlns:a16="http://schemas.microsoft.com/office/drawing/2014/main" id="{D3DBA0ED-9E07-C41F-1A52-D08D13D28A31}"/>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116" name="Rectangle 10">
            <a:extLst>
              <a:ext uri="{FF2B5EF4-FFF2-40B4-BE49-F238E27FC236}">
                <a16:creationId xmlns:a16="http://schemas.microsoft.com/office/drawing/2014/main" id="{5989A56B-E035-0B56-A6FD-AAD6C9A7FE75}"/>
              </a:ext>
            </a:extLst>
          </p:cNvPr>
          <p:cNvSpPr/>
          <p:nvPr/>
        </p:nvSpPr>
        <p:spPr>
          <a:xfrm>
            <a:off x="7205791" y="4126474"/>
            <a:ext cx="1310671" cy="923330"/>
          </a:xfrm>
          <a:prstGeom prst="rect">
            <a:avLst/>
          </a:prstGeom>
        </p:spPr>
        <p:txBody>
          <a:bodyPr wrap="square">
            <a:spAutoFit/>
          </a:bodyPr>
          <a:lstStyle/>
          <a:p>
            <a:r>
              <a:rPr lang="es-ES" b="1">
                <a:solidFill>
                  <a:schemeClr val="tx2">
                    <a:lumMod val="75000"/>
                  </a:schemeClr>
                </a:solidFill>
                <a:cs typeface="Arial" panose="020B0604020202020204" pitchFamily="34" charset="0"/>
              </a:rPr>
              <a:t>En este caso puede recibir: </a:t>
            </a:r>
            <a:endParaRPr lang="es-ES">
              <a:solidFill>
                <a:schemeClr val="tx2">
                  <a:lumMod val="75000"/>
                </a:schemeClr>
              </a:solidFill>
              <a:cs typeface="Arial" panose="020B0604020202020204" pitchFamily="34" charset="0"/>
            </a:endParaRPr>
          </a:p>
        </p:txBody>
      </p:sp>
      <p:sp>
        <p:nvSpPr>
          <p:cNvPr id="117" name="CuadroTexto 116">
            <a:extLst>
              <a:ext uri="{FF2B5EF4-FFF2-40B4-BE49-F238E27FC236}">
                <a16:creationId xmlns:a16="http://schemas.microsoft.com/office/drawing/2014/main" id="{89408908-8286-DE0F-921E-CE1C0B06B4D4}"/>
              </a:ext>
            </a:extLst>
          </p:cNvPr>
          <p:cNvSpPr txBox="1"/>
          <p:nvPr/>
        </p:nvSpPr>
        <p:spPr>
          <a:xfrm>
            <a:off x="7269228" y="5876746"/>
            <a:ext cx="4011325" cy="646331"/>
          </a:xfrm>
          <a:prstGeom prst="rect">
            <a:avLst/>
          </a:prstGeom>
          <a:noFill/>
        </p:spPr>
        <p:txBody>
          <a:bodyPr wrap="square" lIns="91440" tIns="45720" rIns="91440" bIns="45720" rtlCol="0" anchor="t">
            <a:spAutoFit/>
          </a:bodyPr>
          <a:lstStyle/>
          <a:p>
            <a:pPr algn="just"/>
            <a:r>
              <a:rPr lang="es-ES" sz="1200"/>
              <a:t>TA R 23 020: Sin diferencias</a:t>
            </a:r>
          </a:p>
          <a:p>
            <a:pPr algn="just"/>
            <a:r>
              <a:rPr lang="es-ES" sz="1200"/>
              <a:t>TA R 23 021: Diferencias a ingresar por el interesado</a:t>
            </a:r>
          </a:p>
          <a:p>
            <a:pPr algn="just"/>
            <a:r>
              <a:rPr lang="es-ES" sz="1200"/>
              <a:t>TA R 23 022: Diferencia a devolver de oficio por la TGSS</a:t>
            </a:r>
          </a:p>
        </p:txBody>
      </p:sp>
      <p:grpSp>
        <p:nvGrpSpPr>
          <p:cNvPr id="118" name="Grupo 117">
            <a:extLst>
              <a:ext uri="{FF2B5EF4-FFF2-40B4-BE49-F238E27FC236}">
                <a16:creationId xmlns:a16="http://schemas.microsoft.com/office/drawing/2014/main" id="{C6F0B79C-3AC2-B0C9-8C00-0C950937660E}"/>
              </a:ext>
            </a:extLst>
          </p:cNvPr>
          <p:cNvGrpSpPr/>
          <p:nvPr/>
        </p:nvGrpSpPr>
        <p:grpSpPr>
          <a:xfrm flipH="1">
            <a:off x="8479053" y="2411033"/>
            <a:ext cx="3496002" cy="3099213"/>
            <a:chOff x="351150" y="1444151"/>
            <a:chExt cx="4814664" cy="4238600"/>
          </a:xfrm>
        </p:grpSpPr>
        <p:pic>
          <p:nvPicPr>
            <p:cNvPr id="119" name="Picture Placeholder 5">
              <a:extLst>
                <a:ext uri="{FF2B5EF4-FFF2-40B4-BE49-F238E27FC236}">
                  <a16:creationId xmlns:a16="http://schemas.microsoft.com/office/drawing/2014/main" id="{719C6296-163E-71B8-10BD-C250F088521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120" name="Oval 41">
              <a:extLst>
                <a:ext uri="{FF2B5EF4-FFF2-40B4-BE49-F238E27FC236}">
                  <a16:creationId xmlns:a16="http://schemas.microsoft.com/office/drawing/2014/main" id="{677F505C-87E4-7278-3A52-62C5489D62E9}"/>
                </a:ext>
              </a:extLst>
            </p:cNvPr>
            <p:cNvSpPr/>
            <p:nvPr/>
          </p:nvSpPr>
          <p:spPr>
            <a:xfrm>
              <a:off x="2727414" y="3244351"/>
              <a:ext cx="2438400" cy="24384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Resolución </a:t>
              </a:r>
            </a:p>
            <a:p>
              <a:pPr algn="ctr">
                <a:lnSpc>
                  <a:spcPct val="90000"/>
                </a:lnSpc>
              </a:pPr>
              <a:r>
                <a:rPr lang="es-ES" sz="2000" b="1" kern="0">
                  <a:solidFill>
                    <a:schemeClr val="bg1"/>
                  </a:solidFill>
                  <a:cs typeface="Arial" panose="020B0604020202020204" pitchFamily="34" charset="0"/>
                </a:rPr>
                <a:t>TA R 23 020</a:t>
              </a:r>
            </a:p>
            <a:p>
              <a:pPr algn="ctr">
                <a:lnSpc>
                  <a:spcPct val="90000"/>
                </a:lnSpc>
              </a:pPr>
              <a:r>
                <a:rPr lang="es-ES" sz="2000" b="1" kern="0">
                  <a:solidFill>
                    <a:schemeClr val="bg1"/>
                  </a:solidFill>
                  <a:cs typeface="Arial" panose="020B0604020202020204" pitchFamily="34" charset="0"/>
                </a:rPr>
                <a:t>TA R 23 021</a:t>
              </a:r>
            </a:p>
            <a:p>
              <a:pPr algn="ctr">
                <a:lnSpc>
                  <a:spcPct val="90000"/>
                </a:lnSpc>
              </a:pPr>
              <a:r>
                <a:rPr lang="es-ES" sz="2000" b="1" kern="0">
                  <a:solidFill>
                    <a:schemeClr val="bg1"/>
                  </a:solidFill>
                  <a:cs typeface="Arial" panose="020B0604020202020204" pitchFamily="34" charset="0"/>
                </a:rPr>
                <a:t>TA R 23 022</a:t>
              </a:r>
              <a:endParaRPr lang="es-ES" b="1" kern="0">
                <a:solidFill>
                  <a:schemeClr val="bg1"/>
                </a:solidFill>
                <a:cs typeface="Arial" panose="020B0604020202020204" pitchFamily="34" charset="0"/>
              </a:endParaRPr>
            </a:p>
          </p:txBody>
        </p:sp>
      </p:grpSp>
      <p:grpSp>
        <p:nvGrpSpPr>
          <p:cNvPr id="2" name="Grupo 1">
            <a:extLst>
              <a:ext uri="{FF2B5EF4-FFF2-40B4-BE49-F238E27FC236}">
                <a16:creationId xmlns:a16="http://schemas.microsoft.com/office/drawing/2014/main" id="{CC216F57-93DD-08D5-FF76-1002A88075A8}"/>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5447183-3F8E-11A3-93A6-9469F50EFD2F}"/>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C6C2BB1B-597D-5206-087B-32196E6B7C03}"/>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8721D4D3-321A-6DB0-FF32-CDFA284CFA4B}"/>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BFF07721-336C-A17F-A920-238AE055BB6B}"/>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8" name="Imagen 7">
            <a:extLst>
              <a:ext uri="{FF2B5EF4-FFF2-40B4-BE49-F238E27FC236}">
                <a16:creationId xmlns:a16="http://schemas.microsoft.com/office/drawing/2014/main" id="{BE290E23-E48D-EB8D-3920-EAA6624BD701}"/>
              </a:ext>
            </a:extLst>
          </p:cNvPr>
          <p:cNvPicPr>
            <a:picLocks noChangeAspect="1"/>
          </p:cNvPicPr>
          <p:nvPr/>
        </p:nvPicPr>
        <p:blipFill>
          <a:blip r:embed="rId4"/>
          <a:stretch>
            <a:fillRect/>
          </a:stretch>
        </p:blipFill>
        <p:spPr>
          <a:xfrm>
            <a:off x="5434586" y="145473"/>
            <a:ext cx="2196000" cy="574317"/>
          </a:xfrm>
          <a:prstGeom prst="rect">
            <a:avLst/>
          </a:prstGeom>
        </p:spPr>
      </p:pic>
      <p:sp>
        <p:nvSpPr>
          <p:cNvPr id="12" name="Isosceles Triangle 7">
            <a:extLst>
              <a:ext uri="{FF2B5EF4-FFF2-40B4-BE49-F238E27FC236}">
                <a16:creationId xmlns:a16="http://schemas.microsoft.com/office/drawing/2014/main" id="{136A0B29-E6D4-E906-EE12-80405814728F}"/>
              </a:ext>
            </a:extLst>
          </p:cNvPr>
          <p:cNvSpPr/>
          <p:nvPr/>
        </p:nvSpPr>
        <p:spPr>
          <a:xfrm rot="5400000">
            <a:off x="872122" y="2815505"/>
            <a:ext cx="299610" cy="216945"/>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3" name="Isosceles Triangle 7">
            <a:extLst>
              <a:ext uri="{FF2B5EF4-FFF2-40B4-BE49-F238E27FC236}">
                <a16:creationId xmlns:a16="http://schemas.microsoft.com/office/drawing/2014/main" id="{22DB600B-4D56-070F-B260-2CD274FAC65F}"/>
              </a:ext>
            </a:extLst>
          </p:cNvPr>
          <p:cNvSpPr/>
          <p:nvPr/>
        </p:nvSpPr>
        <p:spPr>
          <a:xfrm rot="5400000">
            <a:off x="872122" y="3974194"/>
            <a:ext cx="299610" cy="216945"/>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157810801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49</a:t>
            </a:fld>
            <a:endParaRPr lang="es-ES"/>
          </a:p>
        </p:txBody>
      </p:sp>
      <p:sp>
        <p:nvSpPr>
          <p:cNvPr id="10" name="Rectangle 4">
            <a:extLst>
              <a:ext uri="{FF2B5EF4-FFF2-40B4-BE49-F238E27FC236}">
                <a16:creationId xmlns:a16="http://schemas.microsoft.com/office/drawing/2014/main" id="{43BD79F0-C420-15D7-E32C-13755849ACA7}"/>
              </a:ext>
            </a:extLst>
          </p:cNvPr>
          <p:cNvSpPr/>
          <p:nvPr/>
        </p:nvSpPr>
        <p:spPr>
          <a:xfrm>
            <a:off x="1352099" y="2009063"/>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28" name="!!CoverSlideFooterText">
            <a:extLst>
              <a:ext uri="{FF2B5EF4-FFF2-40B4-BE49-F238E27FC236}">
                <a16:creationId xmlns:a16="http://schemas.microsoft.com/office/drawing/2014/main" id="{0C008CAB-70DE-DB4B-E19B-10E4A3A3D223}"/>
              </a:ext>
            </a:extLst>
          </p:cNvPr>
          <p:cNvSpPr>
            <a:spLocks/>
          </p:cNvSpPr>
          <p:nvPr/>
        </p:nvSpPr>
        <p:spPr bwMode="auto">
          <a:xfrm>
            <a:off x="10975238" y="2724441"/>
            <a:ext cx="2433524" cy="2449719"/>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2" name="Title 1">
            <a:extLst>
              <a:ext uri="{FF2B5EF4-FFF2-40B4-BE49-F238E27FC236}">
                <a16:creationId xmlns:a16="http://schemas.microsoft.com/office/drawing/2014/main" id="{7E4A77E3-D006-F46A-60C1-32E0282E23D1}"/>
              </a:ext>
            </a:extLst>
          </p:cNvPr>
          <p:cNvSpPr txBox="1">
            <a:spLocks noChangeArrowheads="1"/>
          </p:cNvSpPr>
          <p:nvPr/>
        </p:nvSpPr>
        <p:spPr bwMode="auto">
          <a:xfrm>
            <a:off x="1352099" y="2291167"/>
            <a:ext cx="9545287"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sz="1600">
                <a:solidFill>
                  <a:schemeClr val="tx1"/>
                </a:solidFill>
                <a:latin typeface="+mn-lt"/>
                <a:ea typeface="Lato Light"/>
                <a:cs typeface="Segoe UI"/>
              </a:rPr>
              <a:t>RNM de 2.000 € y una </a:t>
            </a:r>
            <a:r>
              <a:rPr lang="es-ES" altLang="en-US" sz="1600" err="1">
                <a:solidFill>
                  <a:schemeClr val="tx1"/>
                </a:solidFill>
                <a:latin typeface="+mn-lt"/>
                <a:ea typeface="Lato Light"/>
                <a:cs typeface="Segoe UI"/>
              </a:rPr>
              <a:t>BCPpM</a:t>
            </a:r>
            <a:r>
              <a:rPr lang="es-ES" altLang="en-US" sz="1600">
                <a:solidFill>
                  <a:schemeClr val="tx1"/>
                </a:solidFill>
                <a:latin typeface="+mn-lt"/>
                <a:ea typeface="Lato Light"/>
                <a:cs typeface="Segoe UI"/>
              </a:rPr>
              <a:t> de 1.000 €.</a:t>
            </a:r>
            <a:endParaRPr lang="es-ES" altLang="en-US" sz="200">
              <a:solidFill>
                <a:schemeClr val="tx1"/>
              </a:solidFill>
              <a:latin typeface="+mn-lt"/>
              <a:ea typeface="Lato Light"/>
              <a:cs typeface="Segoe UI"/>
            </a:endParaRPr>
          </a:p>
          <a:p>
            <a:pPr algn="just">
              <a:spcBef>
                <a:spcPts val="1800"/>
              </a:spcBef>
            </a:pPr>
            <a:r>
              <a:rPr lang="es-ES" altLang="en-US" sz="1600">
                <a:solidFill>
                  <a:schemeClr val="tx1"/>
                </a:solidFill>
                <a:latin typeface="+mn-lt"/>
                <a:ea typeface="Lato Light"/>
                <a:cs typeface="Segoe UI"/>
              </a:rPr>
              <a:t>En la tabla se comprueba que su </a:t>
            </a:r>
            <a:r>
              <a:rPr lang="es-ES" altLang="en-US" sz="1600" b="1" err="1">
                <a:solidFill>
                  <a:srgbClr val="1D5253"/>
                </a:solidFill>
                <a:latin typeface="+mn-lt"/>
                <a:ea typeface="Lato Light"/>
                <a:cs typeface="Segoe UI"/>
              </a:rPr>
              <a:t>BCPpM</a:t>
            </a:r>
            <a:r>
              <a:rPr lang="es-ES" altLang="en-US" sz="1600" b="1">
                <a:solidFill>
                  <a:srgbClr val="1D5253"/>
                </a:solidFill>
                <a:latin typeface="+mn-lt"/>
                <a:ea typeface="Lato Light"/>
                <a:cs typeface="Segoe UI"/>
              </a:rPr>
              <a:t> debería situarse en el tramo 5 de la tabla general</a:t>
            </a:r>
            <a:r>
              <a:rPr lang="es-ES" altLang="en-US" sz="1600">
                <a:solidFill>
                  <a:schemeClr val="tx1"/>
                </a:solidFill>
                <a:latin typeface="+mn-lt"/>
                <a:ea typeface="Lato Light"/>
                <a:cs typeface="Segoe UI"/>
              </a:rPr>
              <a:t>, entre los 1.029,41 € y los 2.030 € mensuales.</a:t>
            </a:r>
          </a:p>
        </p:txBody>
      </p:sp>
      <p:sp>
        <p:nvSpPr>
          <p:cNvPr id="17" name="Title 1">
            <a:extLst>
              <a:ext uri="{FF2B5EF4-FFF2-40B4-BE49-F238E27FC236}">
                <a16:creationId xmlns:a16="http://schemas.microsoft.com/office/drawing/2014/main" id="{9819723E-92DB-F82C-92C9-AB9B1B8C7B18}"/>
              </a:ext>
            </a:extLst>
          </p:cNvPr>
          <p:cNvSpPr txBox="1">
            <a:spLocks noChangeArrowheads="1"/>
          </p:cNvSpPr>
          <p:nvPr/>
        </p:nvSpPr>
        <p:spPr bwMode="auto">
          <a:xfrm>
            <a:off x="1352099" y="5068666"/>
            <a:ext cx="96231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sz="1600">
                <a:solidFill>
                  <a:schemeClr val="tx1"/>
                </a:solidFill>
                <a:latin typeface="+mn-lt"/>
              </a:rPr>
              <a:t>Sin embargo, la </a:t>
            </a:r>
            <a:r>
              <a:rPr lang="es-ES" altLang="en-US" sz="1600" err="1">
                <a:solidFill>
                  <a:schemeClr val="tx1"/>
                </a:solidFill>
                <a:latin typeface="+mn-lt"/>
              </a:rPr>
              <a:t>BCPpM</a:t>
            </a:r>
            <a:r>
              <a:rPr lang="es-ES" altLang="en-US" sz="1600">
                <a:solidFill>
                  <a:schemeClr val="tx1"/>
                </a:solidFill>
                <a:latin typeface="+mn-lt"/>
              </a:rPr>
              <a:t>, 1.000 €, se ha quedado </a:t>
            </a:r>
            <a:r>
              <a:rPr lang="es-ES" altLang="en-US" sz="1600" b="1">
                <a:solidFill>
                  <a:srgbClr val="1D5253"/>
                </a:solidFill>
                <a:latin typeface="+mn-lt"/>
              </a:rPr>
              <a:t>por debajo de las BBCC que marca su tramo de RNM</a:t>
            </a:r>
            <a:r>
              <a:rPr lang="es-ES" altLang="en-US" sz="1600">
                <a:solidFill>
                  <a:schemeClr val="tx1"/>
                </a:solidFill>
                <a:latin typeface="+mn-lt"/>
              </a:rPr>
              <a:t>, por lo que se le debe cambiar la BBCC a la mínima del tramo, es decir, 1.029,41 €. </a:t>
            </a:r>
          </a:p>
        </p:txBody>
      </p:sp>
      <p:graphicFrame>
        <p:nvGraphicFramePr>
          <p:cNvPr id="22" name="Tabla 21">
            <a:extLst>
              <a:ext uri="{FF2B5EF4-FFF2-40B4-BE49-F238E27FC236}">
                <a16:creationId xmlns:a16="http://schemas.microsoft.com/office/drawing/2014/main" id="{F2838CBD-B5B1-D6E6-8B05-83C72940E08F}"/>
              </a:ext>
            </a:extLst>
          </p:cNvPr>
          <p:cNvGraphicFramePr>
            <a:graphicFrameLocks noGrp="1"/>
          </p:cNvGraphicFramePr>
          <p:nvPr>
            <p:extLst>
              <p:ext uri="{D42A27DB-BD31-4B8C-83A1-F6EECF244321}">
                <p14:modId xmlns:p14="http://schemas.microsoft.com/office/powerpoint/2010/main" val="835351359"/>
              </p:ext>
            </p:extLst>
          </p:nvPr>
        </p:nvGraphicFramePr>
        <p:xfrm>
          <a:off x="2335442" y="4125310"/>
          <a:ext cx="7185631" cy="419790"/>
        </p:xfrm>
        <a:graphic>
          <a:graphicData uri="http://schemas.openxmlformats.org/drawingml/2006/table">
            <a:tbl>
              <a:tblPr/>
              <a:tblGrid>
                <a:gridCol w="1197087">
                  <a:extLst>
                    <a:ext uri="{9D8B030D-6E8A-4147-A177-3AD203B41FA5}">
                      <a16:colId xmlns:a16="http://schemas.microsoft.com/office/drawing/2014/main" val="932688831"/>
                    </a:ext>
                  </a:extLst>
                </a:gridCol>
                <a:gridCol w="2014695">
                  <a:extLst>
                    <a:ext uri="{9D8B030D-6E8A-4147-A177-3AD203B41FA5}">
                      <a16:colId xmlns:a16="http://schemas.microsoft.com/office/drawing/2014/main" val="2348870046"/>
                    </a:ext>
                  </a:extLst>
                </a:gridCol>
                <a:gridCol w="1965941">
                  <a:extLst>
                    <a:ext uri="{9D8B030D-6E8A-4147-A177-3AD203B41FA5}">
                      <a16:colId xmlns:a16="http://schemas.microsoft.com/office/drawing/2014/main" val="630449770"/>
                    </a:ext>
                  </a:extLst>
                </a:gridCol>
                <a:gridCol w="2007908">
                  <a:extLst>
                    <a:ext uri="{9D8B030D-6E8A-4147-A177-3AD203B41FA5}">
                      <a16:colId xmlns:a16="http://schemas.microsoft.com/office/drawing/2014/main" val="1993590955"/>
                    </a:ext>
                  </a:extLst>
                </a:gridCol>
              </a:tblGrid>
              <a:tr h="163776">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l"/>
                      <a:r>
                        <a:rPr lang="es-ES" sz="1200" b="1">
                          <a:solidFill>
                            <a:srgbClr val="D73A2C"/>
                          </a:solidFill>
                          <a:effectLst/>
                          <a:latin typeface="+mn-lt"/>
                          <a:ea typeface="Open Sans" panose="020B0606030504020204" pitchFamily="34" charset="0"/>
                          <a:cs typeface="Open Sans" panose="020B0606030504020204" pitchFamily="34" charset="0"/>
                        </a:rPr>
                        <a:t>Tramo 5</a:t>
                      </a:r>
                    </a:p>
                    <a:p>
                      <a:pPr algn="l"/>
                      <a:r>
                        <a:rPr lang="es-ES" sz="1200" b="1">
                          <a:solidFill>
                            <a:srgbClr val="D73A2C"/>
                          </a:solidFill>
                          <a:effectLst/>
                          <a:latin typeface="+mn-lt"/>
                          <a:ea typeface="Open Sans" panose="020B0606030504020204" pitchFamily="34" charset="0"/>
                          <a:cs typeface="Open Sans" panose="020B0606030504020204" pitchFamily="34" charset="0"/>
                        </a:rPr>
                        <a:t> (TG)</a:t>
                      </a:r>
                    </a:p>
                  </a:txBody>
                  <a:tcPr marL="54030" marR="54030" marT="27015" marB="27015" anchor="ctr">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kern="1200">
                          <a:solidFill>
                            <a:schemeClr val="tx1"/>
                          </a:solidFill>
                          <a:effectLst/>
                          <a:latin typeface="Calibri"/>
                          <a:ea typeface="Open Sans" panose="020B0606030504020204" pitchFamily="34" charset="0"/>
                          <a:cs typeface="Open Sans" panose="020B0606030504020204" pitchFamily="34" charset="0"/>
                        </a:rPr>
                        <a:t>&gt; 1.850 y &lt;=2.030</a:t>
                      </a:r>
                    </a:p>
                  </a:txBody>
                  <a:tcPr marL="54030" marR="54030" marT="27015" marB="27015" anchor="ctr">
                    <a:lnL w="9525"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kern="1200">
                          <a:solidFill>
                            <a:schemeClr val="tx1"/>
                          </a:solidFill>
                          <a:effectLst/>
                          <a:latin typeface="Calibri"/>
                          <a:ea typeface="Open Sans" panose="020B0606030504020204" pitchFamily="34" charset="0"/>
                          <a:cs typeface="Open Sans" panose="020B0606030504020204" pitchFamily="34" charset="0"/>
                        </a:rPr>
                        <a:t>1.029,41</a:t>
                      </a:r>
                    </a:p>
                  </a:txBody>
                  <a:tcPr marL="54030" marR="54030" marT="27015" marB="2701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73A2C">
                        <a:alpha val="36078"/>
                      </a:srgb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kern="1200">
                          <a:solidFill>
                            <a:schemeClr val="tx1"/>
                          </a:solidFill>
                          <a:effectLst/>
                          <a:latin typeface="Calibri"/>
                          <a:ea typeface="Open Sans" panose="020B0606030504020204" pitchFamily="34" charset="0"/>
                          <a:cs typeface="Open Sans" panose="020B0606030504020204" pitchFamily="34" charset="0"/>
                        </a:rPr>
                        <a:t>2.030</a:t>
                      </a:r>
                    </a:p>
                  </a:txBody>
                  <a:tcPr marL="54030" marR="54030" marT="27015" marB="27015" anchor="ctr">
                    <a:lnL w="12700" cap="flat" cmpd="sng" algn="ctr">
                      <a:solidFill>
                        <a:sysClr val="window" lastClr="FFFFFF"/>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73A2C">
                        <a:alpha val="36078"/>
                      </a:srgbClr>
                    </a:solidFill>
                  </a:tcPr>
                </a:tc>
                <a:extLst>
                  <a:ext uri="{0D108BD9-81ED-4DB2-BD59-A6C34878D82A}">
                    <a16:rowId xmlns:a16="http://schemas.microsoft.com/office/drawing/2014/main" val="631440859"/>
                  </a:ext>
                </a:extLst>
              </a:tr>
            </a:tbl>
          </a:graphicData>
        </a:graphic>
      </p:graphicFrame>
      <p:grpSp>
        <p:nvGrpSpPr>
          <p:cNvPr id="23" name="Grupo 22">
            <a:extLst>
              <a:ext uri="{FF2B5EF4-FFF2-40B4-BE49-F238E27FC236}">
                <a16:creationId xmlns:a16="http://schemas.microsoft.com/office/drawing/2014/main" id="{6DD1A4B3-326A-9697-CBD1-42E6AD359B69}"/>
              </a:ext>
            </a:extLst>
          </p:cNvPr>
          <p:cNvGrpSpPr/>
          <p:nvPr/>
        </p:nvGrpSpPr>
        <p:grpSpPr>
          <a:xfrm>
            <a:off x="3227991" y="3828223"/>
            <a:ext cx="6293082" cy="286314"/>
            <a:chOff x="3699304" y="3141373"/>
            <a:chExt cx="6293082" cy="286314"/>
          </a:xfrm>
        </p:grpSpPr>
        <p:sp>
          <p:nvSpPr>
            <p:cNvPr id="24" name="CuadroTexto 23">
              <a:extLst>
                <a:ext uri="{FF2B5EF4-FFF2-40B4-BE49-F238E27FC236}">
                  <a16:creationId xmlns:a16="http://schemas.microsoft.com/office/drawing/2014/main" id="{BF7FDD5E-877B-1ADF-8363-50490B28AA6D}"/>
                </a:ext>
              </a:extLst>
            </p:cNvPr>
            <p:cNvSpPr txBox="1"/>
            <p:nvPr/>
          </p:nvSpPr>
          <p:spPr>
            <a:xfrm>
              <a:off x="3699304" y="3150688"/>
              <a:ext cx="2597121" cy="276999"/>
            </a:xfrm>
            <a:prstGeom prst="rect">
              <a:avLst/>
            </a:prstGeom>
            <a:noFill/>
          </p:spPr>
          <p:txBody>
            <a:bodyPr wrap="square" rtlCol="0">
              <a:spAutoFit/>
            </a:bodyPr>
            <a:lstStyle/>
            <a:p>
              <a:pPr algn="ctr"/>
              <a:r>
                <a:rPr lang="es-ES" sz="1200" b="1">
                  <a:solidFill>
                    <a:schemeClr val="accent1"/>
                  </a:solidFill>
                </a:rPr>
                <a:t>RNM</a:t>
              </a:r>
            </a:p>
          </p:txBody>
        </p:sp>
        <p:sp>
          <p:nvSpPr>
            <p:cNvPr id="25" name="CuadroTexto 24">
              <a:extLst>
                <a:ext uri="{FF2B5EF4-FFF2-40B4-BE49-F238E27FC236}">
                  <a16:creationId xmlns:a16="http://schemas.microsoft.com/office/drawing/2014/main" id="{ED8A3306-5C17-CD86-77E7-44930DFC073F}"/>
                </a:ext>
              </a:extLst>
            </p:cNvPr>
            <p:cNvSpPr txBox="1"/>
            <p:nvPr/>
          </p:nvSpPr>
          <p:spPr>
            <a:xfrm>
              <a:off x="6182916" y="3141374"/>
              <a:ext cx="1853305" cy="276999"/>
            </a:xfrm>
            <a:prstGeom prst="rect">
              <a:avLst/>
            </a:prstGeom>
            <a:noFill/>
          </p:spPr>
          <p:txBody>
            <a:bodyPr wrap="square" rtlCol="0">
              <a:spAutoFit/>
            </a:bodyPr>
            <a:lstStyle/>
            <a:p>
              <a:pPr algn="ctr"/>
              <a:r>
                <a:rPr lang="es-ES" sz="1200" b="1">
                  <a:solidFill>
                    <a:schemeClr val="accent1"/>
                  </a:solidFill>
                </a:rPr>
                <a:t>BBCC mínima del tramo</a:t>
              </a:r>
            </a:p>
          </p:txBody>
        </p:sp>
        <p:sp>
          <p:nvSpPr>
            <p:cNvPr id="27" name="CuadroTexto 26">
              <a:extLst>
                <a:ext uri="{FF2B5EF4-FFF2-40B4-BE49-F238E27FC236}">
                  <a16:creationId xmlns:a16="http://schemas.microsoft.com/office/drawing/2014/main" id="{819EADC6-062B-4161-CB4B-282A6ED588FC}"/>
                </a:ext>
              </a:extLst>
            </p:cNvPr>
            <p:cNvSpPr txBox="1"/>
            <p:nvPr/>
          </p:nvSpPr>
          <p:spPr>
            <a:xfrm>
              <a:off x="8025280" y="3141373"/>
              <a:ext cx="1967106" cy="276999"/>
            </a:xfrm>
            <a:prstGeom prst="rect">
              <a:avLst/>
            </a:prstGeom>
            <a:noFill/>
          </p:spPr>
          <p:txBody>
            <a:bodyPr wrap="square" rtlCol="0">
              <a:spAutoFit/>
            </a:bodyPr>
            <a:lstStyle/>
            <a:p>
              <a:pPr algn="ctr"/>
              <a:r>
                <a:rPr lang="es-ES" sz="1200" b="1">
                  <a:solidFill>
                    <a:schemeClr val="accent1"/>
                  </a:solidFill>
                </a:rPr>
                <a:t>BBCC máxima del tramo</a:t>
              </a:r>
            </a:p>
          </p:txBody>
        </p:sp>
      </p:grpSp>
      <p:grpSp>
        <p:nvGrpSpPr>
          <p:cNvPr id="32" name="Grupo 31">
            <a:extLst>
              <a:ext uri="{FF2B5EF4-FFF2-40B4-BE49-F238E27FC236}">
                <a16:creationId xmlns:a16="http://schemas.microsoft.com/office/drawing/2014/main" id="{C2B202F7-73AD-B1D1-ABDA-C1C76F4DD390}"/>
              </a:ext>
            </a:extLst>
          </p:cNvPr>
          <p:cNvGrpSpPr/>
          <p:nvPr/>
        </p:nvGrpSpPr>
        <p:grpSpPr>
          <a:xfrm>
            <a:off x="1338716" y="5829485"/>
            <a:ext cx="9545287" cy="635324"/>
            <a:chOff x="441386" y="6029325"/>
            <a:chExt cx="9403114" cy="635324"/>
          </a:xfrm>
        </p:grpSpPr>
        <p:sp>
          <p:nvSpPr>
            <p:cNvPr id="33" name="Persegi Panjang: Sudut Lengkung 1">
              <a:extLst>
                <a:ext uri="{FF2B5EF4-FFF2-40B4-BE49-F238E27FC236}">
                  <a16:creationId xmlns:a16="http://schemas.microsoft.com/office/drawing/2014/main" id="{37E9012B-DDA4-60FB-C311-824ED03F78AD}"/>
                </a:ext>
              </a:extLst>
            </p:cNvPr>
            <p:cNvSpPr/>
            <p:nvPr/>
          </p:nvSpPr>
          <p:spPr>
            <a:xfrm>
              <a:off x="441386" y="6029325"/>
              <a:ext cx="9403114" cy="635324"/>
            </a:xfrm>
            <a:prstGeom prst="roundRect">
              <a:avLst>
                <a:gd name="adj" fmla="val 5822"/>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latin typeface="Segoe UI" panose="020B0502040204020203" pitchFamily="34" charset="0"/>
              </a:endParaRPr>
            </a:p>
          </p:txBody>
        </p:sp>
        <p:sp>
          <p:nvSpPr>
            <p:cNvPr id="34" name="CuadroTexto 33">
              <a:extLst>
                <a:ext uri="{FF2B5EF4-FFF2-40B4-BE49-F238E27FC236}">
                  <a16:creationId xmlns:a16="http://schemas.microsoft.com/office/drawing/2014/main" id="{B6C1AF46-A511-9A59-2D92-79C7918B08A9}"/>
                </a:ext>
              </a:extLst>
            </p:cNvPr>
            <p:cNvSpPr txBox="1"/>
            <p:nvPr/>
          </p:nvSpPr>
          <p:spPr>
            <a:xfrm flipH="1">
              <a:off x="969301" y="6223877"/>
              <a:ext cx="7960974"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just">
                <a:lnSpc>
                  <a:spcPct val="100000"/>
                </a:lnSpc>
                <a:spcBef>
                  <a:spcPts val="1000"/>
                </a:spcBef>
                <a:buFont typeface="Arial" panose="020B0604020202020204" pitchFamily="34" charset="0"/>
                <a:buNone/>
                <a:defRPr sz="160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r>
                <a:rPr lang="es-ES"/>
                <a:t>De una </a:t>
              </a:r>
              <a:r>
                <a:rPr lang="es-ES" err="1"/>
                <a:t>BCPpM</a:t>
              </a:r>
              <a:r>
                <a:rPr lang="es-ES"/>
                <a:t> de 1.000 € se va a pasar a una </a:t>
              </a:r>
              <a:r>
                <a:rPr lang="es-ES" b="1"/>
                <a:t>BCD de 1.029,41 </a:t>
              </a:r>
              <a:r>
                <a:rPr lang="es-ES"/>
                <a:t>€ en todos los PR</a:t>
              </a:r>
            </a:p>
          </p:txBody>
        </p:sp>
      </p:grpSp>
      <p:sp>
        <p:nvSpPr>
          <p:cNvPr id="11" name="Rectangle 2">
            <a:extLst>
              <a:ext uri="{FF2B5EF4-FFF2-40B4-BE49-F238E27FC236}">
                <a16:creationId xmlns:a16="http://schemas.microsoft.com/office/drawing/2014/main" id="{52D62390-8E3F-1EF7-F93F-BF457163CFA8}"/>
              </a:ext>
            </a:extLst>
          </p:cNvPr>
          <p:cNvSpPr/>
          <p:nvPr/>
        </p:nvSpPr>
        <p:spPr>
          <a:xfrm>
            <a:off x="0" y="1676400"/>
            <a:ext cx="1045029" cy="4788409"/>
          </a:xfrm>
          <a:prstGeom prst="rect">
            <a:avLst/>
          </a:prstGeom>
          <a:solidFill>
            <a:srgbClr val="164C7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13" name="Title 1">
            <a:extLst>
              <a:ext uri="{FF2B5EF4-FFF2-40B4-BE49-F238E27FC236}">
                <a16:creationId xmlns:a16="http://schemas.microsoft.com/office/drawing/2014/main" id="{055BEC98-2CC4-8BDC-47F0-57D3E76BB400}"/>
              </a:ext>
            </a:extLst>
          </p:cNvPr>
          <p:cNvSpPr txBox="1">
            <a:spLocks noChangeArrowheads="1"/>
          </p:cNvSpPr>
          <p:nvPr/>
        </p:nvSpPr>
        <p:spPr bwMode="auto">
          <a:xfrm rot="16200000">
            <a:off x="-287764" y="3855161"/>
            <a:ext cx="16205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r>
              <a:rPr lang="es-ES" altLang="en-US" sz="2800" b="1">
                <a:solidFill>
                  <a:schemeClr val="accent2"/>
                </a:solidFill>
                <a:latin typeface="+mn-lt"/>
              </a:rPr>
              <a:t>Ejemplo</a:t>
            </a:r>
          </a:p>
        </p:txBody>
      </p:sp>
      <p:sp>
        <p:nvSpPr>
          <p:cNvPr id="15" name="CuadroTexto 14">
            <a:extLst>
              <a:ext uri="{FF2B5EF4-FFF2-40B4-BE49-F238E27FC236}">
                <a16:creationId xmlns:a16="http://schemas.microsoft.com/office/drawing/2014/main" id="{F191526C-4730-805A-51BD-B5339AD45C23}"/>
              </a:ext>
            </a:extLst>
          </p:cNvPr>
          <p:cNvSpPr txBox="1"/>
          <p:nvPr/>
        </p:nvSpPr>
        <p:spPr>
          <a:xfrm>
            <a:off x="1483435" y="1542368"/>
            <a:ext cx="8889284" cy="384721"/>
          </a:xfrm>
          <a:prstGeom prst="rect">
            <a:avLst/>
          </a:prstGeom>
          <a:noFill/>
        </p:spPr>
        <p:txBody>
          <a:bodyPr wrap="square">
            <a:spAutoFit/>
          </a:bodyPr>
          <a:lstStyle/>
          <a:p>
            <a:r>
              <a:rPr lang="es-ES" altLang="en-US" sz="1900">
                <a:solidFill>
                  <a:srgbClr val="D73A2C"/>
                </a:solidFill>
                <a:ea typeface="+mj-ea"/>
                <a:cs typeface="+mj-cs"/>
              </a:rPr>
              <a:t>Escenario 2. Se ha cotizado </a:t>
            </a:r>
            <a:r>
              <a:rPr lang="es-ES" altLang="en-US" sz="1900" b="1">
                <a:solidFill>
                  <a:srgbClr val="D73A2C"/>
                </a:solidFill>
                <a:ea typeface="+mj-ea"/>
                <a:cs typeface="+mj-cs"/>
              </a:rPr>
              <a:t>por debajo del tramo </a:t>
            </a:r>
            <a:r>
              <a:rPr lang="es-ES" altLang="en-US" sz="1900">
                <a:solidFill>
                  <a:srgbClr val="D73A2C"/>
                </a:solidFill>
                <a:ea typeface="+mj-ea"/>
                <a:cs typeface="+mj-cs"/>
              </a:rPr>
              <a:t>de RNM </a:t>
            </a:r>
          </a:p>
        </p:txBody>
      </p:sp>
      <p:grpSp>
        <p:nvGrpSpPr>
          <p:cNvPr id="2" name="Grupo 1">
            <a:extLst>
              <a:ext uri="{FF2B5EF4-FFF2-40B4-BE49-F238E27FC236}">
                <a16:creationId xmlns:a16="http://schemas.microsoft.com/office/drawing/2014/main" id="{DD847F53-D698-2A1D-A0BE-A3A7E9854EC4}"/>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0113E09-AF16-209C-8D45-06DC5864E4E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853E8668-1A3E-2221-CE21-085DAB5A44FF}"/>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54CAC423-8370-A369-A200-197B1FA708C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2BA790BF-D874-39D9-8F06-FE033968B3D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8" name="Imagen 7">
            <a:extLst>
              <a:ext uri="{FF2B5EF4-FFF2-40B4-BE49-F238E27FC236}">
                <a16:creationId xmlns:a16="http://schemas.microsoft.com/office/drawing/2014/main" id="{E0C0E882-3D3B-6CCE-EAC9-8AD8BD2083BC}"/>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19489242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Placeholder 20">
            <a:extLst>
              <a:ext uri="{FF2B5EF4-FFF2-40B4-BE49-F238E27FC236}">
                <a16:creationId xmlns:a16="http://schemas.microsoft.com/office/drawing/2014/main" id="{9BB66358-DBFD-4392-7012-0605E9B0CF83}"/>
              </a:ext>
            </a:extLst>
          </p:cNvPr>
          <p:cNvPicPr>
            <a:picLocks noChangeAspect="1"/>
          </p:cNvPicPr>
          <p:nvPr/>
        </p:nvPicPr>
        <p:blipFill>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t="22" b="22"/>
          <a:stretch/>
        </p:blipFill>
        <p:spPr>
          <a:xfrm>
            <a:off x="0" y="1116989"/>
            <a:ext cx="5636192" cy="5741011"/>
          </a:xfrm>
          <a:prstGeom prst="rect">
            <a:avLst/>
          </a:prstGeom>
        </p:spPr>
      </p:pic>
      <p:sp>
        <p:nvSpPr>
          <p:cNvPr id="14" name="Rectangle 21">
            <a:extLst>
              <a:ext uri="{FF2B5EF4-FFF2-40B4-BE49-F238E27FC236}">
                <a16:creationId xmlns:a16="http://schemas.microsoft.com/office/drawing/2014/main" id="{AF6DA09D-2169-F18D-7006-1CCFBA856F68}"/>
              </a:ext>
            </a:extLst>
          </p:cNvPr>
          <p:cNvSpPr/>
          <p:nvPr/>
        </p:nvSpPr>
        <p:spPr>
          <a:xfrm rot="5400000">
            <a:off x="-177273" y="1044538"/>
            <a:ext cx="5990735" cy="5636192"/>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49" name="Rectangle 21">
            <a:extLst>
              <a:ext uri="{FF2B5EF4-FFF2-40B4-BE49-F238E27FC236}">
                <a16:creationId xmlns:a16="http://schemas.microsoft.com/office/drawing/2014/main" id="{4DF23C97-B68C-9AD4-725C-6B75340666D4}"/>
              </a:ext>
            </a:extLst>
          </p:cNvPr>
          <p:cNvSpPr/>
          <p:nvPr/>
        </p:nvSpPr>
        <p:spPr>
          <a:xfrm>
            <a:off x="1733296" y="1611102"/>
            <a:ext cx="10458704" cy="4129910"/>
          </a:xfrm>
          <a:prstGeom prst="rect">
            <a:avLst/>
          </a:prstGeom>
          <a:solidFill>
            <a:srgbClr val="E2EDEE">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52" name="TextBox 29">
            <a:extLst>
              <a:ext uri="{FF2B5EF4-FFF2-40B4-BE49-F238E27FC236}">
                <a16:creationId xmlns:a16="http://schemas.microsoft.com/office/drawing/2014/main" id="{0C934C21-D49D-5AC4-59AF-FE33CB17FBA1}"/>
              </a:ext>
            </a:extLst>
          </p:cNvPr>
          <p:cNvSpPr txBox="1"/>
          <p:nvPr/>
        </p:nvSpPr>
        <p:spPr>
          <a:xfrm>
            <a:off x="6166257" y="2406182"/>
            <a:ext cx="56192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1600" b="1" i="0" u="none" strike="noStrike" kern="1200" cap="none" spc="0" normalizeH="0" baseline="0" noProof="0">
                <a:ln>
                  <a:noFill/>
                </a:ln>
                <a:solidFill>
                  <a:prstClr val="black"/>
                </a:solidFill>
                <a:effectLst/>
                <a:uLnTx/>
                <a:uFillTx/>
                <a:ea typeface="Open Sans" panose="020B0606030504020204" pitchFamily="34" charset="0"/>
                <a:cs typeface="Open Sans" panose="020B0606030504020204" pitchFamily="34" charset="0"/>
              </a:rPr>
              <a:t>Miembros de institutos de vida consagrada de la Iglesia Católica -DA 2ª RDL 13/2022- </a:t>
            </a:r>
          </a:p>
        </p:txBody>
      </p:sp>
      <p:sp>
        <p:nvSpPr>
          <p:cNvPr id="53" name="TextBox 29">
            <a:extLst>
              <a:ext uri="{FF2B5EF4-FFF2-40B4-BE49-F238E27FC236}">
                <a16:creationId xmlns:a16="http://schemas.microsoft.com/office/drawing/2014/main" id="{664DC3B7-906A-2885-A7F6-DEB3254F99AD}"/>
              </a:ext>
            </a:extLst>
          </p:cNvPr>
          <p:cNvSpPr txBox="1"/>
          <p:nvPr/>
        </p:nvSpPr>
        <p:spPr>
          <a:xfrm>
            <a:off x="6173365" y="2991277"/>
            <a:ext cx="5372074" cy="769441"/>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600"/>
              </a:spcBef>
              <a:spcAft>
                <a:spcPts val="0"/>
              </a:spcAft>
              <a:buClrTx/>
              <a:buSzTx/>
              <a:buFontTx/>
              <a:buNone/>
              <a:tabLst/>
              <a:defRPr/>
            </a:pPr>
            <a:r>
              <a:rPr kumimoji="0" lang="es-ES" sz="1300" b="0" i="0" u="none" strike="noStrike" kern="1200" cap="none" spc="0" normalizeH="0" baseline="0" noProof="0">
                <a:ln>
                  <a:noFill/>
                </a:ln>
                <a:solidFill>
                  <a:prstClr val="black"/>
                </a:solidFill>
                <a:effectLst/>
                <a:uLnTx/>
                <a:uFillTx/>
                <a:ea typeface="+mn-ea"/>
                <a:cs typeface="+mn-cs"/>
              </a:rPr>
              <a:t>Tienen que elegir una BBCC de cotización mensual igual o superior a la BBCC mínima del Tramo 3 de la tabla reducida.</a:t>
            </a:r>
          </a:p>
          <a:p>
            <a:pPr marL="0" marR="0" lvl="0" indent="0" algn="just" defTabSz="914400" rtl="0" eaLnBrk="1" fontAlgn="auto" latinLnBrk="0" hangingPunct="1">
              <a:lnSpc>
                <a:spcPct val="100000"/>
              </a:lnSpc>
              <a:spcBef>
                <a:spcPts val="600"/>
              </a:spcBef>
              <a:spcAft>
                <a:spcPts val="0"/>
              </a:spcAft>
              <a:buClrTx/>
              <a:buSzTx/>
              <a:buFontTx/>
              <a:buNone/>
              <a:tabLst/>
              <a:defRPr/>
            </a:pPr>
            <a:r>
              <a:rPr lang="es-ES" sz="1300">
                <a:solidFill>
                  <a:prstClr val="black"/>
                </a:solidFill>
              </a:rPr>
              <a:t>Año</a:t>
            </a:r>
            <a:r>
              <a:rPr kumimoji="0" lang="es-ES" sz="1300" b="0" i="0" u="none" strike="noStrike" kern="1200" cap="none" spc="0" normalizeH="0" baseline="0" noProof="0">
                <a:ln>
                  <a:noFill/>
                </a:ln>
                <a:solidFill>
                  <a:prstClr val="black"/>
                </a:solidFill>
                <a:effectLst/>
                <a:uLnTx/>
                <a:uFillTx/>
                <a:ea typeface="+mn-ea"/>
                <a:cs typeface="+mn-cs"/>
              </a:rPr>
              <a:t> 2023: Igual o superior a 898,69 €</a:t>
            </a:r>
          </a:p>
        </p:txBody>
      </p:sp>
      <p:sp>
        <p:nvSpPr>
          <p:cNvPr id="54" name="TextBox 29">
            <a:extLst>
              <a:ext uri="{FF2B5EF4-FFF2-40B4-BE49-F238E27FC236}">
                <a16:creationId xmlns:a16="http://schemas.microsoft.com/office/drawing/2014/main" id="{EA569B99-4FCE-4A8A-00C2-B079397ED913}"/>
              </a:ext>
            </a:extLst>
          </p:cNvPr>
          <p:cNvSpPr txBox="1"/>
          <p:nvPr/>
        </p:nvSpPr>
        <p:spPr>
          <a:xfrm>
            <a:off x="6166257" y="4432106"/>
            <a:ext cx="5408706" cy="338554"/>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marR="0" lvl="0" indent="0" algn="just"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s-ES" sz="1600" b="1" i="0" u="none" strike="noStrike" kern="1200" cap="none" spc="0" normalizeH="0" baseline="0" noProof="0">
                <a:ln>
                  <a:noFill/>
                </a:ln>
                <a:solidFill>
                  <a:prstClr val="black"/>
                </a:solidFill>
                <a:effectLst/>
                <a:uLnTx/>
                <a:uFillTx/>
                <a:latin typeface="+mn-lt"/>
                <a:ea typeface="Open Sans" panose="020B0606030504020204" pitchFamily="34" charset="0"/>
                <a:cs typeface="Open Sans" panose="020B0606030504020204" pitchFamily="34" charset="0"/>
              </a:rPr>
              <a:t>Grupo II y III de RETAMAR –Art.8.2. Ley 47/2015-</a:t>
            </a:r>
          </a:p>
        </p:txBody>
      </p:sp>
      <p:sp>
        <p:nvSpPr>
          <p:cNvPr id="51" name="Subtítulo 18">
            <a:extLst>
              <a:ext uri="{FF2B5EF4-FFF2-40B4-BE49-F238E27FC236}">
                <a16:creationId xmlns:a16="http://schemas.microsoft.com/office/drawing/2014/main" id="{ADD28A58-F339-618C-CC2E-B6BF4DA6FE1B}"/>
              </a:ext>
            </a:extLst>
          </p:cNvPr>
          <p:cNvSpPr txBox="1">
            <a:spLocks/>
          </p:cNvSpPr>
          <p:nvPr/>
        </p:nvSpPr>
        <p:spPr>
          <a:xfrm>
            <a:off x="246217" y="2769695"/>
            <a:ext cx="5229717" cy="18127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3600" b="0" i="0" u="none" strike="noStrike" kern="1200" cap="none" spc="0" normalizeH="0" baseline="0" noProof="0">
                <a:ln>
                  <a:noFill/>
                </a:ln>
                <a:solidFill>
                  <a:srgbClr val="1D5253"/>
                </a:solidFill>
                <a:effectLst/>
                <a:uLnTx/>
                <a:uFillTx/>
                <a:latin typeface="Calibri Light" panose="020F0302020204030204"/>
                <a:ea typeface="Open Sans" panose="020B0606030504020204" pitchFamily="34" charset="0"/>
                <a:cs typeface="Open Sans" panose="020B0606030504020204" pitchFamily="34" charset="0"/>
              </a:rPr>
              <a:t>Autónomos/as excluidos/as de la cotización por rendimientos</a:t>
            </a:r>
          </a:p>
        </p:txBody>
      </p:sp>
      <p:cxnSp>
        <p:nvCxnSpPr>
          <p:cNvPr id="3" name="Straight Connector 11">
            <a:extLst>
              <a:ext uri="{FF2B5EF4-FFF2-40B4-BE49-F238E27FC236}">
                <a16:creationId xmlns:a16="http://schemas.microsoft.com/office/drawing/2014/main" id="{19FA0643-64BE-832F-1C73-78866DF7F975}"/>
              </a:ext>
            </a:extLst>
          </p:cNvPr>
          <p:cNvCxnSpPr>
            <a:cxnSpLocks/>
          </p:cNvCxnSpPr>
          <p:nvPr/>
        </p:nvCxnSpPr>
        <p:spPr>
          <a:xfrm>
            <a:off x="6166258" y="2465649"/>
            <a:ext cx="0" cy="504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4" name="Straight Connector 11">
            <a:extLst>
              <a:ext uri="{FF2B5EF4-FFF2-40B4-BE49-F238E27FC236}">
                <a16:creationId xmlns:a16="http://schemas.microsoft.com/office/drawing/2014/main" id="{F2B1F66C-E937-239D-D9A5-DAD3DBAC0E2C}"/>
              </a:ext>
            </a:extLst>
          </p:cNvPr>
          <p:cNvCxnSpPr>
            <a:cxnSpLocks/>
          </p:cNvCxnSpPr>
          <p:nvPr/>
        </p:nvCxnSpPr>
        <p:spPr>
          <a:xfrm>
            <a:off x="6166258" y="4486197"/>
            <a:ext cx="0" cy="324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9" name="Rectángulo 8"/>
          <p:cNvSpPr/>
          <p:nvPr/>
        </p:nvSpPr>
        <p:spPr>
          <a:xfrm>
            <a:off x="6042625" y="6346747"/>
            <a:ext cx="5502814" cy="461666"/>
          </a:xfrm>
          <a:prstGeom prst="rect">
            <a:avLst/>
          </a:prstGeom>
        </p:spPr>
        <p:txBody>
          <a:bodyPr wrap="square" lIns="0" tIns="0" rIns="0" bIns="0" anchor="t">
            <a:noAutofit/>
          </a:bodyPr>
          <a:lstStyle/>
          <a:p>
            <a:pPr algn="just"/>
            <a:r>
              <a:rPr lang="es-ES" sz="1200">
                <a:solidFill>
                  <a:srgbClr val="D73A2C"/>
                </a:solidFill>
                <a:cs typeface="Arial" panose="020B0604020202020204" pitchFamily="34" charset="0"/>
              </a:rPr>
              <a:t>Artículo 30.2.b) del Reglamento general sobre inscripción de empresas y afiliación, altas, bajas y variaciones de datos de personas trabajadoras</a:t>
            </a:r>
          </a:p>
        </p:txBody>
      </p:sp>
      <p:grpSp>
        <p:nvGrpSpPr>
          <p:cNvPr id="8" name="Grupo 7">
            <a:extLst>
              <a:ext uri="{FF2B5EF4-FFF2-40B4-BE49-F238E27FC236}">
                <a16:creationId xmlns:a16="http://schemas.microsoft.com/office/drawing/2014/main" id="{6CB96343-DE45-92D5-3EFC-05D56BE19D7F}"/>
              </a:ext>
            </a:extLst>
          </p:cNvPr>
          <p:cNvGrpSpPr/>
          <p:nvPr/>
        </p:nvGrpSpPr>
        <p:grpSpPr>
          <a:xfrm>
            <a:off x="83315" y="100378"/>
            <a:ext cx="11312995" cy="630845"/>
            <a:chOff x="101977" y="91047"/>
            <a:chExt cx="11312995" cy="630845"/>
          </a:xfrm>
        </p:grpSpPr>
        <p:sp>
          <p:nvSpPr>
            <p:cNvPr id="11" name="TextBox 12">
              <a:extLst>
                <a:ext uri="{FF2B5EF4-FFF2-40B4-BE49-F238E27FC236}">
                  <a16:creationId xmlns:a16="http://schemas.microsoft.com/office/drawing/2014/main" id="{76E758EB-E2C5-88D1-0B8D-C2487EB80C0B}"/>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Aspectos generales del proceso de Regularización de Cuotas </a:t>
              </a:r>
            </a:p>
          </p:txBody>
        </p:sp>
        <p:grpSp>
          <p:nvGrpSpPr>
            <p:cNvPr id="13" name="Grupo 12">
              <a:extLst>
                <a:ext uri="{FF2B5EF4-FFF2-40B4-BE49-F238E27FC236}">
                  <a16:creationId xmlns:a16="http://schemas.microsoft.com/office/drawing/2014/main" id="{E46811F2-8D9E-D5B4-BF1D-FEA7EBDDA4DF}"/>
                </a:ext>
              </a:extLst>
            </p:cNvPr>
            <p:cNvGrpSpPr/>
            <p:nvPr/>
          </p:nvGrpSpPr>
          <p:grpSpPr>
            <a:xfrm>
              <a:off x="101977" y="91047"/>
              <a:ext cx="712074" cy="630845"/>
              <a:chOff x="101977" y="91047"/>
              <a:chExt cx="712074" cy="630845"/>
            </a:xfrm>
          </p:grpSpPr>
          <p:sp>
            <p:nvSpPr>
              <p:cNvPr id="16" name="Graphic 10">
                <a:extLst>
                  <a:ext uri="{FF2B5EF4-FFF2-40B4-BE49-F238E27FC236}">
                    <a16:creationId xmlns:a16="http://schemas.microsoft.com/office/drawing/2014/main" id="{E946F559-F22F-CCC7-BA25-E96B367BC212}"/>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TextBox 38">
                <a:extLst>
                  <a:ext uri="{FF2B5EF4-FFF2-40B4-BE49-F238E27FC236}">
                    <a16:creationId xmlns:a16="http://schemas.microsoft.com/office/drawing/2014/main" id="{FBC5E481-B38D-CF7A-6F18-F7BE7D6E4E62}"/>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1.1</a:t>
                </a:r>
              </a:p>
            </p:txBody>
          </p:sp>
        </p:grpSp>
      </p:grpSp>
      <p:sp>
        <p:nvSpPr>
          <p:cNvPr id="2" name="TextBox 29">
            <a:extLst>
              <a:ext uri="{FF2B5EF4-FFF2-40B4-BE49-F238E27FC236}">
                <a16:creationId xmlns:a16="http://schemas.microsoft.com/office/drawing/2014/main" id="{1E1D8977-EDB6-5ACA-F28A-6BDE8543FD5A}"/>
              </a:ext>
            </a:extLst>
          </p:cNvPr>
          <p:cNvSpPr txBox="1"/>
          <p:nvPr/>
        </p:nvSpPr>
        <p:spPr>
          <a:xfrm>
            <a:off x="6173365" y="4720321"/>
            <a:ext cx="5408706" cy="492443"/>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indent="0" algn="just">
              <a:buNone/>
              <a:defRPr/>
            </a:pPr>
            <a:r>
              <a:rPr lang="es-ES" sz="1300" b="0">
                <a:solidFill>
                  <a:prstClr val="black"/>
                </a:solidFill>
                <a:latin typeface="+mn-lt"/>
                <a:ea typeface="+mn-ea"/>
                <a:cs typeface="+mn-cs"/>
              </a:rPr>
              <a:t>Sus BBCC se determinan anualmente por el Ministerio de Inclusión, Seguridad Social y Migraciones.</a:t>
            </a:r>
            <a:endParaRPr kumimoji="0" lang="es-ES" sz="1300" b="1" i="0" u="none" strike="noStrike" kern="1200" cap="none" spc="0" normalizeH="0" baseline="0" noProof="0">
              <a:ln>
                <a:noFill/>
              </a:ln>
              <a:solidFill>
                <a:prstClr val="black"/>
              </a:solidFill>
              <a:effectLst/>
              <a:uLnTx/>
              <a:uFillTx/>
              <a:latin typeface="+mn-l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67651333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50</a:t>
            </a:fld>
            <a:endParaRPr lang="es-ES"/>
          </a:p>
        </p:txBody>
      </p:sp>
      <p:sp>
        <p:nvSpPr>
          <p:cNvPr id="10" name="Subtitle 2">
            <a:extLst>
              <a:ext uri="{FF2B5EF4-FFF2-40B4-BE49-F238E27FC236}">
                <a16:creationId xmlns:a16="http://schemas.microsoft.com/office/drawing/2014/main" id="{C5B36AA7-B541-BE83-D947-BB186516F236}"/>
              </a:ext>
            </a:extLst>
          </p:cNvPr>
          <p:cNvSpPr txBox="1">
            <a:spLocks noChangeArrowheads="1"/>
          </p:cNvSpPr>
          <p:nvPr/>
        </p:nvSpPr>
        <p:spPr bwMode="auto">
          <a:xfrm>
            <a:off x="2120775" y="1671324"/>
            <a:ext cx="9289995"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solidFill>
                  <a:schemeClr val="accent6"/>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a:solidFill>
                  <a:srgbClr val="1D5353"/>
                </a:solidFill>
              </a:rPr>
              <a:t>Escenario 3. </a:t>
            </a:r>
            <a:r>
              <a:rPr lang="es-ES" altLang="en-US" err="1">
                <a:solidFill>
                  <a:srgbClr val="1D5353"/>
                </a:solidFill>
              </a:rPr>
              <a:t>BCPpM</a:t>
            </a:r>
            <a:r>
              <a:rPr lang="es-ES" altLang="en-US" b="1">
                <a:solidFill>
                  <a:srgbClr val="1D5353"/>
                </a:solidFill>
              </a:rPr>
              <a:t> por encima del tramo </a:t>
            </a:r>
            <a:r>
              <a:rPr lang="es-ES" altLang="en-US">
                <a:solidFill>
                  <a:srgbClr val="1D5353"/>
                </a:solidFill>
              </a:rPr>
              <a:t>de RNM</a:t>
            </a:r>
          </a:p>
        </p:txBody>
      </p:sp>
      <p:grpSp>
        <p:nvGrpSpPr>
          <p:cNvPr id="21" name="Grupo 20">
            <a:extLst>
              <a:ext uri="{FF2B5EF4-FFF2-40B4-BE49-F238E27FC236}">
                <a16:creationId xmlns:a16="http://schemas.microsoft.com/office/drawing/2014/main" id="{BDAB03B3-EC50-A50E-054D-FE4BFE72ADC9}"/>
              </a:ext>
            </a:extLst>
          </p:cNvPr>
          <p:cNvGrpSpPr/>
          <p:nvPr/>
        </p:nvGrpSpPr>
        <p:grpSpPr>
          <a:xfrm>
            <a:off x="871112" y="1395658"/>
            <a:ext cx="1102880" cy="928378"/>
            <a:chOff x="9191629" y="849644"/>
            <a:chExt cx="1743062" cy="1467268"/>
          </a:xfrm>
          <a:solidFill>
            <a:schemeClr val="accent3"/>
          </a:solidFill>
        </p:grpSpPr>
        <p:sp>
          <p:nvSpPr>
            <p:cNvPr id="17" name="!!CoverSlideFooterText">
              <a:extLst>
                <a:ext uri="{FF2B5EF4-FFF2-40B4-BE49-F238E27FC236}">
                  <a16:creationId xmlns:a16="http://schemas.microsoft.com/office/drawing/2014/main" id="{CE468750-32EB-D796-B8CB-6C44F117554C}"/>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8" name="!!CoverSlideFooterText">
              <a:extLst>
                <a:ext uri="{FF2B5EF4-FFF2-40B4-BE49-F238E27FC236}">
                  <a16:creationId xmlns:a16="http://schemas.microsoft.com/office/drawing/2014/main" id="{1FDB37B9-079B-F5B0-0E15-CB3EC4F47C78}"/>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9" name="!!CoverSlideFooterText">
              <a:extLst>
                <a:ext uri="{FF2B5EF4-FFF2-40B4-BE49-F238E27FC236}">
                  <a16:creationId xmlns:a16="http://schemas.microsoft.com/office/drawing/2014/main" id="{951D41C8-182F-C82B-09AB-864E276F93D1}"/>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grpSp>
        <p:nvGrpSpPr>
          <p:cNvPr id="80" name="Grupo 79">
            <a:extLst>
              <a:ext uri="{FF2B5EF4-FFF2-40B4-BE49-F238E27FC236}">
                <a16:creationId xmlns:a16="http://schemas.microsoft.com/office/drawing/2014/main" id="{4700C3A3-3CB4-F5FE-B0CE-2A2821D6ED9D}"/>
              </a:ext>
            </a:extLst>
          </p:cNvPr>
          <p:cNvGrpSpPr/>
          <p:nvPr/>
        </p:nvGrpSpPr>
        <p:grpSpPr>
          <a:xfrm>
            <a:off x="1179829" y="4952817"/>
            <a:ext cx="6438555" cy="1256227"/>
            <a:chOff x="6809170" y="3498994"/>
            <a:chExt cx="6438555" cy="1256227"/>
          </a:xfrm>
        </p:grpSpPr>
        <p:sp>
          <p:nvSpPr>
            <p:cNvPr id="81" name="Rectángulo 80">
              <a:extLst>
                <a:ext uri="{FF2B5EF4-FFF2-40B4-BE49-F238E27FC236}">
                  <a16:creationId xmlns:a16="http://schemas.microsoft.com/office/drawing/2014/main" id="{44EDE104-91C9-1DB0-FFAC-27D7D225D156}"/>
                </a:ext>
              </a:extLst>
            </p:cNvPr>
            <p:cNvSpPr/>
            <p:nvPr/>
          </p:nvSpPr>
          <p:spPr>
            <a:xfrm>
              <a:off x="6809170" y="3939330"/>
              <a:ext cx="4887198"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2" name="Rectángulo 81">
              <a:extLst>
                <a:ext uri="{FF2B5EF4-FFF2-40B4-BE49-F238E27FC236}">
                  <a16:creationId xmlns:a16="http://schemas.microsoft.com/office/drawing/2014/main" id="{F1B99A7F-91F4-C7D1-135B-7A8CDE090A29}"/>
                </a:ext>
              </a:extLst>
            </p:cNvPr>
            <p:cNvSpPr/>
            <p:nvPr/>
          </p:nvSpPr>
          <p:spPr>
            <a:xfrm>
              <a:off x="7498080" y="3939330"/>
              <a:ext cx="354109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83" name="CuadroTexto 82">
              <a:extLst>
                <a:ext uri="{FF2B5EF4-FFF2-40B4-BE49-F238E27FC236}">
                  <a16:creationId xmlns:a16="http://schemas.microsoft.com/office/drawing/2014/main" id="{AF997052-CD88-9C18-184D-E2B4DDD93153}"/>
                </a:ext>
              </a:extLst>
            </p:cNvPr>
            <p:cNvSpPr txBox="1"/>
            <p:nvPr/>
          </p:nvSpPr>
          <p:spPr>
            <a:xfrm>
              <a:off x="7391830" y="3950507"/>
              <a:ext cx="3722720" cy="307777"/>
            </a:xfrm>
            <a:prstGeom prst="rect">
              <a:avLst/>
            </a:prstGeom>
            <a:noFill/>
          </p:spPr>
          <p:txBody>
            <a:bodyPr wrap="square" rtlCol="0">
              <a:spAutoFit/>
            </a:bodyPr>
            <a:lstStyle/>
            <a:p>
              <a:pPr algn="ctr"/>
              <a:r>
                <a:rPr lang="es-ES" sz="1400">
                  <a:solidFill>
                    <a:schemeClr val="bg1"/>
                  </a:solidFill>
                </a:rPr>
                <a:t>Tramo de RNM</a:t>
              </a:r>
            </a:p>
          </p:txBody>
        </p:sp>
        <p:sp>
          <p:nvSpPr>
            <p:cNvPr id="84" name="CuadroTexto 83">
              <a:extLst>
                <a:ext uri="{FF2B5EF4-FFF2-40B4-BE49-F238E27FC236}">
                  <a16:creationId xmlns:a16="http://schemas.microsoft.com/office/drawing/2014/main" id="{EF2C1FF4-9FD0-B1E5-7A5C-3369F7757C91}"/>
                </a:ext>
              </a:extLst>
            </p:cNvPr>
            <p:cNvSpPr txBox="1"/>
            <p:nvPr/>
          </p:nvSpPr>
          <p:spPr>
            <a:xfrm>
              <a:off x="11001646" y="3638032"/>
              <a:ext cx="2246079" cy="261610"/>
            </a:xfrm>
            <a:prstGeom prst="rect">
              <a:avLst/>
            </a:prstGeom>
            <a:noFill/>
          </p:spPr>
          <p:txBody>
            <a:bodyPr wrap="square" rtlCol="0">
              <a:spAutoFit/>
            </a:bodyPr>
            <a:lstStyle/>
            <a:p>
              <a:r>
                <a:rPr lang="es-ES" sz="1100" err="1"/>
                <a:t>BCPpM</a:t>
              </a:r>
              <a:endParaRPr lang="es-ES" sz="1100"/>
            </a:p>
          </p:txBody>
        </p:sp>
        <p:grpSp>
          <p:nvGrpSpPr>
            <p:cNvPr id="85" name="Grupo 84">
              <a:extLst>
                <a:ext uri="{FF2B5EF4-FFF2-40B4-BE49-F238E27FC236}">
                  <a16:creationId xmlns:a16="http://schemas.microsoft.com/office/drawing/2014/main" id="{BE4691DA-87A7-01B9-4B59-77B40E60DDB9}"/>
                </a:ext>
              </a:extLst>
            </p:cNvPr>
            <p:cNvGrpSpPr/>
            <p:nvPr/>
          </p:nvGrpSpPr>
          <p:grpSpPr>
            <a:xfrm>
              <a:off x="11464730" y="3498994"/>
              <a:ext cx="108000" cy="433868"/>
              <a:chOff x="7074188" y="2112676"/>
              <a:chExt cx="108000" cy="433868"/>
            </a:xfrm>
          </p:grpSpPr>
          <p:cxnSp>
            <p:nvCxnSpPr>
              <p:cNvPr id="89" name="Conector recto 88">
                <a:extLst>
                  <a:ext uri="{FF2B5EF4-FFF2-40B4-BE49-F238E27FC236}">
                    <a16:creationId xmlns:a16="http://schemas.microsoft.com/office/drawing/2014/main" id="{1F8B6000-AA2F-42EE-54B5-D821379DBB76}"/>
                  </a:ext>
                </a:extLst>
              </p:cNvPr>
              <p:cNvCxnSpPr>
                <a:cxnSpLocks/>
              </p:cNvCxnSpPr>
              <p:nvPr/>
            </p:nvCxnSpPr>
            <p:spPr>
              <a:xfrm>
                <a:off x="7128188" y="2222544"/>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90" name="Elipse 89">
                <a:extLst>
                  <a:ext uri="{FF2B5EF4-FFF2-40B4-BE49-F238E27FC236}">
                    <a16:creationId xmlns:a16="http://schemas.microsoft.com/office/drawing/2014/main" id="{45914565-B4D5-FCC1-29D1-5D6F7BF04939}"/>
                  </a:ext>
                </a:extLst>
              </p:cNvPr>
              <p:cNvSpPr/>
              <p:nvPr/>
            </p:nvSpPr>
            <p:spPr>
              <a:xfrm flipH="1">
                <a:off x="7074188" y="211267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cxnSp>
          <p:nvCxnSpPr>
            <p:cNvPr id="86" name="Conector recto 85">
              <a:extLst>
                <a:ext uri="{FF2B5EF4-FFF2-40B4-BE49-F238E27FC236}">
                  <a16:creationId xmlns:a16="http://schemas.microsoft.com/office/drawing/2014/main" id="{B81D500A-DFAB-C9B2-B4D9-F74BBBFA9B93}"/>
                </a:ext>
              </a:extLst>
            </p:cNvPr>
            <p:cNvCxnSpPr>
              <a:cxnSpLocks/>
            </p:cNvCxnSpPr>
            <p:nvPr/>
          </p:nvCxnSpPr>
          <p:spPr>
            <a:xfrm flipH="1" flipV="1">
              <a:off x="11017152" y="4299298"/>
              <a:ext cx="0" cy="324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87" name="CuadroTexto 86">
              <a:extLst>
                <a:ext uri="{FF2B5EF4-FFF2-40B4-BE49-F238E27FC236}">
                  <a16:creationId xmlns:a16="http://schemas.microsoft.com/office/drawing/2014/main" id="{3F8845A7-F2E5-6E4E-1EC0-E90D9F87FE7B}"/>
                </a:ext>
              </a:extLst>
            </p:cNvPr>
            <p:cNvSpPr txBox="1"/>
            <p:nvPr/>
          </p:nvSpPr>
          <p:spPr>
            <a:xfrm flipH="1">
              <a:off x="7750694" y="4324334"/>
              <a:ext cx="3239458" cy="430887"/>
            </a:xfrm>
            <a:prstGeom prst="rect">
              <a:avLst/>
            </a:prstGeom>
            <a:noFill/>
          </p:spPr>
          <p:txBody>
            <a:bodyPr wrap="square" rtlCol="0">
              <a:spAutoFit/>
            </a:bodyPr>
            <a:lstStyle/>
            <a:p>
              <a:pPr algn="r"/>
              <a:r>
                <a:rPr lang="es-ES" sz="1100"/>
                <a:t>BBCC máxima del tramo </a:t>
              </a:r>
            </a:p>
            <a:p>
              <a:pPr algn="r"/>
              <a:r>
                <a:rPr lang="es-ES" sz="1100"/>
                <a:t>(BBCC definitiva)</a:t>
              </a:r>
            </a:p>
          </p:txBody>
        </p:sp>
        <p:sp>
          <p:nvSpPr>
            <p:cNvPr id="88" name="Elipse 87">
              <a:extLst>
                <a:ext uri="{FF2B5EF4-FFF2-40B4-BE49-F238E27FC236}">
                  <a16:creationId xmlns:a16="http://schemas.microsoft.com/office/drawing/2014/main" id="{900CD84D-8945-422F-4CBA-4682B563286F}"/>
                </a:ext>
              </a:extLst>
            </p:cNvPr>
            <p:cNvSpPr/>
            <p:nvPr/>
          </p:nvSpPr>
          <p:spPr>
            <a:xfrm flipH="1" flipV="1">
              <a:off x="10963152" y="4629075"/>
              <a:ext cx="108000" cy="108000"/>
            </a:xfrm>
            <a:prstGeom prst="ellipse">
              <a:avLst/>
            </a:prstGeom>
            <a:solidFill>
              <a:schemeClr val="accent2">
                <a:lumMod val="60000"/>
                <a:lumOff val="40000"/>
              </a:schemeClr>
            </a:solidFill>
            <a:ln>
              <a:solidFill>
                <a:schemeClr val="accent1">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92" name="Rectangle 11">
            <a:extLst>
              <a:ext uri="{FF2B5EF4-FFF2-40B4-BE49-F238E27FC236}">
                <a16:creationId xmlns:a16="http://schemas.microsoft.com/office/drawing/2014/main" id="{095119E9-F8D6-FE8E-A562-F28A60FD874D}"/>
              </a:ext>
            </a:extLst>
          </p:cNvPr>
          <p:cNvSpPr/>
          <p:nvPr/>
        </p:nvSpPr>
        <p:spPr>
          <a:xfrm>
            <a:off x="1179829" y="2660725"/>
            <a:ext cx="5338462" cy="646331"/>
          </a:xfrm>
          <a:prstGeom prst="rect">
            <a:avLst/>
          </a:prstGeom>
        </p:spPr>
        <p:txBody>
          <a:bodyPr wrap="square" lIns="91440" tIns="45720" rIns="91440" bIns="45720" anchor="t">
            <a:spAutoFit/>
          </a:bodyPr>
          <a:lstStyle/>
          <a:p>
            <a:pPr algn="just"/>
            <a:r>
              <a:rPr lang="es-ES">
                <a:solidFill>
                  <a:schemeClr val="tx2">
                    <a:lumMod val="75000"/>
                  </a:schemeClr>
                </a:solidFill>
                <a:cs typeface="Arial"/>
              </a:rPr>
              <a:t>Se ha cotizado más de lo que determinan sus RNM, por lo que debe cambiarse la BBCC</a:t>
            </a:r>
            <a:endParaRPr lang="es-ES" b="1">
              <a:solidFill>
                <a:schemeClr val="tx2">
                  <a:lumMod val="75000"/>
                </a:schemeClr>
              </a:solidFill>
              <a:cs typeface="Arial"/>
            </a:endParaRPr>
          </a:p>
        </p:txBody>
      </p:sp>
      <p:sp>
        <p:nvSpPr>
          <p:cNvPr id="95" name="Rectangle 10">
            <a:extLst>
              <a:ext uri="{FF2B5EF4-FFF2-40B4-BE49-F238E27FC236}">
                <a16:creationId xmlns:a16="http://schemas.microsoft.com/office/drawing/2014/main" id="{354BD2F3-1716-9375-339F-3A9C3BAA4008}"/>
              </a:ext>
            </a:extLst>
          </p:cNvPr>
          <p:cNvSpPr/>
          <p:nvPr/>
        </p:nvSpPr>
        <p:spPr>
          <a:xfrm>
            <a:off x="1179829" y="3788348"/>
            <a:ext cx="5325011" cy="646331"/>
          </a:xfrm>
          <a:prstGeom prst="rect">
            <a:avLst/>
          </a:prstGeom>
        </p:spPr>
        <p:txBody>
          <a:bodyPr wrap="square">
            <a:spAutoFit/>
          </a:bodyPr>
          <a:lstStyle/>
          <a:p>
            <a:pPr algn="just"/>
            <a:r>
              <a:rPr lang="es-ES">
                <a:solidFill>
                  <a:schemeClr val="tx2">
                    <a:lumMod val="75000"/>
                  </a:schemeClr>
                </a:solidFill>
                <a:cs typeface="Arial" panose="020B0604020202020204" pitchFamily="34" charset="0"/>
              </a:rPr>
              <a:t>La </a:t>
            </a:r>
            <a:r>
              <a:rPr lang="es-ES" b="1">
                <a:cs typeface="Arial" panose="020B0604020202020204" pitchFamily="34" charset="0"/>
              </a:rPr>
              <a:t>BCD</a:t>
            </a:r>
            <a:r>
              <a:rPr lang="es-ES" b="1">
                <a:solidFill>
                  <a:schemeClr val="tx2">
                    <a:lumMod val="75000"/>
                  </a:schemeClr>
                </a:solidFill>
                <a:cs typeface="Arial" panose="020B0604020202020204" pitchFamily="34" charset="0"/>
              </a:rPr>
              <a:t> </a:t>
            </a:r>
            <a:r>
              <a:rPr lang="es-ES">
                <a:solidFill>
                  <a:schemeClr val="tx2">
                    <a:lumMod val="75000"/>
                  </a:schemeClr>
                </a:solidFill>
                <a:cs typeface="Arial" panose="020B0604020202020204" pitchFamily="34" charset="0"/>
              </a:rPr>
              <a:t>que le corresponde </a:t>
            </a:r>
            <a:r>
              <a:rPr lang="es-ES" b="1">
                <a:cs typeface="Arial" panose="020B0604020202020204" pitchFamily="34" charset="0"/>
              </a:rPr>
              <a:t>es la BBCC máxima de su  tramo de RNM </a:t>
            </a:r>
            <a:r>
              <a:rPr lang="es-ES">
                <a:solidFill>
                  <a:schemeClr val="tx2">
                    <a:lumMod val="75000"/>
                  </a:schemeClr>
                </a:solidFill>
                <a:cs typeface="Arial" panose="020B0604020202020204" pitchFamily="34" charset="0"/>
              </a:rPr>
              <a:t>en todos los PR del año. </a:t>
            </a:r>
            <a:endParaRPr lang="es-ES" sz="1600">
              <a:solidFill>
                <a:schemeClr val="tx2">
                  <a:lumMod val="75000"/>
                </a:schemeClr>
              </a:solidFill>
              <a:cs typeface="Arial" panose="020B0604020202020204" pitchFamily="34" charset="0"/>
            </a:endParaRPr>
          </a:p>
        </p:txBody>
      </p:sp>
      <p:grpSp>
        <p:nvGrpSpPr>
          <p:cNvPr id="97" name="Grupo 96">
            <a:extLst>
              <a:ext uri="{FF2B5EF4-FFF2-40B4-BE49-F238E27FC236}">
                <a16:creationId xmlns:a16="http://schemas.microsoft.com/office/drawing/2014/main" id="{1EE4CE50-DFF5-1CC9-726E-63106001AD72}"/>
              </a:ext>
            </a:extLst>
          </p:cNvPr>
          <p:cNvGrpSpPr/>
          <p:nvPr/>
        </p:nvGrpSpPr>
        <p:grpSpPr>
          <a:xfrm>
            <a:off x="7537123" y="3620455"/>
            <a:ext cx="508874" cy="506019"/>
            <a:chOff x="6222168" y="1007759"/>
            <a:chExt cx="508874" cy="506019"/>
          </a:xfrm>
        </p:grpSpPr>
        <p:sp>
          <p:nvSpPr>
            <p:cNvPr id="98" name="Freeform: Shape 97">
              <a:extLst>
                <a:ext uri="{FF2B5EF4-FFF2-40B4-BE49-F238E27FC236}">
                  <a16:creationId xmlns:a16="http://schemas.microsoft.com/office/drawing/2014/main" id="{3E1F0205-98C3-4FE4-7195-79CAF137CB88}"/>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99" name="Group 45">
              <a:extLst>
                <a:ext uri="{FF2B5EF4-FFF2-40B4-BE49-F238E27FC236}">
                  <a16:creationId xmlns:a16="http://schemas.microsoft.com/office/drawing/2014/main" id="{72ED20D2-6C44-E654-5BFC-E65A17DB2127}"/>
                </a:ext>
              </a:extLst>
            </p:cNvPr>
            <p:cNvGrpSpPr/>
            <p:nvPr/>
          </p:nvGrpSpPr>
          <p:grpSpPr>
            <a:xfrm>
              <a:off x="6345880" y="1080659"/>
              <a:ext cx="261451" cy="360219"/>
              <a:chOff x="943524" y="3635770"/>
              <a:chExt cx="321960" cy="443587"/>
            </a:xfrm>
            <a:noFill/>
          </p:grpSpPr>
          <p:sp>
            <p:nvSpPr>
              <p:cNvPr id="100" name="Freeform: Shape 46">
                <a:extLst>
                  <a:ext uri="{FF2B5EF4-FFF2-40B4-BE49-F238E27FC236}">
                    <a16:creationId xmlns:a16="http://schemas.microsoft.com/office/drawing/2014/main" id="{D4ED7563-5FA3-143E-E64C-F272BE191676}"/>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1" name="Freeform: Shape 47">
                <a:extLst>
                  <a:ext uri="{FF2B5EF4-FFF2-40B4-BE49-F238E27FC236}">
                    <a16:creationId xmlns:a16="http://schemas.microsoft.com/office/drawing/2014/main" id="{15ED1333-D8F0-0F93-F958-CB3B9E6F1115}"/>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2" name="Freeform: Shape 48">
                <a:extLst>
                  <a:ext uri="{FF2B5EF4-FFF2-40B4-BE49-F238E27FC236}">
                    <a16:creationId xmlns:a16="http://schemas.microsoft.com/office/drawing/2014/main" id="{0B9BF210-257B-C52E-FC34-A3213A56703D}"/>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3" name="Freeform: Shape 49">
                <a:extLst>
                  <a:ext uri="{FF2B5EF4-FFF2-40B4-BE49-F238E27FC236}">
                    <a16:creationId xmlns:a16="http://schemas.microsoft.com/office/drawing/2014/main" id="{2B6FD246-1B1B-F367-5083-2DCDADCF8098}"/>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4" name="Freeform: Shape 50">
                <a:extLst>
                  <a:ext uri="{FF2B5EF4-FFF2-40B4-BE49-F238E27FC236}">
                    <a16:creationId xmlns:a16="http://schemas.microsoft.com/office/drawing/2014/main" id="{3516CF06-C129-A445-6301-9CD5ED71E25A}"/>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5" name="Freeform: Shape 51">
                <a:extLst>
                  <a:ext uri="{FF2B5EF4-FFF2-40B4-BE49-F238E27FC236}">
                    <a16:creationId xmlns:a16="http://schemas.microsoft.com/office/drawing/2014/main" id="{DB78919C-2B67-3469-1747-DFF8843AE838}"/>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6" name="Freeform: Shape 52">
                <a:extLst>
                  <a:ext uri="{FF2B5EF4-FFF2-40B4-BE49-F238E27FC236}">
                    <a16:creationId xmlns:a16="http://schemas.microsoft.com/office/drawing/2014/main" id="{3643D72F-AF76-8E97-7371-C94011BB5609}"/>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7" name="Freeform: Shape 53">
                <a:extLst>
                  <a:ext uri="{FF2B5EF4-FFF2-40B4-BE49-F238E27FC236}">
                    <a16:creationId xmlns:a16="http://schemas.microsoft.com/office/drawing/2014/main" id="{2ABFB10F-C0CC-3BB7-1B7D-709DB0616A42}"/>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8" name="Freeform: Shape 54">
                <a:extLst>
                  <a:ext uri="{FF2B5EF4-FFF2-40B4-BE49-F238E27FC236}">
                    <a16:creationId xmlns:a16="http://schemas.microsoft.com/office/drawing/2014/main" id="{3C75AAA0-B3EA-0DDD-BE9F-1373542C6BBC}"/>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09" name="Freeform: Shape 55">
                <a:extLst>
                  <a:ext uri="{FF2B5EF4-FFF2-40B4-BE49-F238E27FC236}">
                    <a16:creationId xmlns:a16="http://schemas.microsoft.com/office/drawing/2014/main" id="{165BE805-47E1-0DB5-AB39-974A1581367A}"/>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0" name="Freeform: Shape 56">
                <a:extLst>
                  <a:ext uri="{FF2B5EF4-FFF2-40B4-BE49-F238E27FC236}">
                    <a16:creationId xmlns:a16="http://schemas.microsoft.com/office/drawing/2014/main" id="{B2C3F588-57E5-52E3-0BA9-CDCC13BD6A2E}"/>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11" name="Freeform: Shape 57">
                <a:extLst>
                  <a:ext uri="{FF2B5EF4-FFF2-40B4-BE49-F238E27FC236}">
                    <a16:creationId xmlns:a16="http://schemas.microsoft.com/office/drawing/2014/main" id="{69D22BF2-BC03-F563-0939-81098EED9156}"/>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112" name="Rectangle 10">
            <a:extLst>
              <a:ext uri="{FF2B5EF4-FFF2-40B4-BE49-F238E27FC236}">
                <a16:creationId xmlns:a16="http://schemas.microsoft.com/office/drawing/2014/main" id="{ECF4E0B8-ECE6-EBA5-E277-0C7049F26D70}"/>
              </a:ext>
            </a:extLst>
          </p:cNvPr>
          <p:cNvSpPr/>
          <p:nvPr/>
        </p:nvSpPr>
        <p:spPr>
          <a:xfrm>
            <a:off x="7205791" y="4126474"/>
            <a:ext cx="1310671" cy="923330"/>
          </a:xfrm>
          <a:prstGeom prst="rect">
            <a:avLst/>
          </a:prstGeom>
        </p:spPr>
        <p:txBody>
          <a:bodyPr wrap="square">
            <a:spAutoFit/>
          </a:bodyPr>
          <a:lstStyle/>
          <a:p>
            <a:r>
              <a:rPr lang="es-ES" b="1">
                <a:solidFill>
                  <a:schemeClr val="tx2">
                    <a:lumMod val="75000"/>
                  </a:schemeClr>
                </a:solidFill>
                <a:cs typeface="Arial" panose="020B0604020202020204" pitchFamily="34" charset="0"/>
              </a:rPr>
              <a:t>En este caso puede recibir: </a:t>
            </a:r>
            <a:endParaRPr lang="es-ES">
              <a:solidFill>
                <a:schemeClr val="tx2">
                  <a:lumMod val="75000"/>
                </a:schemeClr>
              </a:solidFill>
              <a:cs typeface="Arial" panose="020B0604020202020204" pitchFamily="34" charset="0"/>
            </a:endParaRPr>
          </a:p>
        </p:txBody>
      </p:sp>
      <p:grpSp>
        <p:nvGrpSpPr>
          <p:cNvPr id="113" name="Grupo 112">
            <a:extLst>
              <a:ext uri="{FF2B5EF4-FFF2-40B4-BE49-F238E27FC236}">
                <a16:creationId xmlns:a16="http://schemas.microsoft.com/office/drawing/2014/main" id="{425E953E-6855-F191-8A68-CD6EE32A7F9E}"/>
              </a:ext>
            </a:extLst>
          </p:cNvPr>
          <p:cNvGrpSpPr/>
          <p:nvPr/>
        </p:nvGrpSpPr>
        <p:grpSpPr>
          <a:xfrm flipH="1">
            <a:off x="8479053" y="2411033"/>
            <a:ext cx="3496002" cy="3099213"/>
            <a:chOff x="351150" y="1444151"/>
            <a:chExt cx="4814664" cy="4238600"/>
          </a:xfrm>
        </p:grpSpPr>
        <p:pic>
          <p:nvPicPr>
            <p:cNvPr id="114" name="Picture Placeholder 5">
              <a:extLst>
                <a:ext uri="{FF2B5EF4-FFF2-40B4-BE49-F238E27FC236}">
                  <a16:creationId xmlns:a16="http://schemas.microsoft.com/office/drawing/2014/main" id="{26F1A0B1-41CD-6474-3220-7E02CFA3C089}"/>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115" name="Oval 41">
              <a:extLst>
                <a:ext uri="{FF2B5EF4-FFF2-40B4-BE49-F238E27FC236}">
                  <a16:creationId xmlns:a16="http://schemas.microsoft.com/office/drawing/2014/main" id="{E007AE03-270A-3E5C-B364-82E25D1F383C}"/>
                </a:ext>
              </a:extLst>
            </p:cNvPr>
            <p:cNvSpPr/>
            <p:nvPr/>
          </p:nvSpPr>
          <p:spPr>
            <a:xfrm>
              <a:off x="2727414" y="3244351"/>
              <a:ext cx="2438400" cy="24384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Resolución </a:t>
              </a:r>
            </a:p>
            <a:p>
              <a:pPr algn="ctr">
                <a:lnSpc>
                  <a:spcPct val="90000"/>
                </a:lnSpc>
              </a:pPr>
              <a:r>
                <a:rPr lang="es-ES" sz="2000" b="1" kern="0">
                  <a:solidFill>
                    <a:schemeClr val="bg1"/>
                  </a:solidFill>
                  <a:cs typeface="Arial" panose="020B0604020202020204" pitchFamily="34" charset="0"/>
                </a:rPr>
                <a:t>TA R 23 030</a:t>
              </a:r>
            </a:p>
            <a:p>
              <a:pPr algn="ctr">
                <a:lnSpc>
                  <a:spcPct val="90000"/>
                </a:lnSpc>
              </a:pPr>
              <a:r>
                <a:rPr lang="es-ES" sz="2000" b="1" kern="0">
                  <a:solidFill>
                    <a:schemeClr val="bg1"/>
                  </a:solidFill>
                  <a:cs typeface="Arial" panose="020B0604020202020204" pitchFamily="34" charset="0"/>
                </a:rPr>
                <a:t>TA R 23 031</a:t>
              </a:r>
            </a:p>
            <a:p>
              <a:pPr algn="ctr">
                <a:lnSpc>
                  <a:spcPct val="90000"/>
                </a:lnSpc>
              </a:pPr>
              <a:r>
                <a:rPr lang="es-ES" sz="2000" b="1" kern="0">
                  <a:solidFill>
                    <a:schemeClr val="bg1"/>
                  </a:solidFill>
                  <a:cs typeface="Arial" panose="020B0604020202020204" pitchFamily="34" charset="0"/>
                </a:rPr>
                <a:t>TA R 23 032</a:t>
              </a:r>
              <a:endParaRPr lang="es-ES" b="1" kern="0">
                <a:solidFill>
                  <a:schemeClr val="bg1"/>
                </a:solidFill>
                <a:cs typeface="Arial" panose="020B0604020202020204" pitchFamily="34" charset="0"/>
              </a:endParaRPr>
            </a:p>
          </p:txBody>
        </p:sp>
      </p:grpSp>
      <p:sp>
        <p:nvSpPr>
          <p:cNvPr id="116" name="CuadroTexto 115">
            <a:extLst>
              <a:ext uri="{FF2B5EF4-FFF2-40B4-BE49-F238E27FC236}">
                <a16:creationId xmlns:a16="http://schemas.microsoft.com/office/drawing/2014/main" id="{503884ED-B576-033F-C82F-FDC4606E07B5}"/>
              </a:ext>
            </a:extLst>
          </p:cNvPr>
          <p:cNvSpPr txBox="1"/>
          <p:nvPr/>
        </p:nvSpPr>
        <p:spPr>
          <a:xfrm>
            <a:off x="7205791" y="5861675"/>
            <a:ext cx="4011325" cy="646331"/>
          </a:xfrm>
          <a:prstGeom prst="rect">
            <a:avLst/>
          </a:prstGeom>
          <a:noFill/>
        </p:spPr>
        <p:txBody>
          <a:bodyPr wrap="square" lIns="91440" tIns="45720" rIns="91440" bIns="45720" rtlCol="0" anchor="t">
            <a:spAutoFit/>
          </a:bodyPr>
          <a:lstStyle/>
          <a:p>
            <a:pPr algn="just"/>
            <a:r>
              <a:rPr lang="es-ES" sz="1200"/>
              <a:t>TA R 23 030: Sin diferencias</a:t>
            </a:r>
          </a:p>
          <a:p>
            <a:pPr algn="just"/>
            <a:r>
              <a:rPr lang="es-ES" sz="1200"/>
              <a:t>TA R 23 031: Diferencias a ingresar por el interesado</a:t>
            </a:r>
          </a:p>
          <a:p>
            <a:pPr algn="just"/>
            <a:r>
              <a:rPr lang="es-ES" sz="1200"/>
              <a:t>TA R 23 032: Diferencia a devolver de oficio por la TGSS</a:t>
            </a:r>
          </a:p>
        </p:txBody>
      </p:sp>
      <p:grpSp>
        <p:nvGrpSpPr>
          <p:cNvPr id="2" name="Grupo 1">
            <a:extLst>
              <a:ext uri="{FF2B5EF4-FFF2-40B4-BE49-F238E27FC236}">
                <a16:creationId xmlns:a16="http://schemas.microsoft.com/office/drawing/2014/main" id="{C4507A2D-CAD3-38A6-17E1-D76E8F52FF98}"/>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BFAC4EA1-0331-19A7-F6D9-9696DF7F72E7}"/>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7E43BCA2-D4D1-FFC9-4858-06C426357518}"/>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3541F1DE-6AA0-CFA3-A7E2-01ED4D9AFCBB}"/>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79D37691-CFDF-D3BE-0659-739D261822E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9" name="Imagen 8">
            <a:extLst>
              <a:ext uri="{FF2B5EF4-FFF2-40B4-BE49-F238E27FC236}">
                <a16:creationId xmlns:a16="http://schemas.microsoft.com/office/drawing/2014/main" id="{076DC44A-37A5-0C43-7E04-D51FB7BE9A2F}"/>
              </a:ext>
            </a:extLst>
          </p:cNvPr>
          <p:cNvPicPr>
            <a:picLocks noChangeAspect="1"/>
          </p:cNvPicPr>
          <p:nvPr/>
        </p:nvPicPr>
        <p:blipFill>
          <a:blip r:embed="rId4"/>
          <a:stretch>
            <a:fillRect/>
          </a:stretch>
        </p:blipFill>
        <p:spPr>
          <a:xfrm>
            <a:off x="5434586" y="145473"/>
            <a:ext cx="2196000" cy="574317"/>
          </a:xfrm>
          <a:prstGeom prst="rect">
            <a:avLst/>
          </a:prstGeom>
        </p:spPr>
      </p:pic>
      <p:sp>
        <p:nvSpPr>
          <p:cNvPr id="11" name="Isosceles Triangle 7">
            <a:extLst>
              <a:ext uri="{FF2B5EF4-FFF2-40B4-BE49-F238E27FC236}">
                <a16:creationId xmlns:a16="http://schemas.microsoft.com/office/drawing/2014/main" id="{69837F90-B1A8-1D1E-B545-D651C1102712}"/>
              </a:ext>
            </a:extLst>
          </p:cNvPr>
          <p:cNvSpPr/>
          <p:nvPr/>
        </p:nvSpPr>
        <p:spPr>
          <a:xfrm rot="5400000">
            <a:off x="912314" y="2735118"/>
            <a:ext cx="299610" cy="216945"/>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12" name="Isosceles Triangle 7">
            <a:extLst>
              <a:ext uri="{FF2B5EF4-FFF2-40B4-BE49-F238E27FC236}">
                <a16:creationId xmlns:a16="http://schemas.microsoft.com/office/drawing/2014/main" id="{6E0BE8DC-58B1-A1A9-3B5B-75C6D76CF779}"/>
              </a:ext>
            </a:extLst>
          </p:cNvPr>
          <p:cNvSpPr/>
          <p:nvPr/>
        </p:nvSpPr>
        <p:spPr>
          <a:xfrm rot="5400000">
            <a:off x="912314" y="3867279"/>
            <a:ext cx="299610" cy="216945"/>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Tree>
    <p:extLst>
      <p:ext uri="{BB962C8B-B14F-4D97-AF65-F5344CB8AC3E}">
        <p14:creationId xmlns:p14="http://schemas.microsoft.com/office/powerpoint/2010/main" val="241608360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51</a:t>
            </a:fld>
            <a:endParaRPr lang="es-ES"/>
          </a:p>
        </p:txBody>
      </p:sp>
      <p:sp>
        <p:nvSpPr>
          <p:cNvPr id="10" name="Rectangle 4">
            <a:extLst>
              <a:ext uri="{FF2B5EF4-FFF2-40B4-BE49-F238E27FC236}">
                <a16:creationId xmlns:a16="http://schemas.microsoft.com/office/drawing/2014/main" id="{43BD79F0-C420-15D7-E32C-13755849ACA7}"/>
              </a:ext>
            </a:extLst>
          </p:cNvPr>
          <p:cNvSpPr/>
          <p:nvPr/>
        </p:nvSpPr>
        <p:spPr>
          <a:xfrm>
            <a:off x="1352099" y="2009063"/>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28" name="!!CoverSlideFooterText">
            <a:extLst>
              <a:ext uri="{FF2B5EF4-FFF2-40B4-BE49-F238E27FC236}">
                <a16:creationId xmlns:a16="http://schemas.microsoft.com/office/drawing/2014/main" id="{0C008CAB-70DE-DB4B-E19B-10E4A3A3D223}"/>
              </a:ext>
            </a:extLst>
          </p:cNvPr>
          <p:cNvSpPr>
            <a:spLocks/>
          </p:cNvSpPr>
          <p:nvPr/>
        </p:nvSpPr>
        <p:spPr bwMode="auto">
          <a:xfrm>
            <a:off x="10975238" y="2724441"/>
            <a:ext cx="2433524" cy="2449719"/>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2" name="Title 1">
            <a:extLst>
              <a:ext uri="{FF2B5EF4-FFF2-40B4-BE49-F238E27FC236}">
                <a16:creationId xmlns:a16="http://schemas.microsoft.com/office/drawing/2014/main" id="{7E4A77E3-D006-F46A-60C1-32E0282E23D1}"/>
              </a:ext>
            </a:extLst>
          </p:cNvPr>
          <p:cNvSpPr txBox="1">
            <a:spLocks noChangeArrowheads="1"/>
          </p:cNvSpPr>
          <p:nvPr/>
        </p:nvSpPr>
        <p:spPr bwMode="auto">
          <a:xfrm>
            <a:off x="1352099" y="2291167"/>
            <a:ext cx="9701383" cy="9694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t">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sz="1600">
                <a:solidFill>
                  <a:schemeClr val="tx1"/>
                </a:solidFill>
                <a:latin typeface="+mn-lt"/>
                <a:ea typeface="Lato Light"/>
                <a:cs typeface="Segoe UI"/>
              </a:rPr>
              <a:t>RNM de 850 € y </a:t>
            </a:r>
            <a:r>
              <a:rPr lang="es-ES" altLang="en-US" sz="1600" err="1">
                <a:solidFill>
                  <a:schemeClr val="tx1"/>
                </a:solidFill>
                <a:latin typeface="+mn-lt"/>
                <a:ea typeface="Lato Light"/>
                <a:cs typeface="Segoe UI"/>
              </a:rPr>
              <a:t>BCPpM</a:t>
            </a:r>
            <a:r>
              <a:rPr lang="es-ES" altLang="en-US" sz="1600">
                <a:solidFill>
                  <a:schemeClr val="tx1"/>
                </a:solidFill>
                <a:latin typeface="+mn-lt"/>
                <a:ea typeface="Lato Light"/>
                <a:cs typeface="Segoe UI"/>
              </a:rPr>
              <a:t> de 1.050 €.</a:t>
            </a:r>
            <a:endParaRPr lang="es-ES" altLang="en-US" sz="200">
              <a:solidFill>
                <a:schemeClr val="tx1"/>
              </a:solidFill>
              <a:latin typeface="+mn-lt"/>
              <a:ea typeface="Lato Light"/>
              <a:cs typeface="Segoe UI"/>
            </a:endParaRPr>
          </a:p>
          <a:p>
            <a:pPr algn="just">
              <a:spcBef>
                <a:spcPts val="1800"/>
              </a:spcBef>
            </a:pPr>
            <a:r>
              <a:rPr lang="es-ES" altLang="en-US" sz="1600">
                <a:solidFill>
                  <a:schemeClr val="tx1"/>
                </a:solidFill>
                <a:latin typeface="+mn-lt"/>
                <a:ea typeface="Lato Light"/>
                <a:cs typeface="Segoe UI"/>
              </a:rPr>
              <a:t>Al acudir a la tabla se verifica que su </a:t>
            </a:r>
            <a:r>
              <a:rPr lang="es-ES" altLang="en-US" sz="1600" b="1" err="1">
                <a:solidFill>
                  <a:srgbClr val="1D5253"/>
                </a:solidFill>
                <a:latin typeface="+mn-lt"/>
                <a:ea typeface="Lato Light"/>
                <a:cs typeface="Segoe UI"/>
              </a:rPr>
              <a:t>BCPpM</a:t>
            </a:r>
            <a:r>
              <a:rPr lang="es-ES" altLang="en-US" sz="1600" b="1">
                <a:solidFill>
                  <a:srgbClr val="1D5253"/>
                </a:solidFill>
                <a:latin typeface="+mn-lt"/>
                <a:ea typeface="Lato Light"/>
                <a:cs typeface="Segoe UI"/>
              </a:rPr>
              <a:t> debería situarse en el tramo 2 de la tabla reducida</a:t>
            </a:r>
            <a:r>
              <a:rPr lang="es-ES" altLang="en-US" sz="1600">
                <a:solidFill>
                  <a:schemeClr val="tx1"/>
                </a:solidFill>
                <a:latin typeface="+mn-lt"/>
                <a:ea typeface="Lato Light"/>
                <a:cs typeface="Segoe UI"/>
              </a:rPr>
              <a:t>, entre los 849,67 € y los 900 € mensuales.</a:t>
            </a:r>
          </a:p>
        </p:txBody>
      </p:sp>
      <p:sp>
        <p:nvSpPr>
          <p:cNvPr id="17" name="Title 1">
            <a:extLst>
              <a:ext uri="{FF2B5EF4-FFF2-40B4-BE49-F238E27FC236}">
                <a16:creationId xmlns:a16="http://schemas.microsoft.com/office/drawing/2014/main" id="{9819723E-92DB-F82C-92C9-AB9B1B8C7B18}"/>
              </a:ext>
            </a:extLst>
          </p:cNvPr>
          <p:cNvSpPr txBox="1">
            <a:spLocks noChangeArrowheads="1"/>
          </p:cNvSpPr>
          <p:nvPr/>
        </p:nvSpPr>
        <p:spPr bwMode="auto">
          <a:xfrm>
            <a:off x="1352099" y="5068666"/>
            <a:ext cx="9623136"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1800"/>
              </a:spcBef>
            </a:pPr>
            <a:r>
              <a:rPr lang="es-ES" altLang="en-US" sz="1600">
                <a:solidFill>
                  <a:schemeClr val="tx1"/>
                </a:solidFill>
                <a:latin typeface="+mn-lt"/>
              </a:rPr>
              <a:t>Sin embargo, la </a:t>
            </a:r>
            <a:r>
              <a:rPr lang="es-ES" altLang="en-US" sz="1600" err="1">
                <a:solidFill>
                  <a:schemeClr val="tx1"/>
                </a:solidFill>
                <a:latin typeface="+mn-lt"/>
              </a:rPr>
              <a:t>BCPpM</a:t>
            </a:r>
            <a:r>
              <a:rPr lang="es-ES" altLang="en-US" sz="1600">
                <a:solidFill>
                  <a:schemeClr val="tx1"/>
                </a:solidFill>
                <a:latin typeface="+mn-lt"/>
              </a:rPr>
              <a:t>, 1.050 €, se ha quedado </a:t>
            </a:r>
            <a:r>
              <a:rPr lang="es-ES" altLang="en-US" sz="1600" b="1">
                <a:solidFill>
                  <a:srgbClr val="1D5253"/>
                </a:solidFill>
                <a:latin typeface="+mn-lt"/>
              </a:rPr>
              <a:t>por encima de las BBCC que marca su tramo de RNM</a:t>
            </a:r>
            <a:r>
              <a:rPr lang="es-ES" altLang="en-US" sz="1600">
                <a:solidFill>
                  <a:schemeClr val="tx1"/>
                </a:solidFill>
                <a:latin typeface="+mn-lt"/>
              </a:rPr>
              <a:t>, por lo que se le debe cambiar la BBCC a la máxima del tramo, es decir, 900 euros.</a:t>
            </a:r>
          </a:p>
        </p:txBody>
      </p:sp>
      <p:graphicFrame>
        <p:nvGraphicFramePr>
          <p:cNvPr id="22" name="Tabla 21">
            <a:extLst>
              <a:ext uri="{FF2B5EF4-FFF2-40B4-BE49-F238E27FC236}">
                <a16:creationId xmlns:a16="http://schemas.microsoft.com/office/drawing/2014/main" id="{F2838CBD-B5B1-D6E6-8B05-83C72940E08F}"/>
              </a:ext>
            </a:extLst>
          </p:cNvPr>
          <p:cNvGraphicFramePr>
            <a:graphicFrameLocks noGrp="1"/>
          </p:cNvGraphicFramePr>
          <p:nvPr>
            <p:extLst>
              <p:ext uri="{D42A27DB-BD31-4B8C-83A1-F6EECF244321}">
                <p14:modId xmlns:p14="http://schemas.microsoft.com/office/powerpoint/2010/main" val="2380996911"/>
              </p:ext>
            </p:extLst>
          </p:nvPr>
        </p:nvGraphicFramePr>
        <p:xfrm>
          <a:off x="2335442" y="4125310"/>
          <a:ext cx="7185631" cy="419790"/>
        </p:xfrm>
        <a:graphic>
          <a:graphicData uri="http://schemas.openxmlformats.org/drawingml/2006/table">
            <a:tbl>
              <a:tblPr/>
              <a:tblGrid>
                <a:gridCol w="1197087">
                  <a:extLst>
                    <a:ext uri="{9D8B030D-6E8A-4147-A177-3AD203B41FA5}">
                      <a16:colId xmlns:a16="http://schemas.microsoft.com/office/drawing/2014/main" val="932688831"/>
                    </a:ext>
                  </a:extLst>
                </a:gridCol>
                <a:gridCol w="2014695">
                  <a:extLst>
                    <a:ext uri="{9D8B030D-6E8A-4147-A177-3AD203B41FA5}">
                      <a16:colId xmlns:a16="http://schemas.microsoft.com/office/drawing/2014/main" val="2348870046"/>
                    </a:ext>
                  </a:extLst>
                </a:gridCol>
                <a:gridCol w="1965941">
                  <a:extLst>
                    <a:ext uri="{9D8B030D-6E8A-4147-A177-3AD203B41FA5}">
                      <a16:colId xmlns:a16="http://schemas.microsoft.com/office/drawing/2014/main" val="630449770"/>
                    </a:ext>
                  </a:extLst>
                </a:gridCol>
                <a:gridCol w="2007908">
                  <a:extLst>
                    <a:ext uri="{9D8B030D-6E8A-4147-A177-3AD203B41FA5}">
                      <a16:colId xmlns:a16="http://schemas.microsoft.com/office/drawing/2014/main" val="1993590955"/>
                    </a:ext>
                  </a:extLst>
                </a:gridCol>
              </a:tblGrid>
              <a:tr h="163776">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l"/>
                      <a:r>
                        <a:rPr lang="es-ES" sz="1200" b="1">
                          <a:solidFill>
                            <a:srgbClr val="D73A2C"/>
                          </a:solidFill>
                          <a:effectLst/>
                          <a:latin typeface="+mn-lt"/>
                          <a:ea typeface="Open Sans" panose="020B0606030504020204" pitchFamily="34" charset="0"/>
                          <a:cs typeface="Open Sans" panose="020B0606030504020204" pitchFamily="34" charset="0"/>
                        </a:rPr>
                        <a:t>Tramo 5</a:t>
                      </a:r>
                    </a:p>
                    <a:p>
                      <a:pPr algn="l"/>
                      <a:r>
                        <a:rPr lang="es-ES" sz="1200" b="1">
                          <a:solidFill>
                            <a:srgbClr val="D73A2C"/>
                          </a:solidFill>
                          <a:effectLst/>
                          <a:latin typeface="+mn-lt"/>
                          <a:ea typeface="Open Sans" panose="020B0606030504020204" pitchFamily="34" charset="0"/>
                          <a:cs typeface="Open Sans" panose="020B0606030504020204" pitchFamily="34" charset="0"/>
                        </a:rPr>
                        <a:t> (TG)</a:t>
                      </a:r>
                    </a:p>
                  </a:txBody>
                  <a:tcPr marL="54030" marR="54030" marT="27015" marB="27015" anchor="ctr">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kern="1200">
                          <a:solidFill>
                            <a:schemeClr val="tx1"/>
                          </a:solidFill>
                          <a:effectLst/>
                          <a:latin typeface="Calibri"/>
                          <a:ea typeface="Open Sans" panose="020B0606030504020204" pitchFamily="34" charset="0"/>
                          <a:cs typeface="Open Sans" panose="020B0606030504020204" pitchFamily="34" charset="0"/>
                        </a:rPr>
                        <a:t>&gt; 670 y &lt;=900</a:t>
                      </a:r>
                    </a:p>
                  </a:txBody>
                  <a:tcPr marL="54030" marR="54030" marT="27015" marB="27015" anchor="ctr">
                    <a:lnL w="9525" cap="flat" cmpd="sng" algn="ctr">
                      <a:no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kern="1200">
                          <a:solidFill>
                            <a:schemeClr val="tx1"/>
                          </a:solidFill>
                          <a:effectLst/>
                          <a:latin typeface="Calibri"/>
                          <a:ea typeface="Open Sans" panose="020B0606030504020204" pitchFamily="34" charset="0"/>
                          <a:cs typeface="Open Sans" panose="020B0606030504020204" pitchFamily="34" charset="0"/>
                        </a:rPr>
                        <a:t>849,67</a:t>
                      </a:r>
                    </a:p>
                  </a:txBody>
                  <a:tcPr marL="54030" marR="54030" marT="27015" marB="27015" anchor="ctr">
                    <a:lnL w="12700" cap="flat" cmpd="sng" algn="ctr">
                      <a:solidFill>
                        <a:sysClr val="window" lastClr="FFFFFF"/>
                      </a:solidFill>
                      <a:prstDash val="solid"/>
                      <a:round/>
                      <a:headEnd type="none" w="med" len="med"/>
                      <a:tailEnd type="none" w="med" len="med"/>
                    </a:lnL>
                    <a:lnR w="12700" cap="flat" cmpd="sng" algn="ctr">
                      <a:solidFill>
                        <a:sysClr val="window" lastClr="FFFFFF"/>
                      </a:solid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73A2C">
                        <a:alpha val="36078"/>
                      </a:srgbClr>
                    </a:solidFill>
                  </a:tcPr>
                </a:tc>
                <a:tc>
                  <a:txBody>
                    <a:bodyPr/>
                    <a:lstStyle>
                      <a:lvl1pPr marL="0" algn="l" defTabSz="914126" rtl="0" eaLnBrk="1" latinLnBrk="0" hangingPunct="1">
                        <a:defRPr sz="1799" kern="1200">
                          <a:solidFill>
                            <a:schemeClr val="tx1"/>
                          </a:solidFill>
                          <a:latin typeface="Calibri"/>
                        </a:defRPr>
                      </a:lvl1pPr>
                      <a:lvl2pPr marL="457063" algn="l" defTabSz="914126" rtl="0" eaLnBrk="1" latinLnBrk="0" hangingPunct="1">
                        <a:defRPr sz="1799" kern="1200">
                          <a:solidFill>
                            <a:schemeClr val="tx1"/>
                          </a:solidFill>
                          <a:latin typeface="Calibri"/>
                        </a:defRPr>
                      </a:lvl2pPr>
                      <a:lvl3pPr marL="914126" algn="l" defTabSz="914126" rtl="0" eaLnBrk="1" latinLnBrk="0" hangingPunct="1">
                        <a:defRPr sz="1799" kern="1200">
                          <a:solidFill>
                            <a:schemeClr val="tx1"/>
                          </a:solidFill>
                          <a:latin typeface="Calibri"/>
                        </a:defRPr>
                      </a:lvl3pPr>
                      <a:lvl4pPr marL="1371189" algn="l" defTabSz="914126" rtl="0" eaLnBrk="1" latinLnBrk="0" hangingPunct="1">
                        <a:defRPr sz="1799" kern="1200">
                          <a:solidFill>
                            <a:schemeClr val="tx1"/>
                          </a:solidFill>
                          <a:latin typeface="Calibri"/>
                        </a:defRPr>
                      </a:lvl4pPr>
                      <a:lvl5pPr marL="1828251" algn="l" defTabSz="914126" rtl="0" eaLnBrk="1" latinLnBrk="0" hangingPunct="1">
                        <a:defRPr sz="1799" kern="1200">
                          <a:solidFill>
                            <a:schemeClr val="tx1"/>
                          </a:solidFill>
                          <a:latin typeface="Calibri"/>
                        </a:defRPr>
                      </a:lvl5pPr>
                      <a:lvl6pPr marL="2285314" algn="l" defTabSz="914126" rtl="0" eaLnBrk="1" latinLnBrk="0" hangingPunct="1">
                        <a:defRPr sz="1799" kern="1200">
                          <a:solidFill>
                            <a:schemeClr val="tx1"/>
                          </a:solidFill>
                          <a:latin typeface="Calibri"/>
                        </a:defRPr>
                      </a:lvl6pPr>
                      <a:lvl7pPr marL="2742377" algn="l" defTabSz="914126" rtl="0" eaLnBrk="1" latinLnBrk="0" hangingPunct="1">
                        <a:defRPr sz="1799" kern="1200">
                          <a:solidFill>
                            <a:schemeClr val="tx1"/>
                          </a:solidFill>
                          <a:latin typeface="Calibri"/>
                        </a:defRPr>
                      </a:lvl7pPr>
                      <a:lvl8pPr marL="3199440" algn="l" defTabSz="914126" rtl="0" eaLnBrk="1" latinLnBrk="0" hangingPunct="1">
                        <a:defRPr sz="1799" kern="1200">
                          <a:solidFill>
                            <a:schemeClr val="tx1"/>
                          </a:solidFill>
                          <a:latin typeface="Calibri"/>
                        </a:defRPr>
                      </a:lvl8pPr>
                      <a:lvl9pPr marL="3656503" algn="l" defTabSz="914126" rtl="0" eaLnBrk="1" latinLnBrk="0" hangingPunct="1">
                        <a:defRPr sz="1799" kern="1200">
                          <a:solidFill>
                            <a:schemeClr val="tx1"/>
                          </a:solidFill>
                          <a:latin typeface="Calibri"/>
                        </a:defRPr>
                      </a:lvl9pPr>
                    </a:lstStyle>
                    <a:p>
                      <a:pPr algn="ctr"/>
                      <a:r>
                        <a:rPr lang="es-ES" sz="1200" kern="1200">
                          <a:solidFill>
                            <a:schemeClr val="tx1"/>
                          </a:solidFill>
                          <a:effectLst/>
                          <a:latin typeface="Calibri"/>
                          <a:ea typeface="Open Sans" panose="020B0606030504020204" pitchFamily="34" charset="0"/>
                          <a:cs typeface="Open Sans" panose="020B0606030504020204" pitchFamily="34" charset="0"/>
                        </a:rPr>
                        <a:t>900</a:t>
                      </a:r>
                    </a:p>
                  </a:txBody>
                  <a:tcPr marL="54030" marR="54030" marT="27015" marB="27015" anchor="ctr">
                    <a:lnL w="12700" cap="flat" cmpd="sng" algn="ctr">
                      <a:solidFill>
                        <a:sysClr val="window" lastClr="FFFFFF"/>
                      </a:solidFill>
                      <a:prstDash val="solid"/>
                      <a:round/>
                      <a:headEnd type="none" w="med" len="med"/>
                      <a:tailEnd type="none" w="med" len="med"/>
                    </a:lnL>
                    <a:lnR w="9525" cap="flat" cmpd="sng" algn="ctr">
                      <a:noFill/>
                      <a:prstDash val="solid"/>
                      <a:round/>
                      <a:headEnd type="none" w="med" len="med"/>
                      <a:tailEnd type="none" w="med" len="med"/>
                    </a:lnR>
                    <a:lnT w="9525" cap="flat" cmpd="sng" algn="ctr">
                      <a:noFill/>
                      <a:prstDash val="solid"/>
                      <a:round/>
                      <a:headEnd type="none" w="med" len="med"/>
                      <a:tailEnd type="none" w="med" len="med"/>
                    </a:lnT>
                    <a:lnB w="9525" cap="flat" cmpd="sng" algn="ctr">
                      <a:noFill/>
                      <a:prstDash val="solid"/>
                      <a:round/>
                      <a:headEnd type="none" w="med" len="med"/>
                      <a:tailEnd type="none" w="med" len="med"/>
                    </a:lnB>
                    <a:lnTlToBr w="12700" cmpd="sng">
                      <a:noFill/>
                      <a:prstDash val="solid"/>
                    </a:lnTlToBr>
                    <a:lnBlToTr w="12700" cmpd="sng">
                      <a:noFill/>
                      <a:prstDash val="solid"/>
                    </a:lnBlToTr>
                    <a:solidFill>
                      <a:srgbClr val="D73A2C">
                        <a:alpha val="36078"/>
                      </a:srgbClr>
                    </a:solidFill>
                  </a:tcPr>
                </a:tc>
                <a:extLst>
                  <a:ext uri="{0D108BD9-81ED-4DB2-BD59-A6C34878D82A}">
                    <a16:rowId xmlns:a16="http://schemas.microsoft.com/office/drawing/2014/main" val="631440859"/>
                  </a:ext>
                </a:extLst>
              </a:tr>
            </a:tbl>
          </a:graphicData>
        </a:graphic>
      </p:graphicFrame>
      <p:grpSp>
        <p:nvGrpSpPr>
          <p:cNvPr id="23" name="Grupo 22">
            <a:extLst>
              <a:ext uri="{FF2B5EF4-FFF2-40B4-BE49-F238E27FC236}">
                <a16:creationId xmlns:a16="http://schemas.microsoft.com/office/drawing/2014/main" id="{6DD1A4B3-326A-9697-CBD1-42E6AD359B69}"/>
              </a:ext>
            </a:extLst>
          </p:cNvPr>
          <p:cNvGrpSpPr/>
          <p:nvPr/>
        </p:nvGrpSpPr>
        <p:grpSpPr>
          <a:xfrm>
            <a:off x="3227991" y="3828223"/>
            <a:ext cx="6293082" cy="286314"/>
            <a:chOff x="3699304" y="3141373"/>
            <a:chExt cx="6293082" cy="286314"/>
          </a:xfrm>
        </p:grpSpPr>
        <p:sp>
          <p:nvSpPr>
            <p:cNvPr id="24" name="CuadroTexto 23">
              <a:extLst>
                <a:ext uri="{FF2B5EF4-FFF2-40B4-BE49-F238E27FC236}">
                  <a16:creationId xmlns:a16="http://schemas.microsoft.com/office/drawing/2014/main" id="{BF7FDD5E-877B-1ADF-8363-50490B28AA6D}"/>
                </a:ext>
              </a:extLst>
            </p:cNvPr>
            <p:cNvSpPr txBox="1"/>
            <p:nvPr/>
          </p:nvSpPr>
          <p:spPr>
            <a:xfrm>
              <a:off x="3699304" y="3150688"/>
              <a:ext cx="2597121" cy="276999"/>
            </a:xfrm>
            <a:prstGeom prst="rect">
              <a:avLst/>
            </a:prstGeom>
            <a:noFill/>
          </p:spPr>
          <p:txBody>
            <a:bodyPr wrap="square" rtlCol="0">
              <a:spAutoFit/>
            </a:bodyPr>
            <a:lstStyle/>
            <a:p>
              <a:pPr algn="ctr"/>
              <a:r>
                <a:rPr lang="es-ES" sz="1200" b="1">
                  <a:solidFill>
                    <a:schemeClr val="accent1"/>
                  </a:solidFill>
                </a:rPr>
                <a:t>RNM</a:t>
              </a:r>
            </a:p>
          </p:txBody>
        </p:sp>
        <p:sp>
          <p:nvSpPr>
            <p:cNvPr id="25" name="CuadroTexto 24">
              <a:extLst>
                <a:ext uri="{FF2B5EF4-FFF2-40B4-BE49-F238E27FC236}">
                  <a16:creationId xmlns:a16="http://schemas.microsoft.com/office/drawing/2014/main" id="{ED8A3306-5C17-CD86-77E7-44930DFC073F}"/>
                </a:ext>
              </a:extLst>
            </p:cNvPr>
            <p:cNvSpPr txBox="1"/>
            <p:nvPr/>
          </p:nvSpPr>
          <p:spPr>
            <a:xfrm>
              <a:off x="6182916" y="3141374"/>
              <a:ext cx="1853305" cy="276999"/>
            </a:xfrm>
            <a:prstGeom prst="rect">
              <a:avLst/>
            </a:prstGeom>
            <a:noFill/>
          </p:spPr>
          <p:txBody>
            <a:bodyPr wrap="square" rtlCol="0">
              <a:spAutoFit/>
            </a:bodyPr>
            <a:lstStyle/>
            <a:p>
              <a:pPr algn="ctr"/>
              <a:r>
                <a:rPr lang="es-ES" sz="1200" b="1">
                  <a:solidFill>
                    <a:schemeClr val="accent1"/>
                  </a:solidFill>
                </a:rPr>
                <a:t>BBCC mínima del tramo</a:t>
              </a:r>
            </a:p>
          </p:txBody>
        </p:sp>
        <p:sp>
          <p:nvSpPr>
            <p:cNvPr id="27" name="CuadroTexto 26">
              <a:extLst>
                <a:ext uri="{FF2B5EF4-FFF2-40B4-BE49-F238E27FC236}">
                  <a16:creationId xmlns:a16="http://schemas.microsoft.com/office/drawing/2014/main" id="{819EADC6-062B-4161-CB4B-282A6ED588FC}"/>
                </a:ext>
              </a:extLst>
            </p:cNvPr>
            <p:cNvSpPr txBox="1"/>
            <p:nvPr/>
          </p:nvSpPr>
          <p:spPr>
            <a:xfrm>
              <a:off x="8025280" y="3141373"/>
              <a:ext cx="1967106" cy="276999"/>
            </a:xfrm>
            <a:prstGeom prst="rect">
              <a:avLst/>
            </a:prstGeom>
            <a:noFill/>
          </p:spPr>
          <p:txBody>
            <a:bodyPr wrap="square" rtlCol="0">
              <a:spAutoFit/>
            </a:bodyPr>
            <a:lstStyle/>
            <a:p>
              <a:pPr algn="ctr"/>
              <a:r>
                <a:rPr lang="es-ES" sz="1200" b="1">
                  <a:solidFill>
                    <a:schemeClr val="accent1"/>
                  </a:solidFill>
                </a:rPr>
                <a:t>BBCC máxima del tramo</a:t>
              </a:r>
            </a:p>
          </p:txBody>
        </p:sp>
      </p:grpSp>
      <p:grpSp>
        <p:nvGrpSpPr>
          <p:cNvPr id="32" name="Grupo 31">
            <a:extLst>
              <a:ext uri="{FF2B5EF4-FFF2-40B4-BE49-F238E27FC236}">
                <a16:creationId xmlns:a16="http://schemas.microsoft.com/office/drawing/2014/main" id="{C2B202F7-73AD-B1D1-ABDA-C1C76F4DD390}"/>
              </a:ext>
            </a:extLst>
          </p:cNvPr>
          <p:cNvGrpSpPr/>
          <p:nvPr/>
        </p:nvGrpSpPr>
        <p:grpSpPr>
          <a:xfrm>
            <a:off x="1338720" y="5829485"/>
            <a:ext cx="9545288" cy="635324"/>
            <a:chOff x="441386" y="6029325"/>
            <a:chExt cx="9403114" cy="635324"/>
          </a:xfrm>
        </p:grpSpPr>
        <p:sp>
          <p:nvSpPr>
            <p:cNvPr id="33" name="Persegi Panjang: Sudut Lengkung 1">
              <a:extLst>
                <a:ext uri="{FF2B5EF4-FFF2-40B4-BE49-F238E27FC236}">
                  <a16:creationId xmlns:a16="http://schemas.microsoft.com/office/drawing/2014/main" id="{37E9012B-DDA4-60FB-C311-824ED03F78AD}"/>
                </a:ext>
              </a:extLst>
            </p:cNvPr>
            <p:cNvSpPr/>
            <p:nvPr/>
          </p:nvSpPr>
          <p:spPr>
            <a:xfrm>
              <a:off x="441386" y="6029325"/>
              <a:ext cx="9403114" cy="635324"/>
            </a:xfrm>
            <a:prstGeom prst="roundRect">
              <a:avLst>
                <a:gd name="adj" fmla="val 5822"/>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latin typeface="Segoe UI" panose="020B0502040204020203" pitchFamily="34" charset="0"/>
              </a:endParaRPr>
            </a:p>
          </p:txBody>
        </p:sp>
        <p:sp>
          <p:nvSpPr>
            <p:cNvPr id="34" name="CuadroTexto 33">
              <a:extLst>
                <a:ext uri="{FF2B5EF4-FFF2-40B4-BE49-F238E27FC236}">
                  <a16:creationId xmlns:a16="http://schemas.microsoft.com/office/drawing/2014/main" id="{B6C1AF46-A511-9A59-2D92-79C7918B08A9}"/>
                </a:ext>
              </a:extLst>
            </p:cNvPr>
            <p:cNvSpPr txBox="1"/>
            <p:nvPr/>
          </p:nvSpPr>
          <p:spPr>
            <a:xfrm flipH="1">
              <a:off x="1123570" y="6223877"/>
              <a:ext cx="7677631"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gn="just">
                <a:lnSpc>
                  <a:spcPct val="100000"/>
                </a:lnSpc>
                <a:spcBef>
                  <a:spcPts val="1000"/>
                </a:spcBef>
                <a:buFont typeface="Arial" panose="020B0604020202020204" pitchFamily="34" charset="0"/>
                <a:buNone/>
                <a:defRPr sz="160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r>
                <a:rPr lang="es-ES"/>
                <a:t>De una </a:t>
              </a:r>
              <a:r>
                <a:rPr lang="es-ES" err="1"/>
                <a:t>BCPpM</a:t>
              </a:r>
              <a:r>
                <a:rPr lang="es-ES"/>
                <a:t> de 1.050 € se va a pasar a una </a:t>
              </a:r>
              <a:r>
                <a:rPr lang="es-ES" b="1"/>
                <a:t>BCD de 900 € </a:t>
              </a:r>
              <a:r>
                <a:rPr lang="es-ES"/>
                <a:t>en todos los PR</a:t>
              </a:r>
            </a:p>
          </p:txBody>
        </p:sp>
      </p:grpSp>
      <p:sp>
        <p:nvSpPr>
          <p:cNvPr id="11" name="Rectangle 2">
            <a:extLst>
              <a:ext uri="{FF2B5EF4-FFF2-40B4-BE49-F238E27FC236}">
                <a16:creationId xmlns:a16="http://schemas.microsoft.com/office/drawing/2014/main" id="{52D62390-8E3F-1EF7-F93F-BF457163CFA8}"/>
              </a:ext>
            </a:extLst>
          </p:cNvPr>
          <p:cNvSpPr/>
          <p:nvPr/>
        </p:nvSpPr>
        <p:spPr>
          <a:xfrm>
            <a:off x="0" y="1676400"/>
            <a:ext cx="1045029" cy="4788409"/>
          </a:xfrm>
          <a:prstGeom prst="rect">
            <a:avLst/>
          </a:prstGeom>
          <a:solidFill>
            <a:srgbClr val="164C74">
              <a:alpha val="2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13" name="Title 1">
            <a:extLst>
              <a:ext uri="{FF2B5EF4-FFF2-40B4-BE49-F238E27FC236}">
                <a16:creationId xmlns:a16="http://schemas.microsoft.com/office/drawing/2014/main" id="{055BEC98-2CC4-8BDC-47F0-57D3E76BB400}"/>
              </a:ext>
            </a:extLst>
          </p:cNvPr>
          <p:cNvSpPr txBox="1">
            <a:spLocks noChangeArrowheads="1"/>
          </p:cNvSpPr>
          <p:nvPr/>
        </p:nvSpPr>
        <p:spPr bwMode="auto">
          <a:xfrm rot="16200000">
            <a:off x="-287764" y="3855161"/>
            <a:ext cx="162055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ctr"/>
            <a:r>
              <a:rPr lang="es-ES" altLang="en-US" sz="2800" b="1">
                <a:solidFill>
                  <a:schemeClr val="accent2"/>
                </a:solidFill>
                <a:latin typeface="+mn-lt"/>
              </a:rPr>
              <a:t>Ejemplo</a:t>
            </a:r>
          </a:p>
        </p:txBody>
      </p:sp>
      <p:sp>
        <p:nvSpPr>
          <p:cNvPr id="15" name="CuadroTexto 14">
            <a:extLst>
              <a:ext uri="{FF2B5EF4-FFF2-40B4-BE49-F238E27FC236}">
                <a16:creationId xmlns:a16="http://schemas.microsoft.com/office/drawing/2014/main" id="{F191526C-4730-805A-51BD-B5339AD45C23}"/>
              </a:ext>
            </a:extLst>
          </p:cNvPr>
          <p:cNvSpPr txBox="1"/>
          <p:nvPr/>
        </p:nvSpPr>
        <p:spPr>
          <a:xfrm>
            <a:off x="1483435" y="1542368"/>
            <a:ext cx="8889284" cy="384721"/>
          </a:xfrm>
          <a:prstGeom prst="rect">
            <a:avLst/>
          </a:prstGeom>
          <a:noFill/>
        </p:spPr>
        <p:txBody>
          <a:bodyPr wrap="square">
            <a:spAutoFit/>
          </a:bodyPr>
          <a:lstStyle/>
          <a:p>
            <a:r>
              <a:rPr lang="es-ES" altLang="en-US" sz="1900">
                <a:solidFill>
                  <a:srgbClr val="D73A2C"/>
                </a:solidFill>
                <a:ea typeface="+mj-ea"/>
                <a:cs typeface="+mj-cs"/>
              </a:rPr>
              <a:t>Escenario 3. Se ha cotizado </a:t>
            </a:r>
            <a:r>
              <a:rPr lang="es-ES" altLang="en-US" sz="1900" b="1">
                <a:solidFill>
                  <a:srgbClr val="D73A2C"/>
                </a:solidFill>
                <a:ea typeface="+mj-ea"/>
                <a:cs typeface="+mj-cs"/>
              </a:rPr>
              <a:t>por encima del tramo </a:t>
            </a:r>
            <a:r>
              <a:rPr lang="es-ES" altLang="en-US" sz="1900">
                <a:solidFill>
                  <a:srgbClr val="D73A2C"/>
                </a:solidFill>
                <a:ea typeface="+mj-ea"/>
                <a:cs typeface="+mj-cs"/>
              </a:rPr>
              <a:t>de RNM</a:t>
            </a:r>
          </a:p>
        </p:txBody>
      </p:sp>
      <p:grpSp>
        <p:nvGrpSpPr>
          <p:cNvPr id="2" name="Grupo 1">
            <a:extLst>
              <a:ext uri="{FF2B5EF4-FFF2-40B4-BE49-F238E27FC236}">
                <a16:creationId xmlns:a16="http://schemas.microsoft.com/office/drawing/2014/main" id="{6C45336A-A2BE-FF58-0026-3BF7302E1B87}"/>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6B8E52CC-7E67-CD44-0386-1BDB0C040808}"/>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48AD98A5-BD6B-1042-98EF-A39EFE8B4598}"/>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B6A6CEB7-743C-1B1B-A42E-68B0EBFAB995}"/>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77D3543F-EE61-3AC2-2F94-28C69F7D782A}"/>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8" name="Imagen 7">
            <a:extLst>
              <a:ext uri="{FF2B5EF4-FFF2-40B4-BE49-F238E27FC236}">
                <a16:creationId xmlns:a16="http://schemas.microsoft.com/office/drawing/2014/main" id="{7CD62AEB-2D1D-C22D-9010-2A6C4AF9A723}"/>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57668654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1">
            <a:extLst>
              <a:ext uri="{FF2B5EF4-FFF2-40B4-BE49-F238E27FC236}">
                <a16:creationId xmlns:a16="http://schemas.microsoft.com/office/drawing/2014/main" id="{DA56594C-B32D-BE8E-4860-594CF93DA642}"/>
              </a:ext>
            </a:extLst>
          </p:cNvPr>
          <p:cNvSpPr/>
          <p:nvPr/>
        </p:nvSpPr>
        <p:spPr>
          <a:xfrm>
            <a:off x="9427" y="1703077"/>
            <a:ext cx="12183171" cy="4497698"/>
          </a:xfrm>
          <a:prstGeom prst="rect">
            <a:avLst/>
          </a:prstGeom>
          <a:pattFill prst="dkUpDiag">
            <a:fgClr>
              <a:srgbClr val="E2EDEE"/>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19" name="Marcador de número de diapositiva 414">
            <a:extLst>
              <a:ext uri="{FF2B5EF4-FFF2-40B4-BE49-F238E27FC236}">
                <a16:creationId xmlns:a16="http://schemas.microsoft.com/office/drawing/2014/main" id="{7AF4D6A9-A63D-D65C-79F2-D5886FF1065D}"/>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52</a:t>
            </a:fld>
            <a:endParaRPr lang="es-ES"/>
          </a:p>
        </p:txBody>
      </p:sp>
      <p:sp>
        <p:nvSpPr>
          <p:cNvPr id="2" name="TextBox 115">
            <a:extLst>
              <a:ext uri="{FF2B5EF4-FFF2-40B4-BE49-F238E27FC236}">
                <a16:creationId xmlns:a16="http://schemas.microsoft.com/office/drawing/2014/main" id="{4E76C4D4-422A-156E-16DE-0A3F28FF71D9}"/>
              </a:ext>
            </a:extLst>
          </p:cNvPr>
          <p:cNvSpPr txBox="1"/>
          <p:nvPr/>
        </p:nvSpPr>
        <p:spPr>
          <a:xfrm flipH="1">
            <a:off x="4137879" y="2981759"/>
            <a:ext cx="7181046" cy="2616101"/>
          </a:xfrm>
          <a:prstGeom prst="rect">
            <a:avLst/>
          </a:prstGeom>
          <a:noFill/>
        </p:spPr>
        <p:txBody>
          <a:bodyPr wrap="square" rtlCol="0">
            <a:spAutoFit/>
          </a:bodyPr>
          <a:lstStyle/>
          <a:p>
            <a:pPr algn="just">
              <a:spcAft>
                <a:spcPts val="600"/>
              </a:spcAft>
            </a:pPr>
            <a:r>
              <a:rPr lang="es-ES"/>
              <a:t>En los </a:t>
            </a:r>
            <a:r>
              <a:rPr lang="es-ES" sz="2100" b="1">
                <a:solidFill>
                  <a:srgbClr val="1D5253"/>
                </a:solidFill>
              </a:rPr>
              <a:t>periodos con deuda </a:t>
            </a:r>
            <a:r>
              <a:rPr lang="es-ES"/>
              <a:t>no ingresada en periodo voluntario existen dos opciones:</a:t>
            </a:r>
          </a:p>
          <a:p>
            <a:pPr marL="285750" indent="-285750" algn="just">
              <a:spcBef>
                <a:spcPts val="600"/>
              </a:spcBef>
              <a:spcAft>
                <a:spcPts val="600"/>
              </a:spcAft>
              <a:buClr>
                <a:srgbClr val="1D5253"/>
              </a:buClr>
              <a:buSzPct val="130000"/>
              <a:buFont typeface="Arial" panose="020B0604020202020204" pitchFamily="34" charset="0"/>
              <a:buChar char="•"/>
            </a:pPr>
            <a:r>
              <a:rPr lang="es-ES"/>
              <a:t>Si la </a:t>
            </a:r>
            <a:r>
              <a:rPr lang="es-ES" sz="2100" b="1" err="1">
                <a:solidFill>
                  <a:srgbClr val="1D5253"/>
                </a:solidFill>
              </a:rPr>
              <a:t>BCPpM</a:t>
            </a:r>
            <a:r>
              <a:rPr lang="es-ES" b="1">
                <a:solidFill>
                  <a:schemeClr val="accent2"/>
                </a:solidFill>
              </a:rPr>
              <a:t> </a:t>
            </a:r>
            <a:r>
              <a:rPr lang="es-ES"/>
              <a:t>es</a:t>
            </a:r>
            <a:r>
              <a:rPr lang="es-ES">
                <a:solidFill>
                  <a:srgbClr val="1D5253"/>
                </a:solidFill>
              </a:rPr>
              <a:t> </a:t>
            </a:r>
            <a:r>
              <a:rPr lang="es-ES" sz="2100" b="1">
                <a:solidFill>
                  <a:srgbClr val="1D5253"/>
                </a:solidFill>
              </a:rPr>
              <a:t>inferior</a:t>
            </a:r>
            <a:r>
              <a:rPr lang="es-ES" b="1">
                <a:solidFill>
                  <a:srgbClr val="1D5253"/>
                </a:solidFill>
              </a:rPr>
              <a:t> </a:t>
            </a:r>
            <a:r>
              <a:rPr lang="es-ES"/>
              <a:t>a la BCP que ha generado la deuda, la BCD del período de liquidación de que se trate, </a:t>
            </a:r>
            <a:r>
              <a:rPr lang="es-ES" sz="2100" b="1">
                <a:solidFill>
                  <a:srgbClr val="D73A2C"/>
                </a:solidFill>
                <a:ea typeface="Lato Light" panose="020F0502020204030203" pitchFamily="34" charset="0"/>
                <a:cs typeface="Segoe UI" panose="020B0502040204020203" pitchFamily="34" charset="0"/>
              </a:rPr>
              <a:t>será la del periodo de deuda</a:t>
            </a:r>
          </a:p>
          <a:p>
            <a:pPr marL="285750" indent="-285750" algn="just">
              <a:spcBef>
                <a:spcPts val="600"/>
              </a:spcBef>
              <a:spcAft>
                <a:spcPts val="600"/>
              </a:spcAft>
              <a:buClr>
                <a:srgbClr val="1D5253"/>
              </a:buClr>
              <a:buSzPct val="130000"/>
              <a:buFont typeface="Arial" panose="020B0604020202020204" pitchFamily="34" charset="0"/>
              <a:buChar char="•"/>
            </a:pPr>
            <a:r>
              <a:rPr lang="es-ES"/>
              <a:t>Si la </a:t>
            </a:r>
            <a:r>
              <a:rPr lang="es-ES" sz="2100" b="1" err="1">
                <a:solidFill>
                  <a:srgbClr val="1D5253"/>
                </a:solidFill>
              </a:rPr>
              <a:t>BCPpM</a:t>
            </a:r>
            <a:r>
              <a:rPr lang="es-ES" sz="2100" b="1">
                <a:solidFill>
                  <a:schemeClr val="accent2"/>
                </a:solidFill>
              </a:rPr>
              <a:t> </a:t>
            </a:r>
            <a:r>
              <a:rPr lang="es-ES"/>
              <a:t>es </a:t>
            </a:r>
            <a:r>
              <a:rPr lang="es-ES" sz="2100" b="1">
                <a:solidFill>
                  <a:srgbClr val="1D5253"/>
                </a:solidFill>
              </a:rPr>
              <a:t>superior</a:t>
            </a:r>
            <a:r>
              <a:rPr lang="es-ES"/>
              <a:t> a la BCP que ha generado la deuda, la BCD </a:t>
            </a:r>
            <a:r>
              <a:rPr lang="es-ES" sz="2100" b="1">
                <a:solidFill>
                  <a:srgbClr val="D73A2C"/>
                </a:solidFill>
                <a:ea typeface="Lato Light" panose="020F0502020204030203" pitchFamily="34" charset="0"/>
                <a:cs typeface="Segoe UI" panose="020B0502040204020203" pitchFamily="34" charset="0"/>
              </a:rPr>
              <a:t>será la calculada por la TGSS </a:t>
            </a:r>
            <a:r>
              <a:rPr lang="es-ES"/>
              <a:t>en función de los RNM</a:t>
            </a:r>
            <a:endParaRPr lang="es-ES" sz="2100" b="1">
              <a:solidFill>
                <a:srgbClr val="D73A2C"/>
              </a:solidFill>
              <a:ea typeface="Lato Light" panose="020F0502020204030203" pitchFamily="34" charset="0"/>
              <a:cs typeface="Segoe UI" panose="020B0502040204020203" pitchFamily="34" charset="0"/>
            </a:endParaRPr>
          </a:p>
        </p:txBody>
      </p:sp>
      <p:grpSp>
        <p:nvGrpSpPr>
          <p:cNvPr id="13" name="Grupo 12">
            <a:extLst>
              <a:ext uri="{FF2B5EF4-FFF2-40B4-BE49-F238E27FC236}">
                <a16:creationId xmlns:a16="http://schemas.microsoft.com/office/drawing/2014/main" id="{D0A5AD49-410A-DA61-1418-E127335EB8F1}"/>
              </a:ext>
            </a:extLst>
          </p:cNvPr>
          <p:cNvGrpSpPr/>
          <p:nvPr/>
        </p:nvGrpSpPr>
        <p:grpSpPr>
          <a:xfrm>
            <a:off x="428487" y="2140879"/>
            <a:ext cx="3440551" cy="3234562"/>
            <a:chOff x="514233" y="1949940"/>
            <a:chExt cx="3440551" cy="3234562"/>
          </a:xfrm>
        </p:grpSpPr>
        <p:sp>
          <p:nvSpPr>
            <p:cNvPr id="6" name="Google Shape;1054;p39">
              <a:extLst>
                <a:ext uri="{FF2B5EF4-FFF2-40B4-BE49-F238E27FC236}">
                  <a16:creationId xmlns:a16="http://schemas.microsoft.com/office/drawing/2014/main" id="{A7ED0A52-D315-4002-2109-00F29E77B11F}"/>
                </a:ext>
              </a:extLst>
            </p:cNvPr>
            <p:cNvSpPr/>
            <p:nvPr/>
          </p:nvSpPr>
          <p:spPr>
            <a:xfrm flipH="1">
              <a:off x="2757855" y="4038403"/>
              <a:ext cx="1196929" cy="1146099"/>
            </a:xfrm>
            <a:prstGeom prst="wedgeEllipseCallout">
              <a:avLst>
                <a:gd name="adj1" fmla="val -31300"/>
                <a:gd name="adj2" fmla="val 51145"/>
              </a:avLst>
            </a:prstGeom>
            <a:solidFill>
              <a:schemeClr val="accent6"/>
            </a:solidFill>
            <a:ln>
              <a:noFill/>
            </a:ln>
          </p:spPr>
          <p:txBody>
            <a:bodyPr spcFirstLastPara="1" wrap="square" lIns="91425" tIns="182875" rIns="91425" bIns="91425" anchor="ctr" anchorCtr="0">
              <a:noAutofit/>
            </a:bodyPr>
            <a:lstStyle/>
            <a:p>
              <a:pPr marL="0" lvl="0" indent="0" algn="ctr" rtl="0">
                <a:spcBef>
                  <a:spcPts val="0"/>
                </a:spcBef>
                <a:spcAft>
                  <a:spcPts val="0"/>
                </a:spcAft>
                <a:buNone/>
              </a:pPr>
              <a:r>
                <a:rPr lang="en" sz="5400">
                  <a:solidFill>
                    <a:schemeClr val="lt1"/>
                  </a:solidFill>
                  <a:latin typeface="Headland One"/>
                  <a:ea typeface="Headland One"/>
                  <a:cs typeface="Headland One"/>
                  <a:sym typeface="Headland One"/>
                </a:rPr>
                <a:t>?</a:t>
              </a:r>
              <a:endParaRPr sz="5400">
                <a:solidFill>
                  <a:schemeClr val="lt1"/>
                </a:solidFill>
                <a:latin typeface="Headland One"/>
                <a:ea typeface="Headland One"/>
                <a:cs typeface="Headland One"/>
                <a:sym typeface="Headland One"/>
              </a:endParaRPr>
            </a:p>
          </p:txBody>
        </p:sp>
        <p:sp>
          <p:nvSpPr>
            <p:cNvPr id="7" name="Google Shape;1055;p39">
              <a:extLst>
                <a:ext uri="{FF2B5EF4-FFF2-40B4-BE49-F238E27FC236}">
                  <a16:creationId xmlns:a16="http://schemas.microsoft.com/office/drawing/2014/main" id="{62D7E342-E34F-D733-1831-58091DCE795B}"/>
                </a:ext>
              </a:extLst>
            </p:cNvPr>
            <p:cNvSpPr/>
            <p:nvPr/>
          </p:nvSpPr>
          <p:spPr>
            <a:xfrm>
              <a:off x="514233" y="3244010"/>
              <a:ext cx="1668564" cy="1598186"/>
            </a:xfrm>
            <a:prstGeom prst="wedgeEllipseCallout">
              <a:avLst>
                <a:gd name="adj1" fmla="val -31300"/>
                <a:gd name="adj2" fmla="val 51145"/>
              </a:avLst>
            </a:prstGeom>
            <a:solidFill>
              <a:schemeClr val="accent2"/>
            </a:solidFill>
            <a:ln>
              <a:noFill/>
            </a:ln>
          </p:spPr>
          <p:txBody>
            <a:bodyPr spcFirstLastPara="1" wrap="square" lIns="0" tIns="0" rIns="0" bIns="457200" anchor="ctr" anchorCtr="0">
              <a:noAutofit/>
            </a:bodyPr>
            <a:lstStyle/>
            <a:p>
              <a:pPr marL="0" marR="0" lvl="0" indent="0" algn="ctr" rtl="0">
                <a:spcBef>
                  <a:spcPts val="0"/>
                </a:spcBef>
                <a:spcAft>
                  <a:spcPts val="0"/>
                </a:spcAft>
                <a:buNone/>
              </a:pPr>
              <a:r>
                <a:rPr lang="en" sz="6600">
                  <a:solidFill>
                    <a:schemeClr val="lt1"/>
                  </a:solidFill>
                  <a:latin typeface="Headland One"/>
                  <a:ea typeface="Headland One"/>
                  <a:cs typeface="Headland One"/>
                  <a:sym typeface="Headland One"/>
                </a:rPr>
                <a:t>…</a:t>
              </a:r>
              <a:endParaRPr sz="6600">
                <a:solidFill>
                  <a:schemeClr val="lt1"/>
                </a:solidFill>
                <a:latin typeface="Headland One"/>
                <a:ea typeface="Headland One"/>
                <a:cs typeface="Headland One"/>
                <a:sym typeface="Headland One"/>
              </a:endParaRPr>
            </a:p>
          </p:txBody>
        </p:sp>
        <p:sp>
          <p:nvSpPr>
            <p:cNvPr id="8" name="Google Shape;1063;p39">
              <a:extLst>
                <a:ext uri="{FF2B5EF4-FFF2-40B4-BE49-F238E27FC236}">
                  <a16:creationId xmlns:a16="http://schemas.microsoft.com/office/drawing/2014/main" id="{7AFD37D4-9FC4-8B99-030B-59D72B0498B2}"/>
                </a:ext>
              </a:extLst>
            </p:cNvPr>
            <p:cNvSpPr/>
            <p:nvPr/>
          </p:nvSpPr>
          <p:spPr>
            <a:xfrm>
              <a:off x="1723320" y="1949940"/>
              <a:ext cx="1755561" cy="1681760"/>
            </a:xfrm>
            <a:prstGeom prst="wedgeEllipseCallout">
              <a:avLst>
                <a:gd name="adj1" fmla="val -31300"/>
                <a:gd name="adj2" fmla="val 51145"/>
              </a:avLst>
            </a:prstGeom>
            <a:solidFill>
              <a:schemeClr val="accent6"/>
            </a:solidFill>
            <a:ln>
              <a:noFill/>
            </a:ln>
          </p:spPr>
          <p:txBody>
            <a:bodyPr spcFirstLastPara="1" wrap="square" lIns="91425" tIns="91425" rIns="91425" bIns="0" anchor="ctr" anchorCtr="0">
              <a:noAutofit/>
            </a:bodyPr>
            <a:lstStyle/>
            <a:p>
              <a:pPr marL="0" lvl="0" indent="0" algn="ctr" rtl="0">
                <a:spcBef>
                  <a:spcPts val="0"/>
                </a:spcBef>
                <a:spcAft>
                  <a:spcPts val="0"/>
                </a:spcAft>
                <a:buNone/>
              </a:pPr>
              <a:r>
                <a:rPr lang="en" sz="6600">
                  <a:solidFill>
                    <a:schemeClr val="lt1"/>
                  </a:solidFill>
                  <a:latin typeface="Headland One"/>
                  <a:ea typeface="Headland One"/>
                  <a:cs typeface="Headland One"/>
                  <a:sym typeface="Headland One"/>
                </a:rPr>
                <a:t>¿</a:t>
              </a:r>
              <a:endParaRPr sz="6600">
                <a:solidFill>
                  <a:schemeClr val="lt1"/>
                </a:solidFill>
                <a:latin typeface="Headland One"/>
                <a:ea typeface="Headland One"/>
                <a:cs typeface="Headland One"/>
                <a:sym typeface="Headland One"/>
              </a:endParaRPr>
            </a:p>
          </p:txBody>
        </p:sp>
        <p:sp>
          <p:nvSpPr>
            <p:cNvPr id="9" name="Google Shape;1064;p39">
              <a:extLst>
                <a:ext uri="{FF2B5EF4-FFF2-40B4-BE49-F238E27FC236}">
                  <a16:creationId xmlns:a16="http://schemas.microsoft.com/office/drawing/2014/main" id="{AB06D805-BA02-3B7C-AFD1-10676243A030}"/>
                </a:ext>
              </a:extLst>
            </p:cNvPr>
            <p:cNvSpPr/>
            <p:nvPr/>
          </p:nvSpPr>
          <p:spPr>
            <a:xfrm flipH="1">
              <a:off x="2873437" y="3045250"/>
              <a:ext cx="911992" cy="873382"/>
            </a:xfrm>
            <a:prstGeom prst="wedgeEllipseCallout">
              <a:avLst>
                <a:gd name="adj1" fmla="val -31300"/>
                <a:gd name="adj2" fmla="val 51145"/>
              </a:avLst>
            </a:prstGeom>
            <a:solidFill>
              <a:schemeClr val="accent2"/>
            </a:solidFill>
            <a:ln>
              <a:noFill/>
            </a:ln>
          </p:spPr>
          <p:txBody>
            <a:bodyPr spcFirstLastPara="1" wrap="square" lIns="91425" tIns="0" rIns="91425" bIns="182875" anchor="ctr" anchorCtr="0">
              <a:noAutofit/>
            </a:bodyPr>
            <a:lstStyle/>
            <a:p>
              <a:pPr marL="0" lvl="0" indent="0" algn="ctr" rtl="0">
                <a:spcBef>
                  <a:spcPts val="0"/>
                </a:spcBef>
                <a:spcAft>
                  <a:spcPts val="0"/>
                </a:spcAft>
                <a:buNone/>
              </a:pPr>
              <a:r>
                <a:rPr lang="en" sz="3200">
                  <a:solidFill>
                    <a:schemeClr val="lt1"/>
                  </a:solidFill>
                  <a:latin typeface="Headland One"/>
                  <a:ea typeface="Headland One"/>
                  <a:cs typeface="Headland One"/>
                  <a:sym typeface="Headland One"/>
                </a:rPr>
                <a:t>…</a:t>
              </a:r>
              <a:endParaRPr lang="en" sz="3200">
                <a:latin typeface="Headland One"/>
                <a:ea typeface="Headland One"/>
                <a:cs typeface="Headland One"/>
                <a:sym typeface="Headland One"/>
              </a:endParaRPr>
            </a:p>
          </p:txBody>
        </p:sp>
      </p:grpSp>
      <p:sp>
        <p:nvSpPr>
          <p:cNvPr id="4" name="Subtitle 2">
            <a:extLst>
              <a:ext uri="{FF2B5EF4-FFF2-40B4-BE49-F238E27FC236}">
                <a16:creationId xmlns:a16="http://schemas.microsoft.com/office/drawing/2014/main" id="{DC00FB4A-B2FF-2071-E64B-18F7A42169C2}"/>
              </a:ext>
            </a:extLst>
          </p:cNvPr>
          <p:cNvSpPr txBox="1">
            <a:spLocks noChangeArrowheads="1"/>
          </p:cNvSpPr>
          <p:nvPr/>
        </p:nvSpPr>
        <p:spPr bwMode="auto">
          <a:xfrm>
            <a:off x="4114694" y="2140879"/>
            <a:ext cx="695335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a:latin typeface="+mn-lt"/>
                <a:ea typeface="Lato Light" panose="020F0502020204030203" pitchFamily="34" charset="0"/>
                <a:cs typeface="Segoe UI" panose="020B0502040204020203" pitchFamily="34" charset="0"/>
              </a:rPr>
              <a:t>¿Qué ocurre cuando hay </a:t>
            </a:r>
            <a:r>
              <a:rPr lang="es-ES" altLang="en-US" b="1">
                <a:solidFill>
                  <a:srgbClr val="D73A2C"/>
                </a:solidFill>
                <a:latin typeface="+mn-lt"/>
                <a:ea typeface="Lato Light" panose="020F0502020204030203" pitchFamily="34" charset="0"/>
                <a:cs typeface="Segoe UI" panose="020B0502040204020203" pitchFamily="34" charset="0"/>
              </a:rPr>
              <a:t>periodos con deuda</a:t>
            </a:r>
            <a:r>
              <a:rPr lang="es-ES" altLang="en-US">
                <a:latin typeface="+mn-lt"/>
                <a:ea typeface="Lato Light" panose="020F0502020204030203" pitchFamily="34" charset="0"/>
                <a:cs typeface="Segoe UI" panose="020B0502040204020203" pitchFamily="34" charset="0"/>
              </a:rPr>
              <a:t>?</a:t>
            </a:r>
          </a:p>
        </p:txBody>
      </p:sp>
      <p:grpSp>
        <p:nvGrpSpPr>
          <p:cNvPr id="3" name="Grupo 2">
            <a:extLst>
              <a:ext uri="{FF2B5EF4-FFF2-40B4-BE49-F238E27FC236}">
                <a16:creationId xmlns:a16="http://schemas.microsoft.com/office/drawing/2014/main" id="{61558E0E-1A52-3673-527B-9D9DF9E3288B}"/>
              </a:ext>
            </a:extLst>
          </p:cNvPr>
          <p:cNvGrpSpPr/>
          <p:nvPr/>
        </p:nvGrpSpPr>
        <p:grpSpPr>
          <a:xfrm>
            <a:off x="83315" y="100378"/>
            <a:ext cx="11312995" cy="630845"/>
            <a:chOff x="101977" y="91047"/>
            <a:chExt cx="11312995" cy="630845"/>
          </a:xfrm>
        </p:grpSpPr>
        <p:sp>
          <p:nvSpPr>
            <p:cNvPr id="10" name="TextBox 12">
              <a:extLst>
                <a:ext uri="{FF2B5EF4-FFF2-40B4-BE49-F238E27FC236}">
                  <a16:creationId xmlns:a16="http://schemas.microsoft.com/office/drawing/2014/main" id="{7D325252-84C9-A191-CBEA-5B000F6081F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1" name="Grupo 10">
              <a:extLst>
                <a:ext uri="{FF2B5EF4-FFF2-40B4-BE49-F238E27FC236}">
                  <a16:creationId xmlns:a16="http://schemas.microsoft.com/office/drawing/2014/main" id="{FE37C9CB-DDE7-6EFE-9401-586462BF1B06}"/>
                </a:ext>
              </a:extLst>
            </p:cNvPr>
            <p:cNvGrpSpPr/>
            <p:nvPr/>
          </p:nvGrpSpPr>
          <p:grpSpPr>
            <a:xfrm>
              <a:off x="101977" y="91047"/>
              <a:ext cx="712074" cy="630845"/>
              <a:chOff x="101977" y="91047"/>
              <a:chExt cx="712074" cy="630845"/>
            </a:xfrm>
          </p:grpSpPr>
          <p:sp>
            <p:nvSpPr>
              <p:cNvPr id="12" name="Graphic 10">
                <a:extLst>
                  <a:ext uri="{FF2B5EF4-FFF2-40B4-BE49-F238E27FC236}">
                    <a16:creationId xmlns:a16="http://schemas.microsoft.com/office/drawing/2014/main" id="{D0B6FE0A-9C45-5667-F370-50ED421C5927}"/>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38">
                <a:extLst>
                  <a:ext uri="{FF2B5EF4-FFF2-40B4-BE49-F238E27FC236}">
                    <a16:creationId xmlns:a16="http://schemas.microsoft.com/office/drawing/2014/main" id="{11C559E6-4F62-370C-D1D9-C1527A01B697}"/>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6" name="Imagen 15">
            <a:extLst>
              <a:ext uri="{FF2B5EF4-FFF2-40B4-BE49-F238E27FC236}">
                <a16:creationId xmlns:a16="http://schemas.microsoft.com/office/drawing/2014/main" id="{AE6EDDE9-4FF9-DF38-C3BF-C19B00707329}"/>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375323862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53</a:t>
            </a:fld>
            <a:endParaRPr lang="es-ES"/>
          </a:p>
        </p:txBody>
      </p:sp>
      <p:sp>
        <p:nvSpPr>
          <p:cNvPr id="15" name="Rectangle 11">
            <a:extLst>
              <a:ext uri="{FF2B5EF4-FFF2-40B4-BE49-F238E27FC236}">
                <a16:creationId xmlns:a16="http://schemas.microsoft.com/office/drawing/2014/main" id="{2676DC3F-68E9-036E-F5CB-2F979AFB0AF0}"/>
              </a:ext>
            </a:extLst>
          </p:cNvPr>
          <p:cNvSpPr/>
          <p:nvPr/>
        </p:nvSpPr>
        <p:spPr>
          <a:xfrm>
            <a:off x="1334301" y="3852023"/>
            <a:ext cx="4234453" cy="830997"/>
          </a:xfrm>
          <a:prstGeom prst="rect">
            <a:avLst/>
          </a:prstGeom>
        </p:spPr>
        <p:txBody>
          <a:bodyPr wrap="square">
            <a:spAutoFit/>
          </a:bodyPr>
          <a:lstStyle/>
          <a:p>
            <a:pPr algn="just"/>
            <a:r>
              <a:rPr lang="es-ES" sz="1600">
                <a:solidFill>
                  <a:schemeClr val="tx2">
                    <a:lumMod val="75000"/>
                  </a:schemeClr>
                </a:solidFill>
                <a:cs typeface="Arial" panose="020B0604020202020204" pitchFamily="34" charset="0"/>
              </a:rPr>
              <a:t>Haber cotizado en el año de la RC por una </a:t>
            </a:r>
            <a:r>
              <a:rPr lang="es-ES" sz="1600" err="1">
                <a:solidFill>
                  <a:schemeClr val="tx2">
                    <a:lumMod val="75000"/>
                  </a:schemeClr>
                </a:solidFill>
                <a:cs typeface="Arial" panose="020B0604020202020204" pitchFamily="34" charset="0"/>
              </a:rPr>
              <a:t>BCPpM</a:t>
            </a:r>
            <a:r>
              <a:rPr lang="es-ES" sz="1600">
                <a:solidFill>
                  <a:schemeClr val="tx2">
                    <a:lumMod val="75000"/>
                  </a:schemeClr>
                </a:solidFill>
                <a:cs typeface="Arial" panose="020B0604020202020204" pitchFamily="34" charset="0"/>
              </a:rPr>
              <a:t> superior a la que le corresponde según sus RNM.</a:t>
            </a:r>
          </a:p>
        </p:txBody>
      </p:sp>
      <p:sp>
        <p:nvSpPr>
          <p:cNvPr id="16" name="Isosceles Triangle 8">
            <a:extLst>
              <a:ext uri="{FF2B5EF4-FFF2-40B4-BE49-F238E27FC236}">
                <a16:creationId xmlns:a16="http://schemas.microsoft.com/office/drawing/2014/main" id="{E1D6F99E-451D-2592-DC3D-6D14732E2A31}"/>
              </a:ext>
            </a:extLst>
          </p:cNvPr>
          <p:cNvSpPr/>
          <p:nvPr/>
        </p:nvSpPr>
        <p:spPr>
          <a:xfrm rot="5400000">
            <a:off x="986174" y="3929204"/>
            <a:ext cx="263472" cy="232474"/>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75000"/>
                  <a:lumOff val="25000"/>
                </a:schemeClr>
              </a:solidFill>
            </a:endParaRPr>
          </a:p>
        </p:txBody>
      </p:sp>
      <p:sp>
        <p:nvSpPr>
          <p:cNvPr id="21" name="Rectangle 12">
            <a:extLst>
              <a:ext uri="{FF2B5EF4-FFF2-40B4-BE49-F238E27FC236}">
                <a16:creationId xmlns:a16="http://schemas.microsoft.com/office/drawing/2014/main" id="{4E560D4A-DF59-E28C-23FC-476A892956FC}"/>
              </a:ext>
            </a:extLst>
          </p:cNvPr>
          <p:cNvSpPr/>
          <p:nvPr/>
        </p:nvSpPr>
        <p:spPr>
          <a:xfrm>
            <a:off x="6623248" y="3852023"/>
            <a:ext cx="4410338" cy="584775"/>
          </a:xfrm>
          <a:prstGeom prst="rect">
            <a:avLst/>
          </a:prstGeom>
        </p:spPr>
        <p:txBody>
          <a:bodyPr wrap="square">
            <a:spAutoFit/>
          </a:bodyPr>
          <a:lstStyle/>
          <a:p>
            <a:pPr algn="just"/>
            <a:r>
              <a:rPr lang="es-ES" sz="1600">
                <a:solidFill>
                  <a:schemeClr val="tx2">
                    <a:lumMod val="75000"/>
                  </a:schemeClr>
                </a:solidFill>
                <a:cs typeface="Arial" panose="020B0604020202020204" pitchFamily="34" charset="0"/>
              </a:rPr>
              <a:t>Haber estado de alta el 31-12-2022 con una BBCC superior a la que le corresponde según sus RNM</a:t>
            </a:r>
            <a:endParaRPr lang="es-ES" sz="1600" baseline="30000">
              <a:solidFill>
                <a:schemeClr val="tx2">
                  <a:lumMod val="75000"/>
                </a:schemeClr>
              </a:solidFill>
              <a:cs typeface="Arial" panose="020B0604020202020204" pitchFamily="34" charset="0"/>
            </a:endParaRPr>
          </a:p>
        </p:txBody>
      </p:sp>
      <p:sp>
        <p:nvSpPr>
          <p:cNvPr id="22" name="Isosceles Triangle 7">
            <a:extLst>
              <a:ext uri="{FF2B5EF4-FFF2-40B4-BE49-F238E27FC236}">
                <a16:creationId xmlns:a16="http://schemas.microsoft.com/office/drawing/2014/main" id="{F8835C37-52EC-DCEC-8982-2010B1AC66DD}"/>
              </a:ext>
            </a:extLst>
          </p:cNvPr>
          <p:cNvSpPr/>
          <p:nvPr/>
        </p:nvSpPr>
        <p:spPr>
          <a:xfrm rot="5400000">
            <a:off x="6280924" y="3929204"/>
            <a:ext cx="263472" cy="232474"/>
          </a:xfrm>
          <a:prstGeom prst="triangle">
            <a:avLst/>
          </a:prstGeom>
          <a:gradFill>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tx1">
                  <a:lumMod val="75000"/>
                  <a:lumOff val="25000"/>
                </a:schemeClr>
              </a:solidFill>
            </a:endParaRPr>
          </a:p>
        </p:txBody>
      </p:sp>
      <p:grpSp>
        <p:nvGrpSpPr>
          <p:cNvPr id="26" name="Grupo 25">
            <a:extLst>
              <a:ext uri="{FF2B5EF4-FFF2-40B4-BE49-F238E27FC236}">
                <a16:creationId xmlns:a16="http://schemas.microsoft.com/office/drawing/2014/main" id="{2419B6AD-6951-C184-4D21-2D66915563A8}"/>
              </a:ext>
            </a:extLst>
          </p:cNvPr>
          <p:cNvGrpSpPr/>
          <p:nvPr/>
        </p:nvGrpSpPr>
        <p:grpSpPr>
          <a:xfrm>
            <a:off x="1025585" y="3479251"/>
            <a:ext cx="2218350" cy="307777"/>
            <a:chOff x="5166253" y="1584842"/>
            <a:chExt cx="2218350" cy="307777"/>
          </a:xfrm>
        </p:grpSpPr>
        <p:sp>
          <p:nvSpPr>
            <p:cNvPr id="27" name="Title 1">
              <a:extLst>
                <a:ext uri="{FF2B5EF4-FFF2-40B4-BE49-F238E27FC236}">
                  <a16:creationId xmlns:a16="http://schemas.microsoft.com/office/drawing/2014/main" id="{25AA0D4E-751D-EFD5-597A-B1BDDF0E6999}"/>
                </a:ext>
              </a:extLst>
            </p:cNvPr>
            <p:cNvSpPr txBox="1">
              <a:spLocks noChangeArrowheads="1"/>
            </p:cNvSpPr>
            <p:nvPr/>
          </p:nvSpPr>
          <p:spPr bwMode="auto">
            <a:xfrm>
              <a:off x="5166253" y="1584842"/>
              <a:ext cx="1620557"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000" b="1">
                  <a:solidFill>
                    <a:srgbClr val="D73A2C"/>
                  </a:solidFill>
                  <a:latin typeface="+mn-lt"/>
                </a:rPr>
                <a:t>Requisitos</a:t>
              </a:r>
            </a:p>
          </p:txBody>
        </p:sp>
        <p:sp>
          <p:nvSpPr>
            <p:cNvPr id="28" name="!!CoverSlideFooterText">
              <a:extLst>
                <a:ext uri="{FF2B5EF4-FFF2-40B4-BE49-F238E27FC236}">
                  <a16:creationId xmlns:a16="http://schemas.microsoft.com/office/drawing/2014/main" id="{2D474A55-41DA-6A8A-1D10-9A9EACAA686F}"/>
                </a:ext>
              </a:extLst>
            </p:cNvPr>
            <p:cNvSpPr/>
            <p:nvPr/>
          </p:nvSpPr>
          <p:spPr>
            <a:xfrm>
              <a:off x="6339574" y="1770562"/>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31" name="CuadroTexto 30">
            <a:extLst>
              <a:ext uri="{FF2B5EF4-FFF2-40B4-BE49-F238E27FC236}">
                <a16:creationId xmlns:a16="http://schemas.microsoft.com/office/drawing/2014/main" id="{CFCE1AF5-A75B-135C-6D01-61B67AB4973B}"/>
              </a:ext>
            </a:extLst>
          </p:cNvPr>
          <p:cNvSpPr txBox="1"/>
          <p:nvPr/>
        </p:nvSpPr>
        <p:spPr>
          <a:xfrm>
            <a:off x="940743" y="2410370"/>
            <a:ext cx="10205611" cy="615553"/>
          </a:xfrm>
          <a:prstGeom prst="rect">
            <a:avLst/>
          </a:prstGeom>
          <a:noFill/>
        </p:spPr>
        <p:txBody>
          <a:bodyPr wrap="square" lIns="91440" tIns="45720" rIns="91440" bIns="45720" anchor="t">
            <a:spAutoFit/>
          </a:bodyPr>
          <a:lstStyle/>
          <a:p>
            <a:pPr algn="just"/>
            <a:r>
              <a:rPr lang="es-ES" sz="1700">
                <a:highlight>
                  <a:srgbClr val="FFFFFF"/>
                </a:highlight>
              </a:rPr>
              <a:t>La </a:t>
            </a:r>
            <a:r>
              <a:rPr lang="es-ES" sz="1700" b="1">
                <a:highlight>
                  <a:srgbClr val="FFFFFF"/>
                </a:highlight>
              </a:rPr>
              <a:t>DT</a:t>
            </a:r>
            <a:r>
              <a:rPr lang="es-ES" sz="1700" b="1" i="0">
                <a:effectLst/>
                <a:highlight>
                  <a:srgbClr val="FFFFFF"/>
                </a:highlight>
              </a:rPr>
              <a:t> sexta del Real Decreto-ley 13/2022</a:t>
            </a:r>
            <a:r>
              <a:rPr lang="es-ES" sz="1700" b="0" i="0">
                <a:effectLst/>
                <a:highlight>
                  <a:srgbClr val="FFFFFF"/>
                </a:highlight>
              </a:rPr>
              <a:t>, permite a </a:t>
            </a:r>
            <a:r>
              <a:rPr lang="es-ES" sz="1700">
                <a:highlight>
                  <a:srgbClr val="FFFFFF"/>
                </a:highlight>
              </a:rPr>
              <a:t>los/as autónomos/as</a:t>
            </a:r>
            <a:r>
              <a:rPr lang="es-ES" sz="1700" b="0" i="0">
                <a:effectLst/>
                <a:highlight>
                  <a:srgbClr val="FFFFFF"/>
                </a:highlight>
              </a:rPr>
              <a:t> mantener una BBCC superior a lo que les correspondería, si reúnen las siguientes 2 condiciones: </a:t>
            </a:r>
            <a:endParaRPr lang="es-ES" sz="1700"/>
          </a:p>
        </p:txBody>
      </p:sp>
      <p:sp>
        <p:nvSpPr>
          <p:cNvPr id="17" name="Persegi Panjang: Sudut Lengkung 1">
            <a:extLst>
              <a:ext uri="{FF2B5EF4-FFF2-40B4-BE49-F238E27FC236}">
                <a16:creationId xmlns:a16="http://schemas.microsoft.com/office/drawing/2014/main" id="{49405901-5EEE-C78D-C145-D87A2535BC15}"/>
              </a:ext>
            </a:extLst>
          </p:cNvPr>
          <p:cNvSpPr/>
          <p:nvPr/>
        </p:nvSpPr>
        <p:spPr>
          <a:xfrm>
            <a:off x="940743" y="1087929"/>
            <a:ext cx="10327331" cy="1024176"/>
          </a:xfrm>
          <a:prstGeom prst="roundRect">
            <a:avLst>
              <a:gd name="adj" fmla="val 5822"/>
            </a:avLst>
          </a:prstGeom>
          <a:solidFill>
            <a:srgbClr val="164C74">
              <a:alpha val="1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rgbClr val="70AD47">
                  <a:lumMod val="50000"/>
                </a:srgbClr>
              </a:solidFill>
              <a:latin typeface="Calibri" panose="020F0502020204030204"/>
            </a:endParaRPr>
          </a:p>
        </p:txBody>
      </p:sp>
      <p:sp>
        <p:nvSpPr>
          <p:cNvPr id="24" name="Subtitle 2">
            <a:extLst>
              <a:ext uri="{FF2B5EF4-FFF2-40B4-BE49-F238E27FC236}">
                <a16:creationId xmlns:a16="http://schemas.microsoft.com/office/drawing/2014/main" id="{FB346DEF-625A-486E-3112-9D96AA6BFE37}"/>
              </a:ext>
            </a:extLst>
          </p:cNvPr>
          <p:cNvSpPr txBox="1">
            <a:spLocks noChangeArrowheads="1"/>
          </p:cNvSpPr>
          <p:nvPr/>
        </p:nvSpPr>
        <p:spPr bwMode="auto">
          <a:xfrm>
            <a:off x="1549919" y="1345466"/>
            <a:ext cx="7618096"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latin typeface="+mn-lt"/>
                <a:ea typeface="Lato Light" panose="020F0502020204030203" pitchFamily="34" charset="0"/>
                <a:cs typeface="Segoe UI" panose="020B0502040204020203" pitchFamily="34" charset="0"/>
              </a:rPr>
              <a:t>Autónomo/a con </a:t>
            </a:r>
            <a:r>
              <a:rPr lang="es-ES" altLang="en-US" sz="1900" b="1">
                <a:solidFill>
                  <a:schemeClr val="accent1"/>
                </a:solidFill>
                <a:latin typeface="+mn-lt"/>
                <a:ea typeface="Lato Light" panose="020F0502020204030203" pitchFamily="34" charset="0"/>
                <a:cs typeface="Segoe UI" panose="020B0502040204020203" pitchFamily="34" charset="0"/>
              </a:rPr>
              <a:t>derecho</a:t>
            </a:r>
            <a:r>
              <a:rPr lang="es-ES" altLang="en-US" sz="1900">
                <a:latin typeface="+mn-lt"/>
                <a:ea typeface="Lato Light" panose="020F0502020204030203" pitchFamily="34" charset="0"/>
                <a:cs typeface="Segoe UI" panose="020B0502040204020203" pitchFamily="34" charset="0"/>
              </a:rPr>
              <a:t> a mantener una </a:t>
            </a:r>
            <a:r>
              <a:rPr lang="es-ES" altLang="en-US" sz="1900" b="1">
                <a:solidFill>
                  <a:srgbClr val="1D5253"/>
                </a:solidFill>
                <a:latin typeface="+mn-lt"/>
                <a:ea typeface="Lato Light" panose="020F0502020204030203" pitchFamily="34" charset="0"/>
                <a:cs typeface="Segoe UI" panose="020B0502040204020203" pitchFamily="34" charset="0"/>
              </a:rPr>
              <a:t>BBCC superior a</a:t>
            </a:r>
            <a:r>
              <a:rPr lang="es-ES" altLang="en-US" sz="1900">
                <a:solidFill>
                  <a:srgbClr val="1D5253"/>
                </a:solidFill>
                <a:latin typeface="+mn-lt"/>
                <a:ea typeface="Lato Light" panose="020F0502020204030203" pitchFamily="34" charset="0"/>
                <a:cs typeface="Segoe UI" panose="020B0502040204020203" pitchFamily="34" charset="0"/>
              </a:rPr>
              <a:t> </a:t>
            </a:r>
            <a:r>
              <a:rPr lang="es-ES" altLang="en-US" sz="1900">
                <a:latin typeface="+mn-lt"/>
                <a:ea typeface="Lato Light" panose="020F0502020204030203" pitchFamily="34" charset="0"/>
                <a:cs typeface="Segoe UI" panose="020B0502040204020203" pitchFamily="34" charset="0"/>
              </a:rPr>
              <a:t>la que determinan </a:t>
            </a:r>
            <a:r>
              <a:rPr lang="es-ES" altLang="en-US" sz="1900" b="1">
                <a:solidFill>
                  <a:srgbClr val="1D5253"/>
                </a:solidFill>
                <a:latin typeface="+mn-lt"/>
                <a:ea typeface="Lato Light" panose="020F0502020204030203" pitchFamily="34" charset="0"/>
                <a:cs typeface="Segoe UI" panose="020B0502040204020203" pitchFamily="34" charset="0"/>
              </a:rPr>
              <a:t>sus RNM</a:t>
            </a:r>
            <a:r>
              <a:rPr lang="es-ES" altLang="en-US" sz="1900" b="1" baseline="30000">
                <a:solidFill>
                  <a:srgbClr val="1D5253"/>
                </a:solidFill>
                <a:latin typeface="+mn-lt"/>
                <a:ea typeface="Lato Light" panose="020F0502020204030203" pitchFamily="34" charset="0"/>
                <a:cs typeface="Segoe UI" panose="020B0502040204020203" pitchFamily="34" charset="0"/>
              </a:rPr>
              <a:t>1</a:t>
            </a:r>
          </a:p>
        </p:txBody>
      </p:sp>
      <p:sp>
        <p:nvSpPr>
          <p:cNvPr id="25" name="!!CoverSlideFooterText">
            <a:extLst>
              <a:ext uri="{FF2B5EF4-FFF2-40B4-BE49-F238E27FC236}">
                <a16:creationId xmlns:a16="http://schemas.microsoft.com/office/drawing/2014/main" id="{EF48426F-2780-F671-4DF5-C96F6999AEE4}"/>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9" name="!!CoverSlideFooterText">
            <a:extLst>
              <a:ext uri="{FF2B5EF4-FFF2-40B4-BE49-F238E27FC236}">
                <a16:creationId xmlns:a16="http://schemas.microsoft.com/office/drawing/2014/main" id="{D226B579-CCDD-D7F6-7855-A6C3AAD48C72}"/>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30" name="!!CoverSlideFooterText">
            <a:extLst>
              <a:ext uri="{FF2B5EF4-FFF2-40B4-BE49-F238E27FC236}">
                <a16:creationId xmlns:a16="http://schemas.microsoft.com/office/drawing/2014/main" id="{99029F35-0178-C63A-0AA6-A0BDA98EB823}"/>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33" name="Persegi Panjang: Sudut Lengkung 3">
            <a:extLst>
              <a:ext uri="{FF2B5EF4-FFF2-40B4-BE49-F238E27FC236}">
                <a16:creationId xmlns:a16="http://schemas.microsoft.com/office/drawing/2014/main" id="{E64632D2-19EB-B871-1840-4668B00251DE}"/>
              </a:ext>
            </a:extLst>
          </p:cNvPr>
          <p:cNvSpPr/>
          <p:nvPr/>
        </p:nvSpPr>
        <p:spPr>
          <a:xfrm flipH="1">
            <a:off x="940743" y="5064959"/>
            <a:ext cx="10327331" cy="990229"/>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grpSp>
        <p:nvGrpSpPr>
          <p:cNvPr id="40" name="Grupo 39">
            <a:extLst>
              <a:ext uri="{FF2B5EF4-FFF2-40B4-BE49-F238E27FC236}">
                <a16:creationId xmlns:a16="http://schemas.microsoft.com/office/drawing/2014/main" id="{7E9D01A8-5129-54D6-D201-3ABE05A3833F}"/>
              </a:ext>
            </a:extLst>
          </p:cNvPr>
          <p:cNvGrpSpPr/>
          <p:nvPr/>
        </p:nvGrpSpPr>
        <p:grpSpPr>
          <a:xfrm>
            <a:off x="940746" y="5313649"/>
            <a:ext cx="508874" cy="506019"/>
            <a:chOff x="6222168" y="1007759"/>
            <a:chExt cx="508874" cy="506019"/>
          </a:xfrm>
        </p:grpSpPr>
        <p:sp>
          <p:nvSpPr>
            <p:cNvPr id="41" name="Freeform: Shape 97">
              <a:extLst>
                <a:ext uri="{FF2B5EF4-FFF2-40B4-BE49-F238E27FC236}">
                  <a16:creationId xmlns:a16="http://schemas.microsoft.com/office/drawing/2014/main" id="{8AC698F3-46F1-7811-A605-61F2B5D93464}"/>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42" name="Group 45">
              <a:extLst>
                <a:ext uri="{FF2B5EF4-FFF2-40B4-BE49-F238E27FC236}">
                  <a16:creationId xmlns:a16="http://schemas.microsoft.com/office/drawing/2014/main" id="{13EF7EA4-82E7-1829-9D3A-FA31489E9D93}"/>
                </a:ext>
              </a:extLst>
            </p:cNvPr>
            <p:cNvGrpSpPr/>
            <p:nvPr/>
          </p:nvGrpSpPr>
          <p:grpSpPr>
            <a:xfrm>
              <a:off x="6345880" y="1080659"/>
              <a:ext cx="261451" cy="360219"/>
              <a:chOff x="943524" y="3635770"/>
              <a:chExt cx="321960" cy="443587"/>
            </a:xfrm>
            <a:noFill/>
          </p:grpSpPr>
          <p:sp>
            <p:nvSpPr>
              <p:cNvPr id="43" name="Freeform: Shape 46">
                <a:extLst>
                  <a:ext uri="{FF2B5EF4-FFF2-40B4-BE49-F238E27FC236}">
                    <a16:creationId xmlns:a16="http://schemas.microsoft.com/office/drawing/2014/main" id="{C7C6B048-306B-76F2-FC18-63EED661A028}"/>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4" name="Freeform: Shape 47">
                <a:extLst>
                  <a:ext uri="{FF2B5EF4-FFF2-40B4-BE49-F238E27FC236}">
                    <a16:creationId xmlns:a16="http://schemas.microsoft.com/office/drawing/2014/main" id="{67E62F3C-B46D-8C38-44C1-E286FC994BD2}"/>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5" name="Freeform: Shape 48">
                <a:extLst>
                  <a:ext uri="{FF2B5EF4-FFF2-40B4-BE49-F238E27FC236}">
                    <a16:creationId xmlns:a16="http://schemas.microsoft.com/office/drawing/2014/main" id="{BC7D0D28-702E-7A2A-E1D3-AE7EBC571E62}"/>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6" name="Freeform: Shape 49">
                <a:extLst>
                  <a:ext uri="{FF2B5EF4-FFF2-40B4-BE49-F238E27FC236}">
                    <a16:creationId xmlns:a16="http://schemas.microsoft.com/office/drawing/2014/main" id="{92A46AEB-9478-16FE-01B4-60048EE59B6E}"/>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7" name="Freeform: Shape 50">
                <a:extLst>
                  <a:ext uri="{FF2B5EF4-FFF2-40B4-BE49-F238E27FC236}">
                    <a16:creationId xmlns:a16="http://schemas.microsoft.com/office/drawing/2014/main" id="{5800D2CB-519C-9A12-8D20-3EAB7F8C0850}"/>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8" name="Freeform: Shape 51">
                <a:extLst>
                  <a:ext uri="{FF2B5EF4-FFF2-40B4-BE49-F238E27FC236}">
                    <a16:creationId xmlns:a16="http://schemas.microsoft.com/office/drawing/2014/main" id="{9718F56C-2A03-917B-6AD1-1522481B7A22}"/>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9" name="Freeform: Shape 52">
                <a:extLst>
                  <a:ext uri="{FF2B5EF4-FFF2-40B4-BE49-F238E27FC236}">
                    <a16:creationId xmlns:a16="http://schemas.microsoft.com/office/drawing/2014/main" id="{CE89680E-432F-B382-2E4D-D7B9255A8307}"/>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0" name="Freeform: Shape 53">
                <a:extLst>
                  <a:ext uri="{FF2B5EF4-FFF2-40B4-BE49-F238E27FC236}">
                    <a16:creationId xmlns:a16="http://schemas.microsoft.com/office/drawing/2014/main" id="{CA6DCE93-4B7B-3C54-9F3B-4C9443C0921A}"/>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1" name="Freeform: Shape 54">
                <a:extLst>
                  <a:ext uri="{FF2B5EF4-FFF2-40B4-BE49-F238E27FC236}">
                    <a16:creationId xmlns:a16="http://schemas.microsoft.com/office/drawing/2014/main" id="{38C1A310-C77F-6504-0915-C5B15CC20B3F}"/>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2" name="Freeform: Shape 55">
                <a:extLst>
                  <a:ext uri="{FF2B5EF4-FFF2-40B4-BE49-F238E27FC236}">
                    <a16:creationId xmlns:a16="http://schemas.microsoft.com/office/drawing/2014/main" id="{2B352268-3635-339C-2940-41C5002E073E}"/>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3" name="Freeform: Shape 56">
                <a:extLst>
                  <a:ext uri="{FF2B5EF4-FFF2-40B4-BE49-F238E27FC236}">
                    <a16:creationId xmlns:a16="http://schemas.microsoft.com/office/drawing/2014/main" id="{04CB0A4C-0911-9F00-2D5F-7B194D167788}"/>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4" name="Freeform: Shape 57">
                <a:extLst>
                  <a:ext uri="{FF2B5EF4-FFF2-40B4-BE49-F238E27FC236}">
                    <a16:creationId xmlns:a16="http://schemas.microsoft.com/office/drawing/2014/main" id="{A15ED30F-F9DF-B402-4D20-417CAC729578}"/>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55" name="Rectangle 10">
            <a:extLst>
              <a:ext uri="{FF2B5EF4-FFF2-40B4-BE49-F238E27FC236}">
                <a16:creationId xmlns:a16="http://schemas.microsoft.com/office/drawing/2014/main" id="{C2BBA1D9-5C0F-8F30-3CF7-D9FADE685179}"/>
              </a:ext>
            </a:extLst>
          </p:cNvPr>
          <p:cNvSpPr/>
          <p:nvPr/>
        </p:nvSpPr>
        <p:spPr>
          <a:xfrm>
            <a:off x="1548282" y="5283940"/>
            <a:ext cx="9457371" cy="584775"/>
          </a:xfrm>
          <a:prstGeom prst="rect">
            <a:avLst/>
          </a:prstGeom>
        </p:spPr>
        <p:txBody>
          <a:bodyPr wrap="square">
            <a:spAutoFit/>
          </a:bodyPr>
          <a:lstStyle/>
          <a:p>
            <a:pPr algn="just"/>
            <a:r>
              <a:rPr lang="es-ES" sz="1600">
                <a:solidFill>
                  <a:schemeClr val="tx2">
                    <a:lumMod val="75000"/>
                  </a:schemeClr>
                </a:solidFill>
                <a:cs typeface="Arial" panose="020B0604020202020204" pitchFamily="34" charset="0"/>
              </a:rPr>
              <a:t>En este caso, como paso previo a la notificación de la resolución sobre la determinación de la BCD, el o la autónoma </a:t>
            </a:r>
            <a:r>
              <a:rPr lang="es-ES" sz="1600" b="1">
                <a:solidFill>
                  <a:schemeClr val="tx2">
                    <a:lumMod val="75000"/>
                  </a:schemeClr>
                </a:solidFill>
                <a:cs typeface="Arial" panose="020B0604020202020204" pitchFamily="34" charset="0"/>
              </a:rPr>
              <a:t>recibirá primero un </a:t>
            </a:r>
            <a:r>
              <a:rPr lang="es-ES" sz="1600" b="1">
                <a:solidFill>
                  <a:srgbClr val="D73A2C"/>
                </a:solidFill>
                <a:cs typeface="Arial" panose="020B0604020202020204" pitchFamily="34" charset="0"/>
              </a:rPr>
              <a:t>trámite de audiencia </a:t>
            </a:r>
            <a:r>
              <a:rPr lang="es-ES" sz="1600">
                <a:solidFill>
                  <a:schemeClr val="tx2">
                    <a:lumMod val="75000"/>
                  </a:schemeClr>
                </a:solidFill>
                <a:cs typeface="Arial" panose="020B0604020202020204" pitchFamily="34" charset="0"/>
              </a:rPr>
              <a:t>en el que se detallan las BBCC a las que puede optar</a:t>
            </a:r>
          </a:p>
        </p:txBody>
      </p:sp>
      <p:grpSp>
        <p:nvGrpSpPr>
          <p:cNvPr id="2" name="Grupo 1">
            <a:extLst>
              <a:ext uri="{FF2B5EF4-FFF2-40B4-BE49-F238E27FC236}">
                <a16:creationId xmlns:a16="http://schemas.microsoft.com/office/drawing/2014/main" id="{EA947D9B-DFC7-160E-1369-9FB5932BDA4A}"/>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A4DC9807-D0CE-F21F-37F4-A07BE122AE5B}"/>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4F10E629-05F9-A0D4-FCEA-257EC11137F2}"/>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193AF688-6CD5-FFD1-095B-C9F35CD992CE}"/>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11CCFE55-F4AC-CBB2-E2FE-374435C9AB0E}"/>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9" name="Imagen 8">
            <a:extLst>
              <a:ext uri="{FF2B5EF4-FFF2-40B4-BE49-F238E27FC236}">
                <a16:creationId xmlns:a16="http://schemas.microsoft.com/office/drawing/2014/main" id="{575BB9E8-3047-7755-569D-2076D269156A}"/>
              </a:ext>
            </a:extLst>
          </p:cNvPr>
          <p:cNvPicPr>
            <a:picLocks noChangeAspect="1"/>
          </p:cNvPicPr>
          <p:nvPr/>
        </p:nvPicPr>
        <p:blipFill>
          <a:blip r:embed="rId3"/>
          <a:stretch>
            <a:fillRect/>
          </a:stretch>
        </p:blipFill>
        <p:spPr>
          <a:xfrm>
            <a:off x="5434586" y="145473"/>
            <a:ext cx="2196000" cy="574317"/>
          </a:xfrm>
          <a:prstGeom prst="rect">
            <a:avLst/>
          </a:prstGeom>
        </p:spPr>
      </p:pic>
      <p:sp>
        <p:nvSpPr>
          <p:cNvPr id="8" name="Rectangle 10">
            <a:extLst>
              <a:ext uri="{FF2B5EF4-FFF2-40B4-BE49-F238E27FC236}">
                <a16:creationId xmlns:a16="http://schemas.microsoft.com/office/drawing/2014/main" id="{FD76D858-1EE3-DEE6-4719-858CD41A79DB}"/>
              </a:ext>
            </a:extLst>
          </p:cNvPr>
          <p:cNvSpPr/>
          <p:nvPr/>
        </p:nvSpPr>
        <p:spPr>
          <a:xfrm>
            <a:off x="1025585" y="6354437"/>
            <a:ext cx="10081899" cy="430887"/>
          </a:xfrm>
          <a:prstGeom prst="rect">
            <a:avLst/>
          </a:prstGeom>
        </p:spPr>
        <p:txBody>
          <a:bodyPr wrap="square">
            <a:spAutoFit/>
          </a:bodyPr>
          <a:lstStyle/>
          <a:p>
            <a:pPr algn="just"/>
            <a:r>
              <a:rPr lang="es-ES" sz="1100">
                <a:solidFill>
                  <a:schemeClr val="tx2">
                    <a:lumMod val="75000"/>
                  </a:schemeClr>
                </a:solidFill>
                <a:cs typeface="Arial" panose="020B0604020202020204" pitchFamily="34" charset="0"/>
              </a:rPr>
              <a:t>(1) No se puede mantener, en ningún caso, una </a:t>
            </a:r>
            <a:r>
              <a:rPr lang="es-ES" sz="1100" dirty="0">
                <a:solidFill>
                  <a:schemeClr val="tx2">
                    <a:lumMod val="75000"/>
                  </a:schemeClr>
                </a:solidFill>
                <a:cs typeface="Arial" panose="020B0604020202020204" pitchFamily="34" charset="0"/>
              </a:rPr>
              <a:t>BBCC</a:t>
            </a:r>
            <a:r>
              <a:rPr lang="es-ES" sz="1100">
                <a:solidFill>
                  <a:schemeClr val="tx2">
                    <a:lumMod val="75000"/>
                  </a:schemeClr>
                </a:solidFill>
                <a:cs typeface="Arial" panose="020B0604020202020204" pitchFamily="34" charset="0"/>
              </a:rPr>
              <a:t> inferior a la que determinan los rendimientos. Es decir, si la BBCC que determinan los rendimientos es superior a la BBCC del 31-12-2022, la BCD es la que determinan los rendimientos.</a:t>
            </a:r>
          </a:p>
        </p:txBody>
      </p:sp>
    </p:spTree>
    <p:extLst>
      <p:ext uri="{BB962C8B-B14F-4D97-AF65-F5344CB8AC3E}">
        <p14:creationId xmlns:p14="http://schemas.microsoft.com/office/powerpoint/2010/main" val="67253310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54</a:t>
            </a:fld>
            <a:endParaRPr lang="es-ES"/>
          </a:p>
        </p:txBody>
      </p:sp>
      <p:grpSp>
        <p:nvGrpSpPr>
          <p:cNvPr id="2" name="Group 24">
            <a:extLst>
              <a:ext uri="{FF2B5EF4-FFF2-40B4-BE49-F238E27FC236}">
                <a16:creationId xmlns:a16="http://schemas.microsoft.com/office/drawing/2014/main" id="{C83CE61F-7700-6EF1-4FBA-1903D70F1183}"/>
              </a:ext>
            </a:extLst>
          </p:cNvPr>
          <p:cNvGrpSpPr/>
          <p:nvPr/>
        </p:nvGrpSpPr>
        <p:grpSpPr>
          <a:xfrm>
            <a:off x="540383" y="2734159"/>
            <a:ext cx="2449034" cy="2552009"/>
            <a:chOff x="576814" y="2546796"/>
            <a:chExt cx="2449034" cy="2552009"/>
          </a:xfrm>
        </p:grpSpPr>
        <p:sp>
          <p:nvSpPr>
            <p:cNvPr id="3" name="Oval 12">
              <a:extLst>
                <a:ext uri="{FF2B5EF4-FFF2-40B4-BE49-F238E27FC236}">
                  <a16:creationId xmlns:a16="http://schemas.microsoft.com/office/drawing/2014/main" id="{BAACA08F-ABA2-674E-122B-5B97DE8962A3}"/>
                </a:ext>
              </a:extLst>
            </p:cNvPr>
            <p:cNvSpPr/>
            <p:nvPr/>
          </p:nvSpPr>
          <p:spPr>
            <a:xfrm>
              <a:off x="1417303" y="2546796"/>
              <a:ext cx="768057" cy="768055"/>
            </a:xfrm>
            <a:prstGeom prst="ellipse">
              <a:avLst/>
            </a:prstGeom>
            <a:solidFill>
              <a:schemeClr val="accent3">
                <a:lumMod val="60000"/>
                <a:lumOff val="40000"/>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b="1">
                  <a:solidFill>
                    <a:schemeClr val="tx1"/>
                  </a:solidFill>
                </a:rPr>
                <a:t>01</a:t>
              </a:r>
            </a:p>
          </p:txBody>
        </p:sp>
        <p:sp>
          <p:nvSpPr>
            <p:cNvPr id="4" name="Arc 4">
              <a:extLst>
                <a:ext uri="{FF2B5EF4-FFF2-40B4-BE49-F238E27FC236}">
                  <a16:creationId xmlns:a16="http://schemas.microsoft.com/office/drawing/2014/main" id="{96DAB412-915E-AFAF-8928-1B808AB24614}"/>
                </a:ext>
              </a:extLst>
            </p:cNvPr>
            <p:cNvSpPr/>
            <p:nvPr/>
          </p:nvSpPr>
          <p:spPr>
            <a:xfrm>
              <a:off x="615647" y="2726051"/>
              <a:ext cx="2372756" cy="2372754"/>
            </a:xfrm>
            <a:prstGeom prst="arc">
              <a:avLst>
                <a:gd name="adj1" fmla="val 9592"/>
                <a:gd name="adj2" fmla="val 10767430"/>
              </a:avLst>
            </a:prstGeom>
            <a:ln w="209550" cap="rnd">
              <a:solidFill>
                <a:schemeClr val="accent3">
                  <a:alpha val="62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Oval 1">
              <a:extLst>
                <a:ext uri="{FF2B5EF4-FFF2-40B4-BE49-F238E27FC236}">
                  <a16:creationId xmlns:a16="http://schemas.microsoft.com/office/drawing/2014/main" id="{AAB96FED-67A7-7F0A-F432-AFA547986A49}"/>
                </a:ext>
              </a:extLst>
            </p:cNvPr>
            <p:cNvSpPr/>
            <p:nvPr/>
          </p:nvSpPr>
          <p:spPr>
            <a:xfrm>
              <a:off x="615647" y="2727437"/>
              <a:ext cx="2371369" cy="23713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5">
              <a:extLst>
                <a:ext uri="{FF2B5EF4-FFF2-40B4-BE49-F238E27FC236}">
                  <a16:creationId xmlns:a16="http://schemas.microsoft.com/office/drawing/2014/main" id="{3C39D506-C46C-2E02-F71D-7F85E772251E}"/>
                </a:ext>
              </a:extLst>
            </p:cNvPr>
            <p:cNvSpPr/>
            <p:nvPr/>
          </p:nvSpPr>
          <p:spPr>
            <a:xfrm>
              <a:off x="576814" y="3874288"/>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3">
              <a:extLst>
                <a:ext uri="{FF2B5EF4-FFF2-40B4-BE49-F238E27FC236}">
                  <a16:creationId xmlns:a16="http://schemas.microsoft.com/office/drawing/2014/main" id="{DC52627E-7216-8FD3-9BD7-DCB175AB19F1}"/>
                </a:ext>
              </a:extLst>
            </p:cNvPr>
            <p:cNvSpPr/>
            <p:nvPr/>
          </p:nvSpPr>
          <p:spPr>
            <a:xfrm>
              <a:off x="2948183" y="3874288"/>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1" name="Group 23">
            <a:extLst>
              <a:ext uri="{FF2B5EF4-FFF2-40B4-BE49-F238E27FC236}">
                <a16:creationId xmlns:a16="http://schemas.microsoft.com/office/drawing/2014/main" id="{CC8234D2-54EE-EF68-BC64-5EDC8B503B70}"/>
              </a:ext>
            </a:extLst>
          </p:cNvPr>
          <p:cNvGrpSpPr/>
          <p:nvPr/>
        </p:nvGrpSpPr>
        <p:grpSpPr>
          <a:xfrm>
            <a:off x="3467856" y="2916990"/>
            <a:ext cx="2449034" cy="2549060"/>
            <a:chOff x="3504287" y="2729627"/>
            <a:chExt cx="2449034" cy="2549060"/>
          </a:xfrm>
        </p:grpSpPr>
        <p:sp>
          <p:nvSpPr>
            <p:cNvPr id="37" name="Oval 97">
              <a:extLst>
                <a:ext uri="{FF2B5EF4-FFF2-40B4-BE49-F238E27FC236}">
                  <a16:creationId xmlns:a16="http://schemas.microsoft.com/office/drawing/2014/main" id="{D25497D1-7E5A-9C90-A6E8-5F7663ECA8F6}"/>
                </a:ext>
              </a:extLst>
            </p:cNvPr>
            <p:cNvSpPr/>
            <p:nvPr/>
          </p:nvSpPr>
          <p:spPr>
            <a:xfrm>
              <a:off x="4343900" y="4510630"/>
              <a:ext cx="768057" cy="768057"/>
            </a:xfrm>
            <a:prstGeom prst="ellipse">
              <a:avLst/>
            </a:prstGeom>
            <a:solidFill>
              <a:schemeClr val="accent1">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b="1">
                  <a:solidFill>
                    <a:schemeClr val="tx1"/>
                  </a:solidFill>
                </a:rPr>
                <a:t>02</a:t>
              </a:r>
            </a:p>
          </p:txBody>
        </p:sp>
        <p:sp>
          <p:nvSpPr>
            <p:cNvPr id="38" name="Arc 99">
              <a:extLst>
                <a:ext uri="{FF2B5EF4-FFF2-40B4-BE49-F238E27FC236}">
                  <a16:creationId xmlns:a16="http://schemas.microsoft.com/office/drawing/2014/main" id="{60A8367B-4896-9767-4746-C977659CC7FD}"/>
                </a:ext>
              </a:extLst>
            </p:cNvPr>
            <p:cNvSpPr/>
            <p:nvPr/>
          </p:nvSpPr>
          <p:spPr>
            <a:xfrm>
              <a:off x="3543120" y="2729627"/>
              <a:ext cx="2372756" cy="2372756"/>
            </a:xfrm>
            <a:prstGeom prst="arc">
              <a:avLst>
                <a:gd name="adj1" fmla="val 10864172"/>
                <a:gd name="adj2" fmla="val 21547004"/>
              </a:avLst>
            </a:prstGeom>
            <a:ln w="209550" cap="rnd">
              <a:solidFill>
                <a:schemeClr val="accent1">
                  <a:alpha val="62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9" name="Oval 100">
              <a:extLst>
                <a:ext uri="{FF2B5EF4-FFF2-40B4-BE49-F238E27FC236}">
                  <a16:creationId xmlns:a16="http://schemas.microsoft.com/office/drawing/2014/main" id="{C5709B6B-3EB6-F4D2-9A1B-A697907E5A88}"/>
                </a:ext>
              </a:extLst>
            </p:cNvPr>
            <p:cNvSpPr/>
            <p:nvPr/>
          </p:nvSpPr>
          <p:spPr>
            <a:xfrm>
              <a:off x="3543120" y="2731013"/>
              <a:ext cx="2371369" cy="237137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101">
              <a:extLst>
                <a:ext uri="{FF2B5EF4-FFF2-40B4-BE49-F238E27FC236}">
                  <a16:creationId xmlns:a16="http://schemas.microsoft.com/office/drawing/2014/main" id="{129A265E-6BFD-0D2E-F7BF-309298D0A71F}"/>
                </a:ext>
              </a:extLst>
            </p:cNvPr>
            <p:cNvSpPr/>
            <p:nvPr/>
          </p:nvSpPr>
          <p:spPr>
            <a:xfrm>
              <a:off x="3504287" y="3877865"/>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102">
              <a:extLst>
                <a:ext uri="{FF2B5EF4-FFF2-40B4-BE49-F238E27FC236}">
                  <a16:creationId xmlns:a16="http://schemas.microsoft.com/office/drawing/2014/main" id="{6838ABFB-80AF-A870-99CE-0821C7ABA82A}"/>
                </a:ext>
              </a:extLst>
            </p:cNvPr>
            <p:cNvSpPr/>
            <p:nvPr/>
          </p:nvSpPr>
          <p:spPr>
            <a:xfrm>
              <a:off x="5875656" y="3877865"/>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103">
              <a:extLst>
                <a:ext uri="{FF2B5EF4-FFF2-40B4-BE49-F238E27FC236}">
                  <a16:creationId xmlns:a16="http://schemas.microsoft.com/office/drawing/2014/main" id="{C35C489A-A6D4-6A43-0D39-7D4696CC3955}"/>
                </a:ext>
              </a:extLst>
            </p:cNvPr>
            <p:cNvSpPr txBox="1"/>
            <p:nvPr/>
          </p:nvSpPr>
          <p:spPr>
            <a:xfrm>
              <a:off x="4636440" y="3447088"/>
              <a:ext cx="184731" cy="338554"/>
            </a:xfrm>
            <a:prstGeom prst="rect">
              <a:avLst/>
            </a:prstGeom>
            <a:noFill/>
          </p:spPr>
          <p:txBody>
            <a:bodyPr wrap="none" rtlCol="0">
              <a:spAutoFit/>
            </a:bodyPr>
            <a:lstStyle/>
            <a:p>
              <a:pPr algn="ctr"/>
              <a:endParaRPr lang="en-US" sz="1600" b="1">
                <a:solidFill>
                  <a:schemeClr val="accent1"/>
                </a:solidFill>
              </a:endParaRPr>
            </a:p>
          </p:txBody>
        </p:sp>
      </p:grpSp>
      <p:grpSp>
        <p:nvGrpSpPr>
          <p:cNvPr id="43" name="Group 22">
            <a:extLst>
              <a:ext uri="{FF2B5EF4-FFF2-40B4-BE49-F238E27FC236}">
                <a16:creationId xmlns:a16="http://schemas.microsoft.com/office/drawing/2014/main" id="{6C588493-185C-CED7-3F80-9D2EF551F54E}"/>
              </a:ext>
            </a:extLst>
          </p:cNvPr>
          <p:cNvGrpSpPr/>
          <p:nvPr/>
        </p:nvGrpSpPr>
        <p:grpSpPr>
          <a:xfrm>
            <a:off x="6395329" y="2734159"/>
            <a:ext cx="2449034" cy="2552009"/>
            <a:chOff x="6431760" y="2546796"/>
            <a:chExt cx="2449034" cy="2552009"/>
          </a:xfrm>
        </p:grpSpPr>
        <p:sp>
          <p:nvSpPr>
            <p:cNvPr id="44" name="Oval 106">
              <a:extLst>
                <a:ext uri="{FF2B5EF4-FFF2-40B4-BE49-F238E27FC236}">
                  <a16:creationId xmlns:a16="http://schemas.microsoft.com/office/drawing/2014/main" id="{E357250B-DAEC-7EAA-507E-3D0964748EFF}"/>
                </a:ext>
              </a:extLst>
            </p:cNvPr>
            <p:cNvSpPr/>
            <p:nvPr/>
          </p:nvSpPr>
          <p:spPr>
            <a:xfrm>
              <a:off x="7272943" y="2546796"/>
              <a:ext cx="768057" cy="768055"/>
            </a:xfrm>
            <a:prstGeom prst="ellipse">
              <a:avLst/>
            </a:prstGeom>
            <a:solidFill>
              <a:schemeClr val="tx2">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b="1">
                  <a:solidFill>
                    <a:schemeClr val="tx1"/>
                  </a:solidFill>
                </a:rPr>
                <a:t>03</a:t>
              </a:r>
            </a:p>
          </p:txBody>
        </p:sp>
        <p:sp>
          <p:nvSpPr>
            <p:cNvPr id="45" name="Arc 108">
              <a:extLst>
                <a:ext uri="{FF2B5EF4-FFF2-40B4-BE49-F238E27FC236}">
                  <a16:creationId xmlns:a16="http://schemas.microsoft.com/office/drawing/2014/main" id="{C0280230-EDF8-7EA6-2CE3-07E387A4A046}"/>
                </a:ext>
              </a:extLst>
            </p:cNvPr>
            <p:cNvSpPr/>
            <p:nvPr/>
          </p:nvSpPr>
          <p:spPr>
            <a:xfrm>
              <a:off x="6470593" y="2726051"/>
              <a:ext cx="2372756" cy="2372754"/>
            </a:xfrm>
            <a:prstGeom prst="arc">
              <a:avLst>
                <a:gd name="adj1" fmla="val 9592"/>
                <a:gd name="adj2" fmla="val 10767430"/>
              </a:avLst>
            </a:prstGeom>
            <a:ln w="209550" cap="rnd">
              <a:solidFill>
                <a:schemeClr val="tx2">
                  <a:alpha val="62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6" name="Oval 109">
              <a:extLst>
                <a:ext uri="{FF2B5EF4-FFF2-40B4-BE49-F238E27FC236}">
                  <a16:creationId xmlns:a16="http://schemas.microsoft.com/office/drawing/2014/main" id="{BABE4FAC-2724-7385-1C93-911D76C8BD55}"/>
                </a:ext>
              </a:extLst>
            </p:cNvPr>
            <p:cNvSpPr/>
            <p:nvPr/>
          </p:nvSpPr>
          <p:spPr>
            <a:xfrm>
              <a:off x="6470593" y="2727437"/>
              <a:ext cx="2371369" cy="2371368"/>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110">
              <a:extLst>
                <a:ext uri="{FF2B5EF4-FFF2-40B4-BE49-F238E27FC236}">
                  <a16:creationId xmlns:a16="http://schemas.microsoft.com/office/drawing/2014/main" id="{FAC51D45-A3E8-43C4-4232-6743CA3DC986}"/>
                </a:ext>
              </a:extLst>
            </p:cNvPr>
            <p:cNvSpPr/>
            <p:nvPr/>
          </p:nvSpPr>
          <p:spPr>
            <a:xfrm>
              <a:off x="6431760" y="3874288"/>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111">
              <a:extLst>
                <a:ext uri="{FF2B5EF4-FFF2-40B4-BE49-F238E27FC236}">
                  <a16:creationId xmlns:a16="http://schemas.microsoft.com/office/drawing/2014/main" id="{4F325C4D-C9A5-EF0B-0C37-B9A9F610E25A}"/>
                </a:ext>
              </a:extLst>
            </p:cNvPr>
            <p:cNvSpPr/>
            <p:nvPr/>
          </p:nvSpPr>
          <p:spPr>
            <a:xfrm>
              <a:off x="8803129" y="3874288"/>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9" name="CuadroTexto 48">
            <a:extLst>
              <a:ext uri="{FF2B5EF4-FFF2-40B4-BE49-F238E27FC236}">
                <a16:creationId xmlns:a16="http://schemas.microsoft.com/office/drawing/2014/main" id="{7BE4877E-765E-9407-75BC-1D23046DF2FC}"/>
              </a:ext>
            </a:extLst>
          </p:cNvPr>
          <p:cNvSpPr txBox="1"/>
          <p:nvPr/>
        </p:nvSpPr>
        <p:spPr>
          <a:xfrm>
            <a:off x="844451" y="3681469"/>
            <a:ext cx="1840899"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lvl="0" indent="0" algn="ctr" defTabSz="914400" rtl="0" eaLnBrk="1" fontAlgn="auto" latinLnBrk="0" hangingPunct="0">
              <a:lnSpc>
                <a:spcPct val="100000"/>
              </a:lnSpc>
              <a:spcBef>
                <a:spcPts val="0"/>
              </a:spcBef>
              <a:spcAft>
                <a:spcPts val="0"/>
              </a:spcAft>
              <a:buClrTx/>
              <a:buSzTx/>
              <a:buFontTx/>
              <a:buNone/>
              <a:tabLst/>
              <a:defRPr/>
            </a:pPr>
            <a:r>
              <a:rPr kumimoji="0" lang="es-ES" sz="1400" i="0" u="none" strike="noStrike" kern="1200" cap="none" spc="0" normalizeH="0" baseline="0" noProof="0">
                <a:ln>
                  <a:noFill/>
                </a:ln>
                <a:solidFill>
                  <a:schemeClr val="tx1">
                    <a:lumMod val="50000"/>
                  </a:schemeClr>
                </a:solidFill>
                <a:effectLst/>
                <a:uLnTx/>
                <a:uFillTx/>
                <a:ea typeface="Calibri"/>
                <a:cs typeface="Arial" panose="020B0604020202020204" pitchFamily="34" charset="0"/>
                <a:sym typeface="Calibri"/>
              </a:rPr>
              <a:t>La TGSS envía un </a:t>
            </a:r>
            <a:r>
              <a:rPr kumimoji="0" lang="es-ES" sz="1400" b="1" i="0" u="none" strike="noStrike" kern="1200" cap="none" spc="0" normalizeH="0" baseline="0" noProof="0">
                <a:ln>
                  <a:noFill/>
                </a:ln>
                <a:solidFill>
                  <a:schemeClr val="tx1">
                    <a:lumMod val="50000"/>
                  </a:schemeClr>
                </a:solidFill>
                <a:effectLst/>
                <a:uLnTx/>
                <a:uFillTx/>
                <a:ea typeface="Calibri"/>
                <a:cs typeface="Arial" panose="020B0604020202020204" pitchFamily="34" charset="0"/>
                <a:sym typeface="Calibri"/>
              </a:rPr>
              <a:t>trámite de audiencia </a:t>
            </a:r>
            <a:r>
              <a:rPr kumimoji="0" lang="es-ES" sz="1400" i="0" u="none" strike="noStrike" kern="1200" cap="none" spc="0" normalizeH="0" baseline="0" noProof="0">
                <a:ln>
                  <a:noFill/>
                </a:ln>
                <a:solidFill>
                  <a:schemeClr val="tx1">
                    <a:lumMod val="50000"/>
                  </a:schemeClr>
                </a:solidFill>
                <a:effectLst/>
                <a:uLnTx/>
                <a:uFillTx/>
                <a:ea typeface="Calibri"/>
                <a:cs typeface="Arial" panose="020B0604020202020204" pitchFamily="34" charset="0"/>
                <a:sym typeface="Calibri"/>
              </a:rPr>
              <a:t>informando de las </a:t>
            </a:r>
            <a:r>
              <a:rPr lang="es-ES" sz="1400">
                <a:solidFill>
                  <a:schemeClr val="tx1">
                    <a:lumMod val="50000"/>
                  </a:schemeClr>
                </a:solidFill>
                <a:ea typeface="Calibri"/>
                <a:cs typeface="Arial" panose="020B0604020202020204" pitchFamily="34" charset="0"/>
                <a:sym typeface="Calibri"/>
              </a:rPr>
              <a:t>BBCC</a:t>
            </a:r>
            <a:r>
              <a:rPr kumimoji="0" lang="es-ES" sz="1400" i="0" u="none" strike="noStrike" kern="1200" cap="none" spc="0" normalizeH="0" baseline="0" noProof="0">
                <a:ln>
                  <a:noFill/>
                </a:ln>
                <a:solidFill>
                  <a:schemeClr val="tx1">
                    <a:lumMod val="50000"/>
                  </a:schemeClr>
                </a:solidFill>
                <a:effectLst/>
                <a:uLnTx/>
                <a:uFillTx/>
                <a:ea typeface="Calibri"/>
                <a:cs typeface="Arial" panose="020B0604020202020204" pitchFamily="34" charset="0"/>
                <a:sym typeface="Calibri"/>
              </a:rPr>
              <a:t> por las que puede optar</a:t>
            </a:r>
          </a:p>
        </p:txBody>
      </p:sp>
      <p:sp>
        <p:nvSpPr>
          <p:cNvPr id="50" name="CuadroTexto 49">
            <a:extLst>
              <a:ext uri="{FF2B5EF4-FFF2-40B4-BE49-F238E27FC236}">
                <a16:creationId xmlns:a16="http://schemas.microsoft.com/office/drawing/2014/main" id="{0C286867-2446-C714-11F8-EBE0A99327B5}"/>
              </a:ext>
            </a:extLst>
          </p:cNvPr>
          <p:cNvSpPr txBox="1"/>
          <p:nvPr/>
        </p:nvSpPr>
        <p:spPr>
          <a:xfrm>
            <a:off x="3677511" y="3300406"/>
            <a:ext cx="2029725" cy="116954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marR="0" lvl="0" indent="0" algn="ctr" fontAlgn="auto" hangingPunct="0">
              <a:lnSpc>
                <a:spcPct val="100000"/>
              </a:lnSpc>
              <a:spcBef>
                <a:spcPts val="0"/>
              </a:spcBef>
              <a:spcAft>
                <a:spcPts val="0"/>
              </a:spcAft>
              <a:buClrTx/>
              <a:buSzTx/>
              <a:buFontTx/>
              <a:buNone/>
              <a:tabLst/>
              <a:defRPr kumimoji="0" sz="1400" i="0" u="none" strike="noStrike" cap="none" spc="0" normalizeH="0" baseline="0">
                <a:ln>
                  <a:noFill/>
                </a:ln>
                <a:solidFill>
                  <a:schemeClr val="tx1">
                    <a:lumMod val="50000"/>
                  </a:schemeClr>
                </a:solidFill>
                <a:effectLst/>
                <a:uLnTx/>
                <a:uFillTx/>
                <a:ea typeface="Calibri"/>
                <a:cs typeface="Arial" panose="020B0604020202020204" pitchFamily="34" charset="0"/>
              </a:defRPr>
            </a:lvl1pPr>
          </a:lstStyle>
          <a:p>
            <a:r>
              <a:rPr lang="es-ES">
                <a:sym typeface="Calibri"/>
              </a:rPr>
              <a:t>El o la autónoma </a:t>
            </a:r>
          </a:p>
          <a:p>
            <a:r>
              <a:rPr lang="es-ES">
                <a:sym typeface="Calibri"/>
              </a:rPr>
              <a:t>opta para </a:t>
            </a:r>
            <a:r>
              <a:rPr lang="es-ES" b="1">
                <a:sym typeface="Calibri"/>
              </a:rPr>
              <a:t>mantener o renunciar </a:t>
            </a:r>
            <a:r>
              <a:rPr lang="es-ES">
                <a:sym typeface="Calibri"/>
              </a:rPr>
              <a:t>a una BBCC superior a la que determinan sus RNM</a:t>
            </a:r>
          </a:p>
        </p:txBody>
      </p:sp>
      <p:sp>
        <p:nvSpPr>
          <p:cNvPr id="51" name="Rectángulo 50">
            <a:extLst>
              <a:ext uri="{FF2B5EF4-FFF2-40B4-BE49-F238E27FC236}">
                <a16:creationId xmlns:a16="http://schemas.microsoft.com/office/drawing/2014/main" id="{DF7E6761-E718-4294-B2EE-6B5E721F90A3}"/>
              </a:ext>
            </a:extLst>
          </p:cNvPr>
          <p:cNvSpPr/>
          <p:nvPr/>
        </p:nvSpPr>
        <p:spPr>
          <a:xfrm>
            <a:off x="6726431" y="3566049"/>
            <a:ext cx="1786831" cy="95410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lgn="ctr" hangingPunct="0"/>
            <a:r>
              <a:rPr lang="es-ES" sz="1400">
                <a:solidFill>
                  <a:schemeClr val="tx1">
                    <a:lumMod val="50000"/>
                  </a:schemeClr>
                </a:solidFill>
                <a:cs typeface="Arial" panose="020B0604020202020204" pitchFamily="34" charset="0"/>
                <a:sym typeface="Calibri"/>
              </a:rPr>
              <a:t>La TGSS establece la </a:t>
            </a:r>
            <a:r>
              <a:rPr lang="es-ES" sz="1400" b="1">
                <a:solidFill>
                  <a:schemeClr val="tx1">
                    <a:lumMod val="50000"/>
                  </a:schemeClr>
                </a:solidFill>
                <a:cs typeface="Arial" panose="020B0604020202020204" pitchFamily="34" charset="0"/>
                <a:sym typeface="Calibri"/>
              </a:rPr>
              <a:t>BCD </a:t>
            </a:r>
            <a:r>
              <a:rPr lang="es-ES" sz="1400">
                <a:solidFill>
                  <a:schemeClr val="tx1">
                    <a:lumMod val="50000"/>
                  </a:schemeClr>
                </a:solidFill>
                <a:cs typeface="Arial" panose="020B0604020202020204" pitchFamily="34" charset="0"/>
                <a:sym typeface="Calibri"/>
              </a:rPr>
              <a:t>según la elección del autónomo/a y procede a la RC</a:t>
            </a:r>
          </a:p>
        </p:txBody>
      </p:sp>
      <p:grpSp>
        <p:nvGrpSpPr>
          <p:cNvPr id="53" name="Group 23">
            <a:extLst>
              <a:ext uri="{FF2B5EF4-FFF2-40B4-BE49-F238E27FC236}">
                <a16:creationId xmlns:a16="http://schemas.microsoft.com/office/drawing/2014/main" id="{BB3BB28A-84BB-5C0A-75E5-C6C4D2C4627F}"/>
              </a:ext>
            </a:extLst>
          </p:cNvPr>
          <p:cNvGrpSpPr/>
          <p:nvPr/>
        </p:nvGrpSpPr>
        <p:grpSpPr>
          <a:xfrm>
            <a:off x="9222084" y="2916990"/>
            <a:ext cx="2449034" cy="2549060"/>
            <a:chOff x="3504287" y="2729627"/>
            <a:chExt cx="2449034" cy="2549060"/>
          </a:xfrm>
        </p:grpSpPr>
        <p:sp>
          <p:nvSpPr>
            <p:cNvPr id="54" name="Oval 97">
              <a:extLst>
                <a:ext uri="{FF2B5EF4-FFF2-40B4-BE49-F238E27FC236}">
                  <a16:creationId xmlns:a16="http://schemas.microsoft.com/office/drawing/2014/main" id="{88D5D2A7-CD73-5582-6B94-2754C5A62D9D}"/>
                </a:ext>
              </a:extLst>
            </p:cNvPr>
            <p:cNvSpPr/>
            <p:nvPr/>
          </p:nvSpPr>
          <p:spPr>
            <a:xfrm>
              <a:off x="4343900" y="4510630"/>
              <a:ext cx="768057" cy="768057"/>
            </a:xfrm>
            <a:prstGeom prst="ellipse">
              <a:avLst/>
            </a:prstGeom>
            <a:solidFill>
              <a:schemeClr val="accent6">
                <a:alpha val="4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lstStyle/>
            <a:p>
              <a:pPr algn="ctr"/>
              <a:r>
                <a:rPr lang="en-US" sz="3200" b="1">
                  <a:solidFill>
                    <a:schemeClr val="tx1"/>
                  </a:solidFill>
                </a:rPr>
                <a:t>04</a:t>
              </a:r>
            </a:p>
          </p:txBody>
        </p:sp>
        <p:sp>
          <p:nvSpPr>
            <p:cNvPr id="55" name="Arc 99">
              <a:extLst>
                <a:ext uri="{FF2B5EF4-FFF2-40B4-BE49-F238E27FC236}">
                  <a16:creationId xmlns:a16="http://schemas.microsoft.com/office/drawing/2014/main" id="{857BF9F0-8B84-663C-DEC1-DB1DE397A6A8}"/>
                </a:ext>
              </a:extLst>
            </p:cNvPr>
            <p:cNvSpPr/>
            <p:nvPr/>
          </p:nvSpPr>
          <p:spPr>
            <a:xfrm>
              <a:off x="3543120" y="2729627"/>
              <a:ext cx="2372756" cy="2372756"/>
            </a:xfrm>
            <a:prstGeom prst="arc">
              <a:avLst>
                <a:gd name="adj1" fmla="val 10864172"/>
                <a:gd name="adj2" fmla="val 21547004"/>
              </a:avLst>
            </a:prstGeom>
            <a:ln w="209550" cap="rnd">
              <a:solidFill>
                <a:schemeClr val="accent5">
                  <a:alpha val="62000"/>
                </a:schemeClr>
              </a:solidFill>
              <a:roun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6" name="Oval 100">
              <a:extLst>
                <a:ext uri="{FF2B5EF4-FFF2-40B4-BE49-F238E27FC236}">
                  <a16:creationId xmlns:a16="http://schemas.microsoft.com/office/drawing/2014/main" id="{16DF715F-2F68-EE4A-BCDC-79DEB700EA0B}"/>
                </a:ext>
              </a:extLst>
            </p:cNvPr>
            <p:cNvSpPr/>
            <p:nvPr/>
          </p:nvSpPr>
          <p:spPr>
            <a:xfrm>
              <a:off x="3543120" y="2731013"/>
              <a:ext cx="2371369" cy="2371370"/>
            </a:xfrm>
            <a:prstGeom prst="ellipse">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101">
              <a:extLst>
                <a:ext uri="{FF2B5EF4-FFF2-40B4-BE49-F238E27FC236}">
                  <a16:creationId xmlns:a16="http://schemas.microsoft.com/office/drawing/2014/main" id="{361A5A29-53F9-8D21-C520-BD85D741B3F7}"/>
                </a:ext>
              </a:extLst>
            </p:cNvPr>
            <p:cNvSpPr/>
            <p:nvPr/>
          </p:nvSpPr>
          <p:spPr>
            <a:xfrm>
              <a:off x="3504287" y="3877865"/>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102">
              <a:extLst>
                <a:ext uri="{FF2B5EF4-FFF2-40B4-BE49-F238E27FC236}">
                  <a16:creationId xmlns:a16="http://schemas.microsoft.com/office/drawing/2014/main" id="{5E72D42F-46C8-004B-78B9-59C419AAA66E}"/>
                </a:ext>
              </a:extLst>
            </p:cNvPr>
            <p:cNvSpPr/>
            <p:nvPr/>
          </p:nvSpPr>
          <p:spPr>
            <a:xfrm>
              <a:off x="5875656" y="3877865"/>
              <a:ext cx="77665" cy="7766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TextBox 103">
              <a:extLst>
                <a:ext uri="{FF2B5EF4-FFF2-40B4-BE49-F238E27FC236}">
                  <a16:creationId xmlns:a16="http://schemas.microsoft.com/office/drawing/2014/main" id="{AA996529-743A-CBB6-63A1-08829E966780}"/>
                </a:ext>
              </a:extLst>
            </p:cNvPr>
            <p:cNvSpPr txBox="1"/>
            <p:nvPr/>
          </p:nvSpPr>
          <p:spPr>
            <a:xfrm>
              <a:off x="4636440" y="3447088"/>
              <a:ext cx="184731" cy="338554"/>
            </a:xfrm>
            <a:prstGeom prst="rect">
              <a:avLst/>
            </a:prstGeom>
            <a:noFill/>
          </p:spPr>
          <p:txBody>
            <a:bodyPr wrap="none" rtlCol="0">
              <a:spAutoFit/>
            </a:bodyPr>
            <a:lstStyle/>
            <a:p>
              <a:pPr algn="ctr"/>
              <a:endParaRPr lang="en-US" sz="1600" b="1">
                <a:solidFill>
                  <a:schemeClr val="accent1"/>
                </a:solidFill>
              </a:endParaRPr>
            </a:p>
          </p:txBody>
        </p:sp>
      </p:grpSp>
      <p:sp>
        <p:nvSpPr>
          <p:cNvPr id="60" name="CuadroTexto 59">
            <a:extLst>
              <a:ext uri="{FF2B5EF4-FFF2-40B4-BE49-F238E27FC236}">
                <a16:creationId xmlns:a16="http://schemas.microsoft.com/office/drawing/2014/main" id="{AF29D548-EE39-010D-1C90-B720130A2CE6}"/>
              </a:ext>
            </a:extLst>
          </p:cNvPr>
          <p:cNvSpPr txBox="1"/>
          <p:nvPr/>
        </p:nvSpPr>
        <p:spPr>
          <a:xfrm>
            <a:off x="9529186" y="3838182"/>
            <a:ext cx="1834831" cy="52321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defPPr>
              <a:defRPr lang="en-US"/>
            </a:defPPr>
            <a:lvl1pPr marR="0" lvl="0" indent="0" algn="ctr" fontAlgn="auto" hangingPunct="0">
              <a:lnSpc>
                <a:spcPct val="100000"/>
              </a:lnSpc>
              <a:spcBef>
                <a:spcPts val="0"/>
              </a:spcBef>
              <a:spcAft>
                <a:spcPts val="0"/>
              </a:spcAft>
              <a:buClrTx/>
              <a:buSzTx/>
              <a:buFontTx/>
              <a:buNone/>
              <a:tabLst/>
              <a:defRPr kumimoji="0" sz="1400" i="0" u="none" strike="noStrike" cap="none" spc="0" normalizeH="0" baseline="0">
                <a:ln>
                  <a:noFill/>
                </a:ln>
                <a:solidFill>
                  <a:schemeClr val="tx1">
                    <a:lumMod val="50000"/>
                  </a:schemeClr>
                </a:solidFill>
                <a:effectLst/>
                <a:uLnTx/>
                <a:uFillTx/>
                <a:ea typeface="Calibri"/>
                <a:cs typeface="Arial" panose="020B0604020202020204" pitchFamily="34" charset="0"/>
              </a:defRPr>
            </a:lvl1pPr>
          </a:lstStyle>
          <a:p>
            <a:r>
              <a:rPr lang="es-ES">
                <a:sym typeface="Calibri"/>
              </a:rPr>
              <a:t>Se notifica la </a:t>
            </a:r>
            <a:r>
              <a:rPr lang="es-ES" b="1">
                <a:sym typeface="Calibri"/>
              </a:rPr>
              <a:t>resolución</a:t>
            </a:r>
            <a:r>
              <a:rPr lang="es-ES">
                <a:sym typeface="Calibri"/>
              </a:rPr>
              <a:t> correspondiente</a:t>
            </a:r>
          </a:p>
        </p:txBody>
      </p:sp>
      <p:sp>
        <p:nvSpPr>
          <p:cNvPr id="28" name="Subtitle 2">
            <a:extLst>
              <a:ext uri="{FF2B5EF4-FFF2-40B4-BE49-F238E27FC236}">
                <a16:creationId xmlns:a16="http://schemas.microsoft.com/office/drawing/2014/main" id="{BB5110E5-8ED3-3B4F-9262-5A70A139249C}"/>
              </a:ext>
            </a:extLst>
          </p:cNvPr>
          <p:cNvSpPr txBox="1">
            <a:spLocks noChangeArrowheads="1"/>
          </p:cNvSpPr>
          <p:nvPr/>
        </p:nvSpPr>
        <p:spPr bwMode="auto">
          <a:xfrm>
            <a:off x="2120776" y="1482788"/>
            <a:ext cx="8748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solidFill>
                  <a:schemeClr val="accent6"/>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solidFill>
                  <a:srgbClr val="1D5253"/>
                </a:solidFill>
                <a:latin typeface="+mn-lt"/>
                <a:ea typeface="Lato Light" panose="020F0502020204030203" pitchFamily="34" charset="0"/>
                <a:cs typeface="Segoe UI" panose="020B0502040204020203" pitchFamily="34" charset="0"/>
              </a:rPr>
              <a:t>Autónomo/a con </a:t>
            </a:r>
            <a:r>
              <a:rPr lang="es-ES" altLang="en-US" sz="1900" b="1">
                <a:solidFill>
                  <a:srgbClr val="1D5253"/>
                </a:solidFill>
                <a:latin typeface="+mn-lt"/>
                <a:ea typeface="Lato Light" panose="020F0502020204030203" pitchFamily="34" charset="0"/>
                <a:cs typeface="Segoe UI" panose="020B0502040204020203" pitchFamily="34" charset="0"/>
              </a:rPr>
              <a:t>derecho</a:t>
            </a:r>
            <a:r>
              <a:rPr lang="es-ES" altLang="en-US" sz="1900">
                <a:solidFill>
                  <a:srgbClr val="1D5253"/>
                </a:solidFill>
                <a:latin typeface="+mn-lt"/>
                <a:ea typeface="Lato Light" panose="020F0502020204030203" pitchFamily="34" charset="0"/>
                <a:cs typeface="Segoe UI" panose="020B0502040204020203" pitchFamily="34" charset="0"/>
              </a:rPr>
              <a:t> a mantener una </a:t>
            </a:r>
            <a:r>
              <a:rPr lang="es-ES" altLang="en-US" b="1">
                <a:solidFill>
                  <a:srgbClr val="1D5253"/>
                </a:solidFill>
              </a:rPr>
              <a:t>BBCC</a:t>
            </a:r>
            <a:r>
              <a:rPr lang="es-ES" altLang="en-US" sz="1900" b="1">
                <a:solidFill>
                  <a:srgbClr val="1D5253"/>
                </a:solidFill>
                <a:latin typeface="+mn-lt"/>
                <a:ea typeface="Lato Light" panose="020F0502020204030203" pitchFamily="34" charset="0"/>
                <a:cs typeface="Segoe UI" panose="020B0502040204020203" pitchFamily="34" charset="0"/>
              </a:rPr>
              <a:t> superior a</a:t>
            </a:r>
            <a:r>
              <a:rPr lang="es-ES" altLang="en-US" sz="1900">
                <a:solidFill>
                  <a:srgbClr val="1D5253"/>
                </a:solidFill>
                <a:latin typeface="+mn-lt"/>
                <a:ea typeface="Lato Light" panose="020F0502020204030203" pitchFamily="34" charset="0"/>
                <a:cs typeface="Segoe UI" panose="020B0502040204020203" pitchFamily="34" charset="0"/>
              </a:rPr>
              <a:t> la que determinar </a:t>
            </a:r>
            <a:r>
              <a:rPr lang="es-ES" altLang="en-US" sz="1900" b="1">
                <a:solidFill>
                  <a:srgbClr val="1D5253"/>
                </a:solidFill>
                <a:latin typeface="+mn-lt"/>
                <a:ea typeface="Lato Light" panose="020F0502020204030203" pitchFamily="34" charset="0"/>
                <a:cs typeface="Segoe UI" panose="020B0502040204020203" pitchFamily="34" charset="0"/>
              </a:rPr>
              <a:t>sus RNM</a:t>
            </a:r>
            <a:r>
              <a:rPr lang="es-ES" altLang="en-US" sz="1900">
                <a:solidFill>
                  <a:schemeClr val="tx1"/>
                </a:solidFill>
                <a:latin typeface="+mn-lt"/>
                <a:ea typeface="Lato Light" panose="020F0502020204030203" pitchFamily="34" charset="0"/>
                <a:cs typeface="Segoe UI" panose="020B0502040204020203" pitchFamily="34" charset="0"/>
              </a:rPr>
              <a:t>.</a:t>
            </a:r>
            <a:r>
              <a:rPr lang="es-ES" altLang="en-US" sz="1900">
                <a:solidFill>
                  <a:schemeClr val="accent1"/>
                </a:solidFill>
                <a:latin typeface="+mn-lt"/>
                <a:ea typeface="Lato Light" panose="020F0502020204030203" pitchFamily="34" charset="0"/>
                <a:cs typeface="Segoe UI" panose="020B0502040204020203" pitchFamily="34" charset="0"/>
              </a:rPr>
              <a:t> </a:t>
            </a:r>
            <a:endParaRPr lang="es-ES" altLang="en-US" sz="2000">
              <a:solidFill>
                <a:srgbClr val="D73A2C"/>
              </a:solidFill>
            </a:endParaRPr>
          </a:p>
        </p:txBody>
      </p:sp>
      <p:grpSp>
        <p:nvGrpSpPr>
          <p:cNvPr id="30" name="Grupo 29">
            <a:extLst>
              <a:ext uri="{FF2B5EF4-FFF2-40B4-BE49-F238E27FC236}">
                <a16:creationId xmlns:a16="http://schemas.microsoft.com/office/drawing/2014/main" id="{7C7C62E1-7297-DB24-98B5-9FE4359F61FC}"/>
              </a:ext>
            </a:extLst>
          </p:cNvPr>
          <p:cNvGrpSpPr/>
          <p:nvPr/>
        </p:nvGrpSpPr>
        <p:grpSpPr>
          <a:xfrm>
            <a:off x="871112" y="1395658"/>
            <a:ext cx="1102880" cy="928378"/>
            <a:chOff x="9191629" y="849644"/>
            <a:chExt cx="1743062" cy="1467268"/>
          </a:xfrm>
          <a:solidFill>
            <a:schemeClr val="accent3"/>
          </a:solidFill>
        </p:grpSpPr>
        <p:sp>
          <p:nvSpPr>
            <p:cNvPr id="31" name="!!CoverSlideFooterText">
              <a:extLst>
                <a:ext uri="{FF2B5EF4-FFF2-40B4-BE49-F238E27FC236}">
                  <a16:creationId xmlns:a16="http://schemas.microsoft.com/office/drawing/2014/main" id="{C0EB8F8B-87BC-FEC7-9238-F178B56752BA}"/>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32" name="!!CoverSlideFooterText">
              <a:extLst>
                <a:ext uri="{FF2B5EF4-FFF2-40B4-BE49-F238E27FC236}">
                  <a16:creationId xmlns:a16="http://schemas.microsoft.com/office/drawing/2014/main" id="{C415C55A-0CF2-1DEF-E4CE-ED551E46B9F5}"/>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33" name="!!CoverSlideFooterText">
              <a:extLst>
                <a:ext uri="{FF2B5EF4-FFF2-40B4-BE49-F238E27FC236}">
                  <a16:creationId xmlns:a16="http://schemas.microsoft.com/office/drawing/2014/main" id="{DAE2A512-5137-ABB5-FF59-36E10C0FD91B}"/>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34" name="Persegi Panjang: Sudut Lengkung 1">
            <a:extLst>
              <a:ext uri="{FF2B5EF4-FFF2-40B4-BE49-F238E27FC236}">
                <a16:creationId xmlns:a16="http://schemas.microsoft.com/office/drawing/2014/main" id="{E02E2009-B968-6753-208A-9B692A1B5B04}"/>
              </a:ext>
            </a:extLst>
          </p:cNvPr>
          <p:cNvSpPr/>
          <p:nvPr/>
        </p:nvSpPr>
        <p:spPr>
          <a:xfrm>
            <a:off x="932334" y="5943030"/>
            <a:ext cx="10327331" cy="703782"/>
          </a:xfrm>
          <a:prstGeom prst="roundRect">
            <a:avLst>
              <a:gd name="adj" fmla="val 5822"/>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600">
              <a:latin typeface="Segoe UI" panose="020B0502040204020203" pitchFamily="34" charset="0"/>
            </a:endParaRPr>
          </a:p>
        </p:txBody>
      </p:sp>
      <p:sp>
        <p:nvSpPr>
          <p:cNvPr id="35" name="Rectangle 10">
            <a:extLst>
              <a:ext uri="{FF2B5EF4-FFF2-40B4-BE49-F238E27FC236}">
                <a16:creationId xmlns:a16="http://schemas.microsoft.com/office/drawing/2014/main" id="{D9067965-225F-850B-3B69-1267030FFE6F}"/>
              </a:ext>
            </a:extLst>
          </p:cNvPr>
          <p:cNvSpPr/>
          <p:nvPr/>
        </p:nvSpPr>
        <p:spPr>
          <a:xfrm>
            <a:off x="932334" y="5987145"/>
            <a:ext cx="10327331" cy="615553"/>
          </a:xfrm>
          <a:prstGeom prst="rect">
            <a:avLst/>
          </a:prstGeom>
        </p:spPr>
        <p:txBody>
          <a:bodyPr wrap="square">
            <a:spAutoFit/>
          </a:bodyPr>
          <a:lstStyle/>
          <a:p>
            <a:pPr algn="ctr"/>
            <a:r>
              <a:rPr lang="es-ES" sz="1700">
                <a:solidFill>
                  <a:schemeClr val="tx2">
                    <a:lumMod val="75000"/>
                  </a:schemeClr>
                </a:solidFill>
                <a:cs typeface="Arial" panose="020B0604020202020204" pitchFamily="34" charset="0"/>
              </a:rPr>
              <a:t>En este supuesto, la BBCC 31/12/2022 actúa como </a:t>
            </a:r>
            <a:r>
              <a:rPr lang="es-ES" sz="1700" b="1">
                <a:solidFill>
                  <a:schemeClr val="tx2">
                    <a:lumMod val="75000"/>
                  </a:schemeClr>
                </a:solidFill>
                <a:cs typeface="Arial" panose="020B0604020202020204" pitchFamily="34" charset="0"/>
              </a:rPr>
              <a:t>tope máximo personal</a:t>
            </a:r>
            <a:r>
              <a:rPr lang="es-ES" sz="1700">
                <a:solidFill>
                  <a:schemeClr val="tx2">
                    <a:lumMod val="75000"/>
                  </a:schemeClr>
                </a:solidFill>
                <a:cs typeface="Arial" panose="020B0604020202020204" pitchFamily="34" charset="0"/>
              </a:rPr>
              <a:t>, es decir, la BCD no podrá superar ese importe incluso aunque la </a:t>
            </a:r>
            <a:r>
              <a:rPr lang="es-ES" sz="1700" err="1">
                <a:solidFill>
                  <a:schemeClr val="tx2">
                    <a:lumMod val="75000"/>
                  </a:schemeClr>
                </a:solidFill>
                <a:cs typeface="Arial" panose="020B0604020202020204" pitchFamily="34" charset="0"/>
              </a:rPr>
              <a:t>BCPpM</a:t>
            </a:r>
            <a:r>
              <a:rPr lang="es-ES" sz="1700">
                <a:solidFill>
                  <a:schemeClr val="tx2">
                    <a:lumMod val="75000"/>
                  </a:schemeClr>
                </a:solidFill>
                <a:cs typeface="Arial" panose="020B0604020202020204" pitchFamily="34" charset="0"/>
              </a:rPr>
              <a:t> del año de la RC sea mayor</a:t>
            </a:r>
          </a:p>
        </p:txBody>
      </p:sp>
      <p:grpSp>
        <p:nvGrpSpPr>
          <p:cNvPr id="8" name="Grupo 7">
            <a:extLst>
              <a:ext uri="{FF2B5EF4-FFF2-40B4-BE49-F238E27FC236}">
                <a16:creationId xmlns:a16="http://schemas.microsoft.com/office/drawing/2014/main" id="{97996E2A-82F5-1A83-C0A5-2985E64245E3}"/>
              </a:ext>
            </a:extLst>
          </p:cNvPr>
          <p:cNvGrpSpPr/>
          <p:nvPr/>
        </p:nvGrpSpPr>
        <p:grpSpPr>
          <a:xfrm>
            <a:off x="83315" y="100378"/>
            <a:ext cx="11312995" cy="630845"/>
            <a:chOff x="101977" y="91047"/>
            <a:chExt cx="11312995" cy="630845"/>
          </a:xfrm>
        </p:grpSpPr>
        <p:sp>
          <p:nvSpPr>
            <p:cNvPr id="9" name="TextBox 12">
              <a:extLst>
                <a:ext uri="{FF2B5EF4-FFF2-40B4-BE49-F238E27FC236}">
                  <a16:creationId xmlns:a16="http://schemas.microsoft.com/office/drawing/2014/main" id="{EB1E6620-8ED6-DE4E-A96E-58E90251A54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3" name="Grupo 12">
              <a:extLst>
                <a:ext uri="{FF2B5EF4-FFF2-40B4-BE49-F238E27FC236}">
                  <a16:creationId xmlns:a16="http://schemas.microsoft.com/office/drawing/2014/main" id="{8D375B1C-BBFE-F1A3-F0DE-FDE472A76E1F}"/>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17AF8E4A-68EA-EEAF-25B1-B6062B6C93F1}"/>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38">
                <a:extLst>
                  <a:ext uri="{FF2B5EF4-FFF2-40B4-BE49-F238E27FC236}">
                    <a16:creationId xmlns:a16="http://schemas.microsoft.com/office/drawing/2014/main" id="{4583B1CF-1E61-232F-8AA0-95AB8B4E020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2" name="Imagen 11">
            <a:extLst>
              <a:ext uri="{FF2B5EF4-FFF2-40B4-BE49-F238E27FC236}">
                <a16:creationId xmlns:a16="http://schemas.microsoft.com/office/drawing/2014/main" id="{00F0892A-42A4-F35E-BC9B-498A2853A534}"/>
              </a:ext>
            </a:extLst>
          </p:cNvPr>
          <p:cNvPicPr>
            <a:picLocks noChangeAspect="1"/>
          </p:cNvPicPr>
          <p:nvPr/>
        </p:nvPicPr>
        <p:blipFill>
          <a:blip r:embed="rId3"/>
          <a:stretch>
            <a:fillRect/>
          </a:stretch>
        </p:blipFill>
        <p:spPr>
          <a:xfrm>
            <a:off x="5434586" y="145473"/>
            <a:ext cx="2196000" cy="574317"/>
          </a:xfrm>
          <a:prstGeom prst="rect">
            <a:avLst/>
          </a:prstGeom>
        </p:spPr>
      </p:pic>
      <p:sp>
        <p:nvSpPr>
          <p:cNvPr id="16" name="CuadroTexto 15">
            <a:extLst>
              <a:ext uri="{FF2B5EF4-FFF2-40B4-BE49-F238E27FC236}">
                <a16:creationId xmlns:a16="http://schemas.microsoft.com/office/drawing/2014/main" id="{FB714CD2-E37A-E543-4270-819AD8C3A700}"/>
              </a:ext>
            </a:extLst>
          </p:cNvPr>
          <p:cNvSpPr txBox="1"/>
          <p:nvPr/>
        </p:nvSpPr>
        <p:spPr>
          <a:xfrm>
            <a:off x="2057122" y="1915568"/>
            <a:ext cx="6099348" cy="415498"/>
          </a:xfrm>
          <a:prstGeom prst="rect">
            <a:avLst/>
          </a:prstGeom>
          <a:noFill/>
        </p:spPr>
        <p:txBody>
          <a:bodyPr wrap="square">
            <a:spAutoFit/>
          </a:bodyPr>
          <a:lstStyle/>
          <a:p>
            <a:r>
              <a:rPr lang="es-ES" altLang="en-US" sz="2100" b="1">
                <a:solidFill>
                  <a:srgbClr val="D73A2C"/>
                </a:solidFill>
              </a:rPr>
              <a:t>Procedimiento</a:t>
            </a:r>
            <a:endParaRPr lang="es-ES" sz="2100" b="1"/>
          </a:p>
        </p:txBody>
      </p:sp>
    </p:spTree>
    <p:extLst>
      <p:ext uri="{BB962C8B-B14F-4D97-AF65-F5344CB8AC3E}">
        <p14:creationId xmlns:p14="http://schemas.microsoft.com/office/powerpoint/2010/main" val="22413510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55</a:t>
            </a:fld>
            <a:endParaRPr lang="es-ES"/>
          </a:p>
        </p:txBody>
      </p:sp>
      <p:sp>
        <p:nvSpPr>
          <p:cNvPr id="36" name="Subtitle 2">
            <a:extLst>
              <a:ext uri="{FF2B5EF4-FFF2-40B4-BE49-F238E27FC236}">
                <a16:creationId xmlns:a16="http://schemas.microsoft.com/office/drawing/2014/main" id="{98B0551C-B0C5-9724-5686-75BA038CA32C}"/>
              </a:ext>
            </a:extLst>
          </p:cNvPr>
          <p:cNvSpPr txBox="1">
            <a:spLocks noChangeArrowheads="1"/>
          </p:cNvSpPr>
          <p:nvPr/>
        </p:nvSpPr>
        <p:spPr bwMode="auto">
          <a:xfrm>
            <a:off x="1636876" y="2867629"/>
            <a:ext cx="578609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 </a:t>
            </a:r>
            <a:r>
              <a:rPr lang="es-ES" altLang="en-US" sz="1600" b="1" err="1">
                <a:solidFill>
                  <a:srgbClr val="1D5253"/>
                </a:solidFill>
                <a:latin typeface="+mn-lt"/>
                <a:ea typeface="Lato Light" panose="020F0502020204030203" pitchFamily="34" charset="0"/>
                <a:cs typeface="Segoe UI" panose="020B0502040204020203" pitchFamily="34" charset="0"/>
              </a:rPr>
              <a:t>BCPpM</a:t>
            </a:r>
            <a:r>
              <a:rPr lang="es-ES" altLang="en-US" sz="1600">
                <a:latin typeface="+mn-lt"/>
                <a:ea typeface="Lato Light" panose="020F0502020204030203" pitchFamily="34" charset="0"/>
                <a:cs typeface="Segoe UI" panose="020B0502040204020203" pitchFamily="34" charset="0"/>
              </a:rPr>
              <a:t> es </a:t>
            </a:r>
            <a:r>
              <a:rPr lang="es-ES" altLang="en-US" sz="1600" b="1">
                <a:solidFill>
                  <a:srgbClr val="1D5253"/>
                </a:solidFill>
                <a:latin typeface="+mn-lt"/>
                <a:ea typeface="Lato Light" panose="020F0502020204030203" pitchFamily="34" charset="0"/>
                <a:cs typeface="Segoe UI" panose="020B0502040204020203" pitchFamily="34" charset="0"/>
              </a:rPr>
              <a:t>inferior</a:t>
            </a:r>
            <a:r>
              <a:rPr lang="es-ES" altLang="en-US" sz="1600">
                <a:solidFill>
                  <a:srgbClr val="1D5253"/>
                </a:solidFill>
                <a:latin typeface="+mn-lt"/>
                <a:ea typeface="Lato Light" panose="020F0502020204030203" pitchFamily="34" charset="0"/>
                <a:cs typeface="Segoe UI" panose="020B0502040204020203" pitchFamily="34" charset="0"/>
              </a:rPr>
              <a:t> </a:t>
            </a:r>
            <a:r>
              <a:rPr lang="es-ES" altLang="en-US" sz="1600" b="1">
                <a:solidFill>
                  <a:srgbClr val="1D5253"/>
                </a:solidFill>
                <a:latin typeface="+mn-lt"/>
                <a:ea typeface="Lato Light" panose="020F0502020204030203" pitchFamily="34" charset="0"/>
                <a:cs typeface="Segoe UI" panose="020B0502040204020203" pitchFamily="34" charset="0"/>
              </a:rPr>
              <a:t>o igual </a:t>
            </a:r>
            <a:r>
              <a:rPr lang="es-ES" altLang="en-US" sz="1600">
                <a:latin typeface="+mn-lt"/>
                <a:ea typeface="Lato Light" panose="020F0502020204030203" pitchFamily="34" charset="0"/>
                <a:cs typeface="Segoe UI" panose="020B0502040204020203" pitchFamily="34" charset="0"/>
              </a:rPr>
              <a:t>a la </a:t>
            </a:r>
            <a:r>
              <a:rPr lang="es-ES" altLang="en-US" sz="1600" b="1">
                <a:solidFill>
                  <a:srgbClr val="1D5253"/>
                </a:solidFill>
                <a:latin typeface="+mn-lt"/>
                <a:ea typeface="Lato Light" panose="020F0502020204030203" pitchFamily="34" charset="0"/>
                <a:cs typeface="Segoe UI" panose="020B0502040204020203" pitchFamily="34" charset="0"/>
              </a:rPr>
              <a:t>BBCC</a:t>
            </a:r>
            <a:r>
              <a:rPr lang="es-ES" altLang="en-US" sz="1600">
                <a:solidFill>
                  <a:srgbClr val="1D5253"/>
                </a:solidFill>
                <a:latin typeface="+mn-lt"/>
                <a:ea typeface="Lato Light" panose="020F0502020204030203" pitchFamily="34" charset="0"/>
                <a:cs typeface="Segoe UI" panose="020B0502040204020203" pitchFamily="34" charset="0"/>
              </a:rPr>
              <a:t> </a:t>
            </a:r>
            <a:r>
              <a:rPr lang="es-ES" altLang="en-US" sz="1600" b="1">
                <a:solidFill>
                  <a:srgbClr val="1D5253"/>
                </a:solidFill>
                <a:latin typeface="+mn-lt"/>
                <a:ea typeface="Lato Light" panose="020F0502020204030203" pitchFamily="34" charset="0"/>
                <a:cs typeface="Segoe UI" panose="020B0502040204020203" pitchFamily="34" charset="0"/>
              </a:rPr>
              <a:t>31-12-2022</a:t>
            </a:r>
          </a:p>
        </p:txBody>
      </p:sp>
      <p:grpSp>
        <p:nvGrpSpPr>
          <p:cNvPr id="73" name="Grupo 72">
            <a:extLst>
              <a:ext uri="{FF2B5EF4-FFF2-40B4-BE49-F238E27FC236}">
                <a16:creationId xmlns:a16="http://schemas.microsoft.com/office/drawing/2014/main" id="{DBF4D708-467A-5546-B07A-CDE175A91221}"/>
              </a:ext>
            </a:extLst>
          </p:cNvPr>
          <p:cNvGrpSpPr/>
          <p:nvPr/>
        </p:nvGrpSpPr>
        <p:grpSpPr>
          <a:xfrm>
            <a:off x="962687" y="2760170"/>
            <a:ext cx="630375" cy="468001"/>
            <a:chOff x="1569187" y="2290097"/>
            <a:chExt cx="630375" cy="468001"/>
          </a:xfrm>
        </p:grpSpPr>
        <p:sp>
          <p:nvSpPr>
            <p:cNvPr id="69" name="Graphic 2">
              <a:extLst>
                <a:ext uri="{FF2B5EF4-FFF2-40B4-BE49-F238E27FC236}">
                  <a16:creationId xmlns:a16="http://schemas.microsoft.com/office/drawing/2014/main" id="{770BCAC2-EE40-A0D7-462D-1872AAE0C67A}"/>
                </a:ext>
              </a:extLst>
            </p:cNvPr>
            <p:cNvSpPr/>
            <p:nvPr/>
          </p:nvSpPr>
          <p:spPr>
            <a:xfrm>
              <a:off x="1613001" y="2290097"/>
              <a:ext cx="542747" cy="468001"/>
            </a:xfrm>
            <a:custGeom>
              <a:avLst/>
              <a:gdLst>
                <a:gd name="connsiteX0" fmla="*/ 682415 w 973568"/>
                <a:gd name="connsiteY0" fmla="*/ 0 h 839491"/>
                <a:gd name="connsiteX1" fmla="*/ 290826 w 973568"/>
                <a:gd name="connsiteY1" fmla="*/ 0 h 839491"/>
                <a:gd name="connsiteX2" fmla="*/ 206517 w 973568"/>
                <a:gd name="connsiteY2" fmla="*/ 47803 h 839491"/>
                <a:gd name="connsiteX3" fmla="*/ 13997 w 973568"/>
                <a:gd name="connsiteY3" fmla="*/ 369160 h 839491"/>
                <a:gd name="connsiteX4" fmla="*/ 13997 w 973568"/>
                <a:gd name="connsiteY4" fmla="*/ 470168 h 839491"/>
                <a:gd name="connsiteX5" fmla="*/ 206681 w 973568"/>
                <a:gd name="connsiteY5" fmla="*/ 791689 h 839491"/>
                <a:gd name="connsiteX6" fmla="*/ 290990 w 973568"/>
                <a:gd name="connsiteY6" fmla="*/ 839492 h 839491"/>
                <a:gd name="connsiteX7" fmla="*/ 682578 w 973568"/>
                <a:gd name="connsiteY7" fmla="*/ 839492 h 839491"/>
                <a:gd name="connsiteX8" fmla="*/ 766888 w 973568"/>
                <a:gd name="connsiteY8" fmla="*/ 791689 h 839491"/>
                <a:gd name="connsiteX9" fmla="*/ 959571 w 973568"/>
                <a:gd name="connsiteY9" fmla="*/ 470168 h 839491"/>
                <a:gd name="connsiteX10" fmla="*/ 959571 w 973568"/>
                <a:gd name="connsiteY10" fmla="*/ 369160 h 839491"/>
                <a:gd name="connsiteX11" fmla="*/ 766724 w 973568"/>
                <a:gd name="connsiteY11" fmla="*/ 47803 h 839491"/>
                <a:gd name="connsiteX12" fmla="*/ 682415 w 973568"/>
                <a:gd name="connsiteY12" fmla="*/ 0 h 8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568" h="839491">
                  <a:moveTo>
                    <a:pt x="682415" y="0"/>
                  </a:moveTo>
                  <a:lnTo>
                    <a:pt x="290826" y="0"/>
                  </a:lnTo>
                  <a:cubicBezTo>
                    <a:pt x="256284" y="0"/>
                    <a:pt x="224361" y="18172"/>
                    <a:pt x="206517" y="47803"/>
                  </a:cubicBezTo>
                  <a:lnTo>
                    <a:pt x="13997" y="369160"/>
                  </a:lnTo>
                  <a:cubicBezTo>
                    <a:pt x="-4666" y="400265"/>
                    <a:pt x="-4666" y="439063"/>
                    <a:pt x="13997" y="470168"/>
                  </a:cubicBezTo>
                  <a:lnTo>
                    <a:pt x="206681" y="791689"/>
                  </a:lnTo>
                  <a:cubicBezTo>
                    <a:pt x="224361" y="821320"/>
                    <a:pt x="256448" y="839492"/>
                    <a:pt x="290990" y="839492"/>
                  </a:cubicBezTo>
                  <a:lnTo>
                    <a:pt x="682578" y="839492"/>
                  </a:lnTo>
                  <a:cubicBezTo>
                    <a:pt x="717121" y="839492"/>
                    <a:pt x="749044" y="821320"/>
                    <a:pt x="766888" y="791689"/>
                  </a:cubicBezTo>
                  <a:lnTo>
                    <a:pt x="959571" y="470168"/>
                  </a:lnTo>
                  <a:cubicBezTo>
                    <a:pt x="978234" y="439063"/>
                    <a:pt x="978234" y="400265"/>
                    <a:pt x="959571" y="369160"/>
                  </a:cubicBezTo>
                  <a:lnTo>
                    <a:pt x="766724" y="47803"/>
                  </a:lnTo>
                  <a:cubicBezTo>
                    <a:pt x="749044" y="18172"/>
                    <a:pt x="716957" y="0"/>
                    <a:pt x="682415" y="0"/>
                  </a:cubicBezTo>
                  <a:close/>
                </a:path>
              </a:pathLst>
            </a:custGeom>
            <a:solidFill>
              <a:srgbClr val="FFC000"/>
            </a:solidFill>
            <a:ln w="0" cap="flat">
              <a:noFill/>
              <a:prstDash val="solid"/>
              <a:miter/>
            </a:ln>
          </p:spPr>
          <p:txBody>
            <a:bodyPr rtlCol="0" anchor="ctr"/>
            <a:lstStyle/>
            <a:p>
              <a:endParaRPr lang="en-US"/>
            </a:p>
          </p:txBody>
        </p:sp>
        <p:sp>
          <p:nvSpPr>
            <p:cNvPr id="72" name="CuadroTexto 71">
              <a:extLst>
                <a:ext uri="{FF2B5EF4-FFF2-40B4-BE49-F238E27FC236}">
                  <a16:creationId xmlns:a16="http://schemas.microsoft.com/office/drawing/2014/main" id="{5B150086-B2E3-8446-9131-98F72518928F}"/>
                </a:ext>
              </a:extLst>
            </p:cNvPr>
            <p:cNvSpPr txBox="1"/>
            <p:nvPr/>
          </p:nvSpPr>
          <p:spPr>
            <a:xfrm>
              <a:off x="1569187" y="2339431"/>
              <a:ext cx="630375" cy="369332"/>
            </a:xfrm>
            <a:prstGeom prst="rect">
              <a:avLst/>
            </a:prstGeom>
            <a:noFill/>
          </p:spPr>
          <p:txBody>
            <a:bodyPr wrap="square" rtlCol="0">
              <a:spAutoFit/>
            </a:bodyPr>
            <a:lstStyle/>
            <a:p>
              <a:pPr algn="ctr"/>
              <a:r>
                <a:rPr lang="es-ES" b="1"/>
                <a:t>1</a:t>
              </a:r>
            </a:p>
          </p:txBody>
        </p:sp>
      </p:grpSp>
      <p:grpSp>
        <p:nvGrpSpPr>
          <p:cNvPr id="17" name="Grupo 16">
            <a:extLst>
              <a:ext uri="{FF2B5EF4-FFF2-40B4-BE49-F238E27FC236}">
                <a16:creationId xmlns:a16="http://schemas.microsoft.com/office/drawing/2014/main" id="{202C241A-CADE-427E-DF93-066C2EC794CC}"/>
              </a:ext>
            </a:extLst>
          </p:cNvPr>
          <p:cNvGrpSpPr/>
          <p:nvPr/>
        </p:nvGrpSpPr>
        <p:grpSpPr>
          <a:xfrm>
            <a:off x="871112" y="1395658"/>
            <a:ext cx="1102880" cy="928378"/>
            <a:chOff x="9191629" y="849644"/>
            <a:chExt cx="1743062" cy="1467268"/>
          </a:xfrm>
          <a:solidFill>
            <a:schemeClr val="accent3"/>
          </a:solidFill>
        </p:grpSpPr>
        <p:sp>
          <p:nvSpPr>
            <p:cNvPr id="20" name="!!CoverSlideFooterText">
              <a:extLst>
                <a:ext uri="{FF2B5EF4-FFF2-40B4-BE49-F238E27FC236}">
                  <a16:creationId xmlns:a16="http://schemas.microsoft.com/office/drawing/2014/main" id="{5E05A689-E578-4CBD-23B5-56DF9565086E}"/>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1" name="!!CoverSlideFooterText">
              <a:extLst>
                <a:ext uri="{FF2B5EF4-FFF2-40B4-BE49-F238E27FC236}">
                  <a16:creationId xmlns:a16="http://schemas.microsoft.com/office/drawing/2014/main" id="{99DFA964-276A-316E-A1AD-DE3D86B98DC0}"/>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2" name="!!CoverSlideFooterText">
              <a:extLst>
                <a:ext uri="{FF2B5EF4-FFF2-40B4-BE49-F238E27FC236}">
                  <a16:creationId xmlns:a16="http://schemas.microsoft.com/office/drawing/2014/main" id="{A35A4C30-6B7A-E4CE-8CFC-688511796946}"/>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23" name="Rectangle 10">
            <a:extLst>
              <a:ext uri="{FF2B5EF4-FFF2-40B4-BE49-F238E27FC236}">
                <a16:creationId xmlns:a16="http://schemas.microsoft.com/office/drawing/2014/main" id="{6B60A30A-74C8-ACE7-4D72-8371A9C5A324}"/>
              </a:ext>
            </a:extLst>
          </p:cNvPr>
          <p:cNvSpPr/>
          <p:nvPr/>
        </p:nvSpPr>
        <p:spPr>
          <a:xfrm>
            <a:off x="1549248" y="3323755"/>
            <a:ext cx="5917929" cy="584775"/>
          </a:xfrm>
          <a:prstGeom prst="rect">
            <a:avLst/>
          </a:prstGeom>
        </p:spPr>
        <p:txBody>
          <a:bodyPr wrap="square">
            <a:spAutoFit/>
          </a:bodyPr>
          <a:lstStyle/>
          <a:p>
            <a:pPr algn="just"/>
            <a:r>
              <a:rPr lang="es-ES" sz="1600">
                <a:solidFill>
                  <a:schemeClr val="tx2">
                    <a:lumMod val="75000"/>
                  </a:schemeClr>
                </a:solidFill>
                <a:cs typeface="Arial" panose="020B0604020202020204" pitchFamily="34" charset="0"/>
              </a:rPr>
              <a:t>El o la autónoma puede elegir como BCD la </a:t>
            </a:r>
            <a:r>
              <a:rPr lang="es-ES" sz="1600" err="1">
                <a:solidFill>
                  <a:schemeClr val="tx2">
                    <a:lumMod val="75000"/>
                  </a:schemeClr>
                </a:solidFill>
                <a:cs typeface="Arial" panose="020B0604020202020204" pitchFamily="34" charset="0"/>
              </a:rPr>
              <a:t>BCPpM</a:t>
            </a:r>
            <a:r>
              <a:rPr lang="es-ES" sz="1600">
                <a:solidFill>
                  <a:schemeClr val="tx2">
                    <a:lumMod val="75000"/>
                  </a:schemeClr>
                </a:solidFill>
                <a:cs typeface="Arial" panose="020B0604020202020204" pitchFamily="34" charset="0"/>
              </a:rPr>
              <a:t> o la que le corresponde por RNM (equivalente a la BBCC máxima de su tramo). </a:t>
            </a:r>
          </a:p>
        </p:txBody>
      </p:sp>
      <p:sp>
        <p:nvSpPr>
          <p:cNvPr id="99" name="Subtitle 2">
            <a:extLst>
              <a:ext uri="{FF2B5EF4-FFF2-40B4-BE49-F238E27FC236}">
                <a16:creationId xmlns:a16="http://schemas.microsoft.com/office/drawing/2014/main" id="{1EA83123-1DED-6D8D-C7AF-ED4EEB8E96FF}"/>
              </a:ext>
            </a:extLst>
          </p:cNvPr>
          <p:cNvSpPr txBox="1">
            <a:spLocks noChangeArrowheads="1"/>
          </p:cNvSpPr>
          <p:nvPr/>
        </p:nvSpPr>
        <p:spPr bwMode="auto">
          <a:xfrm>
            <a:off x="2120776" y="1482788"/>
            <a:ext cx="8641931"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solidFill>
                  <a:schemeClr val="accent6"/>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latin typeface="+mn-lt"/>
                <a:ea typeface="Lato Light" panose="020F0502020204030203" pitchFamily="34" charset="0"/>
                <a:cs typeface="Segoe UI" panose="020B0502040204020203" pitchFamily="34" charset="0"/>
              </a:rPr>
              <a:t>Autónomo/a con </a:t>
            </a:r>
            <a:r>
              <a:rPr lang="es-ES" altLang="en-US" sz="1900" b="1">
                <a:solidFill>
                  <a:schemeClr val="accent1"/>
                </a:solidFill>
                <a:latin typeface="+mn-lt"/>
                <a:ea typeface="Lato Light" panose="020F0502020204030203" pitchFamily="34" charset="0"/>
                <a:cs typeface="Segoe UI" panose="020B0502040204020203" pitchFamily="34" charset="0"/>
              </a:rPr>
              <a:t>derecho</a:t>
            </a:r>
            <a:r>
              <a:rPr lang="es-ES" altLang="en-US" sz="1900">
                <a:latin typeface="+mn-lt"/>
                <a:ea typeface="Lato Light" panose="020F0502020204030203" pitchFamily="34" charset="0"/>
                <a:cs typeface="Segoe UI" panose="020B0502040204020203" pitchFamily="34" charset="0"/>
              </a:rPr>
              <a:t> a mantener una </a:t>
            </a:r>
            <a:r>
              <a:rPr lang="es-ES" altLang="en-US" b="1">
                <a:solidFill>
                  <a:schemeClr val="accent1"/>
                </a:solidFill>
              </a:rPr>
              <a:t>BBCC</a:t>
            </a:r>
            <a:r>
              <a:rPr lang="es-ES" altLang="en-US" sz="1900" b="1">
                <a:solidFill>
                  <a:schemeClr val="accent1"/>
                </a:solidFill>
                <a:latin typeface="+mn-lt"/>
                <a:ea typeface="Lato Light" panose="020F0502020204030203" pitchFamily="34" charset="0"/>
                <a:cs typeface="Segoe UI" panose="020B0502040204020203" pitchFamily="34" charset="0"/>
              </a:rPr>
              <a:t> superior a</a:t>
            </a:r>
            <a:r>
              <a:rPr lang="es-ES" altLang="en-US" sz="1900">
                <a:latin typeface="+mn-lt"/>
                <a:ea typeface="Lato Light" panose="020F0502020204030203" pitchFamily="34" charset="0"/>
                <a:cs typeface="Segoe UI" panose="020B0502040204020203" pitchFamily="34" charset="0"/>
              </a:rPr>
              <a:t> la que determinar </a:t>
            </a:r>
            <a:r>
              <a:rPr lang="es-ES" altLang="en-US" sz="1900" b="1">
                <a:solidFill>
                  <a:schemeClr val="accent1"/>
                </a:solidFill>
                <a:latin typeface="+mn-lt"/>
                <a:ea typeface="Lato Light" panose="020F0502020204030203" pitchFamily="34" charset="0"/>
                <a:cs typeface="Segoe UI" panose="020B0502040204020203" pitchFamily="34" charset="0"/>
              </a:rPr>
              <a:t>sus RNM</a:t>
            </a:r>
            <a:r>
              <a:rPr lang="es-ES" altLang="en-US" sz="1900">
                <a:solidFill>
                  <a:schemeClr val="tx1"/>
                </a:solidFill>
                <a:latin typeface="+mn-lt"/>
                <a:ea typeface="Lato Light" panose="020F0502020204030203" pitchFamily="34" charset="0"/>
                <a:cs typeface="Segoe UI" panose="020B0502040204020203" pitchFamily="34" charset="0"/>
              </a:rPr>
              <a:t>. </a:t>
            </a:r>
            <a:endParaRPr lang="es-ES" altLang="en-US">
              <a:solidFill>
                <a:schemeClr val="tx1"/>
              </a:solidFill>
            </a:endParaRPr>
          </a:p>
        </p:txBody>
      </p:sp>
      <p:grpSp>
        <p:nvGrpSpPr>
          <p:cNvPr id="18" name="Grupo 17">
            <a:extLst>
              <a:ext uri="{FF2B5EF4-FFF2-40B4-BE49-F238E27FC236}">
                <a16:creationId xmlns:a16="http://schemas.microsoft.com/office/drawing/2014/main" id="{038D673F-11AC-CAC8-09D9-43A27C1F347A}"/>
              </a:ext>
            </a:extLst>
          </p:cNvPr>
          <p:cNvGrpSpPr/>
          <p:nvPr/>
        </p:nvGrpSpPr>
        <p:grpSpPr>
          <a:xfrm>
            <a:off x="347864" y="4205688"/>
            <a:ext cx="7235565" cy="927594"/>
            <a:chOff x="2392205" y="3380586"/>
            <a:chExt cx="7235565" cy="927594"/>
          </a:xfrm>
        </p:grpSpPr>
        <p:sp>
          <p:nvSpPr>
            <p:cNvPr id="19" name="Rectángulo 18">
              <a:extLst>
                <a:ext uri="{FF2B5EF4-FFF2-40B4-BE49-F238E27FC236}">
                  <a16:creationId xmlns:a16="http://schemas.microsoft.com/office/drawing/2014/main" id="{57073C7B-24CA-5F5B-B09D-688DBE5BF30B}"/>
                </a:ext>
              </a:extLst>
            </p:cNvPr>
            <p:cNvSpPr/>
            <p:nvPr/>
          </p:nvSpPr>
          <p:spPr>
            <a:xfrm>
              <a:off x="2392432" y="3945705"/>
              <a:ext cx="7200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4" name="Rectángulo 23">
              <a:extLst>
                <a:ext uri="{FF2B5EF4-FFF2-40B4-BE49-F238E27FC236}">
                  <a16:creationId xmlns:a16="http://schemas.microsoft.com/office/drawing/2014/main" id="{76C7A3E2-E239-228F-7B1B-F00EBEDFDD00}"/>
                </a:ext>
              </a:extLst>
            </p:cNvPr>
            <p:cNvSpPr/>
            <p:nvPr/>
          </p:nvSpPr>
          <p:spPr>
            <a:xfrm>
              <a:off x="2392205" y="3945705"/>
              <a:ext cx="2375383"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a:extLst>
                <a:ext uri="{FF2B5EF4-FFF2-40B4-BE49-F238E27FC236}">
                  <a16:creationId xmlns:a16="http://schemas.microsoft.com/office/drawing/2014/main" id="{8DAB4E05-7A96-6E81-FD63-C6B0351E25A2}"/>
                </a:ext>
              </a:extLst>
            </p:cNvPr>
            <p:cNvGrpSpPr/>
            <p:nvPr/>
          </p:nvGrpSpPr>
          <p:grpSpPr>
            <a:xfrm flipH="1" flipV="1">
              <a:off x="4699697" y="3548058"/>
              <a:ext cx="108000" cy="397647"/>
              <a:chOff x="4644405" y="6110689"/>
              <a:chExt cx="108000" cy="397647"/>
            </a:xfrm>
          </p:grpSpPr>
          <p:cxnSp>
            <p:nvCxnSpPr>
              <p:cNvPr id="46" name="Conector recto 45">
                <a:extLst>
                  <a:ext uri="{FF2B5EF4-FFF2-40B4-BE49-F238E27FC236}">
                    <a16:creationId xmlns:a16="http://schemas.microsoft.com/office/drawing/2014/main" id="{28E22187-638B-575B-6A20-6FA15FBDFB7C}"/>
                  </a:ext>
                </a:extLst>
              </p:cNvPr>
              <p:cNvCxnSpPr>
                <a:cxnSpLocks/>
              </p:cNvCxnSpPr>
              <p:nvPr/>
            </p:nvCxnSpPr>
            <p:spPr>
              <a:xfrm>
                <a:off x="4698405" y="6110689"/>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47" name="Elipse 46">
                <a:extLst>
                  <a:ext uri="{FF2B5EF4-FFF2-40B4-BE49-F238E27FC236}">
                    <a16:creationId xmlns:a16="http://schemas.microsoft.com/office/drawing/2014/main" id="{D93505C2-9C6B-219A-0B59-46B2708BA43B}"/>
                  </a:ext>
                </a:extLst>
              </p:cNvPr>
              <p:cNvSpPr/>
              <p:nvPr/>
            </p:nvSpPr>
            <p:spPr>
              <a:xfrm>
                <a:off x="4644405" y="640033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3" name="CuadroTexto 32">
              <a:extLst>
                <a:ext uri="{FF2B5EF4-FFF2-40B4-BE49-F238E27FC236}">
                  <a16:creationId xmlns:a16="http://schemas.microsoft.com/office/drawing/2014/main" id="{ED937E7D-5A4A-F213-ACF8-AB9BDF76FEAE}"/>
                </a:ext>
              </a:extLst>
            </p:cNvPr>
            <p:cNvSpPr txBox="1"/>
            <p:nvPr/>
          </p:nvSpPr>
          <p:spPr>
            <a:xfrm flipH="1">
              <a:off x="3140252" y="3444645"/>
              <a:ext cx="1606482" cy="261610"/>
            </a:xfrm>
            <a:prstGeom prst="rect">
              <a:avLst/>
            </a:prstGeom>
            <a:noFill/>
          </p:spPr>
          <p:txBody>
            <a:bodyPr wrap="square" rtlCol="0">
              <a:spAutoFit/>
            </a:bodyPr>
            <a:lstStyle/>
            <a:p>
              <a:pPr algn="r"/>
              <a:r>
                <a:rPr lang="es-ES" sz="1100"/>
                <a:t>BBCC máxima del tramo</a:t>
              </a:r>
            </a:p>
          </p:txBody>
        </p:sp>
        <p:grpSp>
          <p:nvGrpSpPr>
            <p:cNvPr id="34" name="Grupo 33">
              <a:extLst>
                <a:ext uri="{FF2B5EF4-FFF2-40B4-BE49-F238E27FC236}">
                  <a16:creationId xmlns:a16="http://schemas.microsoft.com/office/drawing/2014/main" id="{EC2C8FC0-AC38-3EFD-1BC1-2EC3E5CFB879}"/>
                </a:ext>
              </a:extLst>
            </p:cNvPr>
            <p:cNvGrpSpPr/>
            <p:nvPr/>
          </p:nvGrpSpPr>
          <p:grpSpPr>
            <a:xfrm flipH="1" flipV="1">
              <a:off x="6931885" y="3541370"/>
              <a:ext cx="108000" cy="397647"/>
              <a:chOff x="4644405" y="6110689"/>
              <a:chExt cx="108000" cy="397647"/>
            </a:xfrm>
            <a:solidFill>
              <a:srgbClr val="FFC000"/>
            </a:solidFill>
          </p:grpSpPr>
          <p:cxnSp>
            <p:nvCxnSpPr>
              <p:cNvPr id="44" name="Conector recto 43">
                <a:extLst>
                  <a:ext uri="{FF2B5EF4-FFF2-40B4-BE49-F238E27FC236}">
                    <a16:creationId xmlns:a16="http://schemas.microsoft.com/office/drawing/2014/main" id="{02E04A39-293D-2273-BD46-24366F5B7C3D}"/>
                  </a:ext>
                </a:extLst>
              </p:cNvPr>
              <p:cNvCxnSpPr>
                <a:cxnSpLocks/>
              </p:cNvCxnSpPr>
              <p:nvPr/>
            </p:nvCxnSpPr>
            <p:spPr>
              <a:xfrm>
                <a:off x="4698405" y="6110689"/>
                <a:ext cx="0" cy="324000"/>
              </a:xfrm>
              <a:prstGeom prst="line">
                <a:avLst/>
              </a:prstGeom>
              <a:grpFill/>
              <a:ln>
                <a:solidFill>
                  <a:srgbClr val="FFC000"/>
                </a:solidFill>
              </a:ln>
            </p:spPr>
            <p:style>
              <a:lnRef idx="1">
                <a:schemeClr val="accent1"/>
              </a:lnRef>
              <a:fillRef idx="0">
                <a:schemeClr val="accent1"/>
              </a:fillRef>
              <a:effectRef idx="0">
                <a:schemeClr val="accent1"/>
              </a:effectRef>
              <a:fontRef idx="minor">
                <a:schemeClr val="tx1"/>
              </a:fontRef>
            </p:style>
          </p:cxnSp>
          <p:sp>
            <p:nvSpPr>
              <p:cNvPr id="45" name="Elipse 44">
                <a:extLst>
                  <a:ext uri="{FF2B5EF4-FFF2-40B4-BE49-F238E27FC236}">
                    <a16:creationId xmlns:a16="http://schemas.microsoft.com/office/drawing/2014/main" id="{7E4C1BE7-CF3D-807E-BA98-A03513ABFF60}"/>
                  </a:ext>
                </a:extLst>
              </p:cNvPr>
              <p:cNvSpPr/>
              <p:nvPr/>
            </p:nvSpPr>
            <p:spPr>
              <a:xfrm>
                <a:off x="4644405" y="6400336"/>
                <a:ext cx="108000" cy="108000"/>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8" name="Grupo 37">
              <a:extLst>
                <a:ext uri="{FF2B5EF4-FFF2-40B4-BE49-F238E27FC236}">
                  <a16:creationId xmlns:a16="http://schemas.microsoft.com/office/drawing/2014/main" id="{446C226A-FFBA-986F-AA1D-A47EC96DF9F7}"/>
                </a:ext>
              </a:extLst>
            </p:cNvPr>
            <p:cNvGrpSpPr/>
            <p:nvPr/>
          </p:nvGrpSpPr>
          <p:grpSpPr>
            <a:xfrm flipH="1" flipV="1">
              <a:off x="9519770" y="3554884"/>
              <a:ext cx="108000" cy="397647"/>
              <a:chOff x="4644405" y="6110689"/>
              <a:chExt cx="108000" cy="397647"/>
            </a:xfrm>
            <a:solidFill>
              <a:srgbClr val="92D050"/>
            </a:solidFill>
          </p:grpSpPr>
          <p:cxnSp>
            <p:nvCxnSpPr>
              <p:cNvPr id="42" name="Conector recto 41">
                <a:extLst>
                  <a:ext uri="{FF2B5EF4-FFF2-40B4-BE49-F238E27FC236}">
                    <a16:creationId xmlns:a16="http://schemas.microsoft.com/office/drawing/2014/main" id="{8A6329CB-C5E8-648B-5CA1-BC139EC80248}"/>
                  </a:ext>
                </a:extLst>
              </p:cNvPr>
              <p:cNvCxnSpPr>
                <a:cxnSpLocks/>
              </p:cNvCxnSpPr>
              <p:nvPr/>
            </p:nvCxnSpPr>
            <p:spPr>
              <a:xfrm>
                <a:off x="4698405" y="6110689"/>
                <a:ext cx="0" cy="324000"/>
              </a:xfrm>
              <a:prstGeom prst="line">
                <a:avLst/>
              </a:prstGeom>
              <a:grpFill/>
              <a:ln>
                <a:solidFill>
                  <a:srgbClr val="FF3399"/>
                </a:solidFill>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B678EA1E-62FC-0CE7-C6D7-AB6F8EB861CE}"/>
                  </a:ext>
                </a:extLst>
              </p:cNvPr>
              <p:cNvSpPr/>
              <p:nvPr/>
            </p:nvSpPr>
            <p:spPr>
              <a:xfrm>
                <a:off x="4644405" y="6400336"/>
                <a:ext cx="108000" cy="108000"/>
              </a:xfrm>
              <a:prstGeom prst="ellipse">
                <a:avLst/>
              </a:prstGeom>
              <a:solidFill>
                <a:srgbClr val="FF3399"/>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9" name="CuadroTexto 38">
              <a:extLst>
                <a:ext uri="{FF2B5EF4-FFF2-40B4-BE49-F238E27FC236}">
                  <a16:creationId xmlns:a16="http://schemas.microsoft.com/office/drawing/2014/main" id="{284B0AB6-2BCD-57BC-2828-E523002138A4}"/>
                </a:ext>
              </a:extLst>
            </p:cNvPr>
            <p:cNvSpPr txBox="1"/>
            <p:nvPr/>
          </p:nvSpPr>
          <p:spPr>
            <a:xfrm>
              <a:off x="2392206" y="3967501"/>
              <a:ext cx="2415492" cy="307777"/>
            </a:xfrm>
            <a:prstGeom prst="rect">
              <a:avLst/>
            </a:prstGeom>
            <a:noFill/>
          </p:spPr>
          <p:txBody>
            <a:bodyPr wrap="square" rtlCol="0">
              <a:spAutoFit/>
            </a:bodyPr>
            <a:lstStyle/>
            <a:p>
              <a:pPr algn="ctr"/>
              <a:r>
                <a:rPr lang="es-ES" sz="1400">
                  <a:solidFill>
                    <a:schemeClr val="bg1"/>
                  </a:solidFill>
                </a:rPr>
                <a:t>Tramo de RNM</a:t>
              </a:r>
            </a:p>
          </p:txBody>
        </p:sp>
        <p:sp>
          <p:nvSpPr>
            <p:cNvPr id="40" name="CuadroTexto 39">
              <a:extLst>
                <a:ext uri="{FF2B5EF4-FFF2-40B4-BE49-F238E27FC236}">
                  <a16:creationId xmlns:a16="http://schemas.microsoft.com/office/drawing/2014/main" id="{D1E1B495-E790-2477-A7D7-71C144348D6B}"/>
                </a:ext>
              </a:extLst>
            </p:cNvPr>
            <p:cNvSpPr txBox="1"/>
            <p:nvPr/>
          </p:nvSpPr>
          <p:spPr>
            <a:xfrm flipH="1">
              <a:off x="5369695" y="3380586"/>
              <a:ext cx="1606482" cy="261610"/>
            </a:xfrm>
            <a:prstGeom prst="rect">
              <a:avLst/>
            </a:prstGeom>
            <a:noFill/>
          </p:spPr>
          <p:txBody>
            <a:bodyPr wrap="square" rtlCol="0">
              <a:spAutoFit/>
            </a:bodyPr>
            <a:lstStyle/>
            <a:p>
              <a:pPr algn="r"/>
              <a:r>
                <a:rPr lang="es-ES" sz="1100" err="1"/>
                <a:t>BCPpM</a:t>
              </a:r>
              <a:endParaRPr lang="es-ES" sz="1100"/>
            </a:p>
          </p:txBody>
        </p:sp>
        <p:sp>
          <p:nvSpPr>
            <p:cNvPr id="41" name="CuadroTexto 40">
              <a:extLst>
                <a:ext uri="{FF2B5EF4-FFF2-40B4-BE49-F238E27FC236}">
                  <a16:creationId xmlns:a16="http://schemas.microsoft.com/office/drawing/2014/main" id="{43310B4D-B738-00E9-BA69-71F599D1FCAA}"/>
                </a:ext>
              </a:extLst>
            </p:cNvPr>
            <p:cNvSpPr txBox="1"/>
            <p:nvPr/>
          </p:nvSpPr>
          <p:spPr>
            <a:xfrm flipH="1">
              <a:off x="7959346" y="3465224"/>
              <a:ext cx="1606482" cy="261610"/>
            </a:xfrm>
            <a:prstGeom prst="rect">
              <a:avLst/>
            </a:prstGeom>
            <a:noFill/>
          </p:spPr>
          <p:txBody>
            <a:bodyPr wrap="square" rtlCol="0">
              <a:spAutoFit/>
            </a:bodyPr>
            <a:lstStyle/>
            <a:p>
              <a:pPr algn="r"/>
              <a:r>
                <a:rPr lang="es-ES" sz="1100"/>
                <a:t>BBCC 31/12/2022</a:t>
              </a:r>
            </a:p>
          </p:txBody>
        </p:sp>
      </p:grpSp>
      <p:sp>
        <p:nvSpPr>
          <p:cNvPr id="48" name="Abrir llave 47">
            <a:extLst>
              <a:ext uri="{FF2B5EF4-FFF2-40B4-BE49-F238E27FC236}">
                <a16:creationId xmlns:a16="http://schemas.microsoft.com/office/drawing/2014/main" id="{7B1BCD6A-59F4-3AEA-2363-C4A43FDCF2C5}"/>
              </a:ext>
            </a:extLst>
          </p:cNvPr>
          <p:cNvSpPr/>
          <p:nvPr/>
        </p:nvSpPr>
        <p:spPr>
          <a:xfrm rot="16200000">
            <a:off x="3748395" y="4180105"/>
            <a:ext cx="169360" cy="2196000"/>
          </a:xfrm>
          <a:prstGeom prst="leftBrac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9" name="CuadroTexto 48">
            <a:extLst>
              <a:ext uri="{FF2B5EF4-FFF2-40B4-BE49-F238E27FC236}">
                <a16:creationId xmlns:a16="http://schemas.microsoft.com/office/drawing/2014/main" id="{085978D6-3244-6AD9-567B-81195502B66F}"/>
              </a:ext>
            </a:extLst>
          </p:cNvPr>
          <p:cNvSpPr txBox="1"/>
          <p:nvPr/>
        </p:nvSpPr>
        <p:spPr>
          <a:xfrm flipH="1">
            <a:off x="3089795" y="5359385"/>
            <a:ext cx="1606482" cy="261610"/>
          </a:xfrm>
          <a:prstGeom prst="rect">
            <a:avLst/>
          </a:prstGeom>
          <a:noFill/>
        </p:spPr>
        <p:txBody>
          <a:bodyPr wrap="square" rtlCol="0">
            <a:spAutoFit/>
          </a:bodyPr>
          <a:lstStyle/>
          <a:p>
            <a:pPr algn="ctr"/>
            <a:r>
              <a:rPr lang="es-ES" sz="1100"/>
              <a:t>Elección</a:t>
            </a:r>
          </a:p>
        </p:txBody>
      </p:sp>
      <p:grpSp>
        <p:nvGrpSpPr>
          <p:cNvPr id="50" name="Grupo 49">
            <a:extLst>
              <a:ext uri="{FF2B5EF4-FFF2-40B4-BE49-F238E27FC236}">
                <a16:creationId xmlns:a16="http://schemas.microsoft.com/office/drawing/2014/main" id="{401E5EAA-98EF-0A6A-D8F7-1BAE23F8DBF2}"/>
              </a:ext>
            </a:extLst>
          </p:cNvPr>
          <p:cNvGrpSpPr/>
          <p:nvPr/>
        </p:nvGrpSpPr>
        <p:grpSpPr>
          <a:xfrm>
            <a:off x="5734368" y="5387796"/>
            <a:ext cx="508874" cy="506019"/>
            <a:chOff x="6222168" y="1007759"/>
            <a:chExt cx="508874" cy="506019"/>
          </a:xfrm>
        </p:grpSpPr>
        <p:sp>
          <p:nvSpPr>
            <p:cNvPr id="67" name="Freeform: Shape 97">
              <a:extLst>
                <a:ext uri="{FF2B5EF4-FFF2-40B4-BE49-F238E27FC236}">
                  <a16:creationId xmlns:a16="http://schemas.microsoft.com/office/drawing/2014/main" id="{A4455087-E8C0-1256-89B4-DD1233CDC2F0}"/>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76" name="Group 45">
              <a:extLst>
                <a:ext uri="{FF2B5EF4-FFF2-40B4-BE49-F238E27FC236}">
                  <a16:creationId xmlns:a16="http://schemas.microsoft.com/office/drawing/2014/main" id="{43B41FB3-BDCC-ED6A-44EC-E30136383ACE}"/>
                </a:ext>
              </a:extLst>
            </p:cNvPr>
            <p:cNvGrpSpPr/>
            <p:nvPr/>
          </p:nvGrpSpPr>
          <p:grpSpPr>
            <a:xfrm>
              <a:off x="6345880" y="1080659"/>
              <a:ext cx="261451" cy="360219"/>
              <a:chOff x="943524" y="3635770"/>
              <a:chExt cx="321960" cy="443587"/>
            </a:xfrm>
            <a:noFill/>
          </p:grpSpPr>
          <p:sp>
            <p:nvSpPr>
              <p:cNvPr id="77" name="Freeform: Shape 46">
                <a:extLst>
                  <a:ext uri="{FF2B5EF4-FFF2-40B4-BE49-F238E27FC236}">
                    <a16:creationId xmlns:a16="http://schemas.microsoft.com/office/drawing/2014/main" id="{70D17607-70BF-7774-A36A-16B21D4FCF24}"/>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0" name="Freeform: Shape 47">
                <a:extLst>
                  <a:ext uri="{FF2B5EF4-FFF2-40B4-BE49-F238E27FC236}">
                    <a16:creationId xmlns:a16="http://schemas.microsoft.com/office/drawing/2014/main" id="{F74A984B-87B6-C434-771C-177A2D99D41F}"/>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1" name="Freeform: Shape 48">
                <a:extLst>
                  <a:ext uri="{FF2B5EF4-FFF2-40B4-BE49-F238E27FC236}">
                    <a16:creationId xmlns:a16="http://schemas.microsoft.com/office/drawing/2014/main" id="{280BCACF-4099-C15E-6B49-E9CFC6A68CF2}"/>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2" name="Freeform: Shape 49">
                <a:extLst>
                  <a:ext uri="{FF2B5EF4-FFF2-40B4-BE49-F238E27FC236}">
                    <a16:creationId xmlns:a16="http://schemas.microsoft.com/office/drawing/2014/main" id="{3D832F93-5F5D-8AE2-4AB8-6ACF5E734CAB}"/>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3" name="Freeform: Shape 50">
                <a:extLst>
                  <a:ext uri="{FF2B5EF4-FFF2-40B4-BE49-F238E27FC236}">
                    <a16:creationId xmlns:a16="http://schemas.microsoft.com/office/drawing/2014/main" id="{7F6E4C42-D128-CB55-2E88-0F30879C52F9}"/>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4" name="Freeform: Shape 51">
                <a:extLst>
                  <a:ext uri="{FF2B5EF4-FFF2-40B4-BE49-F238E27FC236}">
                    <a16:creationId xmlns:a16="http://schemas.microsoft.com/office/drawing/2014/main" id="{3582C611-24D6-15F4-6D0D-5C60EF13F498}"/>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5" name="Freeform: Shape 52">
                <a:extLst>
                  <a:ext uri="{FF2B5EF4-FFF2-40B4-BE49-F238E27FC236}">
                    <a16:creationId xmlns:a16="http://schemas.microsoft.com/office/drawing/2014/main" id="{097503B8-1C97-A0FA-9F73-B2F4B052E241}"/>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6" name="Freeform: Shape 53">
                <a:extLst>
                  <a:ext uri="{FF2B5EF4-FFF2-40B4-BE49-F238E27FC236}">
                    <a16:creationId xmlns:a16="http://schemas.microsoft.com/office/drawing/2014/main" id="{4A87D2F6-4CA9-0BE0-91C5-5E3B5206DC12}"/>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7" name="Freeform: Shape 54">
                <a:extLst>
                  <a:ext uri="{FF2B5EF4-FFF2-40B4-BE49-F238E27FC236}">
                    <a16:creationId xmlns:a16="http://schemas.microsoft.com/office/drawing/2014/main" id="{37A59BB6-ABC9-AD55-FAE7-0BD4BF95A097}"/>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8" name="Freeform: Shape 55">
                <a:extLst>
                  <a:ext uri="{FF2B5EF4-FFF2-40B4-BE49-F238E27FC236}">
                    <a16:creationId xmlns:a16="http://schemas.microsoft.com/office/drawing/2014/main" id="{B33DC283-4329-B9BA-4F5D-8893BE543374}"/>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9" name="Freeform: Shape 56">
                <a:extLst>
                  <a:ext uri="{FF2B5EF4-FFF2-40B4-BE49-F238E27FC236}">
                    <a16:creationId xmlns:a16="http://schemas.microsoft.com/office/drawing/2014/main" id="{9E595613-9E05-4408-5A97-6C56CF6F5348}"/>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90" name="Freeform: Shape 57">
                <a:extLst>
                  <a:ext uri="{FF2B5EF4-FFF2-40B4-BE49-F238E27FC236}">
                    <a16:creationId xmlns:a16="http://schemas.microsoft.com/office/drawing/2014/main" id="{86E83565-4710-4986-FF4A-8CE0C9218927}"/>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91" name="Rectangle 10">
            <a:extLst>
              <a:ext uri="{FF2B5EF4-FFF2-40B4-BE49-F238E27FC236}">
                <a16:creationId xmlns:a16="http://schemas.microsoft.com/office/drawing/2014/main" id="{308BA9BC-B4E8-FFE5-B088-DD9738CF5C7E}"/>
              </a:ext>
            </a:extLst>
          </p:cNvPr>
          <p:cNvSpPr/>
          <p:nvPr/>
        </p:nvSpPr>
        <p:spPr>
          <a:xfrm>
            <a:off x="6251473" y="5460485"/>
            <a:ext cx="2188948" cy="369332"/>
          </a:xfrm>
          <a:prstGeom prst="rect">
            <a:avLst/>
          </a:prstGeom>
        </p:spPr>
        <p:txBody>
          <a:bodyPr wrap="square">
            <a:spAutoFit/>
          </a:bodyPr>
          <a:lstStyle/>
          <a:p>
            <a:pPr algn="just"/>
            <a:r>
              <a:rPr lang="es-ES" b="1">
                <a:solidFill>
                  <a:schemeClr val="tx2">
                    <a:lumMod val="75000"/>
                  </a:schemeClr>
                </a:solidFill>
                <a:cs typeface="Arial" panose="020B0604020202020204" pitchFamily="34" charset="0"/>
              </a:rPr>
              <a:t>En este caso recibirá:</a:t>
            </a:r>
            <a:endParaRPr lang="es-ES">
              <a:solidFill>
                <a:schemeClr val="tx2">
                  <a:lumMod val="75000"/>
                </a:schemeClr>
              </a:solidFill>
              <a:cs typeface="Arial" panose="020B0604020202020204" pitchFamily="34" charset="0"/>
            </a:endParaRPr>
          </a:p>
        </p:txBody>
      </p:sp>
      <p:grpSp>
        <p:nvGrpSpPr>
          <p:cNvPr id="92" name="Grupo 91">
            <a:extLst>
              <a:ext uri="{FF2B5EF4-FFF2-40B4-BE49-F238E27FC236}">
                <a16:creationId xmlns:a16="http://schemas.microsoft.com/office/drawing/2014/main" id="{F6712DC8-2C0B-C3FF-59C6-81CA7BF80C9C}"/>
              </a:ext>
            </a:extLst>
          </p:cNvPr>
          <p:cNvGrpSpPr/>
          <p:nvPr/>
        </p:nvGrpSpPr>
        <p:grpSpPr>
          <a:xfrm flipH="1">
            <a:off x="8375846" y="3343365"/>
            <a:ext cx="3599209" cy="3133176"/>
            <a:chOff x="351150" y="1444151"/>
            <a:chExt cx="4956800" cy="4285048"/>
          </a:xfrm>
        </p:grpSpPr>
        <p:pic>
          <p:nvPicPr>
            <p:cNvPr id="93" name="Picture Placeholder 5">
              <a:extLst>
                <a:ext uri="{FF2B5EF4-FFF2-40B4-BE49-F238E27FC236}">
                  <a16:creationId xmlns:a16="http://schemas.microsoft.com/office/drawing/2014/main" id="{1251BC1C-ABE3-E2D4-28B0-DDD6EF782146}"/>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94" name="Oval 41">
              <a:extLst>
                <a:ext uri="{FF2B5EF4-FFF2-40B4-BE49-F238E27FC236}">
                  <a16:creationId xmlns:a16="http://schemas.microsoft.com/office/drawing/2014/main" id="{A1D61480-ED78-3215-CD59-095891760283}"/>
                </a:ext>
              </a:extLst>
            </p:cNvPr>
            <p:cNvSpPr/>
            <p:nvPr/>
          </p:nvSpPr>
          <p:spPr>
            <a:xfrm>
              <a:off x="2585278" y="3197904"/>
              <a:ext cx="2722672" cy="2531295"/>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Trámite de audiencia </a:t>
              </a:r>
            </a:p>
            <a:p>
              <a:pPr algn="ctr">
                <a:lnSpc>
                  <a:spcPct val="90000"/>
                </a:lnSpc>
              </a:pPr>
              <a:r>
                <a:rPr lang="es-ES" sz="2000" b="1" kern="0">
                  <a:solidFill>
                    <a:schemeClr val="bg1"/>
                  </a:solidFill>
                  <a:cs typeface="Arial" panose="020B0604020202020204" pitchFamily="34" charset="0"/>
                </a:rPr>
                <a:t>TA U 23 001</a:t>
              </a:r>
              <a:endParaRPr lang="es-ES" b="1" kern="0">
                <a:solidFill>
                  <a:schemeClr val="bg1"/>
                </a:solidFill>
                <a:cs typeface="Arial" panose="020B0604020202020204" pitchFamily="34" charset="0"/>
              </a:endParaRPr>
            </a:p>
          </p:txBody>
        </p:sp>
      </p:grpSp>
      <p:sp>
        <p:nvSpPr>
          <p:cNvPr id="95" name="Elipse 94">
            <a:extLst>
              <a:ext uri="{FF2B5EF4-FFF2-40B4-BE49-F238E27FC236}">
                <a16:creationId xmlns:a16="http://schemas.microsoft.com/office/drawing/2014/main" id="{967A5D44-6CA4-790B-7B76-570AFA1AC021}"/>
              </a:ext>
            </a:extLst>
          </p:cNvPr>
          <p:cNvSpPr/>
          <p:nvPr/>
        </p:nvSpPr>
        <p:spPr>
          <a:xfrm flipH="1" flipV="1">
            <a:off x="2658857" y="5133748"/>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6" name="Elipse 95">
            <a:extLst>
              <a:ext uri="{FF2B5EF4-FFF2-40B4-BE49-F238E27FC236}">
                <a16:creationId xmlns:a16="http://schemas.microsoft.com/office/drawing/2014/main" id="{38D47CE5-7F0D-2AD3-3BC9-6967D0291BE1}"/>
              </a:ext>
            </a:extLst>
          </p:cNvPr>
          <p:cNvSpPr/>
          <p:nvPr/>
        </p:nvSpPr>
        <p:spPr>
          <a:xfrm flipH="1" flipV="1">
            <a:off x="4891046" y="5135450"/>
            <a:ext cx="108000" cy="108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7" name="Grupo 96">
            <a:extLst>
              <a:ext uri="{FF2B5EF4-FFF2-40B4-BE49-F238E27FC236}">
                <a16:creationId xmlns:a16="http://schemas.microsoft.com/office/drawing/2014/main" id="{44F24D1F-669F-2238-8A71-9F5D445781D0}"/>
              </a:ext>
            </a:extLst>
          </p:cNvPr>
          <p:cNvGrpSpPr/>
          <p:nvPr/>
        </p:nvGrpSpPr>
        <p:grpSpPr>
          <a:xfrm>
            <a:off x="83315" y="100378"/>
            <a:ext cx="11312995" cy="630845"/>
            <a:chOff x="101977" y="91047"/>
            <a:chExt cx="11312995" cy="630845"/>
          </a:xfrm>
        </p:grpSpPr>
        <p:sp>
          <p:nvSpPr>
            <p:cNvPr id="98" name="TextBox 12">
              <a:extLst>
                <a:ext uri="{FF2B5EF4-FFF2-40B4-BE49-F238E27FC236}">
                  <a16:creationId xmlns:a16="http://schemas.microsoft.com/office/drawing/2014/main" id="{9F4509FF-B331-A46B-093E-920028518211}"/>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00" name="Grupo 99">
              <a:extLst>
                <a:ext uri="{FF2B5EF4-FFF2-40B4-BE49-F238E27FC236}">
                  <a16:creationId xmlns:a16="http://schemas.microsoft.com/office/drawing/2014/main" id="{91C995D7-19CB-9F2E-31DF-91E36DB5F3D1}"/>
                </a:ext>
              </a:extLst>
            </p:cNvPr>
            <p:cNvGrpSpPr/>
            <p:nvPr/>
          </p:nvGrpSpPr>
          <p:grpSpPr>
            <a:xfrm>
              <a:off x="101977" y="91047"/>
              <a:ext cx="712074" cy="630845"/>
              <a:chOff x="101977" y="91047"/>
              <a:chExt cx="712074" cy="630845"/>
            </a:xfrm>
          </p:grpSpPr>
          <p:sp>
            <p:nvSpPr>
              <p:cNvPr id="101" name="Graphic 10">
                <a:extLst>
                  <a:ext uri="{FF2B5EF4-FFF2-40B4-BE49-F238E27FC236}">
                    <a16:creationId xmlns:a16="http://schemas.microsoft.com/office/drawing/2014/main" id="{2AE12718-0D10-4509-93FC-01428C0E655E}"/>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2" name="TextBox 38">
                <a:extLst>
                  <a:ext uri="{FF2B5EF4-FFF2-40B4-BE49-F238E27FC236}">
                    <a16:creationId xmlns:a16="http://schemas.microsoft.com/office/drawing/2014/main" id="{89FC2ACA-ED1C-998B-2B6C-10F8B19ACF76}"/>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2" name="Imagen 1">
            <a:extLst>
              <a:ext uri="{FF2B5EF4-FFF2-40B4-BE49-F238E27FC236}">
                <a16:creationId xmlns:a16="http://schemas.microsoft.com/office/drawing/2014/main" id="{6B88C7F9-E675-32CC-0C85-666EBC28FCBB}"/>
              </a:ext>
            </a:extLst>
          </p:cNvPr>
          <p:cNvPicPr>
            <a:picLocks noChangeAspect="1"/>
          </p:cNvPicPr>
          <p:nvPr/>
        </p:nvPicPr>
        <p:blipFill>
          <a:blip r:embed="rId4"/>
          <a:stretch>
            <a:fillRect/>
          </a:stretch>
        </p:blipFill>
        <p:spPr>
          <a:xfrm>
            <a:off x="5434586" y="145473"/>
            <a:ext cx="2196000" cy="574317"/>
          </a:xfrm>
          <a:prstGeom prst="rect">
            <a:avLst/>
          </a:prstGeom>
        </p:spPr>
      </p:pic>
      <p:sp>
        <p:nvSpPr>
          <p:cNvPr id="3" name="CuadroTexto 2">
            <a:extLst>
              <a:ext uri="{FF2B5EF4-FFF2-40B4-BE49-F238E27FC236}">
                <a16:creationId xmlns:a16="http://schemas.microsoft.com/office/drawing/2014/main" id="{1BBD6629-C746-952A-1B84-69A6249192F4}"/>
              </a:ext>
            </a:extLst>
          </p:cNvPr>
          <p:cNvSpPr txBox="1"/>
          <p:nvPr/>
        </p:nvSpPr>
        <p:spPr>
          <a:xfrm>
            <a:off x="2057122" y="1915568"/>
            <a:ext cx="6099348" cy="415498"/>
          </a:xfrm>
          <a:prstGeom prst="rect">
            <a:avLst/>
          </a:prstGeom>
          <a:noFill/>
        </p:spPr>
        <p:txBody>
          <a:bodyPr wrap="square">
            <a:spAutoFit/>
          </a:bodyPr>
          <a:lstStyle/>
          <a:p>
            <a:r>
              <a:rPr lang="es-ES" altLang="en-US" sz="2100" b="1">
                <a:solidFill>
                  <a:srgbClr val="D73A2C"/>
                </a:solidFill>
              </a:rPr>
              <a:t>Situaciones posibles</a:t>
            </a:r>
            <a:endParaRPr lang="es-ES" sz="2100" b="1"/>
          </a:p>
        </p:txBody>
      </p:sp>
    </p:spTree>
    <p:extLst>
      <p:ext uri="{BB962C8B-B14F-4D97-AF65-F5344CB8AC3E}">
        <p14:creationId xmlns:p14="http://schemas.microsoft.com/office/powerpoint/2010/main" val="15916667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56</a:t>
            </a:fld>
            <a:endParaRPr lang="es-ES"/>
          </a:p>
        </p:txBody>
      </p:sp>
      <p:sp>
        <p:nvSpPr>
          <p:cNvPr id="36" name="Subtitle 2">
            <a:extLst>
              <a:ext uri="{FF2B5EF4-FFF2-40B4-BE49-F238E27FC236}">
                <a16:creationId xmlns:a16="http://schemas.microsoft.com/office/drawing/2014/main" id="{98B0551C-B0C5-9724-5686-75BA038CA32C}"/>
              </a:ext>
            </a:extLst>
          </p:cNvPr>
          <p:cNvSpPr txBox="1">
            <a:spLocks noChangeArrowheads="1"/>
          </p:cNvSpPr>
          <p:nvPr/>
        </p:nvSpPr>
        <p:spPr bwMode="auto">
          <a:xfrm>
            <a:off x="1636877" y="2741200"/>
            <a:ext cx="6619618"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 </a:t>
            </a:r>
            <a:r>
              <a:rPr lang="es-ES" altLang="en-US" sz="1600" b="1" err="1">
                <a:solidFill>
                  <a:srgbClr val="1D5253"/>
                </a:solidFill>
                <a:latin typeface="+mn-lt"/>
                <a:ea typeface="Lato Light" panose="020F0502020204030203" pitchFamily="34" charset="0"/>
                <a:cs typeface="Segoe UI" panose="020B0502040204020203" pitchFamily="34" charset="0"/>
              </a:rPr>
              <a:t>BCPpM</a:t>
            </a:r>
            <a:r>
              <a:rPr lang="es-ES" altLang="en-US" sz="1600">
                <a:latin typeface="+mn-lt"/>
                <a:ea typeface="Lato Light" panose="020F0502020204030203" pitchFamily="34" charset="0"/>
                <a:cs typeface="Segoe UI" panose="020B0502040204020203" pitchFamily="34" charset="0"/>
              </a:rPr>
              <a:t> es </a:t>
            </a:r>
            <a:r>
              <a:rPr lang="es-ES" altLang="en-US" sz="1600" b="1">
                <a:solidFill>
                  <a:srgbClr val="1D5253"/>
                </a:solidFill>
                <a:latin typeface="+mn-lt"/>
                <a:ea typeface="Lato Light" panose="020F0502020204030203" pitchFamily="34" charset="0"/>
                <a:cs typeface="Segoe UI" panose="020B0502040204020203" pitchFamily="34" charset="0"/>
              </a:rPr>
              <a:t>superior</a:t>
            </a:r>
            <a:r>
              <a:rPr lang="es-ES" altLang="en-US" sz="1600">
                <a:latin typeface="+mn-lt"/>
                <a:ea typeface="Lato Light" panose="020F0502020204030203" pitchFamily="34" charset="0"/>
                <a:cs typeface="Segoe UI" panose="020B0502040204020203" pitchFamily="34" charset="0"/>
              </a:rPr>
              <a:t> a la </a:t>
            </a:r>
            <a:r>
              <a:rPr lang="es-ES" altLang="en-US" sz="1600" b="1">
                <a:solidFill>
                  <a:srgbClr val="1D5253"/>
                </a:solidFill>
                <a:latin typeface="+mn-lt"/>
                <a:ea typeface="Lato Light" panose="020F0502020204030203" pitchFamily="34" charset="0"/>
                <a:cs typeface="Segoe UI" panose="020B0502040204020203" pitchFamily="34" charset="0"/>
              </a:rPr>
              <a:t>BBCC</a:t>
            </a:r>
            <a:r>
              <a:rPr lang="es-ES" altLang="en-US" sz="1600">
                <a:solidFill>
                  <a:srgbClr val="1D5253"/>
                </a:solidFill>
                <a:latin typeface="+mn-lt"/>
                <a:ea typeface="Lato Light" panose="020F0502020204030203" pitchFamily="34" charset="0"/>
                <a:cs typeface="Segoe UI" panose="020B0502040204020203" pitchFamily="34" charset="0"/>
              </a:rPr>
              <a:t> </a:t>
            </a:r>
            <a:r>
              <a:rPr lang="es-ES" altLang="en-US" sz="1600" b="1">
                <a:solidFill>
                  <a:srgbClr val="1D5253"/>
                </a:solidFill>
                <a:latin typeface="+mn-lt"/>
                <a:ea typeface="Lato Light" panose="020F0502020204030203" pitchFamily="34" charset="0"/>
                <a:cs typeface="Segoe UI" panose="020B0502040204020203" pitchFamily="34" charset="0"/>
              </a:rPr>
              <a:t>31-12-2022</a:t>
            </a:r>
          </a:p>
        </p:txBody>
      </p:sp>
      <p:grpSp>
        <p:nvGrpSpPr>
          <p:cNvPr id="73" name="Grupo 72">
            <a:extLst>
              <a:ext uri="{FF2B5EF4-FFF2-40B4-BE49-F238E27FC236}">
                <a16:creationId xmlns:a16="http://schemas.microsoft.com/office/drawing/2014/main" id="{DBF4D708-467A-5546-B07A-CDE175A91221}"/>
              </a:ext>
            </a:extLst>
          </p:cNvPr>
          <p:cNvGrpSpPr/>
          <p:nvPr/>
        </p:nvGrpSpPr>
        <p:grpSpPr>
          <a:xfrm>
            <a:off x="962687" y="2633741"/>
            <a:ext cx="630375" cy="468001"/>
            <a:chOff x="1569187" y="2290097"/>
            <a:chExt cx="630375" cy="468001"/>
          </a:xfrm>
        </p:grpSpPr>
        <p:sp>
          <p:nvSpPr>
            <p:cNvPr id="69" name="Graphic 2">
              <a:extLst>
                <a:ext uri="{FF2B5EF4-FFF2-40B4-BE49-F238E27FC236}">
                  <a16:creationId xmlns:a16="http://schemas.microsoft.com/office/drawing/2014/main" id="{770BCAC2-EE40-A0D7-462D-1872AAE0C67A}"/>
                </a:ext>
              </a:extLst>
            </p:cNvPr>
            <p:cNvSpPr/>
            <p:nvPr/>
          </p:nvSpPr>
          <p:spPr>
            <a:xfrm>
              <a:off x="1613001" y="2290097"/>
              <a:ext cx="542747" cy="468001"/>
            </a:xfrm>
            <a:custGeom>
              <a:avLst/>
              <a:gdLst>
                <a:gd name="connsiteX0" fmla="*/ 682415 w 973568"/>
                <a:gd name="connsiteY0" fmla="*/ 0 h 839491"/>
                <a:gd name="connsiteX1" fmla="*/ 290826 w 973568"/>
                <a:gd name="connsiteY1" fmla="*/ 0 h 839491"/>
                <a:gd name="connsiteX2" fmla="*/ 206517 w 973568"/>
                <a:gd name="connsiteY2" fmla="*/ 47803 h 839491"/>
                <a:gd name="connsiteX3" fmla="*/ 13997 w 973568"/>
                <a:gd name="connsiteY3" fmla="*/ 369160 h 839491"/>
                <a:gd name="connsiteX4" fmla="*/ 13997 w 973568"/>
                <a:gd name="connsiteY4" fmla="*/ 470168 h 839491"/>
                <a:gd name="connsiteX5" fmla="*/ 206681 w 973568"/>
                <a:gd name="connsiteY5" fmla="*/ 791689 h 839491"/>
                <a:gd name="connsiteX6" fmla="*/ 290990 w 973568"/>
                <a:gd name="connsiteY6" fmla="*/ 839492 h 839491"/>
                <a:gd name="connsiteX7" fmla="*/ 682578 w 973568"/>
                <a:gd name="connsiteY7" fmla="*/ 839492 h 839491"/>
                <a:gd name="connsiteX8" fmla="*/ 766888 w 973568"/>
                <a:gd name="connsiteY8" fmla="*/ 791689 h 839491"/>
                <a:gd name="connsiteX9" fmla="*/ 959571 w 973568"/>
                <a:gd name="connsiteY9" fmla="*/ 470168 h 839491"/>
                <a:gd name="connsiteX10" fmla="*/ 959571 w 973568"/>
                <a:gd name="connsiteY10" fmla="*/ 369160 h 839491"/>
                <a:gd name="connsiteX11" fmla="*/ 766724 w 973568"/>
                <a:gd name="connsiteY11" fmla="*/ 47803 h 839491"/>
                <a:gd name="connsiteX12" fmla="*/ 682415 w 973568"/>
                <a:gd name="connsiteY12" fmla="*/ 0 h 8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568" h="839491">
                  <a:moveTo>
                    <a:pt x="682415" y="0"/>
                  </a:moveTo>
                  <a:lnTo>
                    <a:pt x="290826" y="0"/>
                  </a:lnTo>
                  <a:cubicBezTo>
                    <a:pt x="256284" y="0"/>
                    <a:pt x="224361" y="18172"/>
                    <a:pt x="206517" y="47803"/>
                  </a:cubicBezTo>
                  <a:lnTo>
                    <a:pt x="13997" y="369160"/>
                  </a:lnTo>
                  <a:cubicBezTo>
                    <a:pt x="-4666" y="400265"/>
                    <a:pt x="-4666" y="439063"/>
                    <a:pt x="13997" y="470168"/>
                  </a:cubicBezTo>
                  <a:lnTo>
                    <a:pt x="206681" y="791689"/>
                  </a:lnTo>
                  <a:cubicBezTo>
                    <a:pt x="224361" y="821320"/>
                    <a:pt x="256448" y="839492"/>
                    <a:pt x="290990" y="839492"/>
                  </a:cubicBezTo>
                  <a:lnTo>
                    <a:pt x="682578" y="839492"/>
                  </a:lnTo>
                  <a:cubicBezTo>
                    <a:pt x="717121" y="839492"/>
                    <a:pt x="749044" y="821320"/>
                    <a:pt x="766888" y="791689"/>
                  </a:cubicBezTo>
                  <a:lnTo>
                    <a:pt x="959571" y="470168"/>
                  </a:lnTo>
                  <a:cubicBezTo>
                    <a:pt x="978234" y="439063"/>
                    <a:pt x="978234" y="400265"/>
                    <a:pt x="959571" y="369160"/>
                  </a:cubicBezTo>
                  <a:lnTo>
                    <a:pt x="766724" y="47803"/>
                  </a:lnTo>
                  <a:cubicBezTo>
                    <a:pt x="749044" y="18172"/>
                    <a:pt x="716957" y="0"/>
                    <a:pt x="682415" y="0"/>
                  </a:cubicBezTo>
                  <a:close/>
                </a:path>
              </a:pathLst>
            </a:custGeom>
            <a:solidFill>
              <a:srgbClr val="FF3399"/>
            </a:solidFill>
            <a:ln w="0" cap="flat">
              <a:noFill/>
              <a:prstDash val="solid"/>
              <a:miter/>
            </a:ln>
          </p:spPr>
          <p:txBody>
            <a:bodyPr rtlCol="0" anchor="ctr"/>
            <a:lstStyle/>
            <a:p>
              <a:endParaRPr lang="en-US"/>
            </a:p>
          </p:txBody>
        </p:sp>
        <p:sp>
          <p:nvSpPr>
            <p:cNvPr id="72" name="CuadroTexto 71">
              <a:extLst>
                <a:ext uri="{FF2B5EF4-FFF2-40B4-BE49-F238E27FC236}">
                  <a16:creationId xmlns:a16="http://schemas.microsoft.com/office/drawing/2014/main" id="{5B150086-B2E3-8446-9131-98F72518928F}"/>
                </a:ext>
              </a:extLst>
            </p:cNvPr>
            <p:cNvSpPr txBox="1"/>
            <p:nvPr/>
          </p:nvSpPr>
          <p:spPr>
            <a:xfrm>
              <a:off x="1569187" y="2339431"/>
              <a:ext cx="630375" cy="369332"/>
            </a:xfrm>
            <a:prstGeom prst="rect">
              <a:avLst/>
            </a:prstGeom>
            <a:noFill/>
          </p:spPr>
          <p:txBody>
            <a:bodyPr wrap="square" rtlCol="0">
              <a:spAutoFit/>
            </a:bodyPr>
            <a:lstStyle/>
            <a:p>
              <a:pPr algn="ctr"/>
              <a:r>
                <a:rPr lang="es-ES" b="1">
                  <a:solidFill>
                    <a:schemeClr val="bg1"/>
                  </a:solidFill>
                </a:rPr>
                <a:t>2</a:t>
              </a:r>
            </a:p>
          </p:txBody>
        </p:sp>
      </p:grpSp>
      <p:sp>
        <p:nvSpPr>
          <p:cNvPr id="26" name="Persegi Panjang: Sudut Lengkung 3">
            <a:extLst>
              <a:ext uri="{FF2B5EF4-FFF2-40B4-BE49-F238E27FC236}">
                <a16:creationId xmlns:a16="http://schemas.microsoft.com/office/drawing/2014/main" id="{BC3618FD-5948-3C31-F9B5-E18C567018F2}"/>
              </a:ext>
            </a:extLst>
          </p:cNvPr>
          <p:cNvSpPr/>
          <p:nvPr/>
        </p:nvSpPr>
        <p:spPr>
          <a:xfrm flipH="1">
            <a:off x="951001" y="5736506"/>
            <a:ext cx="10327331" cy="990229"/>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grpSp>
        <p:nvGrpSpPr>
          <p:cNvPr id="62" name="Grupo 61">
            <a:extLst>
              <a:ext uri="{FF2B5EF4-FFF2-40B4-BE49-F238E27FC236}">
                <a16:creationId xmlns:a16="http://schemas.microsoft.com/office/drawing/2014/main" id="{9AAB0F45-54F1-443A-1396-453D1947707D}"/>
              </a:ext>
            </a:extLst>
          </p:cNvPr>
          <p:cNvGrpSpPr/>
          <p:nvPr/>
        </p:nvGrpSpPr>
        <p:grpSpPr>
          <a:xfrm>
            <a:off x="871106" y="1395658"/>
            <a:ext cx="1102879" cy="928378"/>
            <a:chOff x="9191629" y="849644"/>
            <a:chExt cx="1743062" cy="1467268"/>
          </a:xfrm>
          <a:solidFill>
            <a:schemeClr val="accent3"/>
          </a:solidFill>
        </p:grpSpPr>
        <p:sp>
          <p:nvSpPr>
            <p:cNvPr id="63" name="!!CoverSlideFooterText">
              <a:extLst>
                <a:ext uri="{FF2B5EF4-FFF2-40B4-BE49-F238E27FC236}">
                  <a16:creationId xmlns:a16="http://schemas.microsoft.com/office/drawing/2014/main" id="{D79E70F2-82EF-1077-2DEC-F7673D511AD3}"/>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64" name="!!CoverSlideFooterText">
              <a:extLst>
                <a:ext uri="{FF2B5EF4-FFF2-40B4-BE49-F238E27FC236}">
                  <a16:creationId xmlns:a16="http://schemas.microsoft.com/office/drawing/2014/main" id="{45A9ED58-A6CA-759C-E882-C17CDE60D96F}"/>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65" name="!!CoverSlideFooterText">
              <a:extLst>
                <a:ext uri="{FF2B5EF4-FFF2-40B4-BE49-F238E27FC236}">
                  <a16:creationId xmlns:a16="http://schemas.microsoft.com/office/drawing/2014/main" id="{6365B05B-1CA3-6A58-38E7-C84AF3449386}"/>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66" name="Subtitle 2">
            <a:extLst>
              <a:ext uri="{FF2B5EF4-FFF2-40B4-BE49-F238E27FC236}">
                <a16:creationId xmlns:a16="http://schemas.microsoft.com/office/drawing/2014/main" id="{2AD8D6D2-9193-1150-C7A3-3284ADB7F92F}"/>
              </a:ext>
            </a:extLst>
          </p:cNvPr>
          <p:cNvSpPr txBox="1">
            <a:spLocks noChangeArrowheads="1"/>
          </p:cNvSpPr>
          <p:nvPr/>
        </p:nvSpPr>
        <p:spPr bwMode="auto">
          <a:xfrm>
            <a:off x="2120776" y="1482788"/>
            <a:ext cx="8748330" cy="29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solidFill>
                  <a:schemeClr val="accent6"/>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latin typeface="+mn-lt"/>
                <a:ea typeface="Lato Light" panose="020F0502020204030203" pitchFamily="34" charset="0"/>
                <a:cs typeface="Segoe UI" panose="020B0502040204020203" pitchFamily="34" charset="0"/>
              </a:rPr>
              <a:t>Autónomo/a con </a:t>
            </a:r>
            <a:r>
              <a:rPr lang="es-ES" altLang="en-US" sz="1900" b="1">
                <a:solidFill>
                  <a:schemeClr val="accent1"/>
                </a:solidFill>
                <a:latin typeface="+mn-lt"/>
                <a:ea typeface="Lato Light" panose="020F0502020204030203" pitchFamily="34" charset="0"/>
                <a:cs typeface="Segoe UI" panose="020B0502040204020203" pitchFamily="34" charset="0"/>
              </a:rPr>
              <a:t>derecho</a:t>
            </a:r>
            <a:r>
              <a:rPr lang="es-ES" altLang="en-US" sz="1900">
                <a:latin typeface="+mn-lt"/>
                <a:ea typeface="Lato Light" panose="020F0502020204030203" pitchFamily="34" charset="0"/>
                <a:cs typeface="Segoe UI" panose="020B0502040204020203" pitchFamily="34" charset="0"/>
              </a:rPr>
              <a:t> a mantener una </a:t>
            </a:r>
            <a:r>
              <a:rPr lang="es-ES" altLang="en-US" sz="1900" b="1">
                <a:solidFill>
                  <a:schemeClr val="accent1"/>
                </a:solidFill>
                <a:latin typeface="+mn-lt"/>
                <a:ea typeface="Lato Light" panose="020F0502020204030203" pitchFamily="34" charset="0"/>
                <a:cs typeface="Segoe UI" panose="020B0502040204020203" pitchFamily="34" charset="0"/>
              </a:rPr>
              <a:t>BBCC superior a</a:t>
            </a:r>
            <a:r>
              <a:rPr lang="es-ES" altLang="en-US" sz="1900">
                <a:latin typeface="+mn-lt"/>
                <a:ea typeface="Lato Light" panose="020F0502020204030203" pitchFamily="34" charset="0"/>
                <a:cs typeface="Segoe UI" panose="020B0502040204020203" pitchFamily="34" charset="0"/>
              </a:rPr>
              <a:t> la que determinar </a:t>
            </a:r>
            <a:r>
              <a:rPr lang="es-ES" altLang="en-US" sz="1900" b="1">
                <a:solidFill>
                  <a:schemeClr val="accent1"/>
                </a:solidFill>
                <a:latin typeface="+mn-lt"/>
                <a:ea typeface="Lato Light" panose="020F0502020204030203" pitchFamily="34" charset="0"/>
                <a:cs typeface="Segoe UI" panose="020B0502040204020203" pitchFamily="34" charset="0"/>
              </a:rPr>
              <a:t>sus RNM</a:t>
            </a:r>
            <a:r>
              <a:rPr lang="es-ES" altLang="en-US" sz="1900">
                <a:solidFill>
                  <a:schemeClr val="accent1"/>
                </a:solidFill>
                <a:latin typeface="+mn-lt"/>
                <a:ea typeface="Lato Light" panose="020F0502020204030203" pitchFamily="34" charset="0"/>
                <a:cs typeface="Segoe UI" panose="020B0502040204020203" pitchFamily="34" charset="0"/>
              </a:rPr>
              <a:t>. </a:t>
            </a:r>
            <a:endParaRPr lang="es-ES" altLang="en-US">
              <a:solidFill>
                <a:srgbClr val="D73A2C"/>
              </a:solidFill>
            </a:endParaRPr>
          </a:p>
        </p:txBody>
      </p:sp>
      <p:sp>
        <p:nvSpPr>
          <p:cNvPr id="13" name="Rectangle 10">
            <a:extLst>
              <a:ext uri="{FF2B5EF4-FFF2-40B4-BE49-F238E27FC236}">
                <a16:creationId xmlns:a16="http://schemas.microsoft.com/office/drawing/2014/main" id="{DAFCCF65-6390-2258-36FA-9371C5277429}"/>
              </a:ext>
            </a:extLst>
          </p:cNvPr>
          <p:cNvSpPr/>
          <p:nvPr/>
        </p:nvSpPr>
        <p:spPr>
          <a:xfrm>
            <a:off x="1549248" y="3304901"/>
            <a:ext cx="6343301" cy="1077218"/>
          </a:xfrm>
          <a:prstGeom prst="rect">
            <a:avLst/>
          </a:prstGeom>
        </p:spPr>
        <p:txBody>
          <a:bodyPr wrap="square">
            <a:spAutoFit/>
          </a:bodyPr>
          <a:lstStyle/>
          <a:p>
            <a:pPr algn="just"/>
            <a:r>
              <a:rPr lang="es-ES" sz="1600">
                <a:solidFill>
                  <a:schemeClr val="tx2">
                    <a:lumMod val="75000"/>
                  </a:schemeClr>
                </a:solidFill>
                <a:cs typeface="Arial" panose="020B0604020202020204" pitchFamily="34" charset="0"/>
              </a:rPr>
              <a:t>El o la autónoma puede elegir como BCD la que tenía el 31/12/2022 o la que le corresponde por RNM (equivalente a la BBCC máxima de su tramo). El exceso de cotización entre la </a:t>
            </a:r>
            <a:r>
              <a:rPr lang="es-ES" sz="1600" err="1">
                <a:solidFill>
                  <a:schemeClr val="tx2">
                    <a:lumMod val="75000"/>
                  </a:schemeClr>
                </a:solidFill>
                <a:cs typeface="Arial" panose="020B0604020202020204" pitchFamily="34" charset="0"/>
              </a:rPr>
              <a:t>BCPpM</a:t>
            </a:r>
            <a:r>
              <a:rPr lang="es-ES" sz="1600">
                <a:solidFill>
                  <a:schemeClr val="tx2">
                    <a:lumMod val="75000"/>
                  </a:schemeClr>
                </a:solidFill>
                <a:cs typeface="Arial" panose="020B0604020202020204" pitchFamily="34" charset="0"/>
              </a:rPr>
              <a:t> y la del 31-12-2022 siempre se devolverá de oficio.</a:t>
            </a:r>
          </a:p>
        </p:txBody>
      </p:sp>
      <p:grpSp>
        <p:nvGrpSpPr>
          <p:cNvPr id="15" name="Grupo 14">
            <a:extLst>
              <a:ext uri="{FF2B5EF4-FFF2-40B4-BE49-F238E27FC236}">
                <a16:creationId xmlns:a16="http://schemas.microsoft.com/office/drawing/2014/main" id="{19E9EEB2-95D4-28F9-DD37-85A8AF33BEB9}"/>
              </a:ext>
            </a:extLst>
          </p:cNvPr>
          <p:cNvGrpSpPr/>
          <p:nvPr/>
        </p:nvGrpSpPr>
        <p:grpSpPr>
          <a:xfrm>
            <a:off x="719949" y="4294643"/>
            <a:ext cx="7235565" cy="922599"/>
            <a:chOff x="2392205" y="3385581"/>
            <a:chExt cx="7235565" cy="922599"/>
          </a:xfrm>
        </p:grpSpPr>
        <p:sp>
          <p:nvSpPr>
            <p:cNvPr id="27" name="Rectángulo 26">
              <a:extLst>
                <a:ext uri="{FF2B5EF4-FFF2-40B4-BE49-F238E27FC236}">
                  <a16:creationId xmlns:a16="http://schemas.microsoft.com/office/drawing/2014/main" id="{ACB6FA94-C427-2FFD-4295-4AB8B7EFC761}"/>
                </a:ext>
              </a:extLst>
            </p:cNvPr>
            <p:cNvSpPr/>
            <p:nvPr/>
          </p:nvSpPr>
          <p:spPr>
            <a:xfrm>
              <a:off x="2392432" y="3945705"/>
              <a:ext cx="7200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8" name="Rectángulo 27">
              <a:extLst>
                <a:ext uri="{FF2B5EF4-FFF2-40B4-BE49-F238E27FC236}">
                  <a16:creationId xmlns:a16="http://schemas.microsoft.com/office/drawing/2014/main" id="{D0D58E42-2AB3-72F7-C8E4-D2C1AC4807DB}"/>
                </a:ext>
              </a:extLst>
            </p:cNvPr>
            <p:cNvSpPr/>
            <p:nvPr/>
          </p:nvSpPr>
          <p:spPr>
            <a:xfrm>
              <a:off x="2392205" y="3945705"/>
              <a:ext cx="2375383"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9" name="Grupo 28">
              <a:extLst>
                <a:ext uri="{FF2B5EF4-FFF2-40B4-BE49-F238E27FC236}">
                  <a16:creationId xmlns:a16="http://schemas.microsoft.com/office/drawing/2014/main" id="{2644AECC-6BE3-FA52-098C-F32D2D01F1E2}"/>
                </a:ext>
              </a:extLst>
            </p:cNvPr>
            <p:cNvGrpSpPr/>
            <p:nvPr/>
          </p:nvGrpSpPr>
          <p:grpSpPr>
            <a:xfrm flipH="1" flipV="1">
              <a:off x="4699697" y="3548058"/>
              <a:ext cx="108000" cy="397647"/>
              <a:chOff x="4644405" y="6110689"/>
              <a:chExt cx="108000" cy="397647"/>
            </a:xfrm>
          </p:grpSpPr>
          <p:cxnSp>
            <p:nvCxnSpPr>
              <p:cNvPr id="42" name="Conector recto 41">
                <a:extLst>
                  <a:ext uri="{FF2B5EF4-FFF2-40B4-BE49-F238E27FC236}">
                    <a16:creationId xmlns:a16="http://schemas.microsoft.com/office/drawing/2014/main" id="{378E3EAE-7506-B536-E9B3-739833CCD0DE}"/>
                  </a:ext>
                </a:extLst>
              </p:cNvPr>
              <p:cNvCxnSpPr>
                <a:cxnSpLocks/>
              </p:cNvCxnSpPr>
              <p:nvPr/>
            </p:nvCxnSpPr>
            <p:spPr>
              <a:xfrm>
                <a:off x="4698405" y="6110689"/>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43" name="Elipse 42">
                <a:extLst>
                  <a:ext uri="{FF2B5EF4-FFF2-40B4-BE49-F238E27FC236}">
                    <a16:creationId xmlns:a16="http://schemas.microsoft.com/office/drawing/2014/main" id="{8ED5923A-759E-EE30-F94C-7C383C0A581A}"/>
                  </a:ext>
                </a:extLst>
              </p:cNvPr>
              <p:cNvSpPr/>
              <p:nvPr/>
            </p:nvSpPr>
            <p:spPr>
              <a:xfrm>
                <a:off x="4644405" y="640033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0" name="CuadroTexto 29">
              <a:extLst>
                <a:ext uri="{FF2B5EF4-FFF2-40B4-BE49-F238E27FC236}">
                  <a16:creationId xmlns:a16="http://schemas.microsoft.com/office/drawing/2014/main" id="{CA9D0472-FDEA-354B-6A2E-33D12171D12C}"/>
                </a:ext>
              </a:extLst>
            </p:cNvPr>
            <p:cNvSpPr txBox="1"/>
            <p:nvPr/>
          </p:nvSpPr>
          <p:spPr>
            <a:xfrm flipH="1">
              <a:off x="3148820" y="3470219"/>
              <a:ext cx="1606482" cy="261610"/>
            </a:xfrm>
            <a:prstGeom prst="rect">
              <a:avLst/>
            </a:prstGeom>
            <a:noFill/>
          </p:spPr>
          <p:txBody>
            <a:bodyPr wrap="square" rtlCol="0">
              <a:spAutoFit/>
            </a:bodyPr>
            <a:lstStyle/>
            <a:p>
              <a:pPr algn="r"/>
              <a:r>
                <a:rPr lang="es-ES" sz="1100"/>
                <a:t>BBCC máxima del tramo</a:t>
              </a:r>
            </a:p>
          </p:txBody>
        </p:sp>
        <p:grpSp>
          <p:nvGrpSpPr>
            <p:cNvPr id="31" name="Grupo 30">
              <a:extLst>
                <a:ext uri="{FF2B5EF4-FFF2-40B4-BE49-F238E27FC236}">
                  <a16:creationId xmlns:a16="http://schemas.microsoft.com/office/drawing/2014/main" id="{6009F99A-CE30-CC2D-B2D4-6F989C584408}"/>
                </a:ext>
              </a:extLst>
            </p:cNvPr>
            <p:cNvGrpSpPr/>
            <p:nvPr/>
          </p:nvGrpSpPr>
          <p:grpSpPr>
            <a:xfrm flipH="1" flipV="1">
              <a:off x="6931885" y="3541370"/>
              <a:ext cx="108000" cy="397647"/>
              <a:chOff x="4644405" y="6110689"/>
              <a:chExt cx="108000" cy="397647"/>
            </a:xfrm>
            <a:solidFill>
              <a:srgbClr val="FFC000"/>
            </a:solidFill>
          </p:grpSpPr>
          <p:cxnSp>
            <p:nvCxnSpPr>
              <p:cNvPr id="40" name="Conector recto 39">
                <a:extLst>
                  <a:ext uri="{FF2B5EF4-FFF2-40B4-BE49-F238E27FC236}">
                    <a16:creationId xmlns:a16="http://schemas.microsoft.com/office/drawing/2014/main" id="{5B4C08BC-4F45-D3B8-492C-3D7656F55FC8}"/>
                  </a:ext>
                </a:extLst>
              </p:cNvPr>
              <p:cNvCxnSpPr>
                <a:cxnSpLocks/>
              </p:cNvCxnSpPr>
              <p:nvPr/>
            </p:nvCxnSpPr>
            <p:spPr>
              <a:xfrm>
                <a:off x="4698405" y="6110689"/>
                <a:ext cx="0" cy="324000"/>
              </a:xfrm>
              <a:prstGeom prst="line">
                <a:avLst/>
              </a:prstGeom>
              <a:grpFill/>
              <a:ln>
                <a:solidFill>
                  <a:srgbClr val="FF3399"/>
                </a:solidFill>
              </a:ln>
            </p:spPr>
            <p:style>
              <a:lnRef idx="1">
                <a:schemeClr val="accent1"/>
              </a:lnRef>
              <a:fillRef idx="0">
                <a:schemeClr val="accent1"/>
              </a:fillRef>
              <a:effectRef idx="0">
                <a:schemeClr val="accent1"/>
              </a:effectRef>
              <a:fontRef idx="minor">
                <a:schemeClr val="tx1"/>
              </a:fontRef>
            </p:style>
          </p:cxnSp>
          <p:sp>
            <p:nvSpPr>
              <p:cNvPr id="41" name="Elipse 40">
                <a:extLst>
                  <a:ext uri="{FF2B5EF4-FFF2-40B4-BE49-F238E27FC236}">
                    <a16:creationId xmlns:a16="http://schemas.microsoft.com/office/drawing/2014/main" id="{A5427F8F-563E-5328-DAA5-73B24100D259}"/>
                  </a:ext>
                </a:extLst>
              </p:cNvPr>
              <p:cNvSpPr/>
              <p:nvPr/>
            </p:nvSpPr>
            <p:spPr>
              <a:xfrm>
                <a:off x="4644405" y="6400336"/>
                <a:ext cx="108000" cy="108000"/>
              </a:xfrm>
              <a:prstGeom prst="ellipse">
                <a:avLst/>
              </a:prstGeom>
              <a:solidFill>
                <a:srgbClr val="FF3399"/>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32" name="Grupo 31">
              <a:extLst>
                <a:ext uri="{FF2B5EF4-FFF2-40B4-BE49-F238E27FC236}">
                  <a16:creationId xmlns:a16="http://schemas.microsoft.com/office/drawing/2014/main" id="{01BCF300-A0E9-616D-0C86-C41A449902E1}"/>
                </a:ext>
              </a:extLst>
            </p:cNvPr>
            <p:cNvGrpSpPr/>
            <p:nvPr/>
          </p:nvGrpSpPr>
          <p:grpSpPr>
            <a:xfrm flipH="1" flipV="1">
              <a:off x="9519770" y="3554884"/>
              <a:ext cx="108000" cy="397647"/>
              <a:chOff x="4644405" y="6110689"/>
              <a:chExt cx="108000" cy="397647"/>
            </a:xfrm>
            <a:solidFill>
              <a:srgbClr val="92D050"/>
            </a:solidFill>
          </p:grpSpPr>
          <p:cxnSp>
            <p:nvCxnSpPr>
              <p:cNvPr id="38" name="Conector recto 37">
                <a:extLst>
                  <a:ext uri="{FF2B5EF4-FFF2-40B4-BE49-F238E27FC236}">
                    <a16:creationId xmlns:a16="http://schemas.microsoft.com/office/drawing/2014/main" id="{A717F59F-B0C3-7959-CD7C-6B444C295D79}"/>
                  </a:ext>
                </a:extLst>
              </p:cNvPr>
              <p:cNvCxnSpPr>
                <a:cxnSpLocks/>
              </p:cNvCxnSpPr>
              <p:nvPr/>
            </p:nvCxnSpPr>
            <p:spPr>
              <a:xfrm>
                <a:off x="4698405" y="6110689"/>
                <a:ext cx="0" cy="324000"/>
              </a:xfrm>
              <a:prstGeom prst="line">
                <a:avLst/>
              </a:prstGeom>
              <a:grpFill/>
              <a:ln>
                <a:solidFill>
                  <a:srgbClr val="FFC000"/>
                </a:solidFill>
              </a:ln>
            </p:spPr>
            <p:style>
              <a:lnRef idx="1">
                <a:schemeClr val="accent1"/>
              </a:lnRef>
              <a:fillRef idx="0">
                <a:schemeClr val="accent1"/>
              </a:fillRef>
              <a:effectRef idx="0">
                <a:schemeClr val="accent1"/>
              </a:effectRef>
              <a:fontRef idx="minor">
                <a:schemeClr val="tx1"/>
              </a:fontRef>
            </p:style>
          </p:cxnSp>
          <p:sp>
            <p:nvSpPr>
              <p:cNvPr id="39" name="Elipse 38">
                <a:extLst>
                  <a:ext uri="{FF2B5EF4-FFF2-40B4-BE49-F238E27FC236}">
                    <a16:creationId xmlns:a16="http://schemas.microsoft.com/office/drawing/2014/main" id="{EAABFD5B-F685-2BDB-81AA-E4A940E086AE}"/>
                  </a:ext>
                </a:extLst>
              </p:cNvPr>
              <p:cNvSpPr/>
              <p:nvPr/>
            </p:nvSpPr>
            <p:spPr>
              <a:xfrm>
                <a:off x="4644405" y="6400336"/>
                <a:ext cx="108000" cy="108000"/>
              </a:xfrm>
              <a:prstGeom prst="ellipse">
                <a:avLst/>
              </a:prstGeom>
              <a:solidFill>
                <a:srgbClr val="FFC000"/>
              </a:solid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4" name="CuadroTexto 33">
              <a:extLst>
                <a:ext uri="{FF2B5EF4-FFF2-40B4-BE49-F238E27FC236}">
                  <a16:creationId xmlns:a16="http://schemas.microsoft.com/office/drawing/2014/main" id="{079F0D75-47FD-61DC-30A0-2DE2E9B47A2A}"/>
                </a:ext>
              </a:extLst>
            </p:cNvPr>
            <p:cNvSpPr txBox="1"/>
            <p:nvPr/>
          </p:nvSpPr>
          <p:spPr>
            <a:xfrm>
              <a:off x="2392206" y="3967501"/>
              <a:ext cx="2415492" cy="307777"/>
            </a:xfrm>
            <a:prstGeom prst="rect">
              <a:avLst/>
            </a:prstGeom>
            <a:noFill/>
          </p:spPr>
          <p:txBody>
            <a:bodyPr wrap="square" rtlCol="0">
              <a:spAutoFit/>
            </a:bodyPr>
            <a:lstStyle/>
            <a:p>
              <a:pPr algn="ctr"/>
              <a:r>
                <a:rPr lang="es-ES" sz="1400">
                  <a:solidFill>
                    <a:schemeClr val="bg1"/>
                  </a:solidFill>
                </a:rPr>
                <a:t>Tramo de RNM</a:t>
              </a:r>
            </a:p>
          </p:txBody>
        </p:sp>
        <p:sp>
          <p:nvSpPr>
            <p:cNvPr id="35" name="CuadroTexto 34">
              <a:extLst>
                <a:ext uri="{FF2B5EF4-FFF2-40B4-BE49-F238E27FC236}">
                  <a16:creationId xmlns:a16="http://schemas.microsoft.com/office/drawing/2014/main" id="{74ABA9DD-E685-CDBC-3A6F-C5C86A6A07F7}"/>
                </a:ext>
              </a:extLst>
            </p:cNvPr>
            <p:cNvSpPr txBox="1"/>
            <p:nvPr/>
          </p:nvSpPr>
          <p:spPr>
            <a:xfrm flipH="1">
              <a:off x="5369695" y="3470219"/>
              <a:ext cx="1606482" cy="261610"/>
            </a:xfrm>
            <a:prstGeom prst="rect">
              <a:avLst/>
            </a:prstGeom>
            <a:noFill/>
          </p:spPr>
          <p:txBody>
            <a:bodyPr wrap="square" rtlCol="0">
              <a:spAutoFit/>
            </a:bodyPr>
            <a:lstStyle/>
            <a:p>
              <a:pPr algn="r"/>
              <a:r>
                <a:rPr lang="es-ES" sz="1100"/>
                <a:t>BBCC 31/12/2022</a:t>
              </a:r>
            </a:p>
          </p:txBody>
        </p:sp>
        <p:sp>
          <p:nvSpPr>
            <p:cNvPr id="37" name="CuadroTexto 36">
              <a:extLst>
                <a:ext uri="{FF2B5EF4-FFF2-40B4-BE49-F238E27FC236}">
                  <a16:creationId xmlns:a16="http://schemas.microsoft.com/office/drawing/2014/main" id="{155CCB70-F8A6-6EDD-409A-FD28714E905D}"/>
                </a:ext>
              </a:extLst>
            </p:cNvPr>
            <p:cNvSpPr txBox="1"/>
            <p:nvPr/>
          </p:nvSpPr>
          <p:spPr>
            <a:xfrm flipH="1">
              <a:off x="7959346" y="3385581"/>
              <a:ext cx="1606482" cy="261610"/>
            </a:xfrm>
            <a:prstGeom prst="rect">
              <a:avLst/>
            </a:prstGeom>
            <a:noFill/>
          </p:spPr>
          <p:txBody>
            <a:bodyPr wrap="square" rtlCol="0">
              <a:spAutoFit/>
            </a:bodyPr>
            <a:lstStyle/>
            <a:p>
              <a:pPr algn="r"/>
              <a:r>
                <a:rPr lang="es-ES" sz="1100" err="1"/>
                <a:t>BCPpM</a:t>
              </a:r>
              <a:endParaRPr lang="es-ES" sz="1100"/>
            </a:p>
          </p:txBody>
        </p:sp>
      </p:grpSp>
      <p:sp>
        <p:nvSpPr>
          <p:cNvPr id="44" name="CuadroTexto 43">
            <a:extLst>
              <a:ext uri="{FF2B5EF4-FFF2-40B4-BE49-F238E27FC236}">
                <a16:creationId xmlns:a16="http://schemas.microsoft.com/office/drawing/2014/main" id="{6A7CE6F6-5593-4CDB-D0F4-E08E36C5368E}"/>
              </a:ext>
            </a:extLst>
          </p:cNvPr>
          <p:cNvSpPr txBox="1"/>
          <p:nvPr/>
        </p:nvSpPr>
        <p:spPr>
          <a:xfrm flipH="1">
            <a:off x="3401756" y="5371381"/>
            <a:ext cx="1606482" cy="261610"/>
          </a:xfrm>
          <a:prstGeom prst="rect">
            <a:avLst/>
          </a:prstGeom>
          <a:noFill/>
        </p:spPr>
        <p:txBody>
          <a:bodyPr wrap="square" rtlCol="0">
            <a:spAutoFit/>
          </a:bodyPr>
          <a:lstStyle/>
          <a:p>
            <a:pPr algn="ctr"/>
            <a:r>
              <a:rPr lang="es-ES" sz="1100"/>
              <a:t>Elección</a:t>
            </a:r>
          </a:p>
        </p:txBody>
      </p:sp>
      <p:cxnSp>
        <p:nvCxnSpPr>
          <p:cNvPr id="51" name="Conector recto de flecha 50">
            <a:extLst>
              <a:ext uri="{FF2B5EF4-FFF2-40B4-BE49-F238E27FC236}">
                <a16:creationId xmlns:a16="http://schemas.microsoft.com/office/drawing/2014/main" id="{D05B1747-0FA6-9A86-2FB9-8EC10A6AF1CD}"/>
              </a:ext>
            </a:extLst>
          </p:cNvPr>
          <p:cNvCxnSpPr/>
          <p:nvPr/>
        </p:nvCxnSpPr>
        <p:spPr>
          <a:xfrm flipH="1">
            <a:off x="5358664" y="5288438"/>
            <a:ext cx="2533885" cy="0"/>
          </a:xfrm>
          <a:prstGeom prst="straightConnector1">
            <a:avLst/>
          </a:prstGeom>
          <a:ln>
            <a:solidFill>
              <a:srgbClr val="194A5D"/>
            </a:solidFill>
            <a:tailEnd type="triangle"/>
          </a:ln>
        </p:spPr>
        <p:style>
          <a:lnRef idx="1">
            <a:schemeClr val="accent1"/>
          </a:lnRef>
          <a:fillRef idx="0">
            <a:schemeClr val="accent1"/>
          </a:fillRef>
          <a:effectRef idx="0">
            <a:schemeClr val="accent1"/>
          </a:effectRef>
          <a:fontRef idx="minor">
            <a:schemeClr val="tx1"/>
          </a:fontRef>
        </p:style>
      </p:cxnSp>
      <p:sp>
        <p:nvSpPr>
          <p:cNvPr id="52" name="Abrir llave 51">
            <a:extLst>
              <a:ext uri="{FF2B5EF4-FFF2-40B4-BE49-F238E27FC236}">
                <a16:creationId xmlns:a16="http://schemas.microsoft.com/office/drawing/2014/main" id="{4ECB33C5-F3B8-5F5B-5D2F-8C9CF638B4B3}"/>
              </a:ext>
            </a:extLst>
          </p:cNvPr>
          <p:cNvSpPr/>
          <p:nvPr/>
        </p:nvSpPr>
        <p:spPr>
          <a:xfrm rot="16200000">
            <a:off x="4120941" y="4208386"/>
            <a:ext cx="169360" cy="2196000"/>
          </a:xfrm>
          <a:prstGeom prst="leftBrace">
            <a:avLst/>
          </a:prstGeom>
          <a:ln w="28575">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3" name="CuadroTexto 52">
            <a:extLst>
              <a:ext uri="{FF2B5EF4-FFF2-40B4-BE49-F238E27FC236}">
                <a16:creationId xmlns:a16="http://schemas.microsoft.com/office/drawing/2014/main" id="{3FD30CFF-34AC-21D4-2FB0-17127EFF218A}"/>
              </a:ext>
            </a:extLst>
          </p:cNvPr>
          <p:cNvSpPr txBox="1"/>
          <p:nvPr/>
        </p:nvSpPr>
        <p:spPr>
          <a:xfrm flipH="1">
            <a:off x="5722321" y="5371381"/>
            <a:ext cx="1606482" cy="261610"/>
          </a:xfrm>
          <a:prstGeom prst="rect">
            <a:avLst/>
          </a:prstGeom>
          <a:noFill/>
        </p:spPr>
        <p:txBody>
          <a:bodyPr wrap="square" rtlCol="0">
            <a:spAutoFit/>
          </a:bodyPr>
          <a:lstStyle/>
          <a:p>
            <a:pPr algn="ctr"/>
            <a:r>
              <a:rPr lang="es-ES" sz="1100"/>
              <a:t>Devolución de oficio</a:t>
            </a:r>
          </a:p>
        </p:txBody>
      </p:sp>
      <p:grpSp>
        <p:nvGrpSpPr>
          <p:cNvPr id="54" name="Grupo 53">
            <a:extLst>
              <a:ext uri="{FF2B5EF4-FFF2-40B4-BE49-F238E27FC236}">
                <a16:creationId xmlns:a16="http://schemas.microsoft.com/office/drawing/2014/main" id="{A2DF784F-8A52-D9CD-CF7E-00FCE0EB71D4}"/>
              </a:ext>
            </a:extLst>
          </p:cNvPr>
          <p:cNvGrpSpPr/>
          <p:nvPr/>
        </p:nvGrpSpPr>
        <p:grpSpPr>
          <a:xfrm>
            <a:off x="5734368" y="5889822"/>
            <a:ext cx="508874" cy="506019"/>
            <a:chOff x="6222168" y="1007759"/>
            <a:chExt cx="508874" cy="506019"/>
          </a:xfrm>
        </p:grpSpPr>
        <p:sp>
          <p:nvSpPr>
            <p:cNvPr id="55" name="Freeform: Shape 97">
              <a:extLst>
                <a:ext uri="{FF2B5EF4-FFF2-40B4-BE49-F238E27FC236}">
                  <a16:creationId xmlns:a16="http://schemas.microsoft.com/office/drawing/2014/main" id="{3E1B1432-1047-246B-C8C0-ADE9AABF2639}"/>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59" name="Group 45">
              <a:extLst>
                <a:ext uri="{FF2B5EF4-FFF2-40B4-BE49-F238E27FC236}">
                  <a16:creationId xmlns:a16="http://schemas.microsoft.com/office/drawing/2014/main" id="{042C6CFD-522C-D4D5-4CAF-BA0998AB2868}"/>
                </a:ext>
              </a:extLst>
            </p:cNvPr>
            <p:cNvGrpSpPr/>
            <p:nvPr/>
          </p:nvGrpSpPr>
          <p:grpSpPr>
            <a:xfrm>
              <a:off x="6345880" y="1080659"/>
              <a:ext cx="261451" cy="360219"/>
              <a:chOff x="943524" y="3635770"/>
              <a:chExt cx="321960" cy="443587"/>
            </a:xfrm>
            <a:noFill/>
          </p:grpSpPr>
          <p:sp>
            <p:nvSpPr>
              <p:cNvPr id="60" name="Freeform: Shape 46">
                <a:extLst>
                  <a:ext uri="{FF2B5EF4-FFF2-40B4-BE49-F238E27FC236}">
                    <a16:creationId xmlns:a16="http://schemas.microsoft.com/office/drawing/2014/main" id="{473910F0-E16C-B23D-637E-B9769BB9A186}"/>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61" name="Freeform: Shape 47">
                <a:extLst>
                  <a:ext uri="{FF2B5EF4-FFF2-40B4-BE49-F238E27FC236}">
                    <a16:creationId xmlns:a16="http://schemas.microsoft.com/office/drawing/2014/main" id="{C8E06D67-0CF2-F796-932E-5B57B0970841}"/>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3" name="Freeform: Shape 48">
                <a:extLst>
                  <a:ext uri="{FF2B5EF4-FFF2-40B4-BE49-F238E27FC236}">
                    <a16:creationId xmlns:a16="http://schemas.microsoft.com/office/drawing/2014/main" id="{83B3B5CC-EA7F-5DA3-BDAC-265F1157EC8A}"/>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4" name="Freeform: Shape 49">
                <a:extLst>
                  <a:ext uri="{FF2B5EF4-FFF2-40B4-BE49-F238E27FC236}">
                    <a16:creationId xmlns:a16="http://schemas.microsoft.com/office/drawing/2014/main" id="{0A789B62-BF95-C32D-4C46-AAD386BD77DC}"/>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5" name="Freeform: Shape 50">
                <a:extLst>
                  <a:ext uri="{FF2B5EF4-FFF2-40B4-BE49-F238E27FC236}">
                    <a16:creationId xmlns:a16="http://schemas.microsoft.com/office/drawing/2014/main" id="{A790B457-5ABA-D263-7CC8-7671E49E94E9}"/>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6" name="Freeform: Shape 51">
                <a:extLst>
                  <a:ext uri="{FF2B5EF4-FFF2-40B4-BE49-F238E27FC236}">
                    <a16:creationId xmlns:a16="http://schemas.microsoft.com/office/drawing/2014/main" id="{CD370D1F-6DB0-7F65-9F55-C38581718A9B}"/>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7" name="Freeform: Shape 52">
                <a:extLst>
                  <a:ext uri="{FF2B5EF4-FFF2-40B4-BE49-F238E27FC236}">
                    <a16:creationId xmlns:a16="http://schemas.microsoft.com/office/drawing/2014/main" id="{3918D256-FF4B-932B-9703-E78B8BEE3EBA}"/>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8" name="Freeform: Shape 53">
                <a:extLst>
                  <a:ext uri="{FF2B5EF4-FFF2-40B4-BE49-F238E27FC236}">
                    <a16:creationId xmlns:a16="http://schemas.microsoft.com/office/drawing/2014/main" id="{25EAABA5-5606-A3A2-0191-A24EB07BFD83}"/>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89" name="Freeform: Shape 54">
                <a:extLst>
                  <a:ext uri="{FF2B5EF4-FFF2-40B4-BE49-F238E27FC236}">
                    <a16:creationId xmlns:a16="http://schemas.microsoft.com/office/drawing/2014/main" id="{CC9FF743-B8C3-A087-2EB8-CC8947F6C976}"/>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90" name="Freeform: Shape 55">
                <a:extLst>
                  <a:ext uri="{FF2B5EF4-FFF2-40B4-BE49-F238E27FC236}">
                    <a16:creationId xmlns:a16="http://schemas.microsoft.com/office/drawing/2014/main" id="{27D427F3-BEB2-CF4A-17E3-AF8C4466B19D}"/>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91" name="Freeform: Shape 56">
                <a:extLst>
                  <a:ext uri="{FF2B5EF4-FFF2-40B4-BE49-F238E27FC236}">
                    <a16:creationId xmlns:a16="http://schemas.microsoft.com/office/drawing/2014/main" id="{17912AEB-C716-B481-49CA-65CBCBC9A2FD}"/>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92" name="Freeform: Shape 57">
                <a:extLst>
                  <a:ext uri="{FF2B5EF4-FFF2-40B4-BE49-F238E27FC236}">
                    <a16:creationId xmlns:a16="http://schemas.microsoft.com/office/drawing/2014/main" id="{DADB62F9-9C34-09F2-8905-E876A5143B43}"/>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sp>
        <p:nvSpPr>
          <p:cNvPr id="93" name="Rectangle 10">
            <a:extLst>
              <a:ext uri="{FF2B5EF4-FFF2-40B4-BE49-F238E27FC236}">
                <a16:creationId xmlns:a16="http://schemas.microsoft.com/office/drawing/2014/main" id="{AAE049C7-894A-C863-6F65-E16DEFBA44B1}"/>
              </a:ext>
            </a:extLst>
          </p:cNvPr>
          <p:cNvSpPr/>
          <p:nvPr/>
        </p:nvSpPr>
        <p:spPr>
          <a:xfrm>
            <a:off x="6241425" y="5962511"/>
            <a:ext cx="2188948" cy="369332"/>
          </a:xfrm>
          <a:prstGeom prst="rect">
            <a:avLst/>
          </a:prstGeom>
        </p:spPr>
        <p:txBody>
          <a:bodyPr wrap="square">
            <a:spAutoFit/>
          </a:bodyPr>
          <a:lstStyle/>
          <a:p>
            <a:pPr algn="just"/>
            <a:r>
              <a:rPr lang="es-ES" b="1">
                <a:solidFill>
                  <a:schemeClr val="tx2">
                    <a:lumMod val="75000"/>
                  </a:schemeClr>
                </a:solidFill>
                <a:cs typeface="Arial" panose="020B0604020202020204" pitchFamily="34" charset="0"/>
              </a:rPr>
              <a:t>En este caso recibirá:</a:t>
            </a:r>
            <a:endParaRPr lang="es-ES">
              <a:solidFill>
                <a:schemeClr val="tx2">
                  <a:lumMod val="75000"/>
                </a:schemeClr>
              </a:solidFill>
              <a:cs typeface="Arial" panose="020B0604020202020204" pitchFamily="34" charset="0"/>
            </a:endParaRPr>
          </a:p>
        </p:txBody>
      </p:sp>
      <p:grpSp>
        <p:nvGrpSpPr>
          <p:cNvPr id="94" name="Grupo 93">
            <a:extLst>
              <a:ext uri="{FF2B5EF4-FFF2-40B4-BE49-F238E27FC236}">
                <a16:creationId xmlns:a16="http://schemas.microsoft.com/office/drawing/2014/main" id="{4C279140-FF38-5289-CE00-017A35220DE6}"/>
              </a:ext>
            </a:extLst>
          </p:cNvPr>
          <p:cNvGrpSpPr/>
          <p:nvPr/>
        </p:nvGrpSpPr>
        <p:grpSpPr>
          <a:xfrm flipH="1">
            <a:off x="8375846" y="3343365"/>
            <a:ext cx="3599209" cy="3133176"/>
            <a:chOff x="351150" y="1444151"/>
            <a:chExt cx="4956800" cy="4285048"/>
          </a:xfrm>
        </p:grpSpPr>
        <p:pic>
          <p:nvPicPr>
            <p:cNvPr id="95" name="Picture Placeholder 5">
              <a:extLst>
                <a:ext uri="{FF2B5EF4-FFF2-40B4-BE49-F238E27FC236}">
                  <a16:creationId xmlns:a16="http://schemas.microsoft.com/office/drawing/2014/main" id="{EE4E5E44-92E4-A966-2264-F4D96D0FA9FB}"/>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96" name="Oval 41">
              <a:extLst>
                <a:ext uri="{FF2B5EF4-FFF2-40B4-BE49-F238E27FC236}">
                  <a16:creationId xmlns:a16="http://schemas.microsoft.com/office/drawing/2014/main" id="{C33F2B87-E97B-C80E-C253-7FB7F70F8194}"/>
                </a:ext>
              </a:extLst>
            </p:cNvPr>
            <p:cNvSpPr/>
            <p:nvPr/>
          </p:nvSpPr>
          <p:spPr>
            <a:xfrm>
              <a:off x="2585278" y="3197904"/>
              <a:ext cx="2722672" cy="2531295"/>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Trámite de audiencia </a:t>
              </a:r>
            </a:p>
            <a:p>
              <a:pPr algn="ctr">
                <a:lnSpc>
                  <a:spcPct val="90000"/>
                </a:lnSpc>
              </a:pPr>
              <a:r>
                <a:rPr lang="es-ES" sz="2000" b="1" kern="0">
                  <a:solidFill>
                    <a:schemeClr val="bg1"/>
                  </a:solidFill>
                  <a:cs typeface="Arial" panose="020B0604020202020204" pitchFamily="34" charset="0"/>
                </a:rPr>
                <a:t>TA U 23 002</a:t>
              </a:r>
              <a:endParaRPr lang="es-ES" b="1" kern="0">
                <a:solidFill>
                  <a:schemeClr val="bg1"/>
                </a:solidFill>
                <a:cs typeface="Arial" panose="020B0604020202020204" pitchFamily="34" charset="0"/>
              </a:endParaRPr>
            </a:p>
          </p:txBody>
        </p:sp>
      </p:grpSp>
      <p:sp>
        <p:nvSpPr>
          <p:cNvPr id="97" name="Elipse 96">
            <a:extLst>
              <a:ext uri="{FF2B5EF4-FFF2-40B4-BE49-F238E27FC236}">
                <a16:creationId xmlns:a16="http://schemas.microsoft.com/office/drawing/2014/main" id="{52B12B4E-81F1-8520-62D3-81181BB1F28B}"/>
              </a:ext>
            </a:extLst>
          </p:cNvPr>
          <p:cNvSpPr/>
          <p:nvPr/>
        </p:nvSpPr>
        <p:spPr>
          <a:xfrm flipH="1" flipV="1">
            <a:off x="3030512" y="5220647"/>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98" name="Elipse 97">
            <a:extLst>
              <a:ext uri="{FF2B5EF4-FFF2-40B4-BE49-F238E27FC236}">
                <a16:creationId xmlns:a16="http://schemas.microsoft.com/office/drawing/2014/main" id="{CE909736-E48E-D530-3E84-45B0D7AADAC8}"/>
              </a:ext>
            </a:extLst>
          </p:cNvPr>
          <p:cNvSpPr/>
          <p:nvPr/>
        </p:nvSpPr>
        <p:spPr>
          <a:xfrm flipH="1" flipV="1">
            <a:off x="5258100" y="5207058"/>
            <a:ext cx="108000" cy="108000"/>
          </a:xfrm>
          <a:prstGeom prst="ellipse">
            <a:avLst/>
          </a:prstGeom>
          <a:solidFill>
            <a:srgbClr val="FF3399"/>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9" name="Grupo 98">
            <a:extLst>
              <a:ext uri="{FF2B5EF4-FFF2-40B4-BE49-F238E27FC236}">
                <a16:creationId xmlns:a16="http://schemas.microsoft.com/office/drawing/2014/main" id="{0C9D92B6-DF0C-41B5-FA49-EFAA0027A722}"/>
              </a:ext>
            </a:extLst>
          </p:cNvPr>
          <p:cNvGrpSpPr/>
          <p:nvPr/>
        </p:nvGrpSpPr>
        <p:grpSpPr>
          <a:xfrm>
            <a:off x="83315" y="100378"/>
            <a:ext cx="11312995" cy="630845"/>
            <a:chOff x="101977" y="91047"/>
            <a:chExt cx="11312995" cy="630845"/>
          </a:xfrm>
        </p:grpSpPr>
        <p:sp>
          <p:nvSpPr>
            <p:cNvPr id="100" name="TextBox 12">
              <a:extLst>
                <a:ext uri="{FF2B5EF4-FFF2-40B4-BE49-F238E27FC236}">
                  <a16:creationId xmlns:a16="http://schemas.microsoft.com/office/drawing/2014/main" id="{5F1967A1-8D41-F259-AD14-2D45977E11D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01" name="Grupo 100">
              <a:extLst>
                <a:ext uri="{FF2B5EF4-FFF2-40B4-BE49-F238E27FC236}">
                  <a16:creationId xmlns:a16="http://schemas.microsoft.com/office/drawing/2014/main" id="{939D72A1-775C-6099-024A-703F14669CA3}"/>
                </a:ext>
              </a:extLst>
            </p:cNvPr>
            <p:cNvGrpSpPr/>
            <p:nvPr/>
          </p:nvGrpSpPr>
          <p:grpSpPr>
            <a:xfrm>
              <a:off x="101977" y="91047"/>
              <a:ext cx="712074" cy="630845"/>
              <a:chOff x="101977" y="91047"/>
              <a:chExt cx="712074" cy="630845"/>
            </a:xfrm>
          </p:grpSpPr>
          <p:sp>
            <p:nvSpPr>
              <p:cNvPr id="102" name="Graphic 10">
                <a:extLst>
                  <a:ext uri="{FF2B5EF4-FFF2-40B4-BE49-F238E27FC236}">
                    <a16:creationId xmlns:a16="http://schemas.microsoft.com/office/drawing/2014/main" id="{860676A1-51B2-96A0-01F6-A96962DB87C8}"/>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3" name="TextBox 38">
                <a:extLst>
                  <a:ext uri="{FF2B5EF4-FFF2-40B4-BE49-F238E27FC236}">
                    <a16:creationId xmlns:a16="http://schemas.microsoft.com/office/drawing/2014/main" id="{A8637EB7-F883-D192-42C3-815E0ED27C0E}"/>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2" name="Imagen 1">
            <a:extLst>
              <a:ext uri="{FF2B5EF4-FFF2-40B4-BE49-F238E27FC236}">
                <a16:creationId xmlns:a16="http://schemas.microsoft.com/office/drawing/2014/main" id="{3CF25D77-C634-DCE3-7EAA-CDE3123F2119}"/>
              </a:ext>
            </a:extLst>
          </p:cNvPr>
          <p:cNvPicPr>
            <a:picLocks noChangeAspect="1"/>
          </p:cNvPicPr>
          <p:nvPr/>
        </p:nvPicPr>
        <p:blipFill>
          <a:blip r:embed="rId4"/>
          <a:stretch>
            <a:fillRect/>
          </a:stretch>
        </p:blipFill>
        <p:spPr>
          <a:xfrm>
            <a:off x="5434586" y="145473"/>
            <a:ext cx="2196000" cy="574317"/>
          </a:xfrm>
          <a:prstGeom prst="rect">
            <a:avLst/>
          </a:prstGeom>
        </p:spPr>
      </p:pic>
      <p:sp>
        <p:nvSpPr>
          <p:cNvPr id="3" name="CuadroTexto 2">
            <a:extLst>
              <a:ext uri="{FF2B5EF4-FFF2-40B4-BE49-F238E27FC236}">
                <a16:creationId xmlns:a16="http://schemas.microsoft.com/office/drawing/2014/main" id="{C362F959-DECF-B58C-A78A-C3DE0D168656}"/>
              </a:ext>
            </a:extLst>
          </p:cNvPr>
          <p:cNvSpPr txBox="1"/>
          <p:nvPr/>
        </p:nvSpPr>
        <p:spPr>
          <a:xfrm>
            <a:off x="2057122" y="1915568"/>
            <a:ext cx="6099348" cy="415498"/>
          </a:xfrm>
          <a:prstGeom prst="rect">
            <a:avLst/>
          </a:prstGeom>
          <a:noFill/>
        </p:spPr>
        <p:txBody>
          <a:bodyPr wrap="square">
            <a:spAutoFit/>
          </a:bodyPr>
          <a:lstStyle/>
          <a:p>
            <a:r>
              <a:rPr lang="es-ES" altLang="en-US" sz="2100" b="1">
                <a:solidFill>
                  <a:srgbClr val="D73A2C"/>
                </a:solidFill>
              </a:rPr>
              <a:t>Situaciones posibles</a:t>
            </a:r>
            <a:endParaRPr lang="es-ES" sz="2100" b="1"/>
          </a:p>
        </p:txBody>
      </p:sp>
    </p:spTree>
    <p:extLst>
      <p:ext uri="{BB962C8B-B14F-4D97-AF65-F5344CB8AC3E}">
        <p14:creationId xmlns:p14="http://schemas.microsoft.com/office/powerpoint/2010/main" val="79696423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rsegi Panjang: Sudut Lengkung 1">
            <a:extLst>
              <a:ext uri="{FF2B5EF4-FFF2-40B4-BE49-F238E27FC236}">
                <a16:creationId xmlns:a16="http://schemas.microsoft.com/office/drawing/2014/main" id="{0E05EF94-4BCA-8DD9-EF94-3F4E2E963819}"/>
              </a:ext>
            </a:extLst>
          </p:cNvPr>
          <p:cNvSpPr/>
          <p:nvPr/>
        </p:nvSpPr>
        <p:spPr>
          <a:xfrm flipV="1">
            <a:off x="0" y="6074622"/>
            <a:ext cx="12192000" cy="804844"/>
          </a:xfrm>
          <a:prstGeom prst="rect">
            <a:avLst/>
          </a:prstGeom>
          <a:solidFill>
            <a:schemeClr val="accent2">
              <a:lumMod val="75000"/>
            </a:scheme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2600">
              <a:solidFill>
                <a:schemeClr val="bg1"/>
              </a:solidFill>
              <a:latin typeface="Calibri" panose="020F0502020204030204"/>
              <a:ea typeface="Lato Light" panose="020F0502020204030203" pitchFamily="34" charset="0"/>
              <a:cs typeface="Segoe UI" panose="020B0502040204020203" pitchFamily="34" charset="0"/>
            </a:endParaRPr>
          </a:p>
        </p:txBody>
      </p:sp>
      <p:sp>
        <p:nvSpPr>
          <p:cNvPr id="8" name="CuadroTexto 7">
            <a:extLst>
              <a:ext uri="{FF2B5EF4-FFF2-40B4-BE49-F238E27FC236}">
                <a16:creationId xmlns:a16="http://schemas.microsoft.com/office/drawing/2014/main" id="{3F6FE3C0-6117-C14E-7C23-BE90C419E816}"/>
              </a:ext>
            </a:extLst>
          </p:cNvPr>
          <p:cNvSpPr txBox="1"/>
          <p:nvPr/>
        </p:nvSpPr>
        <p:spPr>
          <a:xfrm>
            <a:off x="251236" y="6149957"/>
            <a:ext cx="5873946" cy="584775"/>
          </a:xfrm>
          <a:prstGeom prst="rect">
            <a:avLst/>
          </a:prstGeom>
          <a:noFill/>
        </p:spPr>
        <p:txBody>
          <a:bodyPr wrap="square">
            <a:spAutoFit/>
          </a:bodyPr>
          <a:lstStyle/>
          <a:p>
            <a:pPr algn="just">
              <a:spcBef>
                <a:spcPts val="600"/>
              </a:spcBef>
            </a:pPr>
            <a:r>
              <a:rPr lang="es-ES" sz="1600" b="1">
                <a:solidFill>
                  <a:schemeClr val="bg1"/>
                </a:solidFill>
              </a:rPr>
              <a:t>PLAZO RENUNCIA: </a:t>
            </a:r>
            <a:r>
              <a:rPr lang="es-ES" sz="1600">
                <a:solidFill>
                  <a:schemeClr val="bg1"/>
                </a:solidFill>
              </a:rPr>
              <a:t>Desde la fecha de notificación del trámite de audiencia hasta el último día del mes natural siguiente a dicha fecha.</a:t>
            </a:r>
          </a:p>
        </p:txBody>
      </p:sp>
      <p:sp>
        <p:nvSpPr>
          <p:cNvPr id="9" name="CuadroTexto 8">
            <a:extLst>
              <a:ext uri="{FF2B5EF4-FFF2-40B4-BE49-F238E27FC236}">
                <a16:creationId xmlns:a16="http://schemas.microsoft.com/office/drawing/2014/main" id="{CB6472FE-3263-24FE-D2FC-C885BD3E8568}"/>
              </a:ext>
            </a:extLst>
          </p:cNvPr>
          <p:cNvSpPr txBox="1"/>
          <p:nvPr/>
        </p:nvSpPr>
        <p:spPr>
          <a:xfrm>
            <a:off x="6075152" y="6150891"/>
            <a:ext cx="2614455" cy="584775"/>
          </a:xfrm>
          <a:prstGeom prst="rect">
            <a:avLst/>
          </a:prstGeom>
          <a:noFill/>
        </p:spPr>
        <p:txBody>
          <a:bodyPr wrap="square">
            <a:spAutoFit/>
          </a:bodyPr>
          <a:lstStyle/>
          <a:p>
            <a:pPr algn="ctr">
              <a:spcBef>
                <a:spcPts val="600"/>
              </a:spcBef>
            </a:pPr>
            <a:r>
              <a:rPr lang="es-ES" sz="1600" b="1">
                <a:solidFill>
                  <a:schemeClr val="bg1"/>
                </a:solidFill>
              </a:rPr>
              <a:t>EJERCICIO RENUNCIA: </a:t>
            </a:r>
            <a:r>
              <a:rPr lang="es-ES" sz="1600" err="1">
                <a:solidFill>
                  <a:schemeClr val="bg1"/>
                </a:solidFill>
              </a:rPr>
              <a:t>Importass</a:t>
            </a:r>
            <a:r>
              <a:rPr lang="es-ES" sz="1600">
                <a:solidFill>
                  <a:schemeClr val="bg1"/>
                </a:solidFill>
              </a:rPr>
              <a:t> o Sistema RED</a:t>
            </a:r>
          </a:p>
        </p:txBody>
      </p:sp>
      <p:sp>
        <p:nvSpPr>
          <p:cNvPr id="10" name="CuadroTexto 9">
            <a:extLst>
              <a:ext uri="{FF2B5EF4-FFF2-40B4-BE49-F238E27FC236}">
                <a16:creationId xmlns:a16="http://schemas.microsoft.com/office/drawing/2014/main" id="{F9C0AFEE-4462-C16E-72C6-2C16DC2622ED}"/>
              </a:ext>
            </a:extLst>
          </p:cNvPr>
          <p:cNvSpPr txBox="1"/>
          <p:nvPr/>
        </p:nvSpPr>
        <p:spPr>
          <a:xfrm>
            <a:off x="8695866" y="6151825"/>
            <a:ext cx="3253232" cy="584775"/>
          </a:xfrm>
          <a:prstGeom prst="rect">
            <a:avLst/>
          </a:prstGeom>
          <a:noFill/>
        </p:spPr>
        <p:txBody>
          <a:bodyPr wrap="square">
            <a:spAutoFit/>
          </a:bodyPr>
          <a:lstStyle/>
          <a:p>
            <a:pPr algn="just">
              <a:spcBef>
                <a:spcPts val="600"/>
              </a:spcBef>
            </a:pPr>
            <a:r>
              <a:rPr lang="es-ES" sz="1600" b="1">
                <a:solidFill>
                  <a:schemeClr val="bg1"/>
                </a:solidFill>
              </a:rPr>
              <a:t>NO RENUNCIA: </a:t>
            </a:r>
            <a:r>
              <a:rPr lang="es-ES" sz="1600">
                <a:solidFill>
                  <a:schemeClr val="bg1"/>
                </a:solidFill>
              </a:rPr>
              <a:t>No se requiere actuación. Transcurso del plazo</a:t>
            </a:r>
          </a:p>
        </p:txBody>
      </p:sp>
      <p:sp>
        <p:nvSpPr>
          <p:cNvPr id="18" name="Rectangle 5">
            <a:extLst>
              <a:ext uri="{FF2B5EF4-FFF2-40B4-BE49-F238E27FC236}">
                <a16:creationId xmlns:a16="http://schemas.microsoft.com/office/drawing/2014/main" id="{9B050B8C-965C-3239-4D58-8220A28CA63A}"/>
              </a:ext>
            </a:extLst>
          </p:cNvPr>
          <p:cNvSpPr>
            <a:spLocks noChangeArrowheads="1"/>
          </p:cNvSpPr>
          <p:nvPr/>
        </p:nvSpPr>
        <p:spPr bwMode="auto">
          <a:xfrm rot="16200000">
            <a:off x="5961687" y="6454364"/>
            <a:ext cx="491305" cy="45719"/>
          </a:xfrm>
          <a:prstGeom prst="rect">
            <a:avLst/>
          </a:prstGeom>
          <a:solidFill>
            <a:schemeClr val="bg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37" name="Rectangle 5">
            <a:extLst>
              <a:ext uri="{FF2B5EF4-FFF2-40B4-BE49-F238E27FC236}">
                <a16:creationId xmlns:a16="http://schemas.microsoft.com/office/drawing/2014/main" id="{A2771D67-8BA1-505B-F1C9-D599D5F4FA4E}"/>
              </a:ext>
            </a:extLst>
          </p:cNvPr>
          <p:cNvSpPr>
            <a:spLocks noChangeArrowheads="1"/>
          </p:cNvSpPr>
          <p:nvPr/>
        </p:nvSpPr>
        <p:spPr bwMode="auto">
          <a:xfrm rot="16200000">
            <a:off x="8381442" y="6454363"/>
            <a:ext cx="491305" cy="45719"/>
          </a:xfrm>
          <a:prstGeom prst="rect">
            <a:avLst/>
          </a:prstGeom>
          <a:solidFill>
            <a:schemeClr val="bg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57</a:t>
            </a:fld>
            <a:endParaRPr lang="es-ES"/>
          </a:p>
        </p:txBody>
      </p:sp>
      <p:grpSp>
        <p:nvGrpSpPr>
          <p:cNvPr id="73" name="Grupo 72">
            <a:extLst>
              <a:ext uri="{FF2B5EF4-FFF2-40B4-BE49-F238E27FC236}">
                <a16:creationId xmlns:a16="http://schemas.microsoft.com/office/drawing/2014/main" id="{DBF4D708-467A-5546-B07A-CDE175A91221}"/>
              </a:ext>
            </a:extLst>
          </p:cNvPr>
          <p:cNvGrpSpPr/>
          <p:nvPr/>
        </p:nvGrpSpPr>
        <p:grpSpPr>
          <a:xfrm>
            <a:off x="754875" y="2270033"/>
            <a:ext cx="630375" cy="468001"/>
            <a:chOff x="1569187" y="2290097"/>
            <a:chExt cx="630375" cy="468001"/>
          </a:xfrm>
        </p:grpSpPr>
        <p:sp>
          <p:nvSpPr>
            <p:cNvPr id="69" name="Graphic 2">
              <a:extLst>
                <a:ext uri="{FF2B5EF4-FFF2-40B4-BE49-F238E27FC236}">
                  <a16:creationId xmlns:a16="http://schemas.microsoft.com/office/drawing/2014/main" id="{770BCAC2-EE40-A0D7-462D-1872AAE0C67A}"/>
                </a:ext>
              </a:extLst>
            </p:cNvPr>
            <p:cNvSpPr/>
            <p:nvPr/>
          </p:nvSpPr>
          <p:spPr>
            <a:xfrm>
              <a:off x="1613001" y="2290097"/>
              <a:ext cx="542747" cy="468001"/>
            </a:xfrm>
            <a:custGeom>
              <a:avLst/>
              <a:gdLst>
                <a:gd name="connsiteX0" fmla="*/ 682415 w 973568"/>
                <a:gd name="connsiteY0" fmla="*/ 0 h 839491"/>
                <a:gd name="connsiteX1" fmla="*/ 290826 w 973568"/>
                <a:gd name="connsiteY1" fmla="*/ 0 h 839491"/>
                <a:gd name="connsiteX2" fmla="*/ 206517 w 973568"/>
                <a:gd name="connsiteY2" fmla="*/ 47803 h 839491"/>
                <a:gd name="connsiteX3" fmla="*/ 13997 w 973568"/>
                <a:gd name="connsiteY3" fmla="*/ 369160 h 839491"/>
                <a:gd name="connsiteX4" fmla="*/ 13997 w 973568"/>
                <a:gd name="connsiteY4" fmla="*/ 470168 h 839491"/>
                <a:gd name="connsiteX5" fmla="*/ 206681 w 973568"/>
                <a:gd name="connsiteY5" fmla="*/ 791689 h 839491"/>
                <a:gd name="connsiteX6" fmla="*/ 290990 w 973568"/>
                <a:gd name="connsiteY6" fmla="*/ 839492 h 839491"/>
                <a:gd name="connsiteX7" fmla="*/ 682578 w 973568"/>
                <a:gd name="connsiteY7" fmla="*/ 839492 h 839491"/>
                <a:gd name="connsiteX8" fmla="*/ 766888 w 973568"/>
                <a:gd name="connsiteY8" fmla="*/ 791689 h 839491"/>
                <a:gd name="connsiteX9" fmla="*/ 959571 w 973568"/>
                <a:gd name="connsiteY9" fmla="*/ 470168 h 839491"/>
                <a:gd name="connsiteX10" fmla="*/ 959571 w 973568"/>
                <a:gd name="connsiteY10" fmla="*/ 369160 h 839491"/>
                <a:gd name="connsiteX11" fmla="*/ 766724 w 973568"/>
                <a:gd name="connsiteY11" fmla="*/ 47803 h 839491"/>
                <a:gd name="connsiteX12" fmla="*/ 682415 w 973568"/>
                <a:gd name="connsiteY12" fmla="*/ 0 h 8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568" h="839491">
                  <a:moveTo>
                    <a:pt x="682415" y="0"/>
                  </a:moveTo>
                  <a:lnTo>
                    <a:pt x="290826" y="0"/>
                  </a:lnTo>
                  <a:cubicBezTo>
                    <a:pt x="256284" y="0"/>
                    <a:pt x="224361" y="18172"/>
                    <a:pt x="206517" y="47803"/>
                  </a:cubicBezTo>
                  <a:lnTo>
                    <a:pt x="13997" y="369160"/>
                  </a:lnTo>
                  <a:cubicBezTo>
                    <a:pt x="-4666" y="400265"/>
                    <a:pt x="-4666" y="439063"/>
                    <a:pt x="13997" y="470168"/>
                  </a:cubicBezTo>
                  <a:lnTo>
                    <a:pt x="206681" y="791689"/>
                  </a:lnTo>
                  <a:cubicBezTo>
                    <a:pt x="224361" y="821320"/>
                    <a:pt x="256448" y="839492"/>
                    <a:pt x="290990" y="839492"/>
                  </a:cubicBezTo>
                  <a:lnTo>
                    <a:pt x="682578" y="839492"/>
                  </a:lnTo>
                  <a:cubicBezTo>
                    <a:pt x="717121" y="839492"/>
                    <a:pt x="749044" y="821320"/>
                    <a:pt x="766888" y="791689"/>
                  </a:cubicBezTo>
                  <a:lnTo>
                    <a:pt x="959571" y="470168"/>
                  </a:lnTo>
                  <a:cubicBezTo>
                    <a:pt x="978234" y="439063"/>
                    <a:pt x="978234" y="400265"/>
                    <a:pt x="959571" y="369160"/>
                  </a:cubicBezTo>
                  <a:lnTo>
                    <a:pt x="766724" y="47803"/>
                  </a:lnTo>
                  <a:cubicBezTo>
                    <a:pt x="749044" y="18172"/>
                    <a:pt x="716957" y="0"/>
                    <a:pt x="682415" y="0"/>
                  </a:cubicBezTo>
                  <a:close/>
                </a:path>
              </a:pathLst>
            </a:custGeom>
            <a:solidFill>
              <a:srgbClr val="FFC000"/>
            </a:solidFill>
            <a:ln w="0" cap="flat">
              <a:noFill/>
              <a:prstDash val="solid"/>
              <a:miter/>
            </a:ln>
          </p:spPr>
          <p:txBody>
            <a:bodyPr rtlCol="0" anchor="ctr"/>
            <a:lstStyle/>
            <a:p>
              <a:endParaRPr lang="en-US"/>
            </a:p>
          </p:txBody>
        </p:sp>
        <p:sp>
          <p:nvSpPr>
            <p:cNvPr id="72" name="CuadroTexto 71">
              <a:extLst>
                <a:ext uri="{FF2B5EF4-FFF2-40B4-BE49-F238E27FC236}">
                  <a16:creationId xmlns:a16="http://schemas.microsoft.com/office/drawing/2014/main" id="{5B150086-B2E3-8446-9131-98F72518928F}"/>
                </a:ext>
              </a:extLst>
            </p:cNvPr>
            <p:cNvSpPr txBox="1"/>
            <p:nvPr/>
          </p:nvSpPr>
          <p:spPr>
            <a:xfrm>
              <a:off x="1569187" y="2339431"/>
              <a:ext cx="630375" cy="369332"/>
            </a:xfrm>
            <a:prstGeom prst="rect">
              <a:avLst/>
            </a:prstGeom>
            <a:noFill/>
          </p:spPr>
          <p:txBody>
            <a:bodyPr wrap="square" rtlCol="0">
              <a:spAutoFit/>
            </a:bodyPr>
            <a:lstStyle/>
            <a:p>
              <a:pPr algn="ctr"/>
              <a:r>
                <a:rPr lang="es-ES" b="1"/>
                <a:t>1</a:t>
              </a:r>
            </a:p>
          </p:txBody>
        </p:sp>
      </p:grpSp>
      <p:grpSp>
        <p:nvGrpSpPr>
          <p:cNvPr id="75" name="Grupo 74">
            <a:extLst>
              <a:ext uri="{FF2B5EF4-FFF2-40B4-BE49-F238E27FC236}">
                <a16:creationId xmlns:a16="http://schemas.microsoft.com/office/drawing/2014/main" id="{82E263D8-1459-E76B-AC5F-A5B86AEA468D}"/>
              </a:ext>
            </a:extLst>
          </p:cNvPr>
          <p:cNvGrpSpPr/>
          <p:nvPr/>
        </p:nvGrpSpPr>
        <p:grpSpPr>
          <a:xfrm>
            <a:off x="778323" y="4042981"/>
            <a:ext cx="630375" cy="468001"/>
            <a:chOff x="1569187" y="4794455"/>
            <a:chExt cx="630375" cy="468001"/>
          </a:xfrm>
        </p:grpSpPr>
        <p:sp>
          <p:nvSpPr>
            <p:cNvPr id="71" name="Graphic 2">
              <a:extLst>
                <a:ext uri="{FF2B5EF4-FFF2-40B4-BE49-F238E27FC236}">
                  <a16:creationId xmlns:a16="http://schemas.microsoft.com/office/drawing/2014/main" id="{4DECA8AF-C319-67F8-9E86-7CFB8CFFAB17}"/>
                </a:ext>
              </a:extLst>
            </p:cNvPr>
            <p:cNvSpPr/>
            <p:nvPr/>
          </p:nvSpPr>
          <p:spPr>
            <a:xfrm>
              <a:off x="1616412" y="4794455"/>
              <a:ext cx="542747" cy="468001"/>
            </a:xfrm>
            <a:custGeom>
              <a:avLst/>
              <a:gdLst>
                <a:gd name="connsiteX0" fmla="*/ 682415 w 973568"/>
                <a:gd name="connsiteY0" fmla="*/ 0 h 839491"/>
                <a:gd name="connsiteX1" fmla="*/ 290826 w 973568"/>
                <a:gd name="connsiteY1" fmla="*/ 0 h 839491"/>
                <a:gd name="connsiteX2" fmla="*/ 206517 w 973568"/>
                <a:gd name="connsiteY2" fmla="*/ 47803 h 839491"/>
                <a:gd name="connsiteX3" fmla="*/ 13997 w 973568"/>
                <a:gd name="connsiteY3" fmla="*/ 369160 h 839491"/>
                <a:gd name="connsiteX4" fmla="*/ 13997 w 973568"/>
                <a:gd name="connsiteY4" fmla="*/ 470168 h 839491"/>
                <a:gd name="connsiteX5" fmla="*/ 206681 w 973568"/>
                <a:gd name="connsiteY5" fmla="*/ 791689 h 839491"/>
                <a:gd name="connsiteX6" fmla="*/ 290990 w 973568"/>
                <a:gd name="connsiteY6" fmla="*/ 839492 h 839491"/>
                <a:gd name="connsiteX7" fmla="*/ 682578 w 973568"/>
                <a:gd name="connsiteY7" fmla="*/ 839492 h 839491"/>
                <a:gd name="connsiteX8" fmla="*/ 766888 w 973568"/>
                <a:gd name="connsiteY8" fmla="*/ 791689 h 839491"/>
                <a:gd name="connsiteX9" fmla="*/ 959571 w 973568"/>
                <a:gd name="connsiteY9" fmla="*/ 470168 h 839491"/>
                <a:gd name="connsiteX10" fmla="*/ 959571 w 973568"/>
                <a:gd name="connsiteY10" fmla="*/ 369160 h 839491"/>
                <a:gd name="connsiteX11" fmla="*/ 766724 w 973568"/>
                <a:gd name="connsiteY11" fmla="*/ 47803 h 839491"/>
                <a:gd name="connsiteX12" fmla="*/ 682415 w 973568"/>
                <a:gd name="connsiteY12" fmla="*/ 0 h 8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568" h="839491">
                  <a:moveTo>
                    <a:pt x="682415" y="0"/>
                  </a:moveTo>
                  <a:lnTo>
                    <a:pt x="290826" y="0"/>
                  </a:lnTo>
                  <a:cubicBezTo>
                    <a:pt x="256284" y="0"/>
                    <a:pt x="224361" y="18172"/>
                    <a:pt x="206517" y="47803"/>
                  </a:cubicBezTo>
                  <a:lnTo>
                    <a:pt x="13997" y="369160"/>
                  </a:lnTo>
                  <a:cubicBezTo>
                    <a:pt x="-4666" y="400265"/>
                    <a:pt x="-4666" y="439063"/>
                    <a:pt x="13997" y="470168"/>
                  </a:cubicBezTo>
                  <a:lnTo>
                    <a:pt x="206681" y="791689"/>
                  </a:lnTo>
                  <a:cubicBezTo>
                    <a:pt x="224361" y="821320"/>
                    <a:pt x="256448" y="839492"/>
                    <a:pt x="290990" y="839492"/>
                  </a:cubicBezTo>
                  <a:lnTo>
                    <a:pt x="682578" y="839492"/>
                  </a:lnTo>
                  <a:cubicBezTo>
                    <a:pt x="717121" y="839492"/>
                    <a:pt x="749044" y="821320"/>
                    <a:pt x="766888" y="791689"/>
                  </a:cubicBezTo>
                  <a:lnTo>
                    <a:pt x="959571" y="470168"/>
                  </a:lnTo>
                  <a:cubicBezTo>
                    <a:pt x="978234" y="439063"/>
                    <a:pt x="978234" y="400265"/>
                    <a:pt x="959571" y="369160"/>
                  </a:cubicBezTo>
                  <a:lnTo>
                    <a:pt x="766724" y="47803"/>
                  </a:lnTo>
                  <a:cubicBezTo>
                    <a:pt x="749044" y="18172"/>
                    <a:pt x="716957" y="0"/>
                    <a:pt x="682415" y="0"/>
                  </a:cubicBezTo>
                  <a:close/>
                </a:path>
              </a:pathLst>
            </a:custGeom>
            <a:solidFill>
              <a:srgbClr val="FF3399"/>
            </a:solidFill>
            <a:ln w="0" cap="flat">
              <a:noFill/>
              <a:prstDash val="solid"/>
              <a:miter/>
            </a:ln>
          </p:spPr>
          <p:txBody>
            <a:bodyPr rtlCol="0" anchor="ctr"/>
            <a:lstStyle/>
            <a:p>
              <a:endParaRPr lang="en-US"/>
            </a:p>
          </p:txBody>
        </p:sp>
        <p:sp>
          <p:nvSpPr>
            <p:cNvPr id="74" name="CuadroTexto 73">
              <a:extLst>
                <a:ext uri="{FF2B5EF4-FFF2-40B4-BE49-F238E27FC236}">
                  <a16:creationId xmlns:a16="http://schemas.microsoft.com/office/drawing/2014/main" id="{110FAB4C-08D6-28EE-00A8-AF51E51D0AEE}"/>
                </a:ext>
              </a:extLst>
            </p:cNvPr>
            <p:cNvSpPr txBox="1"/>
            <p:nvPr/>
          </p:nvSpPr>
          <p:spPr>
            <a:xfrm>
              <a:off x="1569187" y="4843789"/>
              <a:ext cx="630375" cy="369332"/>
            </a:xfrm>
            <a:prstGeom prst="rect">
              <a:avLst/>
            </a:prstGeom>
            <a:noFill/>
          </p:spPr>
          <p:txBody>
            <a:bodyPr wrap="square" rtlCol="0">
              <a:spAutoFit/>
            </a:bodyPr>
            <a:lstStyle/>
            <a:p>
              <a:pPr algn="ctr"/>
              <a:r>
                <a:rPr lang="es-ES" b="1">
                  <a:solidFill>
                    <a:schemeClr val="bg1">
                      <a:lumMod val="95000"/>
                    </a:schemeClr>
                  </a:solidFill>
                </a:rPr>
                <a:t>2</a:t>
              </a:r>
            </a:p>
          </p:txBody>
        </p:sp>
      </p:grpSp>
      <p:sp>
        <p:nvSpPr>
          <p:cNvPr id="81" name="CuadroTexto 80">
            <a:extLst>
              <a:ext uri="{FF2B5EF4-FFF2-40B4-BE49-F238E27FC236}">
                <a16:creationId xmlns:a16="http://schemas.microsoft.com/office/drawing/2014/main" id="{2BD667D6-3316-DDB9-EE8D-9F671BEECA2D}"/>
              </a:ext>
            </a:extLst>
          </p:cNvPr>
          <p:cNvSpPr txBox="1"/>
          <p:nvPr/>
        </p:nvSpPr>
        <p:spPr>
          <a:xfrm>
            <a:off x="1321654" y="2449685"/>
            <a:ext cx="1723880" cy="341632"/>
          </a:xfrm>
          <a:prstGeom prst="rect">
            <a:avLst/>
          </a:prstGeom>
          <a:noFill/>
        </p:spPr>
        <p:txBody>
          <a:bodyPr wrap="square">
            <a:spAutoFit/>
          </a:bodyPr>
          <a:lstStyle/>
          <a:p>
            <a:pPr algn="ctr">
              <a:lnSpc>
                <a:spcPct val="90000"/>
              </a:lnSpc>
            </a:pPr>
            <a:r>
              <a:rPr lang="es-ES" b="1" kern="0">
                <a:solidFill>
                  <a:srgbClr val="1D5253"/>
                </a:solidFill>
                <a:cs typeface="Arial" panose="020B0604020202020204" pitchFamily="34" charset="0"/>
              </a:rPr>
              <a:t>TA U 23 001</a:t>
            </a:r>
          </a:p>
        </p:txBody>
      </p:sp>
      <p:sp>
        <p:nvSpPr>
          <p:cNvPr id="101" name="Subtitle 2">
            <a:extLst>
              <a:ext uri="{FF2B5EF4-FFF2-40B4-BE49-F238E27FC236}">
                <a16:creationId xmlns:a16="http://schemas.microsoft.com/office/drawing/2014/main" id="{AED0DCDF-D912-21ED-83EE-F594D998699A}"/>
              </a:ext>
            </a:extLst>
          </p:cNvPr>
          <p:cNvSpPr txBox="1">
            <a:spLocks noChangeArrowheads="1"/>
          </p:cNvSpPr>
          <p:nvPr/>
        </p:nvSpPr>
        <p:spPr bwMode="auto">
          <a:xfrm>
            <a:off x="1477840" y="2245431"/>
            <a:ext cx="17238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Trámite de audiencia</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sp>
        <p:nvSpPr>
          <p:cNvPr id="113" name="CuadroTexto 112">
            <a:extLst>
              <a:ext uri="{FF2B5EF4-FFF2-40B4-BE49-F238E27FC236}">
                <a16:creationId xmlns:a16="http://schemas.microsoft.com/office/drawing/2014/main" id="{38188B71-EC5A-E6B2-2854-B7FCC1DBB8F3}"/>
              </a:ext>
            </a:extLst>
          </p:cNvPr>
          <p:cNvSpPr txBox="1"/>
          <p:nvPr/>
        </p:nvSpPr>
        <p:spPr>
          <a:xfrm>
            <a:off x="1362184" y="4215323"/>
            <a:ext cx="1723880" cy="341632"/>
          </a:xfrm>
          <a:prstGeom prst="rect">
            <a:avLst/>
          </a:prstGeom>
          <a:noFill/>
        </p:spPr>
        <p:txBody>
          <a:bodyPr wrap="square">
            <a:spAutoFit/>
          </a:bodyPr>
          <a:lstStyle/>
          <a:p>
            <a:pPr algn="ctr">
              <a:lnSpc>
                <a:spcPct val="90000"/>
              </a:lnSpc>
            </a:pPr>
            <a:r>
              <a:rPr lang="es-ES" b="1" kern="0">
                <a:solidFill>
                  <a:srgbClr val="1D5253"/>
                </a:solidFill>
                <a:cs typeface="Arial" panose="020B0604020202020204" pitchFamily="34" charset="0"/>
              </a:rPr>
              <a:t>TA U 23 002</a:t>
            </a:r>
          </a:p>
        </p:txBody>
      </p:sp>
      <p:sp>
        <p:nvSpPr>
          <p:cNvPr id="114" name="Subtitle 2">
            <a:extLst>
              <a:ext uri="{FF2B5EF4-FFF2-40B4-BE49-F238E27FC236}">
                <a16:creationId xmlns:a16="http://schemas.microsoft.com/office/drawing/2014/main" id="{79A3608C-0AF7-576D-DCA3-0EFE3B6BAD15}"/>
              </a:ext>
            </a:extLst>
          </p:cNvPr>
          <p:cNvSpPr txBox="1">
            <a:spLocks noChangeArrowheads="1"/>
          </p:cNvSpPr>
          <p:nvPr/>
        </p:nvSpPr>
        <p:spPr bwMode="auto">
          <a:xfrm>
            <a:off x="1518370" y="4011069"/>
            <a:ext cx="17238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Trámite de audiencia</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grpSp>
        <p:nvGrpSpPr>
          <p:cNvPr id="14" name="Grupo 13">
            <a:extLst>
              <a:ext uri="{FF2B5EF4-FFF2-40B4-BE49-F238E27FC236}">
                <a16:creationId xmlns:a16="http://schemas.microsoft.com/office/drawing/2014/main" id="{3D46BE8A-3551-5FDC-2DB9-474191A90B68}"/>
              </a:ext>
            </a:extLst>
          </p:cNvPr>
          <p:cNvGrpSpPr/>
          <p:nvPr/>
        </p:nvGrpSpPr>
        <p:grpSpPr>
          <a:xfrm>
            <a:off x="3450615" y="2305597"/>
            <a:ext cx="2099219" cy="1077908"/>
            <a:chOff x="3892112" y="2983757"/>
            <a:chExt cx="2814739" cy="1657530"/>
          </a:xfrm>
        </p:grpSpPr>
        <p:sp>
          <p:nvSpPr>
            <p:cNvPr id="4" name="Rectangle 13">
              <a:extLst>
                <a:ext uri="{FF2B5EF4-FFF2-40B4-BE49-F238E27FC236}">
                  <a16:creationId xmlns:a16="http://schemas.microsoft.com/office/drawing/2014/main" id="{7C14BD23-7313-C2E4-9F96-E06757F6343A}"/>
                </a:ext>
              </a:extLst>
            </p:cNvPr>
            <p:cNvSpPr>
              <a:spLocks noChangeArrowheads="1"/>
            </p:cNvSpPr>
            <p:nvPr/>
          </p:nvSpPr>
          <p:spPr bwMode="auto">
            <a:xfrm>
              <a:off x="3892112" y="3235498"/>
              <a:ext cx="2814739" cy="1352553"/>
            </a:xfrm>
            <a:prstGeom prst="rect">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a:solidFill>
                  <a:prstClr val="white"/>
                </a:solidFill>
              </a:endParaRPr>
            </a:p>
          </p:txBody>
        </p:sp>
        <p:sp>
          <p:nvSpPr>
            <p:cNvPr id="6" name="Rectangle 5">
              <a:extLst>
                <a:ext uri="{FF2B5EF4-FFF2-40B4-BE49-F238E27FC236}">
                  <a16:creationId xmlns:a16="http://schemas.microsoft.com/office/drawing/2014/main" id="{CD449E4E-D61B-6EDC-F6B8-D0E934EAFAF2}"/>
                </a:ext>
              </a:extLst>
            </p:cNvPr>
            <p:cNvSpPr>
              <a:spLocks noChangeArrowheads="1"/>
            </p:cNvSpPr>
            <p:nvPr/>
          </p:nvSpPr>
          <p:spPr bwMode="auto">
            <a:xfrm>
              <a:off x="3892112" y="2983757"/>
              <a:ext cx="2814739" cy="125360"/>
            </a:xfrm>
            <a:prstGeom prst="rect">
              <a:avLst/>
            </a:prstGeom>
            <a:solidFill>
              <a:srgbClr val="266F8B"/>
            </a:solidFill>
            <a:ln>
              <a:solidFill>
                <a:srgbClr val="3783A1"/>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7" name="Rectangle 10">
              <a:extLst>
                <a:ext uri="{FF2B5EF4-FFF2-40B4-BE49-F238E27FC236}">
                  <a16:creationId xmlns:a16="http://schemas.microsoft.com/office/drawing/2014/main" id="{138204EB-DD60-9ABD-F66F-42B0BEB2AFAE}"/>
                </a:ext>
              </a:extLst>
            </p:cNvPr>
            <p:cNvSpPr/>
            <p:nvPr/>
          </p:nvSpPr>
          <p:spPr>
            <a:xfrm>
              <a:off x="3957348" y="3174129"/>
              <a:ext cx="2639687" cy="1467158"/>
            </a:xfrm>
            <a:prstGeom prst="rect">
              <a:avLst/>
            </a:prstGeom>
          </p:spPr>
          <p:txBody>
            <a:bodyPr wrap="square">
              <a:spAutoFit/>
            </a:bodyPr>
            <a:lstStyle/>
            <a:p>
              <a:pPr algn="just"/>
              <a:r>
                <a:rPr lang="es-ES" sz="1400">
                  <a:solidFill>
                    <a:schemeClr val="accent2">
                      <a:lumMod val="50000"/>
                    </a:schemeClr>
                  </a:solidFill>
                  <a:cs typeface="Arial" panose="020B0604020202020204" pitchFamily="34" charset="0"/>
                </a:rPr>
                <a:t>Se comunica que se </a:t>
              </a:r>
              <a:r>
                <a:rPr lang="es-ES" sz="1400">
                  <a:solidFill>
                    <a:srgbClr val="1D5253"/>
                  </a:solidFill>
                  <a:cs typeface="Arial" panose="020B0604020202020204" pitchFamily="34" charset="0"/>
                </a:rPr>
                <a:t>puede elegir entre la </a:t>
              </a:r>
              <a:r>
                <a:rPr lang="es-ES" sz="1400" b="1" err="1">
                  <a:solidFill>
                    <a:srgbClr val="1D5253"/>
                  </a:solidFill>
                  <a:cs typeface="Arial" panose="020B0604020202020204" pitchFamily="34" charset="0"/>
                </a:rPr>
                <a:t>BCPpM</a:t>
              </a:r>
              <a:r>
                <a:rPr lang="es-ES" sz="1400">
                  <a:solidFill>
                    <a:srgbClr val="1D5253"/>
                  </a:solidFill>
                  <a:cs typeface="Arial" panose="020B0604020202020204" pitchFamily="34" charset="0"/>
                </a:rPr>
                <a:t> </a:t>
              </a:r>
              <a:r>
                <a:rPr lang="es-ES" sz="1400">
                  <a:solidFill>
                    <a:schemeClr val="accent2">
                      <a:lumMod val="50000"/>
                    </a:schemeClr>
                  </a:solidFill>
                  <a:cs typeface="Arial" panose="020B0604020202020204" pitchFamily="34" charset="0"/>
                </a:rPr>
                <a:t>y la que determinan los </a:t>
              </a:r>
              <a:r>
                <a:rPr lang="es-ES" sz="1400" b="1">
                  <a:solidFill>
                    <a:srgbClr val="1D5253"/>
                  </a:solidFill>
                  <a:cs typeface="Arial" panose="020B0604020202020204" pitchFamily="34" charset="0"/>
                </a:rPr>
                <a:t>RNM</a:t>
              </a:r>
            </a:p>
          </p:txBody>
        </p:sp>
      </p:grpSp>
      <p:grpSp>
        <p:nvGrpSpPr>
          <p:cNvPr id="15" name="Grupo 14">
            <a:extLst>
              <a:ext uri="{FF2B5EF4-FFF2-40B4-BE49-F238E27FC236}">
                <a16:creationId xmlns:a16="http://schemas.microsoft.com/office/drawing/2014/main" id="{087186A7-975E-029A-E67D-366CEA76E328}"/>
              </a:ext>
            </a:extLst>
          </p:cNvPr>
          <p:cNvGrpSpPr/>
          <p:nvPr/>
        </p:nvGrpSpPr>
        <p:grpSpPr>
          <a:xfrm flipV="1">
            <a:off x="5808446" y="2162085"/>
            <a:ext cx="632249" cy="839569"/>
            <a:chOff x="5252565" y="4282066"/>
            <a:chExt cx="1248393" cy="1657746"/>
          </a:xfrm>
          <a:solidFill>
            <a:srgbClr val="D73A2C"/>
          </a:solidFill>
        </p:grpSpPr>
        <p:sp>
          <p:nvSpPr>
            <p:cNvPr id="17" name="Freeform 28">
              <a:extLst>
                <a:ext uri="{FF2B5EF4-FFF2-40B4-BE49-F238E27FC236}">
                  <a16:creationId xmlns:a16="http://schemas.microsoft.com/office/drawing/2014/main" id="{48966AB6-E281-2FE2-44A7-1C19A3DF76A3}"/>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29">
              <a:extLst>
                <a:ext uri="{FF2B5EF4-FFF2-40B4-BE49-F238E27FC236}">
                  <a16:creationId xmlns:a16="http://schemas.microsoft.com/office/drawing/2014/main" id="{B479A2F2-4B0A-CF77-F8B3-6D2E5A5B331D}"/>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21" name="Grupo 20">
            <a:extLst>
              <a:ext uri="{FF2B5EF4-FFF2-40B4-BE49-F238E27FC236}">
                <a16:creationId xmlns:a16="http://schemas.microsoft.com/office/drawing/2014/main" id="{EDB51E12-9E68-1183-1503-8DEBDD6559C8}"/>
              </a:ext>
            </a:extLst>
          </p:cNvPr>
          <p:cNvGrpSpPr/>
          <p:nvPr/>
        </p:nvGrpSpPr>
        <p:grpSpPr>
          <a:xfrm>
            <a:off x="5808446" y="2992897"/>
            <a:ext cx="632249" cy="839569"/>
            <a:chOff x="5252565" y="4282066"/>
            <a:chExt cx="1248393" cy="1657746"/>
          </a:xfrm>
          <a:solidFill>
            <a:srgbClr val="D73A2C"/>
          </a:solidFill>
        </p:grpSpPr>
        <p:sp>
          <p:nvSpPr>
            <p:cNvPr id="22" name="Freeform 28">
              <a:extLst>
                <a:ext uri="{FF2B5EF4-FFF2-40B4-BE49-F238E27FC236}">
                  <a16:creationId xmlns:a16="http://schemas.microsoft.com/office/drawing/2014/main" id="{BDB85E0C-0C1B-9E53-B848-46F5205958AB}"/>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29">
              <a:extLst>
                <a:ext uri="{FF2B5EF4-FFF2-40B4-BE49-F238E27FC236}">
                  <a16:creationId xmlns:a16="http://schemas.microsoft.com/office/drawing/2014/main" id="{3413AF6C-C695-8127-728B-746A1A2F745A}"/>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26" name="CuadroTexto 25">
            <a:extLst>
              <a:ext uri="{FF2B5EF4-FFF2-40B4-BE49-F238E27FC236}">
                <a16:creationId xmlns:a16="http://schemas.microsoft.com/office/drawing/2014/main" id="{68CAB6C8-7276-64C8-2DBA-572395F87657}"/>
              </a:ext>
            </a:extLst>
          </p:cNvPr>
          <p:cNvSpPr txBox="1"/>
          <p:nvPr/>
        </p:nvSpPr>
        <p:spPr>
          <a:xfrm>
            <a:off x="6525670" y="4630364"/>
            <a:ext cx="2920645" cy="1384995"/>
          </a:xfrm>
          <a:prstGeom prst="rect">
            <a:avLst/>
          </a:prstGeom>
          <a:noFill/>
        </p:spPr>
        <p:txBody>
          <a:bodyPr wrap="square">
            <a:spAutoFit/>
          </a:bodyPr>
          <a:lstStyle/>
          <a:p>
            <a:pPr algn="just"/>
            <a:r>
              <a:rPr lang="es-ES" sz="1400"/>
              <a:t>Si quiere </a:t>
            </a:r>
            <a:r>
              <a:rPr lang="es-ES" sz="1400" b="1">
                <a:solidFill>
                  <a:srgbClr val="1D5253"/>
                </a:solidFill>
              </a:rPr>
              <a:t>renunciar a la BBCC que corresponde por  RNM </a:t>
            </a:r>
            <a:r>
              <a:rPr lang="es-ES" sz="1400"/>
              <a:t>debe hacerlo en </a:t>
            </a:r>
            <a:r>
              <a:rPr lang="es-ES" sz="1400" b="1" err="1">
                <a:solidFill>
                  <a:srgbClr val="1D5253"/>
                </a:solidFill>
              </a:rPr>
              <a:t>Importass</a:t>
            </a:r>
            <a:r>
              <a:rPr lang="es-ES" sz="1400" b="1">
                <a:solidFill>
                  <a:schemeClr val="accent2"/>
                </a:solidFill>
              </a:rPr>
              <a:t> </a:t>
            </a:r>
            <a:r>
              <a:rPr lang="es-ES" sz="1400"/>
              <a:t>o </a:t>
            </a:r>
            <a:r>
              <a:rPr lang="es-ES" sz="1400" b="1">
                <a:solidFill>
                  <a:srgbClr val="1D5253"/>
                </a:solidFill>
              </a:rPr>
              <a:t>Sistema RED</a:t>
            </a:r>
            <a:r>
              <a:rPr lang="es-ES" sz="1400"/>
              <a:t>. Se establece como BCD la del  31/12/2022.</a:t>
            </a:r>
          </a:p>
          <a:p>
            <a:pPr algn="just"/>
            <a:endParaRPr lang="es-ES" sz="1400"/>
          </a:p>
        </p:txBody>
      </p:sp>
      <p:grpSp>
        <p:nvGrpSpPr>
          <p:cNvPr id="77" name="Grupo 76">
            <a:extLst>
              <a:ext uri="{FF2B5EF4-FFF2-40B4-BE49-F238E27FC236}">
                <a16:creationId xmlns:a16="http://schemas.microsoft.com/office/drawing/2014/main" id="{F4F5F85B-2818-2616-8F6D-12F708898CF2}"/>
              </a:ext>
            </a:extLst>
          </p:cNvPr>
          <p:cNvGrpSpPr/>
          <p:nvPr/>
        </p:nvGrpSpPr>
        <p:grpSpPr>
          <a:xfrm>
            <a:off x="3450615" y="4101300"/>
            <a:ext cx="2099219" cy="1338729"/>
            <a:chOff x="3892112" y="2983757"/>
            <a:chExt cx="2814739" cy="2058602"/>
          </a:xfrm>
        </p:grpSpPr>
        <p:sp>
          <p:nvSpPr>
            <p:cNvPr id="82" name="Rectangle 13">
              <a:extLst>
                <a:ext uri="{FF2B5EF4-FFF2-40B4-BE49-F238E27FC236}">
                  <a16:creationId xmlns:a16="http://schemas.microsoft.com/office/drawing/2014/main" id="{BE1B6FFC-300A-30D4-B6A0-441424B653B6}"/>
                </a:ext>
              </a:extLst>
            </p:cNvPr>
            <p:cNvSpPr>
              <a:spLocks noChangeArrowheads="1"/>
            </p:cNvSpPr>
            <p:nvPr/>
          </p:nvSpPr>
          <p:spPr bwMode="auto">
            <a:xfrm>
              <a:off x="3892112" y="3235499"/>
              <a:ext cx="2814739" cy="1806860"/>
            </a:xfrm>
            <a:prstGeom prst="rect">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a:solidFill>
                  <a:prstClr val="white"/>
                </a:solidFill>
              </a:endParaRPr>
            </a:p>
          </p:txBody>
        </p:sp>
        <p:sp>
          <p:nvSpPr>
            <p:cNvPr id="83" name="Rectangle 5">
              <a:extLst>
                <a:ext uri="{FF2B5EF4-FFF2-40B4-BE49-F238E27FC236}">
                  <a16:creationId xmlns:a16="http://schemas.microsoft.com/office/drawing/2014/main" id="{441D5A6F-70BF-6AB7-AF25-245811525FEC}"/>
                </a:ext>
              </a:extLst>
            </p:cNvPr>
            <p:cNvSpPr>
              <a:spLocks noChangeArrowheads="1"/>
            </p:cNvSpPr>
            <p:nvPr/>
          </p:nvSpPr>
          <p:spPr bwMode="auto">
            <a:xfrm>
              <a:off x="3892112" y="2983757"/>
              <a:ext cx="2814739" cy="125360"/>
            </a:xfrm>
            <a:prstGeom prst="rect">
              <a:avLst/>
            </a:prstGeom>
            <a:solidFill>
              <a:srgbClr val="266F8B"/>
            </a:solidFill>
            <a:ln>
              <a:solidFill>
                <a:srgbClr val="3783A1"/>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84" name="Rectangle 10">
              <a:extLst>
                <a:ext uri="{FF2B5EF4-FFF2-40B4-BE49-F238E27FC236}">
                  <a16:creationId xmlns:a16="http://schemas.microsoft.com/office/drawing/2014/main" id="{3ED3A30A-FDFE-AD33-7F17-0AD7C0790940}"/>
                </a:ext>
              </a:extLst>
            </p:cNvPr>
            <p:cNvSpPr/>
            <p:nvPr/>
          </p:nvSpPr>
          <p:spPr>
            <a:xfrm>
              <a:off x="4007456" y="3243907"/>
              <a:ext cx="2539470" cy="1798452"/>
            </a:xfrm>
            <a:prstGeom prst="rect">
              <a:avLst/>
            </a:prstGeom>
          </p:spPr>
          <p:txBody>
            <a:bodyPr wrap="square">
              <a:spAutoFit/>
            </a:bodyPr>
            <a:lstStyle/>
            <a:p>
              <a:pPr algn="just"/>
              <a:r>
                <a:rPr lang="es-ES" sz="1400">
                  <a:solidFill>
                    <a:schemeClr val="accent2">
                      <a:lumMod val="50000"/>
                    </a:schemeClr>
                  </a:solidFill>
                  <a:cs typeface="Arial" panose="020B0604020202020204" pitchFamily="34" charset="0"/>
                </a:rPr>
                <a:t>Se comunica que se puede elegir entre la BBCC que determinan los  </a:t>
              </a:r>
              <a:r>
                <a:rPr lang="es-ES" sz="1400" b="1">
                  <a:solidFill>
                    <a:srgbClr val="1D5253"/>
                  </a:solidFill>
                  <a:cs typeface="Arial" panose="020B0604020202020204" pitchFamily="34" charset="0"/>
                </a:rPr>
                <a:t>RNM</a:t>
              </a:r>
              <a:r>
                <a:rPr lang="es-ES" sz="1400">
                  <a:solidFill>
                    <a:schemeClr val="accent2">
                      <a:lumMod val="50000"/>
                    </a:schemeClr>
                  </a:solidFill>
                  <a:cs typeface="Arial" panose="020B0604020202020204" pitchFamily="34" charset="0"/>
                </a:rPr>
                <a:t> y la del </a:t>
              </a:r>
              <a:r>
                <a:rPr lang="es-ES" sz="1400" b="1">
                  <a:solidFill>
                    <a:srgbClr val="1D5253"/>
                  </a:solidFill>
                  <a:cs typeface="Arial" panose="020B0604020202020204" pitchFamily="34" charset="0"/>
                </a:rPr>
                <a:t>31/12/2022</a:t>
              </a:r>
            </a:p>
          </p:txBody>
        </p:sp>
      </p:grpSp>
      <p:grpSp>
        <p:nvGrpSpPr>
          <p:cNvPr id="85" name="Grupo 84">
            <a:extLst>
              <a:ext uri="{FF2B5EF4-FFF2-40B4-BE49-F238E27FC236}">
                <a16:creationId xmlns:a16="http://schemas.microsoft.com/office/drawing/2014/main" id="{9FBF8129-2A04-ED9D-0397-40124C389D24}"/>
              </a:ext>
            </a:extLst>
          </p:cNvPr>
          <p:cNvGrpSpPr/>
          <p:nvPr/>
        </p:nvGrpSpPr>
        <p:grpSpPr>
          <a:xfrm flipV="1">
            <a:off x="5808446" y="3607514"/>
            <a:ext cx="632249" cy="839569"/>
            <a:chOff x="5252565" y="4282066"/>
            <a:chExt cx="1248393" cy="1657746"/>
          </a:xfrm>
          <a:solidFill>
            <a:srgbClr val="D73A2C"/>
          </a:solidFill>
        </p:grpSpPr>
        <p:sp>
          <p:nvSpPr>
            <p:cNvPr id="86" name="Freeform 28">
              <a:extLst>
                <a:ext uri="{FF2B5EF4-FFF2-40B4-BE49-F238E27FC236}">
                  <a16:creationId xmlns:a16="http://schemas.microsoft.com/office/drawing/2014/main" id="{6A260048-9880-EB00-6B95-B7C52E13CBF3}"/>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9">
              <a:extLst>
                <a:ext uri="{FF2B5EF4-FFF2-40B4-BE49-F238E27FC236}">
                  <a16:creationId xmlns:a16="http://schemas.microsoft.com/office/drawing/2014/main" id="{BED03448-5E01-5829-61A6-CBC162CB37E9}"/>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8" name="Grupo 87">
            <a:extLst>
              <a:ext uri="{FF2B5EF4-FFF2-40B4-BE49-F238E27FC236}">
                <a16:creationId xmlns:a16="http://schemas.microsoft.com/office/drawing/2014/main" id="{A66642B6-D1CB-38BD-E7C3-6279FA556752}"/>
              </a:ext>
            </a:extLst>
          </p:cNvPr>
          <p:cNvGrpSpPr/>
          <p:nvPr/>
        </p:nvGrpSpPr>
        <p:grpSpPr>
          <a:xfrm>
            <a:off x="5808446" y="4438328"/>
            <a:ext cx="632249" cy="839569"/>
            <a:chOff x="5252565" y="4282066"/>
            <a:chExt cx="1248393" cy="1657746"/>
          </a:xfrm>
          <a:solidFill>
            <a:srgbClr val="D73A2C"/>
          </a:solidFill>
        </p:grpSpPr>
        <p:sp>
          <p:nvSpPr>
            <p:cNvPr id="89" name="Freeform 28">
              <a:extLst>
                <a:ext uri="{FF2B5EF4-FFF2-40B4-BE49-F238E27FC236}">
                  <a16:creationId xmlns:a16="http://schemas.microsoft.com/office/drawing/2014/main" id="{A0444ACA-01B4-466C-FEC3-6C406339878F}"/>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9">
              <a:extLst>
                <a:ext uri="{FF2B5EF4-FFF2-40B4-BE49-F238E27FC236}">
                  <a16:creationId xmlns:a16="http://schemas.microsoft.com/office/drawing/2014/main" id="{D5C03B50-2096-E51F-D575-39C3522D5513}"/>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91" name="CuadroTexto 90">
            <a:extLst>
              <a:ext uri="{FF2B5EF4-FFF2-40B4-BE49-F238E27FC236}">
                <a16:creationId xmlns:a16="http://schemas.microsoft.com/office/drawing/2014/main" id="{F3A539E7-17E5-9718-7488-0AF82663C83B}"/>
              </a:ext>
            </a:extLst>
          </p:cNvPr>
          <p:cNvSpPr txBox="1"/>
          <p:nvPr/>
        </p:nvSpPr>
        <p:spPr>
          <a:xfrm>
            <a:off x="6525670" y="1621540"/>
            <a:ext cx="2856456" cy="954107"/>
          </a:xfrm>
          <a:prstGeom prst="rect">
            <a:avLst/>
          </a:prstGeom>
          <a:noFill/>
        </p:spPr>
        <p:txBody>
          <a:bodyPr wrap="square">
            <a:spAutoFit/>
          </a:bodyPr>
          <a:lstStyle/>
          <a:p>
            <a:pPr algn="just"/>
            <a:r>
              <a:rPr lang="es-ES" sz="1400"/>
              <a:t>Si quiere </a:t>
            </a:r>
            <a:r>
              <a:rPr lang="es-ES" sz="1400" b="1">
                <a:solidFill>
                  <a:srgbClr val="1D5253"/>
                </a:solidFill>
              </a:rPr>
              <a:t>renunciar a la BBCC que corresponde por RNM </a:t>
            </a:r>
            <a:r>
              <a:rPr lang="es-ES" sz="1400"/>
              <a:t>debe hacerlo en </a:t>
            </a:r>
            <a:r>
              <a:rPr lang="es-ES" sz="1400" b="1" err="1">
                <a:solidFill>
                  <a:srgbClr val="1D5253"/>
                </a:solidFill>
              </a:rPr>
              <a:t>Importass</a:t>
            </a:r>
            <a:r>
              <a:rPr lang="es-ES" sz="1400" b="1">
                <a:solidFill>
                  <a:schemeClr val="accent2"/>
                </a:solidFill>
              </a:rPr>
              <a:t> </a:t>
            </a:r>
            <a:r>
              <a:rPr lang="es-ES" sz="1400"/>
              <a:t>o </a:t>
            </a:r>
            <a:r>
              <a:rPr lang="es-ES" sz="1400" b="1">
                <a:solidFill>
                  <a:srgbClr val="1D5253"/>
                </a:solidFill>
              </a:rPr>
              <a:t>Sistema RED</a:t>
            </a:r>
            <a:r>
              <a:rPr lang="es-ES" sz="1400"/>
              <a:t>. Se establece como BCD las BCP.</a:t>
            </a:r>
          </a:p>
        </p:txBody>
      </p:sp>
      <p:sp>
        <p:nvSpPr>
          <p:cNvPr id="92" name="CuadroTexto 91">
            <a:extLst>
              <a:ext uri="{FF2B5EF4-FFF2-40B4-BE49-F238E27FC236}">
                <a16:creationId xmlns:a16="http://schemas.microsoft.com/office/drawing/2014/main" id="{32454119-21D4-A07E-9F2C-6756DF940F2C}"/>
              </a:ext>
            </a:extLst>
          </p:cNvPr>
          <p:cNvSpPr txBox="1"/>
          <p:nvPr/>
        </p:nvSpPr>
        <p:spPr>
          <a:xfrm>
            <a:off x="6525670" y="3271102"/>
            <a:ext cx="2752020" cy="954107"/>
          </a:xfrm>
          <a:prstGeom prst="rect">
            <a:avLst/>
          </a:prstGeom>
          <a:noFill/>
        </p:spPr>
        <p:txBody>
          <a:bodyPr wrap="square">
            <a:spAutoFit/>
          </a:bodyPr>
          <a:lstStyle/>
          <a:p>
            <a:pPr algn="just"/>
            <a:r>
              <a:rPr lang="es-ES" sz="1400" b="1">
                <a:solidFill>
                  <a:srgbClr val="1D5253"/>
                </a:solidFill>
              </a:rPr>
              <a:t>Si quiere </a:t>
            </a:r>
            <a:r>
              <a:rPr lang="es-ES" sz="1400"/>
              <a:t>mantener como definitiva </a:t>
            </a:r>
            <a:r>
              <a:rPr lang="es-ES" sz="1400" b="1">
                <a:solidFill>
                  <a:srgbClr val="1D5253"/>
                </a:solidFill>
              </a:rPr>
              <a:t>la BBCC </a:t>
            </a:r>
            <a:r>
              <a:rPr lang="es-ES" sz="1400"/>
              <a:t>que le corresponde por </a:t>
            </a:r>
            <a:r>
              <a:rPr lang="es-ES" sz="1400" b="1">
                <a:solidFill>
                  <a:srgbClr val="1D5253"/>
                </a:solidFill>
              </a:rPr>
              <a:t>RNM</a:t>
            </a:r>
            <a:r>
              <a:rPr lang="es-ES" sz="1400"/>
              <a:t>, no debe realizar ninguna actuación. </a:t>
            </a:r>
          </a:p>
        </p:txBody>
      </p:sp>
      <p:grpSp>
        <p:nvGrpSpPr>
          <p:cNvPr id="11" name="Grupo 10">
            <a:extLst>
              <a:ext uri="{FF2B5EF4-FFF2-40B4-BE49-F238E27FC236}">
                <a16:creationId xmlns:a16="http://schemas.microsoft.com/office/drawing/2014/main" id="{B58F9010-190C-8E17-EAA1-7451CAC195D3}"/>
              </a:ext>
            </a:extLst>
          </p:cNvPr>
          <p:cNvGrpSpPr/>
          <p:nvPr/>
        </p:nvGrpSpPr>
        <p:grpSpPr>
          <a:xfrm>
            <a:off x="2023341" y="2806047"/>
            <a:ext cx="508874" cy="506019"/>
            <a:chOff x="6222168" y="1007759"/>
            <a:chExt cx="508874" cy="506019"/>
          </a:xfrm>
        </p:grpSpPr>
        <p:sp>
          <p:nvSpPr>
            <p:cNvPr id="12" name="Freeform: Shape 97">
              <a:extLst>
                <a:ext uri="{FF2B5EF4-FFF2-40B4-BE49-F238E27FC236}">
                  <a16:creationId xmlns:a16="http://schemas.microsoft.com/office/drawing/2014/main" id="{9AD899FB-9993-4021-BC04-53B1FF2DD02B}"/>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13" name="Group 45">
              <a:extLst>
                <a:ext uri="{FF2B5EF4-FFF2-40B4-BE49-F238E27FC236}">
                  <a16:creationId xmlns:a16="http://schemas.microsoft.com/office/drawing/2014/main" id="{25C810FD-0C23-CFE8-DF14-72F641620AF3}"/>
                </a:ext>
              </a:extLst>
            </p:cNvPr>
            <p:cNvGrpSpPr/>
            <p:nvPr/>
          </p:nvGrpSpPr>
          <p:grpSpPr>
            <a:xfrm>
              <a:off x="6345880" y="1080659"/>
              <a:ext cx="261451" cy="360219"/>
              <a:chOff x="943524" y="3635770"/>
              <a:chExt cx="321960" cy="443587"/>
            </a:xfrm>
            <a:noFill/>
          </p:grpSpPr>
          <p:sp>
            <p:nvSpPr>
              <p:cNvPr id="16" name="Freeform: Shape 46">
                <a:extLst>
                  <a:ext uri="{FF2B5EF4-FFF2-40B4-BE49-F238E27FC236}">
                    <a16:creationId xmlns:a16="http://schemas.microsoft.com/office/drawing/2014/main" id="{C87C4DA6-F573-2662-6E47-5B6E2706145D}"/>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19" name="Freeform: Shape 47">
                <a:extLst>
                  <a:ext uri="{FF2B5EF4-FFF2-40B4-BE49-F238E27FC236}">
                    <a16:creationId xmlns:a16="http://schemas.microsoft.com/office/drawing/2014/main" id="{B5425734-1BAA-333C-3E85-0EFF5DEFB0F2}"/>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24" name="Freeform: Shape 48">
                <a:extLst>
                  <a:ext uri="{FF2B5EF4-FFF2-40B4-BE49-F238E27FC236}">
                    <a16:creationId xmlns:a16="http://schemas.microsoft.com/office/drawing/2014/main" id="{A7151CBB-4CB8-44BF-B280-7C5E04C09AC6}"/>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25" name="Freeform: Shape 49">
                <a:extLst>
                  <a:ext uri="{FF2B5EF4-FFF2-40B4-BE49-F238E27FC236}">
                    <a16:creationId xmlns:a16="http://schemas.microsoft.com/office/drawing/2014/main" id="{FE6419D8-2AFD-9935-2266-3D48CDDA16F7}"/>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3" name="Freeform: Shape 50">
                <a:extLst>
                  <a:ext uri="{FF2B5EF4-FFF2-40B4-BE49-F238E27FC236}">
                    <a16:creationId xmlns:a16="http://schemas.microsoft.com/office/drawing/2014/main" id="{E540E4D8-2BD9-00CA-3210-1E1D32B54489}"/>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4" name="Freeform: Shape 51">
                <a:extLst>
                  <a:ext uri="{FF2B5EF4-FFF2-40B4-BE49-F238E27FC236}">
                    <a16:creationId xmlns:a16="http://schemas.microsoft.com/office/drawing/2014/main" id="{30AA2311-6E4D-2ADD-E4D5-A282BEF8C74F}"/>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6" name="Freeform: Shape 52">
                <a:extLst>
                  <a:ext uri="{FF2B5EF4-FFF2-40B4-BE49-F238E27FC236}">
                    <a16:creationId xmlns:a16="http://schemas.microsoft.com/office/drawing/2014/main" id="{69207551-B1AD-DD02-0F00-87903EE683FF}"/>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39" name="Freeform: Shape 53">
                <a:extLst>
                  <a:ext uri="{FF2B5EF4-FFF2-40B4-BE49-F238E27FC236}">
                    <a16:creationId xmlns:a16="http://schemas.microsoft.com/office/drawing/2014/main" id="{553EFA6F-DA6A-3BA0-623E-4C104F85E328}"/>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1" name="Freeform: Shape 54">
                <a:extLst>
                  <a:ext uri="{FF2B5EF4-FFF2-40B4-BE49-F238E27FC236}">
                    <a16:creationId xmlns:a16="http://schemas.microsoft.com/office/drawing/2014/main" id="{61DB4E71-9D46-7E7B-FF83-752097648427}"/>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2" name="Freeform: Shape 55">
                <a:extLst>
                  <a:ext uri="{FF2B5EF4-FFF2-40B4-BE49-F238E27FC236}">
                    <a16:creationId xmlns:a16="http://schemas.microsoft.com/office/drawing/2014/main" id="{6535457E-3859-4103-8EBD-33A09DACCF44}"/>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3" name="Freeform: Shape 56">
                <a:extLst>
                  <a:ext uri="{FF2B5EF4-FFF2-40B4-BE49-F238E27FC236}">
                    <a16:creationId xmlns:a16="http://schemas.microsoft.com/office/drawing/2014/main" id="{C0549841-5769-A995-1013-64B588FFBAA9}"/>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4" name="Freeform: Shape 57">
                <a:extLst>
                  <a:ext uri="{FF2B5EF4-FFF2-40B4-BE49-F238E27FC236}">
                    <a16:creationId xmlns:a16="http://schemas.microsoft.com/office/drawing/2014/main" id="{2570F4C0-ACDB-8262-54EA-F598F37BF25F}"/>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grpSp>
        <p:nvGrpSpPr>
          <p:cNvPr id="45" name="Grupo 44">
            <a:extLst>
              <a:ext uri="{FF2B5EF4-FFF2-40B4-BE49-F238E27FC236}">
                <a16:creationId xmlns:a16="http://schemas.microsoft.com/office/drawing/2014/main" id="{AA42E68D-6438-6CC9-ADB1-E4DC5FD07B8F}"/>
              </a:ext>
            </a:extLst>
          </p:cNvPr>
          <p:cNvGrpSpPr/>
          <p:nvPr/>
        </p:nvGrpSpPr>
        <p:grpSpPr>
          <a:xfrm>
            <a:off x="2023341" y="4589737"/>
            <a:ext cx="508874" cy="506019"/>
            <a:chOff x="6222168" y="1007759"/>
            <a:chExt cx="508874" cy="506019"/>
          </a:xfrm>
        </p:grpSpPr>
        <p:sp>
          <p:nvSpPr>
            <p:cNvPr id="46" name="Freeform: Shape 97">
              <a:extLst>
                <a:ext uri="{FF2B5EF4-FFF2-40B4-BE49-F238E27FC236}">
                  <a16:creationId xmlns:a16="http://schemas.microsoft.com/office/drawing/2014/main" id="{A35CF807-C1D5-9026-48E1-E1AE811BE85B}"/>
                </a:ext>
              </a:extLst>
            </p:cNvPr>
            <p:cNvSpPr/>
            <p:nvPr/>
          </p:nvSpPr>
          <p:spPr>
            <a:xfrm>
              <a:off x="6222168" y="1007759"/>
              <a:ext cx="508874" cy="506019"/>
            </a:xfrm>
            <a:custGeom>
              <a:avLst/>
              <a:gdLst>
                <a:gd name="connsiteX0" fmla="*/ 0 w 5021340"/>
                <a:gd name="connsiteY0" fmla="*/ 0 h 1005472"/>
                <a:gd name="connsiteX1" fmla="*/ 5021340 w 5021340"/>
                <a:gd name="connsiteY1" fmla="*/ 0 h 1005472"/>
                <a:gd name="connsiteX2" fmla="*/ 5021340 w 5021340"/>
                <a:gd name="connsiteY2" fmla="*/ 1005472 h 1005472"/>
                <a:gd name="connsiteX3" fmla="*/ 0 w 5021340"/>
                <a:gd name="connsiteY3" fmla="*/ 1005472 h 1005472"/>
                <a:gd name="connsiteX4" fmla="*/ 0 w 5021340"/>
                <a:gd name="connsiteY4" fmla="*/ 0 h 10054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21340" h="1005472">
                  <a:moveTo>
                    <a:pt x="0" y="0"/>
                  </a:moveTo>
                  <a:lnTo>
                    <a:pt x="5021340" y="0"/>
                  </a:lnTo>
                  <a:lnTo>
                    <a:pt x="5021340" y="1005472"/>
                  </a:lnTo>
                  <a:lnTo>
                    <a:pt x="0" y="1005472"/>
                  </a:lnTo>
                  <a:lnTo>
                    <a:pt x="0" y="0"/>
                  </a:lnTo>
                  <a:close/>
                </a:path>
              </a:pathLst>
            </a:custGeom>
            <a:solidFill>
              <a:schemeClr val="tx1">
                <a:lumMod val="65000"/>
                <a:lumOff val="35000"/>
              </a:schemeClr>
            </a:solidFill>
            <a:ln w="25400" cap="flat" cmpd="sng" algn="ctr">
              <a:noFill/>
              <a:prstDash val="solid"/>
            </a:ln>
            <a:effectLst/>
          </p:spPr>
          <p:txBody>
            <a:bodyPr wrap="square" rtlCol="0" anchor="ctr">
              <a:noAutofit/>
            </a:body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n-US" sz="2400" b="1" i="0" u="none" strike="noStrike" kern="0" cap="none" spc="0" normalizeH="0" baseline="0" noProof="0">
                <a:ln>
                  <a:noFill/>
                </a:ln>
                <a:solidFill>
                  <a:prstClr val="white"/>
                </a:solidFill>
                <a:effectLst/>
                <a:uLnTx/>
                <a:uFillTx/>
                <a:latin typeface="Segoe UI"/>
                <a:ea typeface="+mn-ea"/>
                <a:cs typeface="+mn-cs"/>
              </a:endParaRPr>
            </a:p>
          </p:txBody>
        </p:sp>
        <p:grpSp>
          <p:nvGrpSpPr>
            <p:cNvPr id="47" name="Group 45">
              <a:extLst>
                <a:ext uri="{FF2B5EF4-FFF2-40B4-BE49-F238E27FC236}">
                  <a16:creationId xmlns:a16="http://schemas.microsoft.com/office/drawing/2014/main" id="{F3742BB2-D2A0-64DC-4DBB-925AF398E12F}"/>
                </a:ext>
              </a:extLst>
            </p:cNvPr>
            <p:cNvGrpSpPr/>
            <p:nvPr/>
          </p:nvGrpSpPr>
          <p:grpSpPr>
            <a:xfrm>
              <a:off x="6345880" y="1080659"/>
              <a:ext cx="261451" cy="360219"/>
              <a:chOff x="943524" y="3635770"/>
              <a:chExt cx="321960" cy="443587"/>
            </a:xfrm>
            <a:noFill/>
          </p:grpSpPr>
          <p:sp>
            <p:nvSpPr>
              <p:cNvPr id="48" name="Freeform: Shape 46">
                <a:extLst>
                  <a:ext uri="{FF2B5EF4-FFF2-40B4-BE49-F238E27FC236}">
                    <a16:creationId xmlns:a16="http://schemas.microsoft.com/office/drawing/2014/main" id="{34DA2944-D046-8342-A034-C9C5D194D0B2}"/>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49" name="Freeform: Shape 47">
                <a:extLst>
                  <a:ext uri="{FF2B5EF4-FFF2-40B4-BE49-F238E27FC236}">
                    <a16:creationId xmlns:a16="http://schemas.microsoft.com/office/drawing/2014/main" id="{9D2E2F9E-6B78-F552-6CBA-83D54C66058F}"/>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0" name="Freeform: Shape 48">
                <a:extLst>
                  <a:ext uri="{FF2B5EF4-FFF2-40B4-BE49-F238E27FC236}">
                    <a16:creationId xmlns:a16="http://schemas.microsoft.com/office/drawing/2014/main" id="{5462080B-0BF3-5C89-8CF7-B8850FEE6826}"/>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1" name="Freeform: Shape 49">
                <a:extLst>
                  <a:ext uri="{FF2B5EF4-FFF2-40B4-BE49-F238E27FC236}">
                    <a16:creationId xmlns:a16="http://schemas.microsoft.com/office/drawing/2014/main" id="{F4111095-C9C9-D5BC-86F7-54966C9B4C5D}"/>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2" name="Freeform: Shape 50">
                <a:extLst>
                  <a:ext uri="{FF2B5EF4-FFF2-40B4-BE49-F238E27FC236}">
                    <a16:creationId xmlns:a16="http://schemas.microsoft.com/office/drawing/2014/main" id="{F7B81890-0AA7-FCBE-FDBD-2F267B7864AA}"/>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3" name="Freeform: Shape 51">
                <a:extLst>
                  <a:ext uri="{FF2B5EF4-FFF2-40B4-BE49-F238E27FC236}">
                    <a16:creationId xmlns:a16="http://schemas.microsoft.com/office/drawing/2014/main" id="{5A07B22B-D16C-7F61-2005-2B7EED3FB1E2}"/>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4" name="Freeform: Shape 52">
                <a:extLst>
                  <a:ext uri="{FF2B5EF4-FFF2-40B4-BE49-F238E27FC236}">
                    <a16:creationId xmlns:a16="http://schemas.microsoft.com/office/drawing/2014/main" id="{4AD500DA-1F09-56FB-656C-D4E7BC31B4B3}"/>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5" name="Freeform: Shape 53">
                <a:extLst>
                  <a:ext uri="{FF2B5EF4-FFF2-40B4-BE49-F238E27FC236}">
                    <a16:creationId xmlns:a16="http://schemas.microsoft.com/office/drawing/2014/main" id="{0C93793C-4AC6-BA11-9B9E-88D118469530}"/>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6" name="Freeform: Shape 54">
                <a:extLst>
                  <a:ext uri="{FF2B5EF4-FFF2-40B4-BE49-F238E27FC236}">
                    <a16:creationId xmlns:a16="http://schemas.microsoft.com/office/drawing/2014/main" id="{6BB5C3CF-4637-75E2-9182-384CABC6D1E2}"/>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7" name="Freeform: Shape 55">
                <a:extLst>
                  <a:ext uri="{FF2B5EF4-FFF2-40B4-BE49-F238E27FC236}">
                    <a16:creationId xmlns:a16="http://schemas.microsoft.com/office/drawing/2014/main" id="{2A0DE06F-57A3-82A0-BF53-48D5DD5FAEF0}"/>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8" name="Freeform: Shape 56">
                <a:extLst>
                  <a:ext uri="{FF2B5EF4-FFF2-40B4-BE49-F238E27FC236}">
                    <a16:creationId xmlns:a16="http://schemas.microsoft.com/office/drawing/2014/main" id="{17CCAF99-5BD0-4549-AA03-B90E749B2D3D}"/>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sp>
            <p:nvSpPr>
              <p:cNvPr id="59" name="Freeform: Shape 57">
                <a:extLst>
                  <a:ext uri="{FF2B5EF4-FFF2-40B4-BE49-F238E27FC236}">
                    <a16:creationId xmlns:a16="http://schemas.microsoft.com/office/drawing/2014/main" id="{EB2121BC-6FAD-21BB-6D6A-8FD0A91F9B2B}"/>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latin typeface="Segoe UI" panose="020B0502040204020203" pitchFamily="34" charset="0"/>
                </a:endParaRPr>
              </a:p>
            </p:txBody>
          </p:sp>
        </p:grpSp>
      </p:grpSp>
      <p:grpSp>
        <p:nvGrpSpPr>
          <p:cNvPr id="65" name="Grupo 64">
            <a:extLst>
              <a:ext uri="{FF2B5EF4-FFF2-40B4-BE49-F238E27FC236}">
                <a16:creationId xmlns:a16="http://schemas.microsoft.com/office/drawing/2014/main" id="{F3A19354-BCFB-7662-F9B7-0E50BA9EF17A}"/>
              </a:ext>
            </a:extLst>
          </p:cNvPr>
          <p:cNvGrpSpPr/>
          <p:nvPr/>
        </p:nvGrpSpPr>
        <p:grpSpPr>
          <a:xfrm>
            <a:off x="871112" y="905459"/>
            <a:ext cx="1102880" cy="928378"/>
            <a:chOff x="9191629" y="849644"/>
            <a:chExt cx="1743062" cy="1467268"/>
          </a:xfrm>
          <a:solidFill>
            <a:schemeClr val="accent3"/>
          </a:solidFill>
        </p:grpSpPr>
        <p:sp>
          <p:nvSpPr>
            <p:cNvPr id="66" name="!!CoverSlideFooterText">
              <a:extLst>
                <a:ext uri="{FF2B5EF4-FFF2-40B4-BE49-F238E27FC236}">
                  <a16:creationId xmlns:a16="http://schemas.microsoft.com/office/drawing/2014/main" id="{60C3B9AF-050F-1637-D4A2-75E1FB259FAB}"/>
                </a:ext>
              </a:extLst>
            </p:cNvPr>
            <p:cNvSpPr>
              <a:spLocks/>
            </p:cNvSpPr>
            <p:nvPr/>
          </p:nvSpPr>
          <p:spPr bwMode="auto">
            <a:xfrm>
              <a:off x="9191629" y="1108578"/>
              <a:ext cx="976381" cy="98287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67" name="!!CoverSlideFooterText">
              <a:extLst>
                <a:ext uri="{FF2B5EF4-FFF2-40B4-BE49-F238E27FC236}">
                  <a16:creationId xmlns:a16="http://schemas.microsoft.com/office/drawing/2014/main" id="{6FF78C29-7B85-382B-34D2-6E768D74E421}"/>
                </a:ext>
              </a:extLst>
            </p:cNvPr>
            <p:cNvSpPr>
              <a:spLocks/>
            </p:cNvSpPr>
            <p:nvPr/>
          </p:nvSpPr>
          <p:spPr bwMode="auto">
            <a:xfrm rot="17288340">
              <a:off x="10175227" y="1557447"/>
              <a:ext cx="756946" cy="761983"/>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70" name="!!CoverSlideFooterText">
              <a:extLst>
                <a:ext uri="{FF2B5EF4-FFF2-40B4-BE49-F238E27FC236}">
                  <a16:creationId xmlns:a16="http://schemas.microsoft.com/office/drawing/2014/main" id="{0DD15D46-C943-A40A-FC1E-9B8F7811228D}"/>
                </a:ext>
              </a:extLst>
            </p:cNvPr>
            <p:cNvSpPr>
              <a:spLocks/>
            </p:cNvSpPr>
            <p:nvPr/>
          </p:nvSpPr>
          <p:spPr bwMode="auto">
            <a:xfrm rot="17288340">
              <a:off x="10259020" y="847971"/>
              <a:ext cx="503043" cy="5063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grp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76" name="Subtitle 2">
            <a:extLst>
              <a:ext uri="{FF2B5EF4-FFF2-40B4-BE49-F238E27FC236}">
                <a16:creationId xmlns:a16="http://schemas.microsoft.com/office/drawing/2014/main" id="{3DC46F0B-22FE-117B-F93E-1336E19640C3}"/>
              </a:ext>
            </a:extLst>
          </p:cNvPr>
          <p:cNvSpPr txBox="1">
            <a:spLocks noChangeArrowheads="1"/>
          </p:cNvSpPr>
          <p:nvPr/>
        </p:nvSpPr>
        <p:spPr bwMode="auto">
          <a:xfrm>
            <a:off x="2120776" y="992589"/>
            <a:ext cx="8748330" cy="6617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solidFill>
                  <a:schemeClr val="accent6"/>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900">
                <a:latin typeface="+mn-lt"/>
                <a:ea typeface="Lato Light" panose="020F0502020204030203" pitchFamily="34" charset="0"/>
                <a:cs typeface="Segoe UI" panose="020B0502040204020203" pitchFamily="34" charset="0"/>
              </a:rPr>
              <a:t>Autónomo/a con </a:t>
            </a:r>
            <a:r>
              <a:rPr lang="es-ES" altLang="en-US" sz="1900" b="1">
                <a:solidFill>
                  <a:schemeClr val="accent1"/>
                </a:solidFill>
                <a:latin typeface="+mn-lt"/>
                <a:ea typeface="Lato Light" panose="020F0502020204030203" pitchFamily="34" charset="0"/>
                <a:cs typeface="Segoe UI" panose="020B0502040204020203" pitchFamily="34" charset="0"/>
              </a:rPr>
              <a:t>derecho</a:t>
            </a:r>
            <a:r>
              <a:rPr lang="es-ES" altLang="en-US" sz="1900">
                <a:latin typeface="+mn-lt"/>
                <a:ea typeface="Lato Light" panose="020F0502020204030203" pitchFamily="34" charset="0"/>
                <a:cs typeface="Segoe UI" panose="020B0502040204020203" pitchFamily="34" charset="0"/>
              </a:rPr>
              <a:t> a mantener una </a:t>
            </a:r>
            <a:r>
              <a:rPr lang="es-ES" altLang="en-US" sz="1900" b="1">
                <a:solidFill>
                  <a:schemeClr val="accent1"/>
                </a:solidFill>
                <a:latin typeface="+mn-lt"/>
                <a:ea typeface="Lato Light" panose="020F0502020204030203" pitchFamily="34" charset="0"/>
                <a:cs typeface="Segoe UI" panose="020B0502040204020203" pitchFamily="34" charset="0"/>
              </a:rPr>
              <a:t>BBCC superior a</a:t>
            </a:r>
            <a:r>
              <a:rPr lang="es-ES" altLang="en-US" sz="1900">
                <a:latin typeface="+mn-lt"/>
                <a:ea typeface="Lato Light" panose="020F0502020204030203" pitchFamily="34" charset="0"/>
                <a:cs typeface="Segoe UI" panose="020B0502040204020203" pitchFamily="34" charset="0"/>
              </a:rPr>
              <a:t> la que determinar </a:t>
            </a:r>
            <a:r>
              <a:rPr lang="es-ES" altLang="en-US" sz="1900" b="1">
                <a:solidFill>
                  <a:schemeClr val="accent1"/>
                </a:solidFill>
                <a:latin typeface="+mn-lt"/>
                <a:ea typeface="Lato Light" panose="020F0502020204030203" pitchFamily="34" charset="0"/>
                <a:cs typeface="Segoe UI" panose="020B0502040204020203" pitchFamily="34" charset="0"/>
              </a:rPr>
              <a:t>sus RNM</a:t>
            </a:r>
            <a:r>
              <a:rPr lang="es-ES" altLang="en-US" sz="1900">
                <a:solidFill>
                  <a:schemeClr val="accent1"/>
                </a:solidFill>
                <a:latin typeface="+mn-lt"/>
                <a:ea typeface="Lato Light" panose="020F0502020204030203" pitchFamily="34" charset="0"/>
                <a:cs typeface="Segoe UI" panose="020B0502040204020203" pitchFamily="34" charset="0"/>
              </a:rPr>
              <a:t>. </a:t>
            </a:r>
          </a:p>
          <a:p>
            <a:pPr>
              <a:lnSpc>
                <a:spcPct val="100000"/>
              </a:lnSpc>
              <a:spcBef>
                <a:spcPts val="0"/>
              </a:spcBef>
              <a:spcAft>
                <a:spcPts val="600"/>
              </a:spcAft>
              <a:buFont typeface="Arial" panose="020B0604020202020204" pitchFamily="34" charset="0"/>
              <a:buNone/>
            </a:pPr>
            <a:r>
              <a:rPr lang="es-ES" altLang="en-US" b="1">
                <a:solidFill>
                  <a:srgbClr val="D73A2C"/>
                </a:solidFill>
              </a:rPr>
              <a:t>Elección de BBCC</a:t>
            </a:r>
          </a:p>
        </p:txBody>
      </p:sp>
      <p:pic>
        <p:nvPicPr>
          <p:cNvPr id="127" name="Picture Placeholder 5">
            <a:extLst>
              <a:ext uri="{FF2B5EF4-FFF2-40B4-BE49-F238E27FC236}">
                <a16:creationId xmlns:a16="http://schemas.microsoft.com/office/drawing/2014/main" id="{EF12D60D-1E56-0437-317C-A543BCEB21E0}"/>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flipH="1">
            <a:off x="10202497" y="2737371"/>
            <a:ext cx="1944663" cy="1957432"/>
          </a:xfrm>
          <a:prstGeom prst="ellipse">
            <a:avLst/>
          </a:prstGeom>
        </p:spPr>
      </p:pic>
      <p:grpSp>
        <p:nvGrpSpPr>
          <p:cNvPr id="128" name="Grupo 127">
            <a:extLst>
              <a:ext uri="{FF2B5EF4-FFF2-40B4-BE49-F238E27FC236}">
                <a16:creationId xmlns:a16="http://schemas.microsoft.com/office/drawing/2014/main" id="{1B825644-C1E6-F80B-6901-7362DE526D97}"/>
              </a:ext>
            </a:extLst>
          </p:cNvPr>
          <p:cNvGrpSpPr/>
          <p:nvPr/>
        </p:nvGrpSpPr>
        <p:grpSpPr>
          <a:xfrm>
            <a:off x="9361171" y="1590279"/>
            <a:ext cx="1404000" cy="1080000"/>
            <a:chOff x="8471985" y="1393230"/>
            <a:chExt cx="1404000" cy="1080000"/>
          </a:xfrm>
        </p:grpSpPr>
        <p:sp>
          <p:nvSpPr>
            <p:cNvPr id="129" name="Oval 41">
              <a:extLst>
                <a:ext uri="{FF2B5EF4-FFF2-40B4-BE49-F238E27FC236}">
                  <a16:creationId xmlns:a16="http://schemas.microsoft.com/office/drawing/2014/main" id="{AC7CE8F5-54E7-6490-5CFA-4B9BB48C12D1}"/>
                </a:ext>
              </a:extLst>
            </p:cNvPr>
            <p:cNvSpPr/>
            <p:nvPr/>
          </p:nvSpPr>
          <p:spPr>
            <a:xfrm flipH="1">
              <a:off x="8624545" y="1393230"/>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130" name="CuadroTexto 129">
              <a:extLst>
                <a:ext uri="{FF2B5EF4-FFF2-40B4-BE49-F238E27FC236}">
                  <a16:creationId xmlns:a16="http://schemas.microsoft.com/office/drawing/2014/main" id="{A6927F4B-886D-9BE6-C388-05D24171F315}"/>
                </a:ext>
              </a:extLst>
            </p:cNvPr>
            <p:cNvSpPr txBox="1"/>
            <p:nvPr/>
          </p:nvSpPr>
          <p:spPr>
            <a:xfrm>
              <a:off x="8471985" y="1739271"/>
              <a:ext cx="1404000" cy="424732"/>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Resolución</a:t>
              </a:r>
            </a:p>
            <a:p>
              <a:pPr algn="ctr">
                <a:lnSpc>
                  <a:spcPct val="90000"/>
                </a:lnSpc>
              </a:pPr>
              <a:r>
                <a:rPr lang="es-ES" sz="1200" b="1" kern="0">
                  <a:solidFill>
                    <a:schemeClr val="bg1"/>
                  </a:solidFill>
                  <a:cs typeface="Arial" panose="020B0604020202020204" pitchFamily="34" charset="0"/>
                </a:rPr>
                <a:t>TA R 23 040</a:t>
              </a:r>
            </a:p>
          </p:txBody>
        </p:sp>
      </p:grpSp>
      <p:grpSp>
        <p:nvGrpSpPr>
          <p:cNvPr id="131" name="Grupo 130">
            <a:extLst>
              <a:ext uri="{FF2B5EF4-FFF2-40B4-BE49-F238E27FC236}">
                <a16:creationId xmlns:a16="http://schemas.microsoft.com/office/drawing/2014/main" id="{DD5D4A32-DFB7-FDE3-6F71-C36FE4E13A19}"/>
              </a:ext>
            </a:extLst>
          </p:cNvPr>
          <p:cNvGrpSpPr/>
          <p:nvPr/>
        </p:nvGrpSpPr>
        <p:grpSpPr>
          <a:xfrm>
            <a:off x="9520428" y="3174842"/>
            <a:ext cx="1085486" cy="1080000"/>
            <a:chOff x="8664220" y="2494394"/>
            <a:chExt cx="1085486" cy="1080000"/>
          </a:xfrm>
        </p:grpSpPr>
        <p:sp>
          <p:nvSpPr>
            <p:cNvPr id="132" name="Oval 41">
              <a:extLst>
                <a:ext uri="{FF2B5EF4-FFF2-40B4-BE49-F238E27FC236}">
                  <a16:creationId xmlns:a16="http://schemas.microsoft.com/office/drawing/2014/main" id="{20BBD2AB-81C6-902D-D83E-966440C58FE2}"/>
                </a:ext>
              </a:extLst>
            </p:cNvPr>
            <p:cNvSpPr/>
            <p:nvPr/>
          </p:nvSpPr>
          <p:spPr>
            <a:xfrm flipH="1">
              <a:off x="8664220" y="2494394"/>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133" name="CuadroTexto 132">
              <a:extLst>
                <a:ext uri="{FF2B5EF4-FFF2-40B4-BE49-F238E27FC236}">
                  <a16:creationId xmlns:a16="http://schemas.microsoft.com/office/drawing/2014/main" id="{502C63E6-B34A-8A8F-1711-B610613643B5}"/>
                </a:ext>
              </a:extLst>
            </p:cNvPr>
            <p:cNvSpPr txBox="1"/>
            <p:nvPr/>
          </p:nvSpPr>
          <p:spPr>
            <a:xfrm>
              <a:off x="8665010" y="2634558"/>
              <a:ext cx="1084696" cy="757130"/>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Resoluciones</a:t>
              </a:r>
            </a:p>
            <a:p>
              <a:pPr algn="ctr">
                <a:lnSpc>
                  <a:spcPct val="90000"/>
                </a:lnSpc>
              </a:pPr>
              <a:r>
                <a:rPr lang="es-ES" sz="1200" b="1" kern="0">
                  <a:solidFill>
                    <a:schemeClr val="bg1"/>
                  </a:solidFill>
                  <a:cs typeface="Arial" panose="020B0604020202020204" pitchFamily="34" charset="0"/>
                </a:rPr>
                <a:t>TA R 23 130 TA R 23 131</a:t>
              </a:r>
            </a:p>
            <a:p>
              <a:pPr algn="ctr">
                <a:lnSpc>
                  <a:spcPct val="90000"/>
                </a:lnSpc>
              </a:pPr>
              <a:r>
                <a:rPr lang="es-ES" sz="1200" b="1" kern="0">
                  <a:solidFill>
                    <a:schemeClr val="bg1"/>
                  </a:solidFill>
                  <a:cs typeface="Arial" panose="020B0604020202020204" pitchFamily="34" charset="0"/>
                </a:rPr>
                <a:t>TA R 23 132</a:t>
              </a:r>
            </a:p>
          </p:txBody>
        </p:sp>
      </p:grpSp>
      <p:grpSp>
        <p:nvGrpSpPr>
          <p:cNvPr id="134" name="Grupo 133">
            <a:extLst>
              <a:ext uri="{FF2B5EF4-FFF2-40B4-BE49-F238E27FC236}">
                <a16:creationId xmlns:a16="http://schemas.microsoft.com/office/drawing/2014/main" id="{60F6AA09-417D-61B0-AC15-FDE7E8E420B0}"/>
              </a:ext>
            </a:extLst>
          </p:cNvPr>
          <p:cNvGrpSpPr/>
          <p:nvPr/>
        </p:nvGrpSpPr>
        <p:grpSpPr>
          <a:xfrm>
            <a:off x="9449853" y="4555756"/>
            <a:ext cx="1226636" cy="1080000"/>
            <a:chOff x="8541335" y="1393230"/>
            <a:chExt cx="1226636" cy="1080000"/>
          </a:xfrm>
        </p:grpSpPr>
        <p:sp>
          <p:nvSpPr>
            <p:cNvPr id="135" name="Oval 41">
              <a:extLst>
                <a:ext uri="{FF2B5EF4-FFF2-40B4-BE49-F238E27FC236}">
                  <a16:creationId xmlns:a16="http://schemas.microsoft.com/office/drawing/2014/main" id="{D2459BD2-8AF4-B29E-942C-3FB455111CB5}"/>
                </a:ext>
              </a:extLst>
            </p:cNvPr>
            <p:cNvSpPr/>
            <p:nvPr/>
          </p:nvSpPr>
          <p:spPr>
            <a:xfrm flipH="1">
              <a:off x="8624545" y="1393230"/>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136" name="CuadroTexto 135">
              <a:extLst>
                <a:ext uri="{FF2B5EF4-FFF2-40B4-BE49-F238E27FC236}">
                  <a16:creationId xmlns:a16="http://schemas.microsoft.com/office/drawing/2014/main" id="{61432384-4A6B-30BB-62A4-2C8E95352040}"/>
                </a:ext>
              </a:extLst>
            </p:cNvPr>
            <p:cNvSpPr txBox="1"/>
            <p:nvPr/>
          </p:nvSpPr>
          <p:spPr>
            <a:xfrm>
              <a:off x="8541335" y="1541000"/>
              <a:ext cx="1226636" cy="757130"/>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Resoluciones</a:t>
              </a:r>
            </a:p>
            <a:p>
              <a:pPr algn="ctr">
                <a:lnSpc>
                  <a:spcPct val="90000"/>
                </a:lnSpc>
              </a:pPr>
              <a:r>
                <a:rPr lang="es-ES" sz="1200" b="1" kern="0">
                  <a:solidFill>
                    <a:schemeClr val="bg1"/>
                  </a:solidFill>
                  <a:cs typeface="Arial" panose="020B0604020202020204" pitchFamily="34" charset="0"/>
                </a:rPr>
                <a:t>TA R 23 050</a:t>
              </a:r>
            </a:p>
            <a:p>
              <a:pPr algn="ctr">
                <a:lnSpc>
                  <a:spcPct val="90000"/>
                </a:lnSpc>
              </a:pPr>
              <a:r>
                <a:rPr lang="es-ES" sz="1200" b="1" kern="0">
                  <a:solidFill>
                    <a:schemeClr val="bg1"/>
                  </a:solidFill>
                  <a:cs typeface="Arial" panose="020B0604020202020204" pitchFamily="34" charset="0"/>
                </a:rPr>
                <a:t>TA R 23 051</a:t>
              </a:r>
            </a:p>
            <a:p>
              <a:pPr algn="ctr">
                <a:lnSpc>
                  <a:spcPct val="90000"/>
                </a:lnSpc>
              </a:pPr>
              <a:r>
                <a:rPr lang="es-ES" sz="1200" b="1" kern="0">
                  <a:solidFill>
                    <a:schemeClr val="bg1"/>
                  </a:solidFill>
                  <a:cs typeface="Arial" panose="020B0604020202020204" pitchFamily="34" charset="0"/>
                </a:rPr>
                <a:t>TA R 23 052</a:t>
              </a:r>
            </a:p>
          </p:txBody>
        </p:sp>
      </p:grpSp>
      <p:grpSp>
        <p:nvGrpSpPr>
          <p:cNvPr id="27" name="Grupo 26">
            <a:extLst>
              <a:ext uri="{FF2B5EF4-FFF2-40B4-BE49-F238E27FC236}">
                <a16:creationId xmlns:a16="http://schemas.microsoft.com/office/drawing/2014/main" id="{C16488CE-4C78-0EBB-B978-15B9A6C1128E}"/>
              </a:ext>
            </a:extLst>
          </p:cNvPr>
          <p:cNvGrpSpPr/>
          <p:nvPr/>
        </p:nvGrpSpPr>
        <p:grpSpPr>
          <a:xfrm>
            <a:off x="83315" y="100378"/>
            <a:ext cx="11312995" cy="630845"/>
            <a:chOff x="101977" y="91047"/>
            <a:chExt cx="11312995" cy="630845"/>
          </a:xfrm>
        </p:grpSpPr>
        <p:sp>
          <p:nvSpPr>
            <p:cNvPr id="28" name="TextBox 12">
              <a:extLst>
                <a:ext uri="{FF2B5EF4-FFF2-40B4-BE49-F238E27FC236}">
                  <a16:creationId xmlns:a16="http://schemas.microsoft.com/office/drawing/2014/main" id="{DCFCAC34-11FD-568C-0F66-1EDAD451AEA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29" name="Grupo 28">
              <a:extLst>
                <a:ext uri="{FF2B5EF4-FFF2-40B4-BE49-F238E27FC236}">
                  <a16:creationId xmlns:a16="http://schemas.microsoft.com/office/drawing/2014/main" id="{373DCA3F-604C-45B1-7898-74A6A2C6DB7D}"/>
                </a:ext>
              </a:extLst>
            </p:cNvPr>
            <p:cNvGrpSpPr/>
            <p:nvPr/>
          </p:nvGrpSpPr>
          <p:grpSpPr>
            <a:xfrm>
              <a:off x="101977" y="91047"/>
              <a:ext cx="712074" cy="630845"/>
              <a:chOff x="101977" y="91047"/>
              <a:chExt cx="712074" cy="630845"/>
            </a:xfrm>
          </p:grpSpPr>
          <p:sp>
            <p:nvSpPr>
              <p:cNvPr id="30" name="Graphic 10">
                <a:extLst>
                  <a:ext uri="{FF2B5EF4-FFF2-40B4-BE49-F238E27FC236}">
                    <a16:creationId xmlns:a16="http://schemas.microsoft.com/office/drawing/2014/main" id="{E8085F9B-D348-28CA-34A1-DAAF990A0C2B}"/>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1" name="TextBox 38">
                <a:extLst>
                  <a:ext uri="{FF2B5EF4-FFF2-40B4-BE49-F238E27FC236}">
                    <a16:creationId xmlns:a16="http://schemas.microsoft.com/office/drawing/2014/main" id="{147AD6B2-15E1-1423-100D-B28F99E3A68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2" name="Imagen 1">
            <a:extLst>
              <a:ext uri="{FF2B5EF4-FFF2-40B4-BE49-F238E27FC236}">
                <a16:creationId xmlns:a16="http://schemas.microsoft.com/office/drawing/2014/main" id="{ECD956C6-EE1A-2CE8-704D-BAACFA39B196}"/>
              </a:ext>
            </a:extLst>
          </p:cNvPr>
          <p:cNvPicPr>
            <a:picLocks noChangeAspect="1"/>
          </p:cNvPicPr>
          <p:nvPr/>
        </p:nvPicPr>
        <p:blipFill>
          <a:blip r:embed="rId4"/>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31689705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58</a:t>
            </a:fld>
            <a:endParaRPr lang="es-ES"/>
          </a:p>
        </p:txBody>
      </p:sp>
      <p:sp>
        <p:nvSpPr>
          <p:cNvPr id="51" name="Rectangle 11">
            <a:extLst>
              <a:ext uri="{FF2B5EF4-FFF2-40B4-BE49-F238E27FC236}">
                <a16:creationId xmlns:a16="http://schemas.microsoft.com/office/drawing/2014/main" id="{1C6EEF38-E0B7-D2A8-70CC-4DF650798B60}"/>
              </a:ext>
            </a:extLst>
          </p:cNvPr>
          <p:cNvSpPr/>
          <p:nvPr/>
        </p:nvSpPr>
        <p:spPr>
          <a:xfrm>
            <a:off x="807868" y="1828263"/>
            <a:ext cx="10400061" cy="671915"/>
          </a:xfrm>
          <a:prstGeom prst="rect">
            <a:avLst/>
          </a:prstGeom>
        </p:spPr>
        <p:txBody>
          <a:bodyPr wrap="square">
            <a:spAutoFit/>
          </a:bodyPr>
          <a:lstStyle/>
          <a:p>
            <a:pPr algn="just">
              <a:lnSpc>
                <a:spcPct val="107000"/>
              </a:lnSpc>
              <a:spcAft>
                <a:spcPts val="800"/>
              </a:spcAft>
            </a:pPr>
            <a:r>
              <a:rPr lang="es-ES">
                <a:ea typeface="Calibri Light" panose="020F0302020204030204" pitchFamily="34" charset="0"/>
              </a:rPr>
              <a:t>Existen </a:t>
            </a:r>
            <a:r>
              <a:rPr lang="es-ES" b="1">
                <a:solidFill>
                  <a:srgbClr val="1D5253"/>
                </a:solidFill>
                <a:ea typeface="Calibri Light" panose="020F0302020204030204" pitchFamily="34" charset="0"/>
              </a:rPr>
              <a:t>3 supuestos </a:t>
            </a:r>
            <a:r>
              <a:rPr lang="es-ES">
                <a:ea typeface="Calibri Light" panose="020F0302020204030204" pitchFamily="34" charset="0"/>
              </a:rPr>
              <a:t>o condiciones que presentan especialidades en el </a:t>
            </a:r>
            <a:r>
              <a:rPr lang="es-ES" b="1">
                <a:solidFill>
                  <a:srgbClr val="1D5253"/>
                </a:solidFill>
              </a:rPr>
              <a:t>proceso</a:t>
            </a:r>
            <a:r>
              <a:rPr lang="es-ES" b="1">
                <a:solidFill>
                  <a:srgbClr val="1D5253"/>
                </a:solidFill>
                <a:ea typeface="Calibri Light" panose="020F0302020204030204" pitchFamily="34" charset="0"/>
              </a:rPr>
              <a:t> </a:t>
            </a:r>
            <a:r>
              <a:rPr lang="es-ES" b="1">
                <a:solidFill>
                  <a:srgbClr val="1D5253"/>
                </a:solidFill>
              </a:rPr>
              <a:t>de</a:t>
            </a:r>
            <a:r>
              <a:rPr lang="es-ES" b="1">
                <a:solidFill>
                  <a:srgbClr val="1D5253"/>
                </a:solidFill>
                <a:ea typeface="Calibri Light" panose="020F0302020204030204" pitchFamily="34" charset="0"/>
              </a:rPr>
              <a:t> RC </a:t>
            </a:r>
            <a:r>
              <a:rPr lang="es-ES">
                <a:ea typeface="Calibri Light" panose="020F0302020204030204" pitchFamily="34" charset="0"/>
              </a:rPr>
              <a:t>debido a la existencia de topes mínimos de cotización y de </a:t>
            </a:r>
            <a:r>
              <a:rPr lang="es-ES" err="1">
                <a:ea typeface="Calibri Light" panose="020F0302020204030204" pitchFamily="34" charset="0"/>
              </a:rPr>
              <a:t>BBCCs</a:t>
            </a:r>
            <a:r>
              <a:rPr lang="es-ES">
                <a:ea typeface="Calibri Light" panose="020F0302020204030204" pitchFamily="34" charset="0"/>
              </a:rPr>
              <a:t> reducidas para determinados colectivos</a:t>
            </a:r>
            <a:endParaRPr lang="es-ES" sz="2400">
              <a:ea typeface="Lato Light" panose="020F0502020204030203" pitchFamily="34" charset="0"/>
              <a:cs typeface="Segoe UI" panose="020B0502040204020203" pitchFamily="34" charset="0"/>
            </a:endParaRPr>
          </a:p>
        </p:txBody>
      </p:sp>
      <p:sp>
        <p:nvSpPr>
          <p:cNvPr id="53" name="Subtitle 2">
            <a:extLst>
              <a:ext uri="{FF2B5EF4-FFF2-40B4-BE49-F238E27FC236}">
                <a16:creationId xmlns:a16="http://schemas.microsoft.com/office/drawing/2014/main" id="{9C7EC318-BA6A-3688-432A-6D3660A52411}"/>
              </a:ext>
            </a:extLst>
          </p:cNvPr>
          <p:cNvSpPr txBox="1">
            <a:spLocks noChangeArrowheads="1"/>
          </p:cNvSpPr>
          <p:nvPr/>
        </p:nvSpPr>
        <p:spPr bwMode="auto">
          <a:xfrm>
            <a:off x="7520258" y="3349582"/>
            <a:ext cx="23709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BBCC mínima mensual de socios/as de 1.000 €</a:t>
            </a:r>
          </a:p>
        </p:txBody>
      </p:sp>
      <p:cxnSp>
        <p:nvCxnSpPr>
          <p:cNvPr id="55" name="Straight Connector 11">
            <a:extLst>
              <a:ext uri="{FF2B5EF4-FFF2-40B4-BE49-F238E27FC236}">
                <a16:creationId xmlns:a16="http://schemas.microsoft.com/office/drawing/2014/main" id="{862C504A-BD1E-116C-8948-F058BC6C708D}"/>
              </a:ext>
            </a:extLst>
          </p:cNvPr>
          <p:cNvCxnSpPr>
            <a:cxnSpLocks/>
          </p:cNvCxnSpPr>
          <p:nvPr/>
        </p:nvCxnSpPr>
        <p:spPr>
          <a:xfrm>
            <a:off x="7415881" y="3282159"/>
            <a:ext cx="0" cy="608682"/>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9372D12F-8933-A111-517B-9D6C5C3AE438}"/>
              </a:ext>
            </a:extLst>
          </p:cNvPr>
          <p:cNvSpPr txBox="1">
            <a:spLocks noChangeArrowheads="1"/>
          </p:cNvSpPr>
          <p:nvPr/>
        </p:nvSpPr>
        <p:spPr bwMode="auto">
          <a:xfrm>
            <a:off x="8354297" y="5027978"/>
            <a:ext cx="307381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err="1">
                <a:latin typeface="+mn-lt"/>
                <a:ea typeface="Lato Light" panose="020F0502020204030203" pitchFamily="34" charset="0"/>
                <a:cs typeface="Segoe UI" panose="020B0502040204020203" pitchFamily="34" charset="0"/>
              </a:rPr>
              <a:t>BBCCs</a:t>
            </a:r>
            <a:r>
              <a:rPr lang="es-ES" altLang="en-US" sz="1600">
                <a:latin typeface="+mn-lt"/>
                <a:ea typeface="Lato Light" panose="020F0502020204030203" pitchFamily="34" charset="0"/>
                <a:cs typeface="Segoe UI" panose="020B0502040204020203" pitchFamily="34" charset="0"/>
              </a:rPr>
              <a:t> reducidas</a:t>
            </a:r>
          </a:p>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BBCC establecida para los periodos sin BBCC reducida en la mínima del tramo 1 de la tabla reducida de RNM</a:t>
            </a:r>
          </a:p>
        </p:txBody>
      </p:sp>
      <p:cxnSp>
        <p:nvCxnSpPr>
          <p:cNvPr id="57" name="Straight Connector 11">
            <a:extLst>
              <a:ext uri="{FF2B5EF4-FFF2-40B4-BE49-F238E27FC236}">
                <a16:creationId xmlns:a16="http://schemas.microsoft.com/office/drawing/2014/main" id="{C4375673-72B9-C773-EE8B-75C6963F6F31}"/>
              </a:ext>
            </a:extLst>
          </p:cNvPr>
          <p:cNvCxnSpPr>
            <a:cxnSpLocks/>
          </p:cNvCxnSpPr>
          <p:nvPr/>
        </p:nvCxnSpPr>
        <p:spPr>
          <a:xfrm>
            <a:off x="8212214" y="4930380"/>
            <a:ext cx="0" cy="1440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58" name="Straight Connector 11">
            <a:extLst>
              <a:ext uri="{FF2B5EF4-FFF2-40B4-BE49-F238E27FC236}">
                <a16:creationId xmlns:a16="http://schemas.microsoft.com/office/drawing/2014/main" id="{195CB45E-ADD9-880B-5AEB-552D9FEC4A52}"/>
              </a:ext>
            </a:extLst>
          </p:cNvPr>
          <p:cNvCxnSpPr>
            <a:cxnSpLocks/>
          </p:cNvCxnSpPr>
          <p:nvPr/>
        </p:nvCxnSpPr>
        <p:spPr>
          <a:xfrm>
            <a:off x="3773763" y="4930380"/>
            <a:ext cx="0" cy="1440000"/>
          </a:xfrm>
          <a:prstGeom prst="line">
            <a:avLst/>
          </a:prstGeom>
          <a:ln w="31750">
            <a:solidFill>
              <a:srgbClr val="E5AA15"/>
            </a:solidFill>
          </a:ln>
        </p:spPr>
        <p:style>
          <a:lnRef idx="1">
            <a:schemeClr val="accent1"/>
          </a:lnRef>
          <a:fillRef idx="0">
            <a:schemeClr val="accent1"/>
          </a:fillRef>
          <a:effectRef idx="0">
            <a:schemeClr val="accent1"/>
          </a:effectRef>
          <a:fontRef idx="minor">
            <a:schemeClr val="tx1"/>
          </a:fontRef>
        </p:style>
      </p:cxnSp>
      <p:sp>
        <p:nvSpPr>
          <p:cNvPr id="59" name="Subtitle 2">
            <a:extLst>
              <a:ext uri="{FF2B5EF4-FFF2-40B4-BE49-F238E27FC236}">
                <a16:creationId xmlns:a16="http://schemas.microsoft.com/office/drawing/2014/main" id="{86B2132A-A60E-B486-E57D-C1AE972D121E}"/>
              </a:ext>
            </a:extLst>
          </p:cNvPr>
          <p:cNvSpPr txBox="1">
            <a:spLocks noChangeArrowheads="1"/>
          </p:cNvSpPr>
          <p:nvPr/>
        </p:nvSpPr>
        <p:spPr bwMode="auto">
          <a:xfrm flipH="1">
            <a:off x="418641" y="5027978"/>
            <a:ext cx="316658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ts val="0"/>
              </a:spcBef>
              <a:spcAft>
                <a:spcPts val="600"/>
              </a:spcAft>
              <a:buFont typeface="Arial" panose="020B0604020202020204" pitchFamily="34" charset="0"/>
              <a:buNone/>
            </a:pPr>
            <a:r>
              <a:rPr lang="es-ES" altLang="en-US" sz="1600" err="1">
                <a:latin typeface="+mn-lt"/>
                <a:ea typeface="Lato Light" panose="020F0502020204030203" pitchFamily="34" charset="0"/>
                <a:cs typeface="Segoe UI" panose="020B0502040204020203" pitchFamily="34" charset="0"/>
              </a:rPr>
              <a:t>BBCCs</a:t>
            </a:r>
            <a:r>
              <a:rPr lang="es-ES" altLang="en-US" sz="1600">
                <a:latin typeface="+mn-lt"/>
                <a:ea typeface="Lato Light" panose="020F0502020204030203" pitchFamily="34" charset="0"/>
                <a:cs typeface="Segoe UI" panose="020B0502040204020203" pitchFamily="34" charset="0"/>
              </a:rPr>
              <a:t> reducidas</a:t>
            </a:r>
          </a:p>
          <a:p>
            <a:pPr algn="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BBCC establecida para los periodos sin BBCC reducida en la mínima del tramo 1 de la tabla reducida de RNM</a:t>
            </a:r>
          </a:p>
        </p:txBody>
      </p:sp>
      <p:sp>
        <p:nvSpPr>
          <p:cNvPr id="65" name="Elipse 64">
            <a:extLst>
              <a:ext uri="{FF2B5EF4-FFF2-40B4-BE49-F238E27FC236}">
                <a16:creationId xmlns:a16="http://schemas.microsoft.com/office/drawing/2014/main" id="{5DD17AB1-01A8-47FA-C45B-813B24629AB3}"/>
              </a:ext>
            </a:extLst>
          </p:cNvPr>
          <p:cNvSpPr/>
          <p:nvPr/>
        </p:nvSpPr>
        <p:spPr>
          <a:xfrm>
            <a:off x="5668416" y="4550561"/>
            <a:ext cx="2160000" cy="2160000"/>
          </a:xfrm>
          <a:prstGeom prst="ellipse">
            <a:avLst/>
          </a:prstGeom>
          <a:solidFill>
            <a:srgbClr val="F4AA96">
              <a:alpha val="25098"/>
            </a:srgbClr>
          </a:solidFill>
          <a:ln w="28575">
            <a:noFill/>
            <a:round/>
            <a:headEnd/>
            <a:tailEnd/>
          </a:ln>
        </p:spPr>
        <p:txBody>
          <a:bodyPr vert="horz" wrap="square" lIns="91440" tIns="45720" rIns="91440" bIns="45720" numCol="1" anchor="ctr" anchorCtr="0" compatLnSpc="1">
            <a:prstTxWarp prst="textNoShape">
              <a:avLst/>
            </a:prstTxWarp>
          </a:bodyPr>
          <a:lstStyle/>
          <a:p>
            <a:pPr algn="r"/>
            <a:r>
              <a:rPr lang="es-ES" sz="2000" b="1">
                <a:solidFill>
                  <a:srgbClr val="C00000"/>
                </a:solidFill>
                <a:latin typeface="+mj-lt"/>
              </a:rPr>
              <a:t>Venta ambulante</a:t>
            </a:r>
          </a:p>
        </p:txBody>
      </p:sp>
      <p:sp>
        <p:nvSpPr>
          <p:cNvPr id="66" name="Elipse 65">
            <a:extLst>
              <a:ext uri="{FF2B5EF4-FFF2-40B4-BE49-F238E27FC236}">
                <a16:creationId xmlns:a16="http://schemas.microsoft.com/office/drawing/2014/main" id="{76481C47-AC25-99F3-54C7-8D549F3603BF}"/>
              </a:ext>
            </a:extLst>
          </p:cNvPr>
          <p:cNvSpPr/>
          <p:nvPr/>
        </p:nvSpPr>
        <p:spPr>
          <a:xfrm>
            <a:off x="4036306" y="4550561"/>
            <a:ext cx="2160000" cy="2160000"/>
          </a:xfrm>
          <a:prstGeom prst="ellipse">
            <a:avLst/>
          </a:prstGeom>
          <a:solidFill>
            <a:srgbClr val="FFC000">
              <a:alpha val="25098"/>
            </a:srgbClr>
          </a:solidFill>
          <a:ln w="38100">
            <a:noFill/>
            <a:round/>
            <a:headEnd/>
            <a:tailEnd/>
          </a:ln>
        </p:spPr>
        <p:txBody>
          <a:bodyPr vert="horz" wrap="square" lIns="91440" tIns="45720" rIns="91440" bIns="45720" numCol="1" anchor="ctr" anchorCtr="0" compatLnSpc="1">
            <a:prstTxWarp prst="textNoShape">
              <a:avLst/>
            </a:prstTxWarp>
          </a:bodyPr>
          <a:lstStyle/>
          <a:p>
            <a:r>
              <a:rPr lang="es-ES" sz="2000" b="1">
                <a:solidFill>
                  <a:srgbClr val="BE7202"/>
                </a:solidFill>
                <a:latin typeface="+mj-lt"/>
              </a:rPr>
              <a:t>Artistas</a:t>
            </a:r>
          </a:p>
        </p:txBody>
      </p:sp>
      <p:sp>
        <p:nvSpPr>
          <p:cNvPr id="9" name="Elipse 8">
            <a:extLst>
              <a:ext uri="{FF2B5EF4-FFF2-40B4-BE49-F238E27FC236}">
                <a16:creationId xmlns:a16="http://schemas.microsoft.com/office/drawing/2014/main" id="{02775613-55C7-6B60-E93B-068D6DA3338A}"/>
              </a:ext>
            </a:extLst>
          </p:cNvPr>
          <p:cNvSpPr/>
          <p:nvPr/>
        </p:nvSpPr>
        <p:spPr>
          <a:xfrm>
            <a:off x="4829011" y="2559866"/>
            <a:ext cx="2160000" cy="2160000"/>
          </a:xfrm>
          <a:prstGeom prst="ellipse">
            <a:avLst/>
          </a:prstGeom>
          <a:solidFill>
            <a:schemeClr val="accent6">
              <a:alpha val="25098"/>
            </a:schemeClr>
          </a:solidFill>
          <a:ln w="38100">
            <a:noFill/>
            <a:round/>
            <a:headEnd/>
            <a:tailEnd/>
          </a:ln>
        </p:spPr>
        <p:txBody>
          <a:bodyPr vert="horz" wrap="square" lIns="0" tIns="0" rIns="0" bIns="0" numCol="1" anchor="ctr" anchorCtr="0" compatLnSpc="1">
            <a:prstTxWarp prst="textNoShape">
              <a:avLst/>
            </a:prstTxWarp>
          </a:bodyPr>
          <a:lstStyle/>
          <a:p>
            <a:pPr algn="ctr"/>
            <a:r>
              <a:rPr lang="es-ES" sz="2000" b="1">
                <a:solidFill>
                  <a:schemeClr val="accent2"/>
                </a:solidFill>
                <a:latin typeface="+mj-lt"/>
              </a:rPr>
              <a:t>Socio/a y/o familiar colaborador</a:t>
            </a:r>
            <a:endParaRPr lang="es-ES" sz="2000">
              <a:solidFill>
                <a:schemeClr val="accent2"/>
              </a:solidFill>
              <a:latin typeface="+mj-lt"/>
            </a:endParaRPr>
          </a:p>
        </p:txBody>
      </p:sp>
      <p:sp>
        <p:nvSpPr>
          <p:cNvPr id="8" name="Rectángulo 7">
            <a:extLst>
              <a:ext uri="{FF2B5EF4-FFF2-40B4-BE49-F238E27FC236}">
                <a16:creationId xmlns:a16="http://schemas.microsoft.com/office/drawing/2014/main" id="{6DFF3E6E-FB42-8CB4-8FDC-F6A4271C7402}"/>
              </a:ext>
            </a:extLst>
          </p:cNvPr>
          <p:cNvSpPr/>
          <p:nvPr/>
        </p:nvSpPr>
        <p:spPr>
          <a:xfrm>
            <a:off x="4803611" y="2583986"/>
            <a:ext cx="2335850" cy="2172240"/>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5" name="Grupo 24">
            <a:extLst>
              <a:ext uri="{FF2B5EF4-FFF2-40B4-BE49-F238E27FC236}">
                <a16:creationId xmlns:a16="http://schemas.microsoft.com/office/drawing/2014/main" id="{364F145F-9E1E-24BA-0423-43FBB71550AD}"/>
              </a:ext>
            </a:extLst>
          </p:cNvPr>
          <p:cNvGrpSpPr/>
          <p:nvPr/>
        </p:nvGrpSpPr>
        <p:grpSpPr>
          <a:xfrm>
            <a:off x="880598" y="494724"/>
            <a:ext cx="10430804" cy="1569660"/>
            <a:chOff x="880598" y="494724"/>
            <a:chExt cx="10430804" cy="1569660"/>
          </a:xfrm>
        </p:grpSpPr>
        <p:grpSp>
          <p:nvGrpSpPr>
            <p:cNvPr id="12" name="Grupo 11">
              <a:extLst>
                <a:ext uri="{FF2B5EF4-FFF2-40B4-BE49-F238E27FC236}">
                  <a16:creationId xmlns:a16="http://schemas.microsoft.com/office/drawing/2014/main" id="{46BACFB8-0777-0EAD-6381-D9EBB4702ED0}"/>
                </a:ext>
              </a:extLst>
            </p:cNvPr>
            <p:cNvGrpSpPr/>
            <p:nvPr/>
          </p:nvGrpSpPr>
          <p:grpSpPr>
            <a:xfrm>
              <a:off x="880598" y="767466"/>
              <a:ext cx="10327331" cy="1024176"/>
              <a:chOff x="940743" y="1311865"/>
              <a:chExt cx="10327331" cy="1024176"/>
            </a:xfrm>
          </p:grpSpPr>
          <p:sp>
            <p:nvSpPr>
              <p:cNvPr id="13" name="Persegi Panjang: Sudut Lengkung 1">
                <a:extLst>
                  <a:ext uri="{FF2B5EF4-FFF2-40B4-BE49-F238E27FC236}">
                    <a16:creationId xmlns:a16="http://schemas.microsoft.com/office/drawing/2014/main" id="{23A038FC-5A49-48F8-3DE4-29AC4D878947}"/>
                  </a:ext>
                </a:extLst>
              </p:cNvPr>
              <p:cNvSpPr/>
              <p:nvPr/>
            </p:nvSpPr>
            <p:spPr>
              <a:xfrm flipV="1">
                <a:off x="940743" y="1311865"/>
                <a:ext cx="10327331" cy="1024176"/>
              </a:xfrm>
              <a:prstGeom prst="rect">
                <a:avLst/>
              </a:prstGeom>
              <a:solidFill>
                <a:schemeClr val="accent2">
                  <a:lumMod val="75000"/>
                </a:scheme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2600">
                  <a:solidFill>
                    <a:schemeClr val="bg1"/>
                  </a:solidFill>
                  <a:latin typeface="Calibri" panose="020F0502020204030204"/>
                  <a:ea typeface="Lato Light" panose="020F0502020204030203" pitchFamily="34" charset="0"/>
                  <a:cs typeface="Segoe UI" panose="020B0502040204020203" pitchFamily="34" charset="0"/>
                </a:endParaRPr>
              </a:p>
            </p:txBody>
          </p:sp>
          <p:sp>
            <p:nvSpPr>
              <p:cNvPr id="14" name="Subtitle 2">
                <a:extLst>
                  <a:ext uri="{FF2B5EF4-FFF2-40B4-BE49-F238E27FC236}">
                    <a16:creationId xmlns:a16="http://schemas.microsoft.com/office/drawing/2014/main" id="{A8E9A423-35FC-A5DB-6B1D-8F607C3F5272}"/>
                  </a:ext>
                </a:extLst>
              </p:cNvPr>
              <p:cNvSpPr txBox="1">
                <a:spLocks noChangeArrowheads="1"/>
              </p:cNvSpPr>
              <p:nvPr/>
            </p:nvSpPr>
            <p:spPr bwMode="auto">
              <a:xfrm>
                <a:off x="1267974" y="1445205"/>
                <a:ext cx="8892256" cy="738664"/>
              </a:xfrm>
              <a:prstGeom prst="rect">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kumimoji="0" sz="2600" i="0" u="none" strike="noStrike" cap="none" spc="0" normalizeH="0" baseline="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altLang="en-US" sz="2400"/>
                  <a:t>Supuestos especiales de RC</a:t>
                </a:r>
              </a:p>
            </p:txBody>
          </p:sp>
        </p:grpSp>
        <p:sp>
          <p:nvSpPr>
            <p:cNvPr id="24" name="Rectángulo 23">
              <a:extLst>
                <a:ext uri="{FF2B5EF4-FFF2-40B4-BE49-F238E27FC236}">
                  <a16:creationId xmlns:a16="http://schemas.microsoft.com/office/drawing/2014/main" id="{262DA2D2-669E-2533-C493-80CA3ED17520}"/>
                </a:ext>
              </a:extLst>
            </p:cNvPr>
            <p:cNvSpPr/>
            <p:nvPr/>
          </p:nvSpPr>
          <p:spPr>
            <a:xfrm>
              <a:off x="10246482" y="494724"/>
              <a:ext cx="106492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600" b="1" i="0" u="none" strike="noStrike" kern="1200" cap="none" spc="0" normalizeH="0" baseline="0" noProof="0">
                  <a:ln w="22225">
                    <a:solidFill>
                      <a:schemeClr val="accent1"/>
                    </a:solidFill>
                    <a:prstDash val="solid"/>
                  </a:ln>
                  <a:solidFill>
                    <a:schemeClr val="bg1"/>
                  </a:solidFill>
                  <a:effectLst/>
                  <a:uLnTx/>
                  <a:uFillTx/>
                  <a:latin typeface="Calibri" panose="020F0502020204030204"/>
                  <a:ea typeface="+mn-ea"/>
                  <a:cs typeface="+mn-cs"/>
                </a:rPr>
                <a:t>!</a:t>
              </a:r>
            </a:p>
          </p:txBody>
        </p:sp>
      </p:grpSp>
      <p:grpSp>
        <p:nvGrpSpPr>
          <p:cNvPr id="10" name="Grupo 9">
            <a:extLst>
              <a:ext uri="{FF2B5EF4-FFF2-40B4-BE49-F238E27FC236}">
                <a16:creationId xmlns:a16="http://schemas.microsoft.com/office/drawing/2014/main" id="{715F1984-D630-2F55-6A2A-2298CCCEA1CC}"/>
              </a:ext>
            </a:extLst>
          </p:cNvPr>
          <p:cNvGrpSpPr/>
          <p:nvPr/>
        </p:nvGrpSpPr>
        <p:grpSpPr>
          <a:xfrm>
            <a:off x="83315" y="100378"/>
            <a:ext cx="11312995" cy="630845"/>
            <a:chOff x="101977" y="91047"/>
            <a:chExt cx="11312995" cy="630845"/>
          </a:xfrm>
        </p:grpSpPr>
        <p:sp>
          <p:nvSpPr>
            <p:cNvPr id="15" name="TextBox 12">
              <a:extLst>
                <a:ext uri="{FF2B5EF4-FFF2-40B4-BE49-F238E27FC236}">
                  <a16:creationId xmlns:a16="http://schemas.microsoft.com/office/drawing/2014/main" id="{5E1B79A7-E8B7-A9CE-2EF3-FEBCCF9CF875}"/>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6" name="Grupo 15">
              <a:extLst>
                <a:ext uri="{FF2B5EF4-FFF2-40B4-BE49-F238E27FC236}">
                  <a16:creationId xmlns:a16="http://schemas.microsoft.com/office/drawing/2014/main" id="{FCD1007D-13A6-03F8-CCDF-E913BB0F4984}"/>
                </a:ext>
              </a:extLst>
            </p:cNvPr>
            <p:cNvGrpSpPr/>
            <p:nvPr/>
          </p:nvGrpSpPr>
          <p:grpSpPr>
            <a:xfrm>
              <a:off x="101977" y="91047"/>
              <a:ext cx="712074" cy="630845"/>
              <a:chOff x="101977" y="91047"/>
              <a:chExt cx="712074" cy="630845"/>
            </a:xfrm>
          </p:grpSpPr>
          <p:sp>
            <p:nvSpPr>
              <p:cNvPr id="17" name="Graphic 10">
                <a:extLst>
                  <a:ext uri="{FF2B5EF4-FFF2-40B4-BE49-F238E27FC236}">
                    <a16:creationId xmlns:a16="http://schemas.microsoft.com/office/drawing/2014/main" id="{4E49CC75-6625-BA25-EAD2-E5C4943C6E29}"/>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TextBox 38">
                <a:extLst>
                  <a:ext uri="{FF2B5EF4-FFF2-40B4-BE49-F238E27FC236}">
                    <a16:creationId xmlns:a16="http://schemas.microsoft.com/office/drawing/2014/main" id="{C0D6D265-3A38-6B9A-613A-BD2FFFBF8A25}"/>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2" name="Imagen 1">
            <a:extLst>
              <a:ext uri="{FF2B5EF4-FFF2-40B4-BE49-F238E27FC236}">
                <a16:creationId xmlns:a16="http://schemas.microsoft.com/office/drawing/2014/main" id="{FCE7FF4F-EC13-76E9-6A63-2AE25D02534B}"/>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12855982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smtClean="0"/>
              <a:pPr/>
              <a:t>59</a:t>
            </a:fld>
            <a:endParaRPr lang="es-ES"/>
          </a:p>
        </p:txBody>
      </p:sp>
      <p:grpSp>
        <p:nvGrpSpPr>
          <p:cNvPr id="17" name="Grupo 16">
            <a:extLst>
              <a:ext uri="{FF2B5EF4-FFF2-40B4-BE49-F238E27FC236}">
                <a16:creationId xmlns:a16="http://schemas.microsoft.com/office/drawing/2014/main" id="{8125C737-633A-B6A1-7C22-C9FA6CB3D63E}"/>
              </a:ext>
            </a:extLst>
          </p:cNvPr>
          <p:cNvGrpSpPr/>
          <p:nvPr/>
        </p:nvGrpSpPr>
        <p:grpSpPr>
          <a:xfrm>
            <a:off x="814278" y="2243745"/>
            <a:ext cx="2435168" cy="369332"/>
            <a:chOff x="5081410" y="1385683"/>
            <a:chExt cx="2435168" cy="369332"/>
          </a:xfrm>
        </p:grpSpPr>
        <p:sp>
          <p:nvSpPr>
            <p:cNvPr id="18" name="Title 1">
              <a:extLst>
                <a:ext uri="{FF2B5EF4-FFF2-40B4-BE49-F238E27FC236}">
                  <a16:creationId xmlns:a16="http://schemas.microsoft.com/office/drawing/2014/main" id="{43A98AC7-4F28-E089-2BCA-7450ADC51B4A}"/>
                </a:ext>
              </a:extLst>
            </p:cNvPr>
            <p:cNvSpPr txBox="1">
              <a:spLocks noChangeArrowheads="1"/>
            </p:cNvSpPr>
            <p:nvPr/>
          </p:nvSpPr>
          <p:spPr bwMode="auto">
            <a:xfrm>
              <a:off x="5081410" y="1385683"/>
              <a:ext cx="162055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400" b="1">
                  <a:solidFill>
                    <a:srgbClr val="D73A2C"/>
                  </a:solidFill>
                  <a:latin typeface="+mn-lt"/>
                </a:rPr>
                <a:t>Requisitos</a:t>
              </a:r>
            </a:p>
          </p:txBody>
        </p:sp>
        <p:sp>
          <p:nvSpPr>
            <p:cNvPr id="19" name="!!CoverSlideFooterText">
              <a:extLst>
                <a:ext uri="{FF2B5EF4-FFF2-40B4-BE49-F238E27FC236}">
                  <a16:creationId xmlns:a16="http://schemas.microsoft.com/office/drawing/2014/main" id="{2B317BF1-2994-6AC2-A2EA-7635901C91A3}"/>
                </a:ext>
              </a:extLst>
            </p:cNvPr>
            <p:cNvSpPr/>
            <p:nvPr/>
          </p:nvSpPr>
          <p:spPr>
            <a:xfrm>
              <a:off x="6471549" y="1618538"/>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20" name="Persegi Panjang: Sudut Lengkung 1">
            <a:extLst>
              <a:ext uri="{FF2B5EF4-FFF2-40B4-BE49-F238E27FC236}">
                <a16:creationId xmlns:a16="http://schemas.microsoft.com/office/drawing/2014/main" id="{4F2BC2F2-D980-BA82-3821-84E127C53E95}"/>
              </a:ext>
            </a:extLst>
          </p:cNvPr>
          <p:cNvSpPr/>
          <p:nvPr/>
        </p:nvSpPr>
        <p:spPr>
          <a:xfrm>
            <a:off x="754875" y="906455"/>
            <a:ext cx="10258117" cy="1040999"/>
          </a:xfrm>
          <a:prstGeom prst="roundRect">
            <a:avLst>
              <a:gd name="adj" fmla="val 5822"/>
            </a:avLst>
          </a:prstGeom>
          <a:solidFill>
            <a:schemeClr val="accent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s-ES" altLang="en-US" sz="240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a:t>
            </a:r>
          </a:p>
          <a:p>
            <a:r>
              <a:rPr kumimoji="0" lang="es-ES" altLang="en-US" sz="240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 </a:t>
            </a:r>
            <a:r>
              <a:rPr kumimoji="0" lang="es-ES" altLang="en-US" sz="4000" b="1" i="0" u="none" strike="noStrike" kern="1200" cap="none" spc="0" normalizeH="0" baseline="0" noProof="0">
                <a:ln>
                  <a:noFill/>
                </a:ln>
                <a:solidFill>
                  <a:schemeClr val="bg1"/>
                </a:solidFill>
                <a:effectLst/>
                <a:uLnTx/>
                <a:uFillTx/>
                <a:latin typeface="+mj-lt"/>
                <a:ea typeface="Lato Light" panose="020F0502020204030203" pitchFamily="34" charset="0"/>
                <a:cs typeface="Segoe UI" panose="020B0502040204020203" pitchFamily="34" charset="0"/>
              </a:rPr>
              <a:t>Socios/familiares colaboradores</a:t>
            </a:r>
          </a:p>
        </p:txBody>
      </p:sp>
      <p:sp>
        <p:nvSpPr>
          <p:cNvPr id="21" name="!!CoverSlideFooterText">
            <a:extLst>
              <a:ext uri="{FF2B5EF4-FFF2-40B4-BE49-F238E27FC236}">
                <a16:creationId xmlns:a16="http://schemas.microsoft.com/office/drawing/2014/main" id="{B121A238-DF8A-3891-54A3-B176BBDB7EC1}"/>
              </a:ext>
            </a:extLst>
          </p:cNvPr>
          <p:cNvSpPr>
            <a:spLocks/>
          </p:cNvSpPr>
          <p:nvPr/>
        </p:nvSpPr>
        <p:spPr bwMode="auto">
          <a:xfrm>
            <a:off x="10598992" y="512933"/>
            <a:ext cx="1080000" cy="1080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2" name="!!CoverSlideFooterText">
            <a:extLst>
              <a:ext uri="{FF2B5EF4-FFF2-40B4-BE49-F238E27FC236}">
                <a16:creationId xmlns:a16="http://schemas.microsoft.com/office/drawing/2014/main" id="{9237F150-C76C-D155-AE48-9EF88EB62BC4}"/>
              </a:ext>
            </a:extLst>
          </p:cNvPr>
          <p:cNvSpPr>
            <a:spLocks/>
          </p:cNvSpPr>
          <p:nvPr/>
        </p:nvSpPr>
        <p:spPr bwMode="auto">
          <a:xfrm rot="17288340">
            <a:off x="10274991" y="1497152"/>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sp>
        <p:nvSpPr>
          <p:cNvPr id="26" name="Rectangle 11">
            <a:extLst>
              <a:ext uri="{FF2B5EF4-FFF2-40B4-BE49-F238E27FC236}">
                <a16:creationId xmlns:a16="http://schemas.microsoft.com/office/drawing/2014/main" id="{840828EF-8513-842E-CE2B-899EBAC0E2C2}"/>
              </a:ext>
            </a:extLst>
          </p:cNvPr>
          <p:cNvSpPr/>
          <p:nvPr/>
        </p:nvSpPr>
        <p:spPr>
          <a:xfrm>
            <a:off x="985889" y="4651289"/>
            <a:ext cx="10883602" cy="344069"/>
          </a:xfrm>
          <a:prstGeom prst="rect">
            <a:avLst/>
          </a:prstGeom>
        </p:spPr>
        <p:txBody>
          <a:bodyPr wrap="square">
            <a:spAutoFit/>
          </a:bodyPr>
          <a:lstStyle/>
          <a:p>
            <a:pPr algn="just">
              <a:lnSpc>
                <a:spcPct val="107000"/>
              </a:lnSpc>
              <a:spcAft>
                <a:spcPts val="800"/>
              </a:spcAft>
            </a:pPr>
            <a:r>
              <a:rPr lang="es-ES" sz="1600">
                <a:effectLst/>
                <a:ea typeface="Calibri Light" panose="020F0302020204030204" pitchFamily="34" charset="0"/>
              </a:rPr>
              <a:t>Tienen una </a:t>
            </a:r>
            <a:r>
              <a:rPr lang="es-ES" sz="1600" b="1">
                <a:solidFill>
                  <a:srgbClr val="D73A2C"/>
                </a:solidFill>
                <a:ea typeface="Lato Light" panose="020F0502020204030203" pitchFamily="34" charset="0"/>
                <a:cs typeface="Segoe UI" panose="020B0502040204020203" pitchFamily="34" charset="0"/>
              </a:rPr>
              <a:t>BBCC mínima </a:t>
            </a:r>
            <a:r>
              <a:rPr lang="es-ES" sz="1600">
                <a:effectLst/>
                <a:ea typeface="Calibri Light" panose="020F0302020204030204" pitchFamily="34" charset="0"/>
              </a:rPr>
              <a:t>que actúa de </a:t>
            </a:r>
            <a:r>
              <a:rPr lang="es-ES" sz="1600" b="1">
                <a:solidFill>
                  <a:srgbClr val="D73A2C"/>
                </a:solidFill>
                <a:ea typeface="Lato Light" panose="020F0502020204030203" pitchFamily="34" charset="0"/>
                <a:cs typeface="Segoe UI" panose="020B0502040204020203" pitchFamily="34" charset="0"/>
              </a:rPr>
              <a:t>tope mínimo </a:t>
            </a:r>
            <a:r>
              <a:rPr lang="es-ES" sz="1600">
                <a:effectLst/>
                <a:ea typeface="Calibri Light" panose="020F0302020204030204" pitchFamily="34" charset="0"/>
              </a:rPr>
              <a:t>de </a:t>
            </a:r>
            <a:r>
              <a:rPr lang="es-ES" sz="1600" b="1">
                <a:solidFill>
                  <a:srgbClr val="D73A2C"/>
                </a:solidFill>
                <a:ea typeface="Lato Light" panose="020F0502020204030203" pitchFamily="34" charset="0"/>
                <a:cs typeface="Segoe UI" panose="020B0502040204020203" pitchFamily="34" charset="0"/>
              </a:rPr>
              <a:t>1.000 €</a:t>
            </a:r>
            <a:r>
              <a:rPr lang="es-ES" sz="1600" b="1" baseline="30000">
                <a:solidFill>
                  <a:srgbClr val="D73A2C"/>
                </a:solidFill>
                <a:ea typeface="Lato Light" panose="020F0502020204030203" pitchFamily="34" charset="0"/>
                <a:cs typeface="Segoe UI" panose="020B0502040204020203" pitchFamily="34" charset="0"/>
              </a:rPr>
              <a:t>1</a:t>
            </a:r>
            <a:r>
              <a:rPr lang="es-ES" sz="1600" b="1">
                <a:solidFill>
                  <a:srgbClr val="D73A2C"/>
                </a:solidFill>
                <a:ea typeface="Lato Light" panose="020F0502020204030203" pitchFamily="34" charset="0"/>
                <a:cs typeface="Segoe UI" panose="020B0502040204020203" pitchFamily="34" charset="0"/>
              </a:rPr>
              <a:t> </a:t>
            </a:r>
            <a:r>
              <a:rPr lang="es-ES" sz="1600">
                <a:effectLst/>
                <a:ea typeface="Calibri Light" panose="020F0302020204030204" pitchFamily="34" charset="0"/>
              </a:rPr>
              <a:t>en el año 2023.</a:t>
            </a:r>
            <a:endParaRPr lang="es-ES" sz="1600">
              <a:effectLst/>
              <a:ea typeface="Times New Roman" panose="02020603050405020304" pitchFamily="18" charset="0"/>
            </a:endParaRPr>
          </a:p>
        </p:txBody>
      </p:sp>
      <p:sp>
        <p:nvSpPr>
          <p:cNvPr id="8" name="Rectangle 11">
            <a:extLst>
              <a:ext uri="{FF2B5EF4-FFF2-40B4-BE49-F238E27FC236}">
                <a16:creationId xmlns:a16="http://schemas.microsoft.com/office/drawing/2014/main" id="{B384AF14-0E94-FA58-8E0C-B35091BE78D6}"/>
              </a:ext>
            </a:extLst>
          </p:cNvPr>
          <p:cNvSpPr/>
          <p:nvPr/>
        </p:nvSpPr>
        <p:spPr>
          <a:xfrm>
            <a:off x="754875" y="2822424"/>
            <a:ext cx="10252884" cy="607539"/>
          </a:xfrm>
          <a:prstGeom prst="rect">
            <a:avLst/>
          </a:prstGeom>
        </p:spPr>
        <p:txBody>
          <a:bodyPr wrap="square">
            <a:spAutoFit/>
          </a:bodyPr>
          <a:lstStyle/>
          <a:p>
            <a:pPr algn="just">
              <a:lnSpc>
                <a:spcPct val="107000"/>
              </a:lnSpc>
              <a:spcAft>
                <a:spcPts val="800"/>
              </a:spcAft>
            </a:pPr>
            <a:r>
              <a:rPr lang="es-ES" sz="1600">
                <a:ea typeface="Calibri Light" panose="020F0302020204030204" pitchFamily="34" charset="0"/>
              </a:rPr>
              <a:t>A efectos de aplicar las especialidades en el procedimiento de RC, se considera socio/a y/o familiar colaborador a los trabajadores que cumplan: </a:t>
            </a:r>
            <a:endParaRPr lang="es-ES" sz="1600" b="1">
              <a:solidFill>
                <a:srgbClr val="D73A2C"/>
              </a:solidFill>
              <a:ea typeface="Lato Light" panose="020F0502020204030203" pitchFamily="34" charset="0"/>
              <a:cs typeface="Segoe UI" panose="020B0502040204020203" pitchFamily="34" charset="0"/>
            </a:endParaRPr>
          </a:p>
        </p:txBody>
      </p:sp>
      <p:sp>
        <p:nvSpPr>
          <p:cNvPr id="12" name="CuadroTexto 11">
            <a:extLst>
              <a:ext uri="{FF2B5EF4-FFF2-40B4-BE49-F238E27FC236}">
                <a16:creationId xmlns:a16="http://schemas.microsoft.com/office/drawing/2014/main" id="{62B9A549-8846-A0D5-D8C2-FA88727CAED5}"/>
              </a:ext>
            </a:extLst>
          </p:cNvPr>
          <p:cNvSpPr txBox="1"/>
          <p:nvPr/>
        </p:nvSpPr>
        <p:spPr>
          <a:xfrm>
            <a:off x="984138" y="5094444"/>
            <a:ext cx="10214121" cy="607539"/>
          </a:xfrm>
          <a:prstGeom prst="rect">
            <a:avLst/>
          </a:prstGeom>
          <a:noFill/>
        </p:spPr>
        <p:txBody>
          <a:bodyPr wrap="square">
            <a:spAutoFit/>
          </a:bodyPr>
          <a:lstStyle/>
          <a:p>
            <a:pPr algn="just">
              <a:lnSpc>
                <a:spcPct val="107000"/>
              </a:lnSpc>
              <a:spcAft>
                <a:spcPts val="800"/>
              </a:spcAft>
            </a:pPr>
            <a:r>
              <a:rPr lang="es-ES" sz="1600">
                <a:effectLst/>
                <a:ea typeface="Times New Roman" panose="02020603050405020304" pitchFamily="18" charset="0"/>
              </a:rPr>
              <a:t>Prevalece la </a:t>
            </a:r>
            <a:r>
              <a:rPr lang="es-ES" sz="1600" b="1">
                <a:solidFill>
                  <a:srgbClr val="D73A2C"/>
                </a:solidFill>
                <a:ea typeface="Lato Light" panose="020F0502020204030203" pitchFamily="34" charset="0"/>
                <a:cs typeface="Segoe UI" panose="020B0502040204020203" pitchFamily="34" charset="0"/>
              </a:rPr>
              <a:t>condición de socio/a o familiar colaborador </a:t>
            </a:r>
            <a:r>
              <a:rPr lang="es-ES" sz="1600">
                <a:effectLst/>
                <a:ea typeface="Times New Roman" panose="02020603050405020304" pitchFamily="18" charset="0"/>
              </a:rPr>
              <a:t>respecto de cualquier otra condición distinta o supuesto especial (artista y/o venta ambulante)</a:t>
            </a:r>
          </a:p>
        </p:txBody>
      </p:sp>
      <p:sp>
        <p:nvSpPr>
          <p:cNvPr id="13" name="!!CoverSlideFooterText">
            <a:extLst>
              <a:ext uri="{FF2B5EF4-FFF2-40B4-BE49-F238E27FC236}">
                <a16:creationId xmlns:a16="http://schemas.microsoft.com/office/drawing/2014/main" id="{4087FFDB-540E-5E3A-E22D-2848584F9F7B}"/>
              </a:ext>
            </a:extLst>
          </p:cNvPr>
          <p:cNvSpPr/>
          <p:nvPr/>
        </p:nvSpPr>
        <p:spPr>
          <a:xfrm>
            <a:off x="754875" y="4651289"/>
            <a:ext cx="169600" cy="1232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sp>
        <p:nvSpPr>
          <p:cNvPr id="14" name="Isosceles Triangle 8">
            <a:extLst>
              <a:ext uri="{FF2B5EF4-FFF2-40B4-BE49-F238E27FC236}">
                <a16:creationId xmlns:a16="http://schemas.microsoft.com/office/drawing/2014/main" id="{A8D5D144-8CE2-6D19-A37B-F01ACB8D456B}"/>
              </a:ext>
            </a:extLst>
          </p:cNvPr>
          <p:cNvSpPr/>
          <p:nvPr/>
        </p:nvSpPr>
        <p:spPr>
          <a:xfrm rot="5400000">
            <a:off x="784032" y="4842158"/>
            <a:ext cx="288000" cy="18000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tx1">
                  <a:lumMod val="75000"/>
                  <a:lumOff val="25000"/>
                </a:schemeClr>
              </a:solidFill>
            </a:endParaRPr>
          </a:p>
        </p:txBody>
      </p:sp>
      <p:sp>
        <p:nvSpPr>
          <p:cNvPr id="23" name="Isosceles Triangle 8">
            <a:extLst>
              <a:ext uri="{FF2B5EF4-FFF2-40B4-BE49-F238E27FC236}">
                <a16:creationId xmlns:a16="http://schemas.microsoft.com/office/drawing/2014/main" id="{2695C327-DCBA-51BF-9097-221275096A0B}"/>
              </a:ext>
            </a:extLst>
          </p:cNvPr>
          <p:cNvSpPr/>
          <p:nvPr/>
        </p:nvSpPr>
        <p:spPr>
          <a:xfrm rot="5400000">
            <a:off x="784166" y="5302584"/>
            <a:ext cx="288000" cy="180000"/>
          </a:xfrm>
          <a:prstGeom prst="triangl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700">
              <a:solidFill>
                <a:schemeClr val="tx1">
                  <a:lumMod val="75000"/>
                  <a:lumOff val="25000"/>
                </a:schemeClr>
              </a:solidFill>
            </a:endParaRPr>
          </a:p>
        </p:txBody>
      </p:sp>
      <p:sp>
        <p:nvSpPr>
          <p:cNvPr id="24" name="Rectangle 11">
            <a:extLst>
              <a:ext uri="{FF2B5EF4-FFF2-40B4-BE49-F238E27FC236}">
                <a16:creationId xmlns:a16="http://schemas.microsoft.com/office/drawing/2014/main" id="{C92C29E5-5E67-DD9D-2C75-D92ED77EAD3E}"/>
              </a:ext>
            </a:extLst>
          </p:cNvPr>
          <p:cNvSpPr/>
          <p:nvPr/>
        </p:nvSpPr>
        <p:spPr>
          <a:xfrm>
            <a:off x="1305876" y="3731091"/>
            <a:ext cx="8807246" cy="338554"/>
          </a:xfrm>
          <a:prstGeom prst="rect">
            <a:avLst/>
          </a:prstGeom>
        </p:spPr>
        <p:txBody>
          <a:bodyPr wrap="square">
            <a:spAutoFit/>
          </a:bodyPr>
          <a:lstStyle/>
          <a:p>
            <a:pPr marL="342900" lvl="0" indent="-342900" algn="just">
              <a:spcBef>
                <a:spcPts val="600"/>
              </a:spcBef>
              <a:spcAft>
                <a:spcPts val="600"/>
              </a:spcAft>
              <a:buClr>
                <a:schemeClr val="accent4"/>
              </a:buClr>
              <a:buSzPct val="200000"/>
              <a:buFont typeface="Calibri" panose="020F0502020204030204" pitchFamily="34" charset="0"/>
              <a:buChar char="›"/>
            </a:pPr>
            <a:r>
              <a:rPr kumimoji="0" lang="es-ES" sz="1600" b="0" i="0" u="none" strike="noStrike" kern="1200" cap="none" spc="0" normalizeH="0" baseline="0" noProof="0">
                <a:ln>
                  <a:noFill/>
                </a:ln>
                <a:solidFill>
                  <a:prstClr val="black"/>
                </a:solidFill>
                <a:effectLst/>
                <a:uLnTx/>
                <a:uFillTx/>
                <a:ea typeface="+mn-ea"/>
                <a:cs typeface="Arial" panose="020B0604020202020204" pitchFamily="34" charset="0"/>
              </a:rPr>
              <a:t>Estar en alta al menos 90 días en el año objeto de RC</a:t>
            </a:r>
            <a:endParaRPr kumimoji="0" lang="es-ES" sz="1600" b="0" i="1" u="none" strike="noStrike" kern="1200" cap="none" spc="0" normalizeH="0" baseline="0" noProof="0">
              <a:ln>
                <a:noFill/>
              </a:ln>
              <a:solidFill>
                <a:prstClr val="black"/>
              </a:solidFill>
              <a:effectLst/>
              <a:uLnTx/>
              <a:uFillTx/>
              <a:ea typeface="+mn-ea"/>
              <a:cs typeface="Arial" panose="020B0604020202020204" pitchFamily="34" charset="0"/>
            </a:endParaRPr>
          </a:p>
        </p:txBody>
      </p:sp>
      <p:sp>
        <p:nvSpPr>
          <p:cNvPr id="9" name="Rectángulo 8">
            <a:extLst>
              <a:ext uri="{FF2B5EF4-FFF2-40B4-BE49-F238E27FC236}">
                <a16:creationId xmlns:a16="http://schemas.microsoft.com/office/drawing/2014/main" id="{DAB3A8C3-3071-6CC2-90F7-FDD043843C00}"/>
              </a:ext>
            </a:extLst>
          </p:cNvPr>
          <p:cNvSpPr/>
          <p:nvPr/>
        </p:nvSpPr>
        <p:spPr>
          <a:xfrm>
            <a:off x="88664" y="733789"/>
            <a:ext cx="276085" cy="5961374"/>
          </a:xfrm>
          <a:prstGeom prst="rect">
            <a:avLst/>
          </a:prstGeom>
          <a:noFill/>
          <a:ln w="0" cap="flat">
            <a:noFill/>
            <a:prstDash val="solid"/>
            <a:miter/>
          </a:ln>
        </p:spPr>
        <p:txBody>
          <a:bodyPr vert="vert270" rtlCol="0" anchor="ctr"/>
          <a:lstStyle/>
          <a:p>
            <a:pPr algn="ctr"/>
            <a:r>
              <a:rPr lang="es-ES" sz="3000" b="1">
                <a:solidFill>
                  <a:srgbClr val="D73A2C"/>
                </a:solidFill>
                <a:ea typeface="Open Sans" panose="020B0606030504020204" pitchFamily="34" charset="0"/>
                <a:cs typeface="Open Sans" panose="020B0606030504020204" pitchFamily="34" charset="0"/>
              </a:rPr>
              <a:t>Socios y fam. colaboradores </a:t>
            </a:r>
          </a:p>
        </p:txBody>
      </p:sp>
      <p:sp>
        <p:nvSpPr>
          <p:cNvPr id="10" name="Rectangle 10">
            <a:extLst>
              <a:ext uri="{FF2B5EF4-FFF2-40B4-BE49-F238E27FC236}">
                <a16:creationId xmlns:a16="http://schemas.microsoft.com/office/drawing/2014/main" id="{8A3AC132-A49E-6A73-4E09-5FBB17754C6E}"/>
              </a:ext>
            </a:extLst>
          </p:cNvPr>
          <p:cNvSpPr/>
          <p:nvPr/>
        </p:nvSpPr>
        <p:spPr>
          <a:xfrm>
            <a:off x="924475" y="6521340"/>
            <a:ext cx="9229489" cy="307777"/>
          </a:xfrm>
          <a:prstGeom prst="rect">
            <a:avLst/>
          </a:prstGeom>
        </p:spPr>
        <p:txBody>
          <a:bodyPr wrap="square">
            <a:spAutoFit/>
          </a:bodyPr>
          <a:lstStyle/>
          <a:p>
            <a:pPr algn="just"/>
            <a:r>
              <a:rPr lang="es-ES" sz="1400">
                <a:solidFill>
                  <a:schemeClr val="tx2">
                    <a:lumMod val="75000"/>
                  </a:schemeClr>
                </a:solidFill>
                <a:cs typeface="Arial" panose="020B0604020202020204" pitchFamily="34" charset="0"/>
              </a:rPr>
              <a:t>(1) O el que corresponda para cada ejercicio según normativa</a:t>
            </a:r>
          </a:p>
        </p:txBody>
      </p:sp>
      <p:grpSp>
        <p:nvGrpSpPr>
          <p:cNvPr id="2" name="Grupo 1">
            <a:extLst>
              <a:ext uri="{FF2B5EF4-FFF2-40B4-BE49-F238E27FC236}">
                <a16:creationId xmlns:a16="http://schemas.microsoft.com/office/drawing/2014/main" id="{E7A35DBE-904C-3A9A-0EC3-824FEB470807}"/>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42D77E7-C61D-4A45-6A47-F04DD02E7631}"/>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39B0E07A-DAAF-5C82-6989-81FAAF63BD59}"/>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FC061E44-37FA-3FB4-006E-C0BD5DBE88CE}"/>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62037F30-6869-C756-B523-1A84BD625A9F}"/>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1" name="Imagen 10">
            <a:extLst>
              <a:ext uri="{FF2B5EF4-FFF2-40B4-BE49-F238E27FC236}">
                <a16:creationId xmlns:a16="http://schemas.microsoft.com/office/drawing/2014/main" id="{AAEA95B5-12E2-36AD-2884-1D88D572D6E6}"/>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21697639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21">
            <a:extLst>
              <a:ext uri="{FF2B5EF4-FFF2-40B4-BE49-F238E27FC236}">
                <a16:creationId xmlns:a16="http://schemas.microsoft.com/office/drawing/2014/main" id="{7ECCE17F-C92D-FB27-E6A8-769F59A7A611}"/>
              </a:ext>
            </a:extLst>
          </p:cNvPr>
          <p:cNvSpPr/>
          <p:nvPr/>
        </p:nvSpPr>
        <p:spPr>
          <a:xfrm>
            <a:off x="8801343" y="3202258"/>
            <a:ext cx="3064453" cy="3073039"/>
          </a:xfrm>
          <a:prstGeom prst="rect">
            <a:avLst/>
          </a:prstGeom>
          <a:solidFill>
            <a:srgbClr val="D73A2C">
              <a:alpha val="14118"/>
            </a:srgb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Segoe UI" panose="020B0502040204020203" pitchFamily="34" charset="0"/>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6" name="CuadroTexto 65">
            <a:extLst>
              <a:ext uri="{FF2B5EF4-FFF2-40B4-BE49-F238E27FC236}">
                <a16:creationId xmlns:a16="http://schemas.microsoft.com/office/drawing/2014/main" id="{439750C1-B8D0-4058-95A4-F36A3E90FB08}"/>
              </a:ext>
            </a:extLst>
          </p:cNvPr>
          <p:cNvSpPr txBox="1"/>
          <p:nvPr/>
        </p:nvSpPr>
        <p:spPr>
          <a:xfrm>
            <a:off x="270744" y="945834"/>
            <a:ext cx="11582722" cy="890115"/>
          </a:xfrm>
          <a:prstGeom prst="rect">
            <a:avLst/>
          </a:prstGeom>
          <a:noFill/>
          <a:ln w="12700" cap="flat">
            <a:noFill/>
            <a:miter lim="400000"/>
          </a:ln>
          <a:effectLst/>
          <a:sp3d/>
        </p:spPr>
        <p:txBody>
          <a:bodyPr wrap="square" lIns="91440" tIns="45720" rIns="91440" bIns="45720" anchor="t">
            <a:spAutoFit/>
          </a:bodyPr>
          <a:lstStyle>
            <a:defPPr>
              <a:defRPr lang="en-US"/>
            </a:defPPr>
            <a:lvl1pPr marR="0" lvl="0" indent="0" algn="ctr" fontAlgn="auto">
              <a:lnSpc>
                <a:spcPct val="80000"/>
              </a:lnSpc>
              <a:spcBef>
                <a:spcPts val="0"/>
              </a:spcBef>
              <a:spcAft>
                <a:spcPts val="0"/>
              </a:spcAft>
              <a:buClrTx/>
              <a:buSzTx/>
              <a:buFontTx/>
              <a:buNone/>
              <a:tabLst/>
              <a:defRPr sz="3600">
                <a:solidFill>
                  <a:srgbClr val="1D5253"/>
                </a:solidFill>
                <a:latin typeface="Calibri Light" panose="020F0302020204030204"/>
                <a:ea typeface="Open Sans"/>
                <a:cs typeface="Open Sans"/>
              </a:defRPr>
            </a:lvl1pPr>
          </a:lstStyle>
          <a:p>
            <a:r>
              <a:rPr lang="es-ES" sz="3200"/>
              <a:t>Etapas del sistema de cotización por rendimientos respecto de las cuotas correspondientes al año 2023</a:t>
            </a:r>
          </a:p>
        </p:txBody>
      </p:sp>
      <p:sp>
        <p:nvSpPr>
          <p:cNvPr id="2" name="Rectangle 21">
            <a:extLst>
              <a:ext uri="{FF2B5EF4-FFF2-40B4-BE49-F238E27FC236}">
                <a16:creationId xmlns:a16="http://schemas.microsoft.com/office/drawing/2014/main" id="{362D5245-AA4B-F211-77E0-68A79003D90F}"/>
              </a:ext>
            </a:extLst>
          </p:cNvPr>
          <p:cNvSpPr/>
          <p:nvPr/>
        </p:nvSpPr>
        <p:spPr>
          <a:xfrm>
            <a:off x="270745" y="3202259"/>
            <a:ext cx="8162766" cy="3073040"/>
          </a:xfrm>
          <a:prstGeom prst="rect">
            <a:avLst/>
          </a:prstGeom>
          <a:solidFill>
            <a:schemeClr val="accent1">
              <a:lumMod val="20000"/>
              <a:lumOff val="80000"/>
              <a:alpha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00">
              <a:solidFill>
                <a:schemeClr val="accent6">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7" name="Text Placeholder 9">
            <a:extLst>
              <a:ext uri="{FF2B5EF4-FFF2-40B4-BE49-F238E27FC236}">
                <a16:creationId xmlns:a16="http://schemas.microsoft.com/office/drawing/2014/main" id="{4AD113AC-E79E-EA93-5F5C-A3970C98E681}"/>
              </a:ext>
            </a:extLst>
          </p:cNvPr>
          <p:cNvSpPr txBox="1">
            <a:spLocks/>
          </p:cNvSpPr>
          <p:nvPr/>
        </p:nvSpPr>
        <p:spPr>
          <a:xfrm>
            <a:off x="577548" y="5108739"/>
            <a:ext cx="2055538" cy="883251"/>
          </a:xfrm>
          <a:prstGeom prst="rect">
            <a:avLst/>
          </a:prstGeom>
        </p:spPr>
        <p:txBody>
          <a:bodyPr vert="horz" lIns="0" tIns="0" rIns="9144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s-ES" sz="1800">
                <a:solidFill>
                  <a:schemeClr val="tx1">
                    <a:lumMod val="50000"/>
                  </a:schemeClr>
                </a:solidFill>
                <a:latin typeface="+mj-lt"/>
                <a:cs typeface="Arial"/>
              </a:rPr>
              <a:t>Calcular los RN anuales previstos </a:t>
            </a:r>
            <a:endParaRPr lang="es-ES" sz="1800">
              <a:solidFill>
                <a:schemeClr val="tx1">
                  <a:lumMod val="50000"/>
                </a:schemeClr>
              </a:solidFill>
              <a:latin typeface="+mj-lt"/>
              <a:cs typeface="Arial" panose="020B0604020202020204" pitchFamily="34" charset="0"/>
            </a:endParaRPr>
          </a:p>
        </p:txBody>
      </p:sp>
      <p:sp>
        <p:nvSpPr>
          <p:cNvPr id="36" name="Text Placeholder 9">
            <a:extLst>
              <a:ext uri="{FF2B5EF4-FFF2-40B4-BE49-F238E27FC236}">
                <a16:creationId xmlns:a16="http://schemas.microsoft.com/office/drawing/2014/main" id="{A1320B3D-C133-B673-19D6-146389ED8FE3}"/>
              </a:ext>
            </a:extLst>
          </p:cNvPr>
          <p:cNvSpPr txBox="1">
            <a:spLocks/>
          </p:cNvSpPr>
          <p:nvPr/>
        </p:nvSpPr>
        <p:spPr>
          <a:xfrm>
            <a:off x="3407270" y="5108739"/>
            <a:ext cx="2327566" cy="1010250"/>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Tx/>
              <a:buNone/>
              <a:defRPr sz="1600" b="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a:solidFill>
                  <a:schemeClr val="tx1">
                    <a:lumMod val="50000"/>
                  </a:schemeClr>
                </a:solidFill>
                <a:latin typeface="+mj-lt"/>
                <a:cs typeface="Arial"/>
              </a:rPr>
              <a:t>Elegir la BCP en función de los RN previstos</a:t>
            </a:r>
          </a:p>
        </p:txBody>
      </p:sp>
      <p:sp>
        <p:nvSpPr>
          <p:cNvPr id="37" name="Text Placeholder 9">
            <a:extLst>
              <a:ext uri="{FF2B5EF4-FFF2-40B4-BE49-F238E27FC236}">
                <a16:creationId xmlns:a16="http://schemas.microsoft.com/office/drawing/2014/main" id="{1D813E0F-57C0-918F-8972-E7F2F75F1E54}"/>
              </a:ext>
            </a:extLst>
          </p:cNvPr>
          <p:cNvSpPr txBox="1">
            <a:spLocks/>
          </p:cNvSpPr>
          <p:nvPr/>
        </p:nvSpPr>
        <p:spPr>
          <a:xfrm>
            <a:off x="6155202" y="5108739"/>
            <a:ext cx="2327566" cy="1115160"/>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Tx/>
              <a:buNone/>
              <a:defRPr sz="1600" b="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s-ES" sz="1800">
                <a:solidFill>
                  <a:schemeClr val="tx1">
                    <a:lumMod val="50000"/>
                  </a:schemeClr>
                </a:solidFill>
                <a:latin typeface="+mj-lt"/>
                <a:cs typeface="Arial"/>
              </a:rPr>
              <a:t>Ajustar la BCP si los RN previstos cambian</a:t>
            </a:r>
          </a:p>
        </p:txBody>
      </p:sp>
      <p:sp>
        <p:nvSpPr>
          <p:cNvPr id="38" name="Text Placeholder 9">
            <a:extLst>
              <a:ext uri="{FF2B5EF4-FFF2-40B4-BE49-F238E27FC236}">
                <a16:creationId xmlns:a16="http://schemas.microsoft.com/office/drawing/2014/main" id="{67322E34-EB57-3AD4-2C46-E03EE01385ED}"/>
              </a:ext>
            </a:extLst>
          </p:cNvPr>
          <p:cNvSpPr txBox="1">
            <a:spLocks/>
          </p:cNvSpPr>
          <p:nvPr/>
        </p:nvSpPr>
        <p:spPr>
          <a:xfrm>
            <a:off x="8740314" y="5108739"/>
            <a:ext cx="3181813" cy="724508"/>
          </a:xfrm>
          <a:prstGeom prst="rect">
            <a:avLst/>
          </a:prstGeom>
        </p:spPr>
        <p:txBody>
          <a:bodyPr vert="horz" lIns="0" tIns="0" rIns="91440" bIns="0" rtlCol="0" anchor="t">
            <a:noAutofit/>
          </a:bodyPr>
          <a:lstStyle>
            <a:lvl1pPr marL="0" indent="0" algn="l" defTabSz="914400" rtl="0" eaLnBrk="1" latinLnBrk="0" hangingPunct="1">
              <a:lnSpc>
                <a:spcPct val="90000"/>
              </a:lnSpc>
              <a:spcBef>
                <a:spcPts val="1000"/>
              </a:spcBef>
              <a:buFontTx/>
              <a:buNone/>
              <a:defRPr sz="1600" b="0" kern="1200">
                <a:solidFill>
                  <a:schemeClr val="bg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s-ES" sz="1800">
                <a:solidFill>
                  <a:schemeClr val="tx1">
                    <a:lumMod val="50000"/>
                  </a:schemeClr>
                </a:solidFill>
                <a:latin typeface="+mj-lt"/>
                <a:cs typeface="Arial"/>
              </a:rPr>
              <a:t>RC y BCD</a:t>
            </a:r>
          </a:p>
        </p:txBody>
      </p:sp>
      <p:grpSp>
        <p:nvGrpSpPr>
          <p:cNvPr id="41" name="Group 129">
            <a:extLst>
              <a:ext uri="{FF2B5EF4-FFF2-40B4-BE49-F238E27FC236}">
                <a16:creationId xmlns:a16="http://schemas.microsoft.com/office/drawing/2014/main" id="{FD239350-E5B1-3B1F-F702-18263199B128}"/>
              </a:ext>
            </a:extLst>
          </p:cNvPr>
          <p:cNvGrpSpPr/>
          <p:nvPr/>
        </p:nvGrpSpPr>
        <p:grpSpPr>
          <a:xfrm rot="7909026">
            <a:off x="10291766" y="3253470"/>
            <a:ext cx="735781" cy="239256"/>
            <a:chOff x="-13779500" y="1027113"/>
            <a:chExt cx="3113087" cy="1160463"/>
          </a:xfrm>
          <a:solidFill>
            <a:schemeClr val="bg1">
              <a:lumMod val="75000"/>
            </a:schemeClr>
          </a:solidFill>
        </p:grpSpPr>
        <p:sp>
          <p:nvSpPr>
            <p:cNvPr id="42" name="Freeform 73">
              <a:extLst>
                <a:ext uri="{FF2B5EF4-FFF2-40B4-BE49-F238E27FC236}">
                  <a16:creationId xmlns:a16="http://schemas.microsoft.com/office/drawing/2014/main" id="{D434721D-3C54-E505-D55A-3D0ED0D91296}"/>
                </a:ext>
              </a:extLst>
            </p:cNvPr>
            <p:cNvSpPr>
              <a:spLocks/>
            </p:cNvSpPr>
            <p:nvPr/>
          </p:nvSpPr>
          <p:spPr bwMode="auto">
            <a:xfrm>
              <a:off x="-13779500" y="1027113"/>
              <a:ext cx="2909888"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Freeform 74">
              <a:extLst>
                <a:ext uri="{FF2B5EF4-FFF2-40B4-BE49-F238E27FC236}">
                  <a16:creationId xmlns:a16="http://schemas.microsoft.com/office/drawing/2014/main" id="{C6125432-0997-EAE2-8F39-DC108377F5B8}"/>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4" name="Text Placeholder 5">
            <a:extLst>
              <a:ext uri="{FF2B5EF4-FFF2-40B4-BE49-F238E27FC236}">
                <a16:creationId xmlns:a16="http://schemas.microsoft.com/office/drawing/2014/main" id="{4D7AD263-1536-E2B0-6D91-67E95170A57D}"/>
              </a:ext>
            </a:extLst>
          </p:cNvPr>
          <p:cNvSpPr txBox="1">
            <a:spLocks/>
          </p:cNvSpPr>
          <p:nvPr/>
        </p:nvSpPr>
        <p:spPr>
          <a:xfrm>
            <a:off x="10753919" y="3307541"/>
            <a:ext cx="1239993" cy="504680"/>
          </a:xfrm>
          <a:prstGeom prst="rect">
            <a:avLst/>
          </a:prstGeom>
        </p:spPr>
        <p:txBody>
          <a:bodyPr vert="horz" lIns="91440" tIns="0" rIns="9144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Tx/>
              <a:buNone/>
              <a:tabLst/>
              <a:defRPr/>
            </a:pPr>
            <a:r>
              <a:rPr kumimoji="0" lang="es-ES" sz="1400" b="0" i="0" u="none" strike="noStrike" kern="1200" cap="none" spc="0" normalizeH="0" baseline="0" noProof="0">
                <a:ln>
                  <a:noFill/>
                </a:ln>
                <a:solidFill>
                  <a:srgbClr val="D73A2C"/>
                </a:solidFill>
                <a:effectLst/>
                <a:uLnTx/>
                <a:uFillTx/>
                <a:latin typeface="Calibri" panose="020F0502020204030204"/>
                <a:ea typeface="+mn-ea"/>
                <a:cs typeface="Arial" panose="020B0604020202020204" pitchFamily="34" charset="0"/>
              </a:rPr>
              <a:t>Estamos aquí</a:t>
            </a:r>
          </a:p>
        </p:txBody>
      </p:sp>
      <p:grpSp>
        <p:nvGrpSpPr>
          <p:cNvPr id="10" name="Grupo 9">
            <a:extLst>
              <a:ext uri="{FF2B5EF4-FFF2-40B4-BE49-F238E27FC236}">
                <a16:creationId xmlns:a16="http://schemas.microsoft.com/office/drawing/2014/main" id="{02A0C4FD-9CEB-353B-1D44-180FEF6E9017}"/>
              </a:ext>
            </a:extLst>
          </p:cNvPr>
          <p:cNvGrpSpPr/>
          <p:nvPr/>
        </p:nvGrpSpPr>
        <p:grpSpPr>
          <a:xfrm>
            <a:off x="83315" y="100378"/>
            <a:ext cx="11312995" cy="630845"/>
            <a:chOff x="101977" y="91047"/>
            <a:chExt cx="11312995" cy="630845"/>
          </a:xfrm>
        </p:grpSpPr>
        <p:sp>
          <p:nvSpPr>
            <p:cNvPr id="11" name="TextBox 12">
              <a:extLst>
                <a:ext uri="{FF2B5EF4-FFF2-40B4-BE49-F238E27FC236}">
                  <a16:creationId xmlns:a16="http://schemas.microsoft.com/office/drawing/2014/main" id="{16EA7D3F-840D-2C36-16F1-8D2B74AB424A}"/>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Aspectos generales del proceso de Regularización de Cuotas </a:t>
              </a:r>
            </a:p>
          </p:txBody>
        </p:sp>
        <p:grpSp>
          <p:nvGrpSpPr>
            <p:cNvPr id="12" name="Grupo 11">
              <a:extLst>
                <a:ext uri="{FF2B5EF4-FFF2-40B4-BE49-F238E27FC236}">
                  <a16:creationId xmlns:a16="http://schemas.microsoft.com/office/drawing/2014/main" id="{D26736C2-44D1-132B-22A3-EA68840F4A27}"/>
                </a:ext>
              </a:extLst>
            </p:cNvPr>
            <p:cNvGrpSpPr/>
            <p:nvPr/>
          </p:nvGrpSpPr>
          <p:grpSpPr>
            <a:xfrm>
              <a:off x="101977" y="91047"/>
              <a:ext cx="712074" cy="630845"/>
              <a:chOff x="101977" y="91047"/>
              <a:chExt cx="712074" cy="630845"/>
            </a:xfrm>
          </p:grpSpPr>
          <p:sp>
            <p:nvSpPr>
              <p:cNvPr id="13" name="Graphic 10">
                <a:extLst>
                  <a:ext uri="{FF2B5EF4-FFF2-40B4-BE49-F238E27FC236}">
                    <a16:creationId xmlns:a16="http://schemas.microsoft.com/office/drawing/2014/main" id="{26A6F302-9425-B6A2-AED2-A4C30632EAC5}"/>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TextBox 38">
                <a:extLst>
                  <a:ext uri="{FF2B5EF4-FFF2-40B4-BE49-F238E27FC236}">
                    <a16:creationId xmlns:a16="http://schemas.microsoft.com/office/drawing/2014/main" id="{1B9CDA5C-B4D2-66B6-296B-27575BE04C7A}"/>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1.1</a:t>
                </a:r>
              </a:p>
            </p:txBody>
          </p:sp>
        </p:grpSp>
      </p:grpSp>
      <p:sp>
        <p:nvSpPr>
          <p:cNvPr id="16" name="TextBox 45">
            <a:extLst>
              <a:ext uri="{FF2B5EF4-FFF2-40B4-BE49-F238E27FC236}">
                <a16:creationId xmlns:a16="http://schemas.microsoft.com/office/drawing/2014/main" id="{ED28DD80-ED1B-CF08-5318-3DD76F1F8B87}"/>
              </a:ext>
            </a:extLst>
          </p:cNvPr>
          <p:cNvSpPr txBox="1"/>
          <p:nvPr/>
        </p:nvSpPr>
        <p:spPr>
          <a:xfrm>
            <a:off x="270744" y="2127103"/>
            <a:ext cx="8172865" cy="553998"/>
          </a:xfrm>
          <a:prstGeom prst="rect">
            <a:avLst/>
          </a:prstGeom>
          <a:solidFill>
            <a:srgbClr val="194A5D"/>
          </a:solidFill>
        </p:spPr>
        <p:txBody>
          <a:bodyPr wrap="square" lIns="0" tIns="0" rIns="0" bIns="0" rtlCol="0" anchor="t">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s-ES" sz="3600">
              <a:solidFill>
                <a:schemeClr val="accent3">
                  <a:lumMod val="20000"/>
                  <a:lumOff val="80000"/>
                </a:schemeClr>
              </a:solidFill>
              <a:ea typeface="Open Sans"/>
              <a:cs typeface="Open Sans"/>
            </a:endParaRPr>
          </a:p>
        </p:txBody>
      </p:sp>
      <p:sp>
        <p:nvSpPr>
          <p:cNvPr id="18" name="Rectángulo 17">
            <a:extLst>
              <a:ext uri="{FF2B5EF4-FFF2-40B4-BE49-F238E27FC236}">
                <a16:creationId xmlns:a16="http://schemas.microsoft.com/office/drawing/2014/main" id="{C30C1540-4275-245F-0EAE-D1CD8AE16134}"/>
              </a:ext>
            </a:extLst>
          </p:cNvPr>
          <p:cNvSpPr/>
          <p:nvPr/>
        </p:nvSpPr>
        <p:spPr>
          <a:xfrm>
            <a:off x="8801343" y="2126370"/>
            <a:ext cx="3064453" cy="55262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6" name="TextBox 45">
            <a:extLst>
              <a:ext uri="{FF2B5EF4-FFF2-40B4-BE49-F238E27FC236}">
                <a16:creationId xmlns:a16="http://schemas.microsoft.com/office/drawing/2014/main" id="{65B644C4-A5D6-9F36-F694-6F886AE1F531}"/>
              </a:ext>
            </a:extLst>
          </p:cNvPr>
          <p:cNvSpPr txBox="1"/>
          <p:nvPr/>
        </p:nvSpPr>
        <p:spPr>
          <a:xfrm>
            <a:off x="513315" y="2100930"/>
            <a:ext cx="7687723" cy="553998"/>
          </a:xfrm>
          <a:prstGeom prst="rect">
            <a:avLst/>
          </a:prstGeom>
          <a:noFill/>
        </p:spPr>
        <p:txBody>
          <a:bodyPr wrap="square" lIns="0" tIns="0" rIns="0" b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s-ES" sz="3600">
                <a:solidFill>
                  <a:schemeClr val="bg1"/>
                </a:solidFill>
                <a:ea typeface="Open Sans" panose="020B0606030504020204" pitchFamily="34" charset="0"/>
                <a:cs typeface="Open Sans" panose="020B0606030504020204" pitchFamily="34" charset="0"/>
              </a:rPr>
              <a:t>2023</a:t>
            </a:r>
          </a:p>
        </p:txBody>
      </p:sp>
      <p:sp>
        <p:nvSpPr>
          <p:cNvPr id="7" name="TextBox 45">
            <a:extLst>
              <a:ext uri="{FF2B5EF4-FFF2-40B4-BE49-F238E27FC236}">
                <a16:creationId xmlns:a16="http://schemas.microsoft.com/office/drawing/2014/main" id="{9B059252-598F-D316-90A0-8C118C794EB7}"/>
              </a:ext>
            </a:extLst>
          </p:cNvPr>
          <p:cNvSpPr txBox="1"/>
          <p:nvPr/>
        </p:nvSpPr>
        <p:spPr>
          <a:xfrm>
            <a:off x="8674099" y="2143847"/>
            <a:ext cx="3318939" cy="553998"/>
          </a:xfrm>
          <a:prstGeom prst="rect">
            <a:avLst/>
          </a:prstGeom>
          <a:noFill/>
        </p:spPr>
        <p:txBody>
          <a:bodyPr wrap="square" lIns="0" tIns="0" rIns="0" bIns="0" rtlCol="0">
            <a:spAutoFit/>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r>
              <a:rPr lang="en-US" sz="3600">
                <a:solidFill>
                  <a:schemeClr val="bg1"/>
                </a:solidFill>
                <a:ea typeface="Open Sans" panose="020B0606030504020204" pitchFamily="34" charset="0"/>
                <a:cs typeface="Open Sans" panose="020B0606030504020204" pitchFamily="34" charset="0"/>
              </a:rPr>
              <a:t>2024/2025</a:t>
            </a:r>
            <a:endParaRPr lang="en-IN" sz="2000">
              <a:solidFill>
                <a:schemeClr val="bg1"/>
              </a:solidFill>
              <a:ea typeface="Open Sans" panose="020B0606030504020204" pitchFamily="34" charset="0"/>
              <a:cs typeface="Open Sans" panose="020B0606030504020204" pitchFamily="34" charset="0"/>
            </a:endParaRPr>
          </a:p>
        </p:txBody>
      </p:sp>
      <p:pic>
        <p:nvPicPr>
          <p:cNvPr id="20" name="Picture Placeholder 27">
            <a:extLst>
              <a:ext uri="{FF2B5EF4-FFF2-40B4-BE49-F238E27FC236}">
                <a16:creationId xmlns:a16="http://schemas.microsoft.com/office/drawing/2014/main" id="{7E875B64-A04E-2A70-D2BA-C00AA405BC7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a:xfrm>
            <a:off x="3396806" y="3855541"/>
            <a:ext cx="1933802" cy="966901"/>
          </a:xfrm>
          <a:prstGeom prst="rect">
            <a:avLst/>
          </a:prstGeom>
        </p:spPr>
      </p:pic>
      <p:pic>
        <p:nvPicPr>
          <p:cNvPr id="21" name="Picture Placeholder 29">
            <a:extLst>
              <a:ext uri="{FF2B5EF4-FFF2-40B4-BE49-F238E27FC236}">
                <a16:creationId xmlns:a16="http://schemas.microsoft.com/office/drawing/2014/main" id="{92B745AF-F742-742B-809B-C7460FB77CA4}"/>
              </a:ext>
            </a:extLst>
          </p:cNvPr>
          <p:cNvPicPr>
            <a:picLocks noChangeAspect="1"/>
          </p:cNvPicPr>
          <p:nvPr/>
        </p:nvPicPr>
        <p:blipFill>
          <a:blip r:embed="rId3">
            <a:extLst>
              <a:ext uri="{28A0092B-C50C-407E-A947-70E740481C1C}">
                <a14:useLocalDpi xmlns:a14="http://schemas.microsoft.com/office/drawing/2010/main"/>
              </a:ext>
            </a:extLst>
          </a:blip>
          <a:srcRect/>
          <a:stretch>
            <a:fillRect/>
          </a:stretch>
        </p:blipFill>
        <p:spPr>
          <a:xfrm>
            <a:off x="6144738" y="3884767"/>
            <a:ext cx="1933802" cy="966901"/>
          </a:xfrm>
          <a:prstGeom prst="rect">
            <a:avLst/>
          </a:prstGeom>
        </p:spPr>
      </p:pic>
      <p:pic>
        <p:nvPicPr>
          <p:cNvPr id="22" name="Picture Placeholder 31">
            <a:extLst>
              <a:ext uri="{FF2B5EF4-FFF2-40B4-BE49-F238E27FC236}">
                <a16:creationId xmlns:a16="http://schemas.microsoft.com/office/drawing/2014/main" id="{4056F8C8-2B8F-7ED3-CBA6-646B31E1ADD6}"/>
              </a:ext>
            </a:extLst>
          </p:cNvPr>
          <p:cNvPicPr>
            <a:picLocks noChangeAspect="1"/>
          </p:cNvPicPr>
          <p:nvPr/>
        </p:nvPicPr>
        <p:blipFill>
          <a:blip r:embed="rId4">
            <a:extLst>
              <a:ext uri="{28A0092B-C50C-407E-A947-70E740481C1C}">
                <a14:useLocalDpi xmlns:a14="http://schemas.microsoft.com/office/drawing/2010/main"/>
              </a:ext>
            </a:extLst>
          </a:blip>
          <a:srcRect/>
          <a:stretch>
            <a:fillRect/>
          </a:stretch>
        </p:blipFill>
        <p:spPr>
          <a:xfrm>
            <a:off x="9346309" y="3869168"/>
            <a:ext cx="1933802" cy="966901"/>
          </a:xfrm>
          <a:prstGeom prst="rect">
            <a:avLst/>
          </a:prstGeom>
        </p:spPr>
      </p:pic>
      <p:pic>
        <p:nvPicPr>
          <p:cNvPr id="24" name="Picture Placeholder 12">
            <a:extLst>
              <a:ext uri="{FF2B5EF4-FFF2-40B4-BE49-F238E27FC236}">
                <a16:creationId xmlns:a16="http://schemas.microsoft.com/office/drawing/2014/main" id="{430E9A95-2E54-546B-6FFB-4936E9D56EAF}"/>
              </a:ext>
            </a:extLst>
          </p:cNvPr>
          <p:cNvPicPr preferRelativeResize="0">
            <a:picLocks/>
          </p:cNvPicPr>
          <p:nvPr/>
        </p:nvPicPr>
        <p:blipFill>
          <a:blip r:embed="rId5" cstate="screen">
            <a:extLst>
              <a:ext uri="{28A0092B-C50C-407E-A947-70E740481C1C}">
                <a14:useLocalDpi xmlns:a14="http://schemas.microsoft.com/office/drawing/2010/main"/>
              </a:ext>
            </a:extLst>
          </a:blip>
          <a:srcRect t="15480" b="15480"/>
          <a:stretch/>
        </p:blipFill>
        <p:spPr>
          <a:xfrm>
            <a:off x="808224" y="3855541"/>
            <a:ext cx="1933803" cy="957019"/>
          </a:xfrm>
          <a:prstGeom prst="rect">
            <a:avLst/>
          </a:prstGeom>
        </p:spPr>
      </p:pic>
      <p:sp>
        <p:nvSpPr>
          <p:cNvPr id="26" name="TextBox 25">
            <a:extLst>
              <a:ext uri="{FF2B5EF4-FFF2-40B4-BE49-F238E27FC236}">
                <a16:creationId xmlns:a16="http://schemas.microsoft.com/office/drawing/2014/main" id="{ACFFDA38-6DCC-13A0-4635-0C63A107DA61}"/>
              </a:ext>
            </a:extLst>
          </p:cNvPr>
          <p:cNvSpPr txBox="1"/>
          <p:nvPr/>
        </p:nvSpPr>
        <p:spPr>
          <a:xfrm>
            <a:off x="416106" y="3506227"/>
            <a:ext cx="521967" cy="707886"/>
          </a:xfrm>
          <a:prstGeom prst="rect">
            <a:avLst/>
          </a:prstGeom>
          <a:noFill/>
        </p:spPr>
        <p:txBody>
          <a:bodyPr wrap="square" rtlCol="0">
            <a:spAutoFit/>
          </a:bodyPr>
          <a:lstStyle/>
          <a:p>
            <a:r>
              <a:rPr lang="en-IN" sz="4000" b="1">
                <a:solidFill>
                  <a:srgbClr val="D73A2C"/>
                </a:solidFill>
                <a:latin typeface="Open Sans"/>
              </a:rPr>
              <a:t>1</a:t>
            </a:r>
          </a:p>
        </p:txBody>
      </p:sp>
      <p:sp>
        <p:nvSpPr>
          <p:cNvPr id="28" name="TextBox 25">
            <a:extLst>
              <a:ext uri="{FF2B5EF4-FFF2-40B4-BE49-F238E27FC236}">
                <a16:creationId xmlns:a16="http://schemas.microsoft.com/office/drawing/2014/main" id="{02E5D31E-C356-BF9D-84B2-C365CD5E51A6}"/>
              </a:ext>
            </a:extLst>
          </p:cNvPr>
          <p:cNvSpPr txBox="1"/>
          <p:nvPr/>
        </p:nvSpPr>
        <p:spPr>
          <a:xfrm>
            <a:off x="2975656" y="3506227"/>
            <a:ext cx="521967" cy="707886"/>
          </a:xfrm>
          <a:prstGeom prst="rect">
            <a:avLst/>
          </a:prstGeom>
          <a:noFill/>
        </p:spPr>
        <p:txBody>
          <a:bodyPr wrap="square" rtlCol="0">
            <a:spAutoFit/>
          </a:bodyPr>
          <a:lstStyle>
            <a:defPPr>
              <a:defRPr lang="en-US"/>
            </a:defPPr>
            <a:lvl1pPr>
              <a:defRPr sz="4000" b="1">
                <a:solidFill>
                  <a:srgbClr val="E6801A"/>
                </a:solidFill>
                <a:latin typeface="Open Sans"/>
              </a:defRPr>
            </a:lvl1pPr>
          </a:lstStyle>
          <a:p>
            <a:r>
              <a:rPr lang="en-IN">
                <a:solidFill>
                  <a:srgbClr val="D73A2C"/>
                </a:solidFill>
              </a:rPr>
              <a:t>2</a:t>
            </a:r>
          </a:p>
        </p:txBody>
      </p:sp>
      <p:sp>
        <p:nvSpPr>
          <p:cNvPr id="30" name="TextBox 25">
            <a:extLst>
              <a:ext uri="{FF2B5EF4-FFF2-40B4-BE49-F238E27FC236}">
                <a16:creationId xmlns:a16="http://schemas.microsoft.com/office/drawing/2014/main" id="{02514E1B-8DA6-CA2C-E300-0C01D2D369D1}"/>
              </a:ext>
            </a:extLst>
          </p:cNvPr>
          <p:cNvSpPr txBox="1"/>
          <p:nvPr/>
        </p:nvSpPr>
        <p:spPr>
          <a:xfrm>
            <a:off x="5680375" y="3506227"/>
            <a:ext cx="521967" cy="707886"/>
          </a:xfrm>
          <a:prstGeom prst="rect">
            <a:avLst/>
          </a:prstGeom>
          <a:noFill/>
        </p:spPr>
        <p:txBody>
          <a:bodyPr wrap="square" rtlCol="0">
            <a:spAutoFit/>
          </a:bodyPr>
          <a:lstStyle>
            <a:defPPr>
              <a:defRPr lang="en-US"/>
            </a:defPPr>
            <a:lvl1pPr>
              <a:defRPr sz="4000" b="1">
                <a:solidFill>
                  <a:srgbClr val="E6801A"/>
                </a:solidFill>
                <a:latin typeface="Open Sans"/>
              </a:defRPr>
            </a:lvl1pPr>
          </a:lstStyle>
          <a:p>
            <a:r>
              <a:rPr lang="en-IN">
                <a:solidFill>
                  <a:srgbClr val="D73A2C"/>
                </a:solidFill>
              </a:rPr>
              <a:t>3</a:t>
            </a:r>
          </a:p>
        </p:txBody>
      </p:sp>
      <p:sp>
        <p:nvSpPr>
          <p:cNvPr id="31" name="TextBox 25">
            <a:extLst>
              <a:ext uri="{FF2B5EF4-FFF2-40B4-BE49-F238E27FC236}">
                <a16:creationId xmlns:a16="http://schemas.microsoft.com/office/drawing/2014/main" id="{3BDDD139-9120-65A1-C79E-DB7FB4B1B076}"/>
              </a:ext>
            </a:extLst>
          </p:cNvPr>
          <p:cNvSpPr txBox="1"/>
          <p:nvPr/>
        </p:nvSpPr>
        <p:spPr>
          <a:xfrm>
            <a:off x="8898896" y="3506227"/>
            <a:ext cx="521967" cy="707886"/>
          </a:xfrm>
          <a:prstGeom prst="rect">
            <a:avLst/>
          </a:prstGeom>
          <a:noFill/>
        </p:spPr>
        <p:txBody>
          <a:bodyPr wrap="square" rtlCol="0">
            <a:spAutoFit/>
          </a:bodyPr>
          <a:lstStyle>
            <a:defPPr>
              <a:defRPr lang="en-US"/>
            </a:defPPr>
            <a:lvl1pPr>
              <a:defRPr sz="4000" b="1">
                <a:solidFill>
                  <a:srgbClr val="E6801A"/>
                </a:solidFill>
                <a:latin typeface="Open Sans"/>
              </a:defRPr>
            </a:lvl1pPr>
          </a:lstStyle>
          <a:p>
            <a:r>
              <a:rPr lang="en-IN">
                <a:solidFill>
                  <a:srgbClr val="D73A2C"/>
                </a:solidFill>
              </a:rPr>
              <a:t>4</a:t>
            </a:r>
          </a:p>
        </p:txBody>
      </p:sp>
      <p:sp>
        <p:nvSpPr>
          <p:cNvPr id="3" name="Text Placeholder 5">
            <a:extLst>
              <a:ext uri="{FF2B5EF4-FFF2-40B4-BE49-F238E27FC236}">
                <a16:creationId xmlns:a16="http://schemas.microsoft.com/office/drawing/2014/main" id="{934FBF06-624B-6D40-8D7B-E84E623FE1E2}"/>
              </a:ext>
            </a:extLst>
          </p:cNvPr>
          <p:cNvSpPr txBox="1">
            <a:spLocks/>
          </p:cNvSpPr>
          <p:nvPr/>
        </p:nvSpPr>
        <p:spPr>
          <a:xfrm>
            <a:off x="414281" y="2636707"/>
            <a:ext cx="7885790" cy="437162"/>
          </a:xfrm>
          <a:prstGeom prst="rect">
            <a:avLst/>
          </a:prstGeom>
        </p:spPr>
        <p:txBody>
          <a:bodyPr vert="horz" lIns="91440" tIns="0" rIns="91440" bIns="0" rtlCol="0" anchor="t">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600"/>
              </a:spcBef>
              <a:spcAft>
                <a:spcPts val="600"/>
              </a:spcAft>
              <a:defRPr/>
            </a:pPr>
            <a:r>
              <a:rPr lang="es-ES" sz="2400">
                <a:solidFill>
                  <a:srgbClr val="D73A2C"/>
                </a:solidFill>
                <a:latin typeface="Calibri" panose="020F0502020204030204"/>
                <a:cs typeface="Arial"/>
              </a:rPr>
              <a:t>Actuaciones de la persona trabajadora autónoma</a:t>
            </a:r>
            <a:endParaRPr kumimoji="0" lang="es-ES" sz="2400" b="0" i="0" u="none" strike="noStrike" kern="1200" cap="none" spc="0" normalizeH="0" baseline="0" noProof="0">
              <a:ln>
                <a:noFill/>
              </a:ln>
              <a:solidFill>
                <a:srgbClr val="D73A2C"/>
              </a:solidFill>
              <a:effectLst/>
              <a:uLnTx/>
              <a:uFillTx/>
              <a:latin typeface="Calibri" panose="020F0502020204030204"/>
              <a:ea typeface="+mn-ea"/>
              <a:cs typeface="Arial" panose="020B0604020202020204" pitchFamily="34" charset="0"/>
            </a:endParaRPr>
          </a:p>
        </p:txBody>
      </p:sp>
      <p:sp>
        <p:nvSpPr>
          <p:cNvPr id="4" name="Text Placeholder 5">
            <a:extLst>
              <a:ext uri="{FF2B5EF4-FFF2-40B4-BE49-F238E27FC236}">
                <a16:creationId xmlns:a16="http://schemas.microsoft.com/office/drawing/2014/main" id="{B2769E79-7F12-7EED-682F-584529EA66A4}"/>
              </a:ext>
            </a:extLst>
          </p:cNvPr>
          <p:cNvSpPr txBox="1">
            <a:spLocks/>
          </p:cNvSpPr>
          <p:nvPr/>
        </p:nvSpPr>
        <p:spPr>
          <a:xfrm>
            <a:off x="8818026" y="2627062"/>
            <a:ext cx="3035440" cy="456453"/>
          </a:xfrm>
          <a:prstGeom prst="rect">
            <a:avLst/>
          </a:prstGeom>
        </p:spPr>
        <p:txBody>
          <a:bodyPr vert="horz" lIns="91440" tIns="0" rIns="91440" bIns="0" rtlCol="0" anchor="t">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lnSpc>
                <a:spcPct val="120000"/>
              </a:lnSpc>
              <a:spcBef>
                <a:spcPts val="600"/>
              </a:spcBef>
              <a:spcAft>
                <a:spcPts val="600"/>
              </a:spcAft>
              <a:defRPr/>
            </a:pPr>
            <a:r>
              <a:rPr lang="es-ES" sz="2400">
                <a:solidFill>
                  <a:srgbClr val="D73A2C"/>
                </a:solidFill>
                <a:latin typeface="Calibri" panose="020F0502020204030204"/>
                <a:cs typeface="Arial"/>
              </a:rPr>
              <a:t>Actuaciones de la TGSS</a:t>
            </a:r>
            <a:endParaRPr kumimoji="0" lang="es-ES" sz="2400" b="0" i="0" u="none" strike="noStrike" kern="1200" cap="none" spc="0" normalizeH="0" baseline="0" noProof="0">
              <a:ln>
                <a:noFill/>
              </a:ln>
              <a:solidFill>
                <a:srgbClr val="D73A2C"/>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56002923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verSlideFooterText">
            <a:extLst>
              <a:ext uri="{FF2B5EF4-FFF2-40B4-BE49-F238E27FC236}">
                <a16:creationId xmlns:a16="http://schemas.microsoft.com/office/drawing/2014/main" id="{B121A238-DF8A-3891-54A3-B176BBDB7EC1}"/>
              </a:ext>
            </a:extLst>
          </p:cNvPr>
          <p:cNvSpPr>
            <a:spLocks/>
          </p:cNvSpPr>
          <p:nvPr/>
        </p:nvSpPr>
        <p:spPr bwMode="auto">
          <a:xfrm>
            <a:off x="11083505" y="464931"/>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2" name="!!CoverSlideFooterText">
            <a:extLst>
              <a:ext uri="{FF2B5EF4-FFF2-40B4-BE49-F238E27FC236}">
                <a16:creationId xmlns:a16="http://schemas.microsoft.com/office/drawing/2014/main" id="{9237F150-C76C-D155-AE48-9EF88EB62BC4}"/>
              </a:ext>
            </a:extLst>
          </p:cNvPr>
          <p:cNvSpPr>
            <a:spLocks/>
          </p:cNvSpPr>
          <p:nvPr/>
        </p:nvSpPr>
        <p:spPr bwMode="auto">
          <a:xfrm rot="17288340">
            <a:off x="11554298" y="103440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sp>
        <p:nvSpPr>
          <p:cNvPr id="28"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1E7E3E-414D-423B-A310-20FCFC5BD8B8}" type="slidenum">
              <a:rPr lang="es-ES" smtClean="0"/>
              <a:t>60</a:t>
            </a:fld>
            <a:endParaRPr lang="es-ES"/>
          </a:p>
        </p:txBody>
      </p:sp>
      <p:sp>
        <p:nvSpPr>
          <p:cNvPr id="5" name="Rectangle 11">
            <a:extLst>
              <a:ext uri="{FF2B5EF4-FFF2-40B4-BE49-F238E27FC236}">
                <a16:creationId xmlns:a16="http://schemas.microsoft.com/office/drawing/2014/main" id="{0A1419A9-D22A-347F-4285-812A234E0E30}"/>
              </a:ext>
            </a:extLst>
          </p:cNvPr>
          <p:cNvSpPr/>
          <p:nvPr/>
        </p:nvSpPr>
        <p:spPr>
          <a:xfrm>
            <a:off x="795390" y="2002915"/>
            <a:ext cx="10217602" cy="1077218"/>
          </a:xfrm>
          <a:prstGeom prst="rect">
            <a:avLst/>
          </a:prstGeom>
        </p:spPr>
        <p:txBody>
          <a:bodyPr wrap="square" lIns="91440" tIns="45720" rIns="91440" bIns="45720" anchor="t">
            <a:spAutoFit/>
          </a:bodyPr>
          <a:lstStyle/>
          <a:p>
            <a:pPr algn="just">
              <a:spcAft>
                <a:spcPts val="1600"/>
              </a:spcAft>
            </a:pPr>
            <a:r>
              <a:rPr lang="es-ES" sz="1600" b="1">
                <a:solidFill>
                  <a:srgbClr val="1D5253"/>
                </a:solidFill>
                <a:ea typeface="Lato Light"/>
                <a:cs typeface="Segoe UI"/>
              </a:rPr>
              <a:t>La determinación de la BCD por parte de la TGSS es análoga al procedimiento general</a:t>
            </a:r>
            <a:r>
              <a:rPr lang="es-ES" sz="1600">
                <a:ea typeface="Lato Light"/>
                <a:cs typeface="Calibri"/>
              </a:rPr>
              <a:t>, con la </a:t>
            </a:r>
            <a:r>
              <a:rPr lang="es-ES" sz="1600" b="1">
                <a:solidFill>
                  <a:srgbClr val="1D5253"/>
                </a:solidFill>
                <a:ea typeface="Lato Light"/>
                <a:cs typeface="Segoe UI"/>
              </a:rPr>
              <a:t>particularidad</a:t>
            </a:r>
            <a:r>
              <a:rPr lang="es-ES" sz="1600">
                <a:ea typeface="Lato Light"/>
                <a:cs typeface="Calibri"/>
              </a:rPr>
              <a:t> de la aplicación del </a:t>
            </a:r>
            <a:r>
              <a:rPr lang="es-ES" sz="1600" b="1">
                <a:solidFill>
                  <a:srgbClr val="1D5253"/>
                </a:solidFill>
                <a:ea typeface="Lato Light"/>
                <a:cs typeface="Segoe UI"/>
              </a:rPr>
              <a:t>tope</a:t>
            </a:r>
            <a:r>
              <a:rPr lang="es-ES" sz="1600">
                <a:solidFill>
                  <a:srgbClr val="1D5253"/>
                </a:solidFill>
                <a:ea typeface="Lato Light"/>
                <a:cs typeface="Calibri"/>
              </a:rPr>
              <a:t> </a:t>
            </a:r>
            <a:r>
              <a:rPr lang="es-ES" sz="1600" b="1">
                <a:solidFill>
                  <a:srgbClr val="1D5253"/>
                </a:solidFill>
                <a:ea typeface="Lato Light"/>
                <a:cs typeface="Segoe UI"/>
              </a:rPr>
              <a:t>mínimo</a:t>
            </a:r>
            <a:r>
              <a:rPr lang="es-ES" sz="1600">
                <a:solidFill>
                  <a:srgbClr val="1D5253"/>
                </a:solidFill>
                <a:ea typeface="Lato Light"/>
                <a:cs typeface="Calibri"/>
              </a:rPr>
              <a:t> </a:t>
            </a:r>
            <a:r>
              <a:rPr lang="es-ES" sz="1600">
                <a:ea typeface="Lato Light"/>
                <a:cs typeface="Calibri"/>
              </a:rPr>
              <a:t>en los casos en que la BCD calculada por la TGSS quede por debajo de este tope. En estos casos la BCD será el tope mínimo</a:t>
            </a:r>
            <a:r>
              <a:rPr lang="es-ES" sz="1600">
                <a:ea typeface="Lato Light"/>
                <a:cs typeface="Calibri Light"/>
              </a:rPr>
              <a:t>. A continuación, se detallan estas particularidades dependiendo de cómo ha cotizado el o la </a:t>
            </a:r>
            <a:r>
              <a:rPr lang="es-ES" altLang="en-US" sz="1600">
                <a:latin typeface="+mn-lt"/>
                <a:ea typeface="Lato Light" panose="020F0502020204030203" pitchFamily="34" charset="0"/>
                <a:cs typeface="Segoe UI" panose="020B0502040204020203" pitchFamily="34" charset="0"/>
              </a:rPr>
              <a:t>autónoma</a:t>
            </a:r>
            <a:r>
              <a:rPr lang="es-ES" sz="1600">
                <a:ea typeface="Lato Light"/>
                <a:cs typeface="Calibri Light"/>
              </a:rPr>
              <a:t> con respecto al tramo que determinan sus RNM:</a:t>
            </a:r>
          </a:p>
        </p:txBody>
      </p:sp>
      <p:grpSp>
        <p:nvGrpSpPr>
          <p:cNvPr id="33" name="Grupo 32">
            <a:extLst>
              <a:ext uri="{FF2B5EF4-FFF2-40B4-BE49-F238E27FC236}">
                <a16:creationId xmlns:a16="http://schemas.microsoft.com/office/drawing/2014/main" id="{F12F0279-029E-60E5-ADD2-8EB652D91578}"/>
              </a:ext>
            </a:extLst>
          </p:cNvPr>
          <p:cNvGrpSpPr/>
          <p:nvPr/>
        </p:nvGrpSpPr>
        <p:grpSpPr>
          <a:xfrm>
            <a:off x="814278" y="1407026"/>
            <a:ext cx="3787410" cy="369332"/>
            <a:chOff x="5081410" y="1385683"/>
            <a:chExt cx="2435168" cy="422093"/>
          </a:xfrm>
        </p:grpSpPr>
        <p:sp>
          <p:nvSpPr>
            <p:cNvPr id="34" name="Title 1">
              <a:extLst>
                <a:ext uri="{FF2B5EF4-FFF2-40B4-BE49-F238E27FC236}">
                  <a16:creationId xmlns:a16="http://schemas.microsoft.com/office/drawing/2014/main" id="{CA6510BB-BC78-D9C8-D887-E925C86C1CAA}"/>
                </a:ext>
              </a:extLst>
            </p:cNvPr>
            <p:cNvSpPr txBox="1">
              <a:spLocks noChangeArrowheads="1"/>
            </p:cNvSpPr>
            <p:nvPr/>
          </p:nvSpPr>
          <p:spPr bwMode="auto">
            <a:xfrm>
              <a:off x="5081410" y="1385683"/>
              <a:ext cx="1620557" cy="4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400" b="1">
                  <a:solidFill>
                    <a:srgbClr val="D73A2C"/>
                  </a:solidFill>
                  <a:latin typeface="+mn-lt"/>
                </a:rPr>
                <a:t>Especialidades</a:t>
              </a:r>
            </a:p>
          </p:txBody>
        </p:sp>
        <p:sp>
          <p:nvSpPr>
            <p:cNvPr id="35" name="!!CoverSlideFooterText">
              <a:extLst>
                <a:ext uri="{FF2B5EF4-FFF2-40B4-BE49-F238E27FC236}">
                  <a16:creationId xmlns:a16="http://schemas.microsoft.com/office/drawing/2014/main" id="{04B248D5-3EB8-1E67-C82C-202AEAE15578}"/>
                </a:ext>
              </a:extLst>
            </p:cNvPr>
            <p:cNvSpPr/>
            <p:nvPr/>
          </p:nvSpPr>
          <p:spPr>
            <a:xfrm>
              <a:off x="6471549" y="1618538"/>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8" name="Rectángulo 7">
            <a:extLst>
              <a:ext uri="{FF2B5EF4-FFF2-40B4-BE49-F238E27FC236}">
                <a16:creationId xmlns:a16="http://schemas.microsoft.com/office/drawing/2014/main" id="{B9CD78FB-00A5-5F63-87CE-946A2476E3F6}"/>
              </a:ext>
            </a:extLst>
          </p:cNvPr>
          <p:cNvSpPr/>
          <p:nvPr/>
        </p:nvSpPr>
        <p:spPr>
          <a:xfrm>
            <a:off x="88664" y="733789"/>
            <a:ext cx="276085" cy="5961374"/>
          </a:xfrm>
          <a:prstGeom prst="rect">
            <a:avLst/>
          </a:prstGeom>
          <a:noFill/>
          <a:ln w="0" cap="flat">
            <a:noFill/>
            <a:prstDash val="solid"/>
            <a:miter/>
          </a:ln>
        </p:spPr>
        <p:txBody>
          <a:bodyPr vert="vert270" rtlCol="0" anchor="ctr"/>
          <a:lstStyle/>
          <a:p>
            <a:pPr algn="ctr"/>
            <a:r>
              <a:rPr lang="es-ES" sz="3000" b="1">
                <a:solidFill>
                  <a:srgbClr val="D73A2C"/>
                </a:solidFill>
                <a:ea typeface="Open Sans" panose="020B0606030504020204" pitchFamily="34" charset="0"/>
                <a:cs typeface="Open Sans" panose="020B0606030504020204" pitchFamily="34" charset="0"/>
              </a:rPr>
              <a:t>Socio/a y/o fam. colaborador</a:t>
            </a:r>
          </a:p>
        </p:txBody>
      </p:sp>
      <p:sp>
        <p:nvSpPr>
          <p:cNvPr id="10" name="Persegi Panjang: Sudut Lengkung 1">
            <a:extLst>
              <a:ext uri="{FF2B5EF4-FFF2-40B4-BE49-F238E27FC236}">
                <a16:creationId xmlns:a16="http://schemas.microsoft.com/office/drawing/2014/main" id="{74B5CB57-4753-0B9D-AA59-0A33FDE50BB8}"/>
              </a:ext>
            </a:extLst>
          </p:cNvPr>
          <p:cNvSpPr/>
          <p:nvPr/>
        </p:nvSpPr>
        <p:spPr>
          <a:xfrm>
            <a:off x="754875" y="906455"/>
            <a:ext cx="10258117" cy="1040999"/>
          </a:xfrm>
          <a:prstGeom prst="roundRect">
            <a:avLst>
              <a:gd name="adj" fmla="val 5822"/>
            </a:avLst>
          </a:prstGeom>
          <a:solidFill>
            <a:schemeClr val="accent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s-ES" altLang="en-US" sz="240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a:t>
            </a:r>
          </a:p>
          <a:p>
            <a:r>
              <a:rPr kumimoji="0" lang="es-ES" altLang="en-US" sz="240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 </a:t>
            </a:r>
            <a:r>
              <a:rPr kumimoji="0" lang="es-ES" altLang="en-US" sz="4000" b="1" i="0" u="none" strike="noStrike" kern="1200" cap="none" spc="0" normalizeH="0" baseline="0" noProof="0">
                <a:ln>
                  <a:noFill/>
                </a:ln>
                <a:solidFill>
                  <a:schemeClr val="bg1"/>
                </a:solidFill>
                <a:effectLst/>
                <a:uLnTx/>
                <a:uFillTx/>
                <a:latin typeface="+mj-lt"/>
                <a:ea typeface="Lato Light" panose="020F0502020204030203" pitchFamily="34" charset="0"/>
                <a:cs typeface="Segoe UI" panose="020B0502040204020203" pitchFamily="34" charset="0"/>
              </a:rPr>
              <a:t>Socios/familiares colaboradores</a:t>
            </a:r>
          </a:p>
        </p:txBody>
      </p:sp>
      <p:sp>
        <p:nvSpPr>
          <p:cNvPr id="23" name="Rectangle 11">
            <a:extLst>
              <a:ext uri="{FF2B5EF4-FFF2-40B4-BE49-F238E27FC236}">
                <a16:creationId xmlns:a16="http://schemas.microsoft.com/office/drawing/2014/main" id="{F1F3B69E-DE09-B318-654E-85205A1E729B}"/>
              </a:ext>
            </a:extLst>
          </p:cNvPr>
          <p:cNvSpPr/>
          <p:nvPr/>
        </p:nvSpPr>
        <p:spPr>
          <a:xfrm>
            <a:off x="1261561" y="3471094"/>
            <a:ext cx="6444000" cy="523220"/>
          </a:xfrm>
          <a:prstGeom prst="rect">
            <a:avLst/>
          </a:prstGeom>
        </p:spPr>
        <p:txBody>
          <a:bodyPr wrap="square" lIns="91440" tIns="45720" rIns="91440" bIns="45720" anchor="t">
            <a:spAutoFit/>
          </a:bodyPr>
          <a:lstStyle/>
          <a:p>
            <a:pPr algn="just"/>
            <a:r>
              <a:rPr lang="es-ES" sz="1400">
                <a:solidFill>
                  <a:schemeClr val="tx2">
                    <a:lumMod val="75000"/>
                  </a:schemeClr>
                </a:solidFill>
                <a:cs typeface="Arial"/>
              </a:rPr>
              <a:t>Ha cotizado </a:t>
            </a:r>
            <a:r>
              <a:rPr lang="es-ES" sz="1400" b="1">
                <a:solidFill>
                  <a:srgbClr val="1D5253"/>
                </a:solidFill>
                <a:ea typeface="Lato Light"/>
                <a:cs typeface="Segoe UI"/>
              </a:rPr>
              <a:t>correctamente</a:t>
            </a:r>
            <a:r>
              <a:rPr lang="es-ES" sz="1400">
                <a:solidFill>
                  <a:schemeClr val="tx2">
                    <a:lumMod val="75000"/>
                  </a:schemeClr>
                </a:solidFill>
                <a:cs typeface="Arial"/>
              </a:rPr>
              <a:t> según sus rendimientos, si la </a:t>
            </a:r>
            <a:r>
              <a:rPr lang="es-ES" sz="1400" b="1" err="1">
                <a:solidFill>
                  <a:srgbClr val="1D5253"/>
                </a:solidFill>
                <a:ea typeface="Lato Light"/>
                <a:cs typeface="Segoe UI"/>
              </a:rPr>
              <a:t>BCPpM</a:t>
            </a:r>
            <a:r>
              <a:rPr lang="es-ES" sz="1400" b="1">
                <a:solidFill>
                  <a:srgbClr val="1D5253"/>
                </a:solidFill>
                <a:ea typeface="Lato Light"/>
                <a:cs typeface="Segoe UI"/>
              </a:rPr>
              <a:t> es inferior a 1.000 €</a:t>
            </a:r>
            <a:r>
              <a:rPr lang="es-ES" sz="1400" b="1" baseline="30000">
                <a:solidFill>
                  <a:srgbClr val="1D5253"/>
                </a:solidFill>
                <a:ea typeface="Lato Light"/>
                <a:cs typeface="Segoe UI"/>
              </a:rPr>
              <a:t>1</a:t>
            </a:r>
            <a:r>
              <a:rPr lang="es-ES" sz="1400">
                <a:solidFill>
                  <a:schemeClr val="tx2">
                    <a:lumMod val="75000"/>
                  </a:schemeClr>
                </a:solidFill>
                <a:cs typeface="Arial"/>
              </a:rPr>
              <a:t>, se debe modificar por ser inferior a la mínima establecida normativamente</a:t>
            </a:r>
          </a:p>
        </p:txBody>
      </p:sp>
      <p:sp>
        <p:nvSpPr>
          <p:cNvPr id="24" name="Isosceles Triangle 8">
            <a:extLst>
              <a:ext uri="{FF2B5EF4-FFF2-40B4-BE49-F238E27FC236}">
                <a16:creationId xmlns:a16="http://schemas.microsoft.com/office/drawing/2014/main" id="{556B5DA7-FF75-B8A8-0233-35103F230E29}"/>
              </a:ext>
            </a:extLst>
          </p:cNvPr>
          <p:cNvSpPr/>
          <p:nvPr/>
        </p:nvSpPr>
        <p:spPr>
          <a:xfrm rot="5400000">
            <a:off x="966103" y="3509254"/>
            <a:ext cx="263472" cy="232474"/>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29" name="Rectangle 11">
            <a:extLst>
              <a:ext uri="{FF2B5EF4-FFF2-40B4-BE49-F238E27FC236}">
                <a16:creationId xmlns:a16="http://schemas.microsoft.com/office/drawing/2014/main" id="{AB21B356-1284-5AA2-EBAE-0697E5BE9A76}"/>
              </a:ext>
            </a:extLst>
          </p:cNvPr>
          <p:cNvSpPr/>
          <p:nvPr/>
        </p:nvSpPr>
        <p:spPr>
          <a:xfrm>
            <a:off x="1261561" y="4481349"/>
            <a:ext cx="6444000" cy="738664"/>
          </a:xfrm>
          <a:prstGeom prst="rect">
            <a:avLst/>
          </a:prstGeom>
        </p:spPr>
        <p:txBody>
          <a:bodyPr wrap="square" lIns="91440" tIns="45720" rIns="91440" bIns="45720" anchor="t">
            <a:spAutoFit/>
          </a:bodyPr>
          <a:lstStyle/>
          <a:p>
            <a:pPr algn="just"/>
            <a:r>
              <a:rPr lang="es-ES" sz="1400">
                <a:solidFill>
                  <a:schemeClr val="tx2">
                    <a:lumMod val="75000"/>
                  </a:schemeClr>
                </a:solidFill>
                <a:cs typeface="Arial"/>
              </a:rPr>
              <a:t>Ha cotizado por </a:t>
            </a:r>
            <a:r>
              <a:rPr lang="es-ES" sz="1400" b="1">
                <a:solidFill>
                  <a:srgbClr val="1D5253"/>
                </a:solidFill>
                <a:ea typeface="Lato Light"/>
                <a:cs typeface="Segoe UI"/>
              </a:rPr>
              <a:t>debajo</a:t>
            </a:r>
            <a:r>
              <a:rPr lang="es-ES" sz="1400">
                <a:solidFill>
                  <a:schemeClr val="tx2">
                    <a:lumMod val="75000"/>
                  </a:schemeClr>
                </a:solidFill>
                <a:cs typeface="Arial"/>
              </a:rPr>
              <a:t> del tramo de RNM que le corresponde, si </a:t>
            </a:r>
            <a:r>
              <a:rPr lang="es-ES" sz="1400" b="1">
                <a:solidFill>
                  <a:srgbClr val="1D5253"/>
                </a:solidFill>
                <a:ea typeface="Lato Light"/>
                <a:cs typeface="Segoe UI"/>
              </a:rPr>
              <a:t>la BBCC mínima del tramo de RNM es inferior a 1.000 €</a:t>
            </a:r>
            <a:r>
              <a:rPr lang="es-ES" sz="1400">
                <a:solidFill>
                  <a:srgbClr val="1D5253"/>
                </a:solidFill>
                <a:cs typeface="Arial"/>
              </a:rPr>
              <a:t> </a:t>
            </a:r>
            <a:r>
              <a:rPr lang="es-ES" sz="1400">
                <a:solidFill>
                  <a:schemeClr val="tx2">
                    <a:lumMod val="75000"/>
                  </a:schemeClr>
                </a:solidFill>
                <a:cs typeface="Arial"/>
              </a:rPr>
              <a:t>se, debe modificar por ser inferior a la mínima establecida normativamente</a:t>
            </a:r>
          </a:p>
        </p:txBody>
      </p:sp>
      <p:sp>
        <p:nvSpPr>
          <p:cNvPr id="30" name="Isosceles Triangle 8">
            <a:extLst>
              <a:ext uri="{FF2B5EF4-FFF2-40B4-BE49-F238E27FC236}">
                <a16:creationId xmlns:a16="http://schemas.microsoft.com/office/drawing/2014/main" id="{4C149C24-0FD3-285F-8CFA-5EBC4EF1E478}"/>
              </a:ext>
            </a:extLst>
          </p:cNvPr>
          <p:cNvSpPr/>
          <p:nvPr/>
        </p:nvSpPr>
        <p:spPr>
          <a:xfrm rot="5400000">
            <a:off x="966103" y="4519509"/>
            <a:ext cx="263472" cy="232474"/>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47" name="Rectangle 11">
            <a:extLst>
              <a:ext uri="{FF2B5EF4-FFF2-40B4-BE49-F238E27FC236}">
                <a16:creationId xmlns:a16="http://schemas.microsoft.com/office/drawing/2014/main" id="{781B4087-6517-91D6-AA21-03B71D41D58D}"/>
              </a:ext>
            </a:extLst>
          </p:cNvPr>
          <p:cNvSpPr/>
          <p:nvPr/>
        </p:nvSpPr>
        <p:spPr>
          <a:xfrm>
            <a:off x="1261561" y="5474247"/>
            <a:ext cx="6444000" cy="954107"/>
          </a:xfrm>
          <a:prstGeom prst="rect">
            <a:avLst/>
          </a:prstGeom>
        </p:spPr>
        <p:txBody>
          <a:bodyPr wrap="square" lIns="91440" tIns="45720" rIns="91440" bIns="45720" anchor="t">
            <a:spAutoFit/>
          </a:bodyPr>
          <a:lstStyle/>
          <a:p>
            <a:pPr algn="just"/>
            <a:r>
              <a:rPr lang="es-ES" sz="1400">
                <a:solidFill>
                  <a:schemeClr val="tx2">
                    <a:lumMod val="75000"/>
                  </a:schemeClr>
                </a:solidFill>
                <a:cs typeface="Arial"/>
              </a:rPr>
              <a:t>Ha cotizado por </a:t>
            </a:r>
            <a:r>
              <a:rPr lang="es-ES" sz="1400" b="1">
                <a:solidFill>
                  <a:srgbClr val="1D5253"/>
                </a:solidFill>
                <a:ea typeface="Lato Light"/>
                <a:cs typeface="Segoe UI"/>
              </a:rPr>
              <a:t>encima</a:t>
            </a:r>
            <a:r>
              <a:rPr lang="es-ES" sz="1400">
                <a:solidFill>
                  <a:srgbClr val="1D5253"/>
                </a:solidFill>
                <a:cs typeface="Arial"/>
              </a:rPr>
              <a:t> </a:t>
            </a:r>
            <a:r>
              <a:rPr lang="es-ES" sz="1400">
                <a:solidFill>
                  <a:schemeClr val="tx2">
                    <a:lumMod val="75000"/>
                  </a:schemeClr>
                </a:solidFill>
                <a:cs typeface="Arial"/>
              </a:rPr>
              <a:t>del tramo de RNM que le corresponde, si </a:t>
            </a:r>
            <a:r>
              <a:rPr lang="es-ES" sz="1400" b="1">
                <a:solidFill>
                  <a:srgbClr val="1D5253"/>
                </a:solidFill>
                <a:ea typeface="Lato Light"/>
                <a:cs typeface="Segoe UI"/>
              </a:rPr>
              <a:t>la </a:t>
            </a:r>
            <a:r>
              <a:rPr lang="es-ES" sz="1400" b="1" err="1">
                <a:solidFill>
                  <a:srgbClr val="1D5253"/>
                </a:solidFill>
                <a:ea typeface="Lato Light"/>
                <a:cs typeface="Segoe UI"/>
              </a:rPr>
              <a:t>BCPpM</a:t>
            </a:r>
            <a:r>
              <a:rPr lang="es-ES" sz="1400" b="1">
                <a:solidFill>
                  <a:srgbClr val="1D5253"/>
                </a:solidFill>
                <a:ea typeface="Lato Light"/>
                <a:cs typeface="Segoe UI"/>
              </a:rPr>
              <a:t> es inferior 1.000 €</a:t>
            </a:r>
            <a:r>
              <a:rPr lang="es-ES" sz="1400">
                <a:solidFill>
                  <a:srgbClr val="1D5253"/>
                </a:solidFill>
                <a:cs typeface="Arial"/>
              </a:rPr>
              <a:t> </a:t>
            </a:r>
            <a:r>
              <a:rPr lang="es-ES" sz="1400">
                <a:solidFill>
                  <a:schemeClr val="tx2">
                    <a:lumMod val="75000"/>
                  </a:schemeClr>
                </a:solidFill>
                <a:cs typeface="Arial"/>
              </a:rPr>
              <a:t>, se debe modificar por ser inferior a la mínima establecida normativamente</a:t>
            </a:r>
          </a:p>
          <a:p>
            <a:pPr algn="just"/>
            <a:endParaRPr lang="es-ES" sz="1400" b="1">
              <a:solidFill>
                <a:schemeClr val="tx2">
                  <a:lumMod val="75000"/>
                </a:schemeClr>
              </a:solidFill>
              <a:cs typeface="Arial"/>
            </a:endParaRPr>
          </a:p>
        </p:txBody>
      </p:sp>
      <p:sp>
        <p:nvSpPr>
          <p:cNvPr id="48" name="Isosceles Triangle 8">
            <a:extLst>
              <a:ext uri="{FF2B5EF4-FFF2-40B4-BE49-F238E27FC236}">
                <a16:creationId xmlns:a16="http://schemas.microsoft.com/office/drawing/2014/main" id="{12A03C25-CB76-A4FF-041B-9EED60EEAD30}"/>
              </a:ext>
            </a:extLst>
          </p:cNvPr>
          <p:cNvSpPr/>
          <p:nvPr/>
        </p:nvSpPr>
        <p:spPr>
          <a:xfrm rot="5400000">
            <a:off x="958849" y="5512407"/>
            <a:ext cx="263472" cy="232474"/>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59" name="Rectangle 10">
            <a:extLst>
              <a:ext uri="{FF2B5EF4-FFF2-40B4-BE49-F238E27FC236}">
                <a16:creationId xmlns:a16="http://schemas.microsoft.com/office/drawing/2014/main" id="{926F45C9-F3DE-582B-43B6-FAE7DCDBB265}"/>
              </a:ext>
            </a:extLst>
          </p:cNvPr>
          <p:cNvSpPr/>
          <p:nvPr/>
        </p:nvSpPr>
        <p:spPr>
          <a:xfrm>
            <a:off x="1309532" y="6608220"/>
            <a:ext cx="9229489" cy="261610"/>
          </a:xfrm>
          <a:prstGeom prst="rect">
            <a:avLst/>
          </a:prstGeom>
        </p:spPr>
        <p:txBody>
          <a:bodyPr wrap="square">
            <a:spAutoFit/>
          </a:bodyPr>
          <a:lstStyle/>
          <a:p>
            <a:pPr algn="just"/>
            <a:r>
              <a:rPr lang="es-ES" sz="1100">
                <a:solidFill>
                  <a:schemeClr val="tx2">
                    <a:lumMod val="75000"/>
                  </a:schemeClr>
                </a:solidFill>
                <a:cs typeface="Arial" panose="020B0604020202020204" pitchFamily="34" charset="0"/>
              </a:rPr>
              <a:t>(1) 1.000€ en 2023 o el que corresponda para cada ejercicio según normativa</a:t>
            </a:r>
          </a:p>
        </p:txBody>
      </p:sp>
      <p:cxnSp>
        <p:nvCxnSpPr>
          <p:cNvPr id="60" name="Conector recto 59">
            <a:extLst>
              <a:ext uri="{FF2B5EF4-FFF2-40B4-BE49-F238E27FC236}">
                <a16:creationId xmlns:a16="http://schemas.microsoft.com/office/drawing/2014/main" id="{E1CB1F18-CB21-33AA-2D3C-F7EFA7D4CF76}"/>
              </a:ext>
            </a:extLst>
          </p:cNvPr>
          <p:cNvCxnSpPr/>
          <p:nvPr/>
        </p:nvCxnSpPr>
        <p:spPr>
          <a:xfrm>
            <a:off x="7788727" y="3399408"/>
            <a:ext cx="0" cy="3132000"/>
          </a:xfrm>
          <a:prstGeom prst="line">
            <a:avLst/>
          </a:prstGeom>
          <a:ln w="3810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9" name="Grupo 8">
            <a:extLst>
              <a:ext uri="{FF2B5EF4-FFF2-40B4-BE49-F238E27FC236}">
                <a16:creationId xmlns:a16="http://schemas.microsoft.com/office/drawing/2014/main" id="{ECEA74A7-9DCC-3D8B-BC38-1687A92B8B0D}"/>
              </a:ext>
            </a:extLst>
          </p:cNvPr>
          <p:cNvGrpSpPr/>
          <p:nvPr/>
        </p:nvGrpSpPr>
        <p:grpSpPr>
          <a:xfrm flipH="1">
            <a:off x="8179525" y="2931742"/>
            <a:ext cx="3496002" cy="3099213"/>
            <a:chOff x="351150" y="1444151"/>
            <a:chExt cx="4814664" cy="4238600"/>
          </a:xfrm>
        </p:grpSpPr>
        <p:pic>
          <p:nvPicPr>
            <p:cNvPr id="11" name="Picture Placeholder 5">
              <a:extLst>
                <a:ext uri="{FF2B5EF4-FFF2-40B4-BE49-F238E27FC236}">
                  <a16:creationId xmlns:a16="http://schemas.microsoft.com/office/drawing/2014/main" id="{6723A26F-890F-8D5F-92AC-29F39416AFD7}"/>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a:off x="351150" y="1444151"/>
              <a:ext cx="4092092" cy="4090386"/>
            </a:xfrm>
            <a:prstGeom prst="ellipse">
              <a:avLst/>
            </a:prstGeom>
          </p:spPr>
        </p:pic>
        <p:sp>
          <p:nvSpPr>
            <p:cNvPr id="14" name="Oval 41">
              <a:extLst>
                <a:ext uri="{FF2B5EF4-FFF2-40B4-BE49-F238E27FC236}">
                  <a16:creationId xmlns:a16="http://schemas.microsoft.com/office/drawing/2014/main" id="{9FA25CFE-C6CF-C05A-A63D-B39100EEE657}"/>
                </a:ext>
              </a:extLst>
            </p:cNvPr>
            <p:cNvSpPr/>
            <p:nvPr/>
          </p:nvSpPr>
          <p:spPr>
            <a:xfrm>
              <a:off x="2435177" y="2952114"/>
              <a:ext cx="2730637" cy="2730637"/>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2000" b="1" kern="0">
                  <a:solidFill>
                    <a:schemeClr val="bg1"/>
                  </a:solidFill>
                  <a:cs typeface="Arial" panose="020B0604020202020204" pitchFamily="34" charset="0"/>
                </a:rPr>
                <a:t>Resoluciones </a:t>
              </a:r>
            </a:p>
            <a:p>
              <a:pPr algn="ctr">
                <a:lnSpc>
                  <a:spcPct val="90000"/>
                </a:lnSpc>
              </a:pPr>
              <a:r>
                <a:rPr lang="es-ES" sz="2000" b="1" kern="0">
                  <a:solidFill>
                    <a:schemeClr val="bg1"/>
                  </a:solidFill>
                  <a:cs typeface="Arial" panose="020B0604020202020204" pitchFamily="34" charset="0"/>
                </a:rPr>
                <a:t>TA R 23 2020</a:t>
              </a:r>
            </a:p>
            <a:p>
              <a:pPr algn="ctr">
                <a:lnSpc>
                  <a:spcPct val="90000"/>
                </a:lnSpc>
              </a:pPr>
              <a:r>
                <a:rPr lang="es-ES" sz="2000" b="1" kern="0">
                  <a:solidFill>
                    <a:schemeClr val="bg1"/>
                  </a:solidFill>
                  <a:cs typeface="Arial" panose="020B0604020202020204" pitchFamily="34" charset="0"/>
                </a:rPr>
                <a:t>TA R 23 2021</a:t>
              </a:r>
            </a:p>
            <a:p>
              <a:pPr algn="ctr">
                <a:lnSpc>
                  <a:spcPct val="90000"/>
                </a:lnSpc>
              </a:pPr>
              <a:r>
                <a:rPr lang="es-ES" sz="2000" b="1" kern="0">
                  <a:solidFill>
                    <a:schemeClr val="bg1"/>
                  </a:solidFill>
                  <a:cs typeface="Arial" panose="020B0604020202020204" pitchFamily="34" charset="0"/>
                </a:rPr>
                <a:t>TA R 23 2022</a:t>
              </a:r>
              <a:endParaRPr lang="es-ES" sz="2000" b="1" kern="0" baseline="30000">
                <a:solidFill>
                  <a:schemeClr val="bg1"/>
                </a:solidFill>
                <a:cs typeface="Arial" panose="020B0604020202020204" pitchFamily="34" charset="0"/>
              </a:endParaRPr>
            </a:p>
          </p:txBody>
        </p:sp>
      </p:grpSp>
      <p:sp>
        <p:nvSpPr>
          <p:cNvPr id="20" name="CuadroTexto 19">
            <a:extLst>
              <a:ext uri="{FF2B5EF4-FFF2-40B4-BE49-F238E27FC236}">
                <a16:creationId xmlns:a16="http://schemas.microsoft.com/office/drawing/2014/main" id="{99D81D96-0D77-491D-3082-44EEC4A6984E}"/>
              </a:ext>
            </a:extLst>
          </p:cNvPr>
          <p:cNvSpPr txBox="1"/>
          <p:nvPr/>
        </p:nvSpPr>
        <p:spPr>
          <a:xfrm>
            <a:off x="8326426" y="6069600"/>
            <a:ext cx="3728864" cy="646331"/>
          </a:xfrm>
          <a:prstGeom prst="rect">
            <a:avLst/>
          </a:prstGeom>
          <a:noFill/>
        </p:spPr>
        <p:txBody>
          <a:bodyPr wrap="square" lIns="91440" tIns="45720" rIns="91440" bIns="45720" rtlCol="0" anchor="t">
            <a:spAutoFit/>
          </a:bodyPr>
          <a:lstStyle/>
          <a:p>
            <a:pPr algn="just"/>
            <a:r>
              <a:rPr lang="es-ES" sz="1200"/>
              <a:t>TA R 23 2020: Sin diferencias</a:t>
            </a:r>
          </a:p>
          <a:p>
            <a:pPr algn="just"/>
            <a:r>
              <a:rPr lang="es-ES" sz="1200"/>
              <a:t>TA R 23 2021: Diferencias a ingresar por el interesado</a:t>
            </a:r>
          </a:p>
          <a:p>
            <a:pPr algn="just"/>
            <a:r>
              <a:rPr lang="es-ES" sz="1200"/>
              <a:t>TA R 23 2022: Diferencia a devolver de oficio por la TGSS</a:t>
            </a:r>
          </a:p>
        </p:txBody>
      </p:sp>
      <p:grpSp>
        <p:nvGrpSpPr>
          <p:cNvPr id="2" name="Grupo 1">
            <a:extLst>
              <a:ext uri="{FF2B5EF4-FFF2-40B4-BE49-F238E27FC236}">
                <a16:creationId xmlns:a16="http://schemas.microsoft.com/office/drawing/2014/main" id="{02DD1BF6-22DE-B5BA-32AB-CB1AA359201C}"/>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DBB8B092-436B-3F35-7CD9-2A4B70DDD0BD}"/>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4682DEB3-3143-9734-BB6A-1A17EAE4A9A8}"/>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13AA3DDA-46DE-C36F-2A30-F22E352FE14F}"/>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7F989459-FBED-7089-7511-5E6A3A0D5736}"/>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2" name="Imagen 11">
            <a:extLst>
              <a:ext uri="{FF2B5EF4-FFF2-40B4-BE49-F238E27FC236}">
                <a16:creationId xmlns:a16="http://schemas.microsoft.com/office/drawing/2014/main" id="{5236D6FA-2683-1653-8C1D-7E7DDFED4DDA}"/>
              </a:ext>
            </a:extLst>
          </p:cNvPr>
          <p:cNvPicPr>
            <a:picLocks noChangeAspect="1"/>
          </p:cNvPicPr>
          <p:nvPr/>
        </p:nvPicPr>
        <p:blipFill>
          <a:blip r:embed="rId4"/>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33089487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CoverSlideFooterText">
            <a:extLst>
              <a:ext uri="{FF2B5EF4-FFF2-40B4-BE49-F238E27FC236}">
                <a16:creationId xmlns:a16="http://schemas.microsoft.com/office/drawing/2014/main" id="{B121A238-DF8A-3891-54A3-B176BBDB7EC1}"/>
              </a:ext>
            </a:extLst>
          </p:cNvPr>
          <p:cNvSpPr>
            <a:spLocks/>
          </p:cNvSpPr>
          <p:nvPr/>
        </p:nvSpPr>
        <p:spPr bwMode="auto">
          <a:xfrm>
            <a:off x="11083505" y="464931"/>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2" name="!!CoverSlideFooterText">
            <a:extLst>
              <a:ext uri="{FF2B5EF4-FFF2-40B4-BE49-F238E27FC236}">
                <a16:creationId xmlns:a16="http://schemas.microsoft.com/office/drawing/2014/main" id="{9237F150-C76C-D155-AE48-9EF88EB62BC4}"/>
              </a:ext>
            </a:extLst>
          </p:cNvPr>
          <p:cNvSpPr>
            <a:spLocks/>
          </p:cNvSpPr>
          <p:nvPr/>
        </p:nvSpPr>
        <p:spPr bwMode="auto">
          <a:xfrm rot="17288340">
            <a:off x="11554298" y="103440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grpSp>
        <p:nvGrpSpPr>
          <p:cNvPr id="33" name="Grupo 32">
            <a:extLst>
              <a:ext uri="{FF2B5EF4-FFF2-40B4-BE49-F238E27FC236}">
                <a16:creationId xmlns:a16="http://schemas.microsoft.com/office/drawing/2014/main" id="{F12F0279-029E-60E5-ADD2-8EB652D91578}"/>
              </a:ext>
            </a:extLst>
          </p:cNvPr>
          <p:cNvGrpSpPr/>
          <p:nvPr/>
        </p:nvGrpSpPr>
        <p:grpSpPr>
          <a:xfrm>
            <a:off x="814278" y="1407026"/>
            <a:ext cx="3787410" cy="369332"/>
            <a:chOff x="5081410" y="1385683"/>
            <a:chExt cx="2435168" cy="422093"/>
          </a:xfrm>
        </p:grpSpPr>
        <p:sp>
          <p:nvSpPr>
            <p:cNvPr id="34" name="Title 1">
              <a:extLst>
                <a:ext uri="{FF2B5EF4-FFF2-40B4-BE49-F238E27FC236}">
                  <a16:creationId xmlns:a16="http://schemas.microsoft.com/office/drawing/2014/main" id="{CA6510BB-BC78-D9C8-D887-E925C86C1CAA}"/>
                </a:ext>
              </a:extLst>
            </p:cNvPr>
            <p:cNvSpPr txBox="1">
              <a:spLocks noChangeArrowheads="1"/>
            </p:cNvSpPr>
            <p:nvPr/>
          </p:nvSpPr>
          <p:spPr bwMode="auto">
            <a:xfrm>
              <a:off x="5081410" y="1385683"/>
              <a:ext cx="1620557" cy="4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400" b="1">
                  <a:solidFill>
                    <a:srgbClr val="D73A2C"/>
                  </a:solidFill>
                  <a:latin typeface="+mn-lt"/>
                </a:rPr>
                <a:t>Especialidades</a:t>
              </a:r>
            </a:p>
          </p:txBody>
        </p:sp>
        <p:sp>
          <p:nvSpPr>
            <p:cNvPr id="35" name="!!CoverSlideFooterText">
              <a:extLst>
                <a:ext uri="{FF2B5EF4-FFF2-40B4-BE49-F238E27FC236}">
                  <a16:creationId xmlns:a16="http://schemas.microsoft.com/office/drawing/2014/main" id="{04B248D5-3EB8-1E67-C82C-202AEAE15578}"/>
                </a:ext>
              </a:extLst>
            </p:cNvPr>
            <p:cNvSpPr/>
            <p:nvPr/>
          </p:nvSpPr>
          <p:spPr>
            <a:xfrm>
              <a:off x="6471549" y="1618538"/>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8" name="Rectángulo 7">
            <a:extLst>
              <a:ext uri="{FF2B5EF4-FFF2-40B4-BE49-F238E27FC236}">
                <a16:creationId xmlns:a16="http://schemas.microsoft.com/office/drawing/2014/main" id="{B9CD78FB-00A5-5F63-87CE-946A2476E3F6}"/>
              </a:ext>
            </a:extLst>
          </p:cNvPr>
          <p:cNvSpPr/>
          <p:nvPr/>
        </p:nvSpPr>
        <p:spPr>
          <a:xfrm>
            <a:off x="88664" y="733789"/>
            <a:ext cx="276085" cy="5961374"/>
          </a:xfrm>
          <a:prstGeom prst="rect">
            <a:avLst/>
          </a:prstGeom>
          <a:noFill/>
          <a:ln w="0" cap="flat">
            <a:noFill/>
            <a:prstDash val="solid"/>
            <a:miter/>
          </a:ln>
        </p:spPr>
        <p:txBody>
          <a:bodyPr vert="vert270" rtlCol="0" anchor="ctr"/>
          <a:lstStyle/>
          <a:p>
            <a:pPr algn="ctr"/>
            <a:r>
              <a:rPr lang="es-ES" sz="3000" b="1">
                <a:solidFill>
                  <a:srgbClr val="D73A2C"/>
                </a:solidFill>
                <a:ea typeface="Open Sans" panose="020B0606030504020204" pitchFamily="34" charset="0"/>
                <a:cs typeface="Open Sans" panose="020B0606030504020204" pitchFamily="34" charset="0"/>
              </a:rPr>
              <a:t>Socio/a y/o fam. colaborador</a:t>
            </a:r>
          </a:p>
        </p:txBody>
      </p:sp>
      <p:sp>
        <p:nvSpPr>
          <p:cNvPr id="10" name="Persegi Panjang: Sudut Lengkung 1">
            <a:extLst>
              <a:ext uri="{FF2B5EF4-FFF2-40B4-BE49-F238E27FC236}">
                <a16:creationId xmlns:a16="http://schemas.microsoft.com/office/drawing/2014/main" id="{74B5CB57-4753-0B9D-AA59-0A33FDE50BB8}"/>
              </a:ext>
            </a:extLst>
          </p:cNvPr>
          <p:cNvSpPr/>
          <p:nvPr/>
        </p:nvSpPr>
        <p:spPr>
          <a:xfrm>
            <a:off x="754875" y="906455"/>
            <a:ext cx="10258117" cy="1040999"/>
          </a:xfrm>
          <a:prstGeom prst="roundRect">
            <a:avLst>
              <a:gd name="adj" fmla="val 5822"/>
            </a:avLst>
          </a:prstGeom>
          <a:solidFill>
            <a:schemeClr val="accent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kumimoji="0" lang="es-ES" altLang="en-US" sz="240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a:t>
            </a:r>
          </a:p>
          <a:p>
            <a:r>
              <a:rPr kumimoji="0" lang="es-ES" altLang="en-US" sz="2400" i="0" u="none" strike="noStrike" kern="1200" cap="none" spc="0" normalizeH="0" baseline="0" noProof="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rPr>
              <a:t> </a:t>
            </a:r>
            <a:r>
              <a:rPr kumimoji="0" lang="es-ES" altLang="en-US" sz="4000" b="1" i="0" u="none" strike="noStrike" kern="1200" cap="none" spc="0" normalizeH="0" baseline="0" noProof="0">
                <a:ln>
                  <a:noFill/>
                </a:ln>
                <a:solidFill>
                  <a:schemeClr val="bg1"/>
                </a:solidFill>
                <a:effectLst/>
                <a:uLnTx/>
                <a:uFillTx/>
                <a:latin typeface="+mj-lt"/>
                <a:ea typeface="Lato Light" panose="020F0502020204030203" pitchFamily="34" charset="0"/>
                <a:cs typeface="Segoe UI" panose="020B0502040204020203" pitchFamily="34" charset="0"/>
              </a:rPr>
              <a:t>Socios/familiares colaboradores</a:t>
            </a:r>
          </a:p>
        </p:txBody>
      </p:sp>
      <p:sp>
        <p:nvSpPr>
          <p:cNvPr id="43" name="Rectangle 11">
            <a:extLst>
              <a:ext uri="{FF2B5EF4-FFF2-40B4-BE49-F238E27FC236}">
                <a16:creationId xmlns:a16="http://schemas.microsoft.com/office/drawing/2014/main" id="{FF2CC462-38ED-DE10-E6D5-718BDB6DF3BA}"/>
              </a:ext>
            </a:extLst>
          </p:cNvPr>
          <p:cNvSpPr/>
          <p:nvPr/>
        </p:nvSpPr>
        <p:spPr>
          <a:xfrm>
            <a:off x="822407" y="2205988"/>
            <a:ext cx="6354566" cy="384721"/>
          </a:xfrm>
          <a:prstGeom prst="rect">
            <a:avLst/>
          </a:prstGeom>
        </p:spPr>
        <p:txBody>
          <a:bodyPr wrap="square" lIns="91440" tIns="45720" rIns="91440" bIns="45720" anchor="t">
            <a:spAutoFit/>
          </a:bodyPr>
          <a:lstStyle/>
          <a:p>
            <a:pPr algn="just"/>
            <a:r>
              <a:rPr lang="es-ES" sz="1900">
                <a:solidFill>
                  <a:schemeClr val="tx2">
                    <a:lumMod val="75000"/>
                  </a:schemeClr>
                </a:solidFill>
                <a:cs typeface="Arial"/>
              </a:rPr>
              <a:t>Ha cotizado por encima del tramo de RNM que le corresponde</a:t>
            </a:r>
            <a:endParaRPr lang="es-ES" sz="1900" b="1">
              <a:solidFill>
                <a:schemeClr val="tx2">
                  <a:lumMod val="75000"/>
                </a:schemeClr>
              </a:solidFill>
              <a:cs typeface="Arial"/>
            </a:endParaRPr>
          </a:p>
        </p:txBody>
      </p:sp>
      <p:cxnSp>
        <p:nvCxnSpPr>
          <p:cNvPr id="64" name="Conector recto 63">
            <a:extLst>
              <a:ext uri="{FF2B5EF4-FFF2-40B4-BE49-F238E27FC236}">
                <a16:creationId xmlns:a16="http://schemas.microsoft.com/office/drawing/2014/main" id="{F69D5607-51C7-4233-803B-8C00C2836847}"/>
              </a:ext>
            </a:extLst>
          </p:cNvPr>
          <p:cNvCxnSpPr>
            <a:cxnSpLocks/>
          </p:cNvCxnSpPr>
          <p:nvPr/>
        </p:nvCxnSpPr>
        <p:spPr>
          <a:xfrm>
            <a:off x="7391123" y="2896206"/>
            <a:ext cx="0" cy="900000"/>
          </a:xfrm>
          <a:prstGeom prst="line">
            <a:avLst/>
          </a:prstGeom>
          <a:ln w="3810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65" name="Conector recto 64">
            <a:extLst>
              <a:ext uri="{FF2B5EF4-FFF2-40B4-BE49-F238E27FC236}">
                <a16:creationId xmlns:a16="http://schemas.microsoft.com/office/drawing/2014/main" id="{B7F6E61C-43D9-7D1C-5395-EEE633EEF097}"/>
              </a:ext>
            </a:extLst>
          </p:cNvPr>
          <p:cNvCxnSpPr>
            <a:cxnSpLocks/>
          </p:cNvCxnSpPr>
          <p:nvPr/>
        </p:nvCxnSpPr>
        <p:spPr>
          <a:xfrm>
            <a:off x="7391123" y="4113406"/>
            <a:ext cx="0" cy="2441107"/>
          </a:xfrm>
          <a:prstGeom prst="line">
            <a:avLst/>
          </a:prstGeom>
          <a:ln w="38100">
            <a:solidFill>
              <a:srgbClr val="D73A2C"/>
            </a:solidFill>
          </a:ln>
        </p:spPr>
        <p:style>
          <a:lnRef idx="1">
            <a:schemeClr val="accent1"/>
          </a:lnRef>
          <a:fillRef idx="0">
            <a:schemeClr val="accent1"/>
          </a:fillRef>
          <a:effectRef idx="0">
            <a:schemeClr val="accent1"/>
          </a:effectRef>
          <a:fontRef idx="minor">
            <a:schemeClr val="tx1"/>
          </a:fontRef>
        </p:style>
      </p:cxnSp>
      <p:sp>
        <p:nvSpPr>
          <p:cNvPr id="66" name="Rectangle 10">
            <a:extLst>
              <a:ext uri="{FF2B5EF4-FFF2-40B4-BE49-F238E27FC236}">
                <a16:creationId xmlns:a16="http://schemas.microsoft.com/office/drawing/2014/main" id="{28C2CFC3-7800-D1E4-243F-194E155CFFC4}"/>
              </a:ext>
            </a:extLst>
          </p:cNvPr>
          <p:cNvSpPr/>
          <p:nvPr/>
        </p:nvSpPr>
        <p:spPr>
          <a:xfrm flipH="1">
            <a:off x="74292" y="6590625"/>
            <a:ext cx="1388747" cy="263472"/>
          </a:xfrm>
          <a:prstGeom prst="rect">
            <a:avLst/>
          </a:prstGeom>
        </p:spPr>
        <p:txBody>
          <a:bodyPr wrap="square">
            <a:spAutoFit/>
          </a:bodyPr>
          <a:lstStyle/>
          <a:p>
            <a:pPr algn="just"/>
            <a:r>
              <a:rPr lang="es-ES" sz="1100">
                <a:solidFill>
                  <a:schemeClr val="tx2">
                    <a:lumMod val="75000"/>
                  </a:schemeClr>
                </a:solidFill>
                <a:cs typeface="Arial" panose="020B0604020202020204" pitchFamily="34" charset="0"/>
              </a:rPr>
              <a:t>(1) 1.000€ en 2023 </a:t>
            </a:r>
          </a:p>
        </p:txBody>
      </p:sp>
      <p:sp>
        <p:nvSpPr>
          <p:cNvPr id="47" name="Rectangle 11">
            <a:extLst>
              <a:ext uri="{FF2B5EF4-FFF2-40B4-BE49-F238E27FC236}">
                <a16:creationId xmlns:a16="http://schemas.microsoft.com/office/drawing/2014/main" id="{781B4087-6517-91D6-AA21-03B71D41D58D}"/>
              </a:ext>
            </a:extLst>
          </p:cNvPr>
          <p:cNvSpPr/>
          <p:nvPr/>
        </p:nvSpPr>
        <p:spPr>
          <a:xfrm>
            <a:off x="1607702" y="3095076"/>
            <a:ext cx="4034852" cy="338554"/>
          </a:xfrm>
          <a:prstGeom prst="rect">
            <a:avLst/>
          </a:prstGeom>
        </p:spPr>
        <p:txBody>
          <a:bodyPr wrap="square" lIns="91440" tIns="45720" rIns="91440" bIns="45720" anchor="t">
            <a:spAutoFit/>
          </a:bodyPr>
          <a:lstStyle/>
          <a:p>
            <a:pPr algn="just"/>
            <a:r>
              <a:rPr lang="es-ES" sz="1600">
                <a:solidFill>
                  <a:schemeClr val="tx2">
                    <a:lumMod val="75000"/>
                  </a:schemeClr>
                </a:solidFill>
                <a:cs typeface="Arial"/>
              </a:rPr>
              <a:t>Si </a:t>
            </a:r>
            <a:r>
              <a:rPr lang="es-ES" sz="1600" b="1" err="1">
                <a:solidFill>
                  <a:srgbClr val="1D5253"/>
                </a:solidFill>
                <a:cs typeface="Arial"/>
              </a:rPr>
              <a:t>BCPpM</a:t>
            </a:r>
            <a:r>
              <a:rPr lang="es-ES" sz="1600" b="1">
                <a:solidFill>
                  <a:srgbClr val="1D5253"/>
                </a:solidFill>
                <a:cs typeface="Arial"/>
              </a:rPr>
              <a:t> = 1.000 €</a:t>
            </a:r>
            <a:r>
              <a:rPr lang="es-ES" sz="1600" b="1" baseline="30000">
                <a:solidFill>
                  <a:srgbClr val="1D5253"/>
                </a:solidFill>
                <a:cs typeface="Arial"/>
              </a:rPr>
              <a:t>1</a:t>
            </a:r>
            <a:endParaRPr lang="es-ES" sz="1600">
              <a:solidFill>
                <a:srgbClr val="1D5253"/>
              </a:solidFill>
              <a:cs typeface="Arial"/>
            </a:endParaRPr>
          </a:p>
        </p:txBody>
      </p:sp>
      <p:sp>
        <p:nvSpPr>
          <p:cNvPr id="3" name="Rectangle 11">
            <a:extLst>
              <a:ext uri="{FF2B5EF4-FFF2-40B4-BE49-F238E27FC236}">
                <a16:creationId xmlns:a16="http://schemas.microsoft.com/office/drawing/2014/main" id="{4488CB8C-8287-1179-C4C6-B6B190E25A9D}"/>
              </a:ext>
            </a:extLst>
          </p:cNvPr>
          <p:cNvSpPr/>
          <p:nvPr/>
        </p:nvSpPr>
        <p:spPr>
          <a:xfrm>
            <a:off x="1607702" y="4175730"/>
            <a:ext cx="3934524" cy="338554"/>
          </a:xfrm>
          <a:prstGeom prst="rect">
            <a:avLst/>
          </a:prstGeom>
        </p:spPr>
        <p:txBody>
          <a:bodyPr wrap="square" lIns="91440" tIns="45720" rIns="91440" bIns="45720" anchor="t">
            <a:spAutoFit/>
          </a:bodyPr>
          <a:lstStyle/>
          <a:p>
            <a:pPr algn="just"/>
            <a:r>
              <a:rPr lang="es-ES" sz="1600">
                <a:solidFill>
                  <a:schemeClr val="tx2">
                    <a:lumMod val="75000"/>
                  </a:schemeClr>
                </a:solidFill>
                <a:cs typeface="Arial"/>
              </a:rPr>
              <a:t>Si </a:t>
            </a:r>
            <a:r>
              <a:rPr lang="es-ES" sz="1600" b="1">
                <a:solidFill>
                  <a:srgbClr val="1D5253"/>
                </a:solidFill>
                <a:cs typeface="Arial"/>
              </a:rPr>
              <a:t>BBCC Máx. Tramo Rendimientos &lt; 1.000 €</a:t>
            </a:r>
            <a:endParaRPr lang="es-ES" sz="1600">
              <a:solidFill>
                <a:srgbClr val="1D5253"/>
              </a:solidFill>
              <a:cs typeface="Arial"/>
            </a:endParaRPr>
          </a:p>
        </p:txBody>
      </p:sp>
      <p:sp>
        <p:nvSpPr>
          <p:cNvPr id="7" name="Rectangle 11">
            <a:extLst>
              <a:ext uri="{FF2B5EF4-FFF2-40B4-BE49-F238E27FC236}">
                <a16:creationId xmlns:a16="http://schemas.microsoft.com/office/drawing/2014/main" id="{25FB60DF-1A74-CF0C-B009-D77692F34EFA}"/>
              </a:ext>
            </a:extLst>
          </p:cNvPr>
          <p:cNvSpPr/>
          <p:nvPr/>
        </p:nvSpPr>
        <p:spPr>
          <a:xfrm>
            <a:off x="1607702" y="4664217"/>
            <a:ext cx="3934521" cy="1815882"/>
          </a:xfrm>
          <a:prstGeom prst="rect">
            <a:avLst/>
          </a:prstGeom>
        </p:spPr>
        <p:txBody>
          <a:bodyPr wrap="square" lIns="91440" tIns="45720" rIns="91440" bIns="45720" anchor="t">
            <a:spAutoFit/>
          </a:bodyPr>
          <a:lstStyle/>
          <a:p>
            <a:pPr algn="just"/>
            <a:r>
              <a:rPr lang="es-ES" sz="1600">
                <a:solidFill>
                  <a:schemeClr val="tx2">
                    <a:lumMod val="75000"/>
                  </a:schemeClr>
                </a:solidFill>
                <a:cs typeface="Arial"/>
              </a:rPr>
              <a:t>Si:</a:t>
            </a:r>
          </a:p>
          <a:p>
            <a:pPr marL="342900" indent="-342900" algn="just">
              <a:buAutoNum type="arabicPeriod"/>
            </a:pPr>
            <a:r>
              <a:rPr lang="es-ES" sz="1600">
                <a:cs typeface="Arial"/>
              </a:rPr>
              <a:t>Existe derecho a mantener una BBCC superior a la que determinan sus rendimientos, y </a:t>
            </a:r>
          </a:p>
          <a:p>
            <a:pPr marL="342900" indent="-342900" algn="just">
              <a:buAutoNum type="arabicPeriod"/>
            </a:pPr>
            <a:r>
              <a:rPr lang="es-ES" sz="1600">
                <a:cs typeface="Arial"/>
              </a:rPr>
              <a:t>La </a:t>
            </a:r>
            <a:r>
              <a:rPr lang="es-ES" sz="1600" b="1">
                <a:solidFill>
                  <a:srgbClr val="1D5253"/>
                </a:solidFill>
                <a:cs typeface="Arial"/>
              </a:rPr>
              <a:t>BBCC máxima del tramo de rendimientos</a:t>
            </a:r>
            <a:r>
              <a:rPr lang="es-ES" sz="1600">
                <a:solidFill>
                  <a:srgbClr val="1D5253"/>
                </a:solidFill>
                <a:cs typeface="Arial"/>
              </a:rPr>
              <a:t> </a:t>
            </a:r>
            <a:r>
              <a:rPr lang="es-ES" sz="1600" b="1">
                <a:solidFill>
                  <a:srgbClr val="1D5253"/>
                </a:solidFill>
                <a:cs typeface="Arial"/>
              </a:rPr>
              <a:t>&lt; 1.000 €</a:t>
            </a:r>
            <a:r>
              <a:rPr lang="es-ES" sz="1600">
                <a:cs typeface="Arial"/>
              </a:rPr>
              <a:t>, y </a:t>
            </a:r>
          </a:p>
          <a:p>
            <a:pPr marL="342900" indent="-342900" algn="just">
              <a:buAutoNum type="arabicPeriod"/>
            </a:pPr>
            <a:r>
              <a:rPr lang="es-ES" sz="1600">
                <a:cs typeface="Arial"/>
              </a:rPr>
              <a:t>La </a:t>
            </a:r>
            <a:r>
              <a:rPr lang="es-ES" sz="1600" b="1">
                <a:solidFill>
                  <a:srgbClr val="1D5253"/>
                </a:solidFill>
                <a:cs typeface="Arial"/>
              </a:rPr>
              <a:t>BBCC 31-12-2022 &lt; 1.000 €</a:t>
            </a:r>
            <a:endParaRPr lang="es-ES" sz="1600">
              <a:solidFill>
                <a:srgbClr val="1D5253"/>
              </a:solidFill>
              <a:cs typeface="Arial"/>
            </a:endParaRPr>
          </a:p>
        </p:txBody>
      </p:sp>
      <p:sp>
        <p:nvSpPr>
          <p:cNvPr id="19" name="Isosceles Triangle 8">
            <a:extLst>
              <a:ext uri="{FF2B5EF4-FFF2-40B4-BE49-F238E27FC236}">
                <a16:creationId xmlns:a16="http://schemas.microsoft.com/office/drawing/2014/main" id="{1CB5E97F-01F5-6C4C-9EA8-42126E7D6500}"/>
              </a:ext>
            </a:extLst>
          </p:cNvPr>
          <p:cNvSpPr/>
          <p:nvPr/>
        </p:nvSpPr>
        <p:spPr>
          <a:xfrm rot="5400000">
            <a:off x="1372963" y="4753029"/>
            <a:ext cx="216000" cy="144000"/>
          </a:xfrm>
          <a:prstGeom prst="triangle">
            <a:avLst/>
          </a:prstGeom>
          <a:solidFill>
            <a:srgbClr val="1D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Rectangle 11">
            <a:extLst>
              <a:ext uri="{FF2B5EF4-FFF2-40B4-BE49-F238E27FC236}">
                <a16:creationId xmlns:a16="http://schemas.microsoft.com/office/drawing/2014/main" id="{5C20ED68-326C-4F34-BA77-78ECA6773205}"/>
              </a:ext>
            </a:extLst>
          </p:cNvPr>
          <p:cNvSpPr/>
          <p:nvPr/>
        </p:nvSpPr>
        <p:spPr>
          <a:xfrm>
            <a:off x="5763061" y="3022795"/>
            <a:ext cx="1512000" cy="584775"/>
          </a:xfrm>
          <a:prstGeom prst="rect">
            <a:avLst/>
          </a:prstGeom>
          <a:ln>
            <a:solidFill>
              <a:srgbClr val="D73A2C"/>
            </a:solidFill>
          </a:ln>
        </p:spPr>
        <p:txBody>
          <a:bodyPr wrap="square" lIns="91440" tIns="45720" rIns="91440" bIns="45720" anchor="t">
            <a:spAutoFit/>
          </a:bodyPr>
          <a:lstStyle/>
          <a:p>
            <a:pPr algn="ctr"/>
            <a:r>
              <a:rPr lang="es-ES" sz="1600" b="1">
                <a:cs typeface="Arial"/>
              </a:rPr>
              <a:t>Cotización</a:t>
            </a:r>
          </a:p>
          <a:p>
            <a:pPr algn="ctr"/>
            <a:r>
              <a:rPr lang="es-ES" sz="1600" b="1">
                <a:cs typeface="Arial"/>
              </a:rPr>
              <a:t>correcta</a:t>
            </a:r>
            <a:endParaRPr lang="es-ES" sz="1600">
              <a:cs typeface="Arial"/>
            </a:endParaRPr>
          </a:p>
        </p:txBody>
      </p:sp>
      <p:sp>
        <p:nvSpPr>
          <p:cNvPr id="11" name="Rectangle 11">
            <a:extLst>
              <a:ext uri="{FF2B5EF4-FFF2-40B4-BE49-F238E27FC236}">
                <a16:creationId xmlns:a16="http://schemas.microsoft.com/office/drawing/2014/main" id="{55FB3D5A-80E8-1719-9726-26B12A1661A6}"/>
              </a:ext>
            </a:extLst>
          </p:cNvPr>
          <p:cNvSpPr/>
          <p:nvPr/>
        </p:nvSpPr>
        <p:spPr>
          <a:xfrm>
            <a:off x="5763061" y="4203111"/>
            <a:ext cx="1512000" cy="338554"/>
          </a:xfrm>
          <a:prstGeom prst="rect">
            <a:avLst/>
          </a:prstGeom>
          <a:ln>
            <a:solidFill>
              <a:srgbClr val="D73A2C"/>
            </a:solidFill>
          </a:ln>
        </p:spPr>
        <p:txBody>
          <a:bodyPr wrap="square" lIns="91440" tIns="45720" rIns="91440" bIns="45720" anchor="t">
            <a:spAutoFit/>
          </a:bodyPr>
          <a:lstStyle/>
          <a:p>
            <a:pPr algn="ctr"/>
            <a:r>
              <a:rPr lang="es-ES" sz="1600" b="1">
                <a:cs typeface="Arial"/>
              </a:rPr>
              <a:t>BCD = 1.000€</a:t>
            </a:r>
            <a:endParaRPr lang="es-ES" sz="1600">
              <a:cs typeface="Arial"/>
            </a:endParaRPr>
          </a:p>
        </p:txBody>
      </p:sp>
      <p:sp>
        <p:nvSpPr>
          <p:cNvPr id="26" name="Rectangle 11">
            <a:extLst>
              <a:ext uri="{FF2B5EF4-FFF2-40B4-BE49-F238E27FC236}">
                <a16:creationId xmlns:a16="http://schemas.microsoft.com/office/drawing/2014/main" id="{F4389507-119B-6FB4-FA2B-C2204CF02B46}"/>
              </a:ext>
            </a:extLst>
          </p:cNvPr>
          <p:cNvSpPr/>
          <p:nvPr/>
        </p:nvSpPr>
        <p:spPr>
          <a:xfrm>
            <a:off x="5763061" y="5381716"/>
            <a:ext cx="1512000" cy="338554"/>
          </a:xfrm>
          <a:prstGeom prst="rect">
            <a:avLst/>
          </a:prstGeom>
          <a:ln>
            <a:solidFill>
              <a:srgbClr val="D73A2C"/>
            </a:solidFill>
          </a:ln>
        </p:spPr>
        <p:txBody>
          <a:bodyPr wrap="square" lIns="91440" tIns="45720" rIns="91440" bIns="45720" anchor="t">
            <a:spAutoFit/>
          </a:bodyPr>
          <a:lstStyle/>
          <a:p>
            <a:pPr algn="ctr"/>
            <a:r>
              <a:rPr lang="es-ES" sz="1600" b="1">
                <a:cs typeface="Arial"/>
              </a:rPr>
              <a:t>BCD =1.000€</a:t>
            </a:r>
            <a:endParaRPr lang="es-ES" sz="1600">
              <a:cs typeface="Arial"/>
            </a:endParaRPr>
          </a:p>
        </p:txBody>
      </p:sp>
      <p:sp>
        <p:nvSpPr>
          <p:cNvPr id="4" name="Isosceles Triangle 8">
            <a:extLst>
              <a:ext uri="{FF2B5EF4-FFF2-40B4-BE49-F238E27FC236}">
                <a16:creationId xmlns:a16="http://schemas.microsoft.com/office/drawing/2014/main" id="{D5D6A085-2CE2-2377-AB4E-754B49BB92A7}"/>
              </a:ext>
            </a:extLst>
          </p:cNvPr>
          <p:cNvSpPr/>
          <p:nvPr/>
        </p:nvSpPr>
        <p:spPr>
          <a:xfrm rot="5400000">
            <a:off x="1356682" y="4249271"/>
            <a:ext cx="216000" cy="144000"/>
          </a:xfrm>
          <a:prstGeom prst="triangle">
            <a:avLst/>
          </a:prstGeom>
          <a:solidFill>
            <a:srgbClr val="1D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9" name="Isosceles Triangle 8">
            <a:extLst>
              <a:ext uri="{FF2B5EF4-FFF2-40B4-BE49-F238E27FC236}">
                <a16:creationId xmlns:a16="http://schemas.microsoft.com/office/drawing/2014/main" id="{E8E43F79-7B05-809C-1641-CB2A218298CB}"/>
              </a:ext>
            </a:extLst>
          </p:cNvPr>
          <p:cNvSpPr/>
          <p:nvPr/>
        </p:nvSpPr>
        <p:spPr>
          <a:xfrm rot="5400000">
            <a:off x="1346830" y="3187701"/>
            <a:ext cx="216000" cy="144000"/>
          </a:xfrm>
          <a:prstGeom prst="triangle">
            <a:avLst/>
          </a:prstGeom>
          <a:solidFill>
            <a:srgbClr val="1D52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grpSp>
        <p:nvGrpSpPr>
          <p:cNvPr id="37" name="Grupo 36">
            <a:extLst>
              <a:ext uri="{FF2B5EF4-FFF2-40B4-BE49-F238E27FC236}">
                <a16:creationId xmlns:a16="http://schemas.microsoft.com/office/drawing/2014/main" id="{32E58034-625B-EFAD-B843-3F26CDF1D633}"/>
              </a:ext>
            </a:extLst>
          </p:cNvPr>
          <p:cNvGrpSpPr/>
          <p:nvPr/>
        </p:nvGrpSpPr>
        <p:grpSpPr>
          <a:xfrm>
            <a:off x="7543644" y="2717985"/>
            <a:ext cx="3970398" cy="1145852"/>
            <a:chOff x="3045124" y="2360055"/>
            <a:chExt cx="2434739" cy="1665546"/>
          </a:xfrm>
        </p:grpSpPr>
        <p:sp>
          <p:nvSpPr>
            <p:cNvPr id="38" name="Persegi Panjang: Sudut Lengkung 1">
              <a:extLst>
                <a:ext uri="{FF2B5EF4-FFF2-40B4-BE49-F238E27FC236}">
                  <a16:creationId xmlns:a16="http://schemas.microsoft.com/office/drawing/2014/main" id="{4F7B82C0-FF86-4FBC-0D5B-E95A26DE1AED}"/>
                </a:ext>
              </a:extLst>
            </p:cNvPr>
            <p:cNvSpPr/>
            <p:nvPr/>
          </p:nvSpPr>
          <p:spPr>
            <a:xfrm>
              <a:off x="3045124" y="2360055"/>
              <a:ext cx="2434739" cy="166554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ea typeface="+mn-ea"/>
                <a:cs typeface="+mn-cs"/>
              </a:endParaRPr>
            </a:p>
          </p:txBody>
        </p:sp>
        <p:sp>
          <p:nvSpPr>
            <p:cNvPr id="39" name="Rectangle 10">
              <a:extLst>
                <a:ext uri="{FF2B5EF4-FFF2-40B4-BE49-F238E27FC236}">
                  <a16:creationId xmlns:a16="http://schemas.microsoft.com/office/drawing/2014/main" id="{A53E8372-906E-8E2C-4054-359AC610A16D}"/>
                </a:ext>
              </a:extLst>
            </p:cNvPr>
            <p:cNvSpPr/>
            <p:nvPr/>
          </p:nvSpPr>
          <p:spPr>
            <a:xfrm>
              <a:off x="3097342" y="2779165"/>
              <a:ext cx="1330097" cy="849996"/>
            </a:xfrm>
            <a:prstGeom prst="rect">
              <a:avLst/>
            </a:prstGeom>
          </p:spPr>
          <p:txBody>
            <a:bodyPr wrap="square">
              <a:spAutoFit/>
            </a:bodyPr>
            <a:lstStyle/>
            <a:p>
              <a:pPr algn="just"/>
              <a:r>
                <a:rPr lang="es-ES" sz="1600">
                  <a:solidFill>
                    <a:schemeClr val="tx1">
                      <a:lumMod val="95000"/>
                      <a:lumOff val="5000"/>
                    </a:schemeClr>
                  </a:solidFill>
                  <a:cs typeface="Arial" panose="020B0604020202020204" pitchFamily="34" charset="0"/>
                </a:rPr>
                <a:t>Se establece como BCD, la BCP</a:t>
              </a:r>
            </a:p>
          </p:txBody>
        </p:sp>
      </p:grpSp>
      <p:grpSp>
        <p:nvGrpSpPr>
          <p:cNvPr id="40" name="Grupo 39">
            <a:extLst>
              <a:ext uri="{FF2B5EF4-FFF2-40B4-BE49-F238E27FC236}">
                <a16:creationId xmlns:a16="http://schemas.microsoft.com/office/drawing/2014/main" id="{BD3E7069-AD56-8017-0F88-7B94EE0398D0}"/>
              </a:ext>
            </a:extLst>
          </p:cNvPr>
          <p:cNvGrpSpPr/>
          <p:nvPr/>
        </p:nvGrpSpPr>
        <p:grpSpPr>
          <a:xfrm>
            <a:off x="7543644" y="4940778"/>
            <a:ext cx="3250660" cy="1070985"/>
            <a:chOff x="2864411" y="2181936"/>
            <a:chExt cx="2138630" cy="1556726"/>
          </a:xfrm>
        </p:grpSpPr>
        <p:sp>
          <p:nvSpPr>
            <p:cNvPr id="42" name="Persegi Panjang: Sudut Lengkung 1">
              <a:extLst>
                <a:ext uri="{FF2B5EF4-FFF2-40B4-BE49-F238E27FC236}">
                  <a16:creationId xmlns:a16="http://schemas.microsoft.com/office/drawing/2014/main" id="{37A86138-4502-C5DF-3F78-49A960890C95}"/>
                </a:ext>
              </a:extLst>
            </p:cNvPr>
            <p:cNvSpPr/>
            <p:nvPr/>
          </p:nvSpPr>
          <p:spPr>
            <a:xfrm>
              <a:off x="2864411" y="2181936"/>
              <a:ext cx="2138630" cy="155672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600" b="0" i="0" u="none" strike="noStrike" kern="1200" cap="none" spc="0" normalizeH="0" baseline="0" noProof="0">
                <a:ln>
                  <a:noFill/>
                </a:ln>
                <a:solidFill>
                  <a:prstClr val="white"/>
                </a:solidFill>
                <a:effectLst/>
                <a:uLnTx/>
                <a:uFillTx/>
                <a:ea typeface="+mn-ea"/>
                <a:cs typeface="+mn-cs"/>
              </a:endParaRPr>
            </a:p>
          </p:txBody>
        </p:sp>
        <p:sp>
          <p:nvSpPr>
            <p:cNvPr id="44" name="Rectangle 10">
              <a:extLst>
                <a:ext uri="{FF2B5EF4-FFF2-40B4-BE49-F238E27FC236}">
                  <a16:creationId xmlns:a16="http://schemas.microsoft.com/office/drawing/2014/main" id="{E52F868C-C24E-9815-5D5F-5F85A524F961}"/>
                </a:ext>
              </a:extLst>
            </p:cNvPr>
            <p:cNvSpPr/>
            <p:nvPr/>
          </p:nvSpPr>
          <p:spPr>
            <a:xfrm>
              <a:off x="2979863" y="2431988"/>
              <a:ext cx="1625170" cy="849997"/>
            </a:xfrm>
            <a:prstGeom prst="rect">
              <a:avLst/>
            </a:prstGeom>
          </p:spPr>
          <p:txBody>
            <a:bodyPr wrap="square">
              <a:spAutoFit/>
            </a:bodyPr>
            <a:lstStyle/>
            <a:p>
              <a:pPr algn="just"/>
              <a:r>
                <a:rPr lang="es-ES" sz="1600">
                  <a:solidFill>
                    <a:schemeClr val="tx1">
                      <a:lumMod val="95000"/>
                      <a:lumOff val="5000"/>
                    </a:schemeClr>
                  </a:solidFill>
                  <a:cs typeface="Arial" panose="020B0604020202020204" pitchFamily="34" charset="0"/>
                </a:rPr>
                <a:t>Se establece como BCD, </a:t>
              </a:r>
            </a:p>
            <a:p>
              <a:pPr algn="just"/>
              <a:r>
                <a:rPr lang="es-ES" sz="1600">
                  <a:solidFill>
                    <a:schemeClr val="tx1">
                      <a:lumMod val="95000"/>
                      <a:lumOff val="5000"/>
                    </a:schemeClr>
                  </a:solidFill>
                  <a:cs typeface="Arial" panose="020B0604020202020204" pitchFamily="34" charset="0"/>
                </a:rPr>
                <a:t>la BBCC mínima de socios</a:t>
              </a:r>
            </a:p>
          </p:txBody>
        </p:sp>
      </p:grpSp>
      <p:pic>
        <p:nvPicPr>
          <p:cNvPr id="56" name="Picture Placeholder 5">
            <a:extLst>
              <a:ext uri="{FF2B5EF4-FFF2-40B4-BE49-F238E27FC236}">
                <a16:creationId xmlns:a16="http://schemas.microsoft.com/office/drawing/2014/main" id="{68E13C65-5B17-AC69-B634-400624F45BCF}"/>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flipH="1">
            <a:off x="10370053" y="3356117"/>
            <a:ext cx="1744078" cy="1755530"/>
          </a:xfrm>
          <a:prstGeom prst="ellipse">
            <a:avLst/>
          </a:prstGeom>
        </p:spPr>
      </p:pic>
      <p:sp>
        <p:nvSpPr>
          <p:cNvPr id="48" name="Oval 41">
            <a:extLst>
              <a:ext uri="{FF2B5EF4-FFF2-40B4-BE49-F238E27FC236}">
                <a16:creationId xmlns:a16="http://schemas.microsoft.com/office/drawing/2014/main" id="{D92B8517-BF92-1423-DB45-3ED9DE4D8239}"/>
              </a:ext>
            </a:extLst>
          </p:cNvPr>
          <p:cNvSpPr/>
          <p:nvPr/>
        </p:nvSpPr>
        <p:spPr>
          <a:xfrm flipH="1">
            <a:off x="10039258" y="2369232"/>
            <a:ext cx="1512000" cy="1512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1600" b="1" kern="0">
                <a:solidFill>
                  <a:schemeClr val="bg1"/>
                </a:solidFill>
                <a:cs typeface="Arial" panose="020B0604020202020204" pitchFamily="34" charset="0"/>
              </a:rPr>
              <a:t>Resolución </a:t>
            </a:r>
          </a:p>
          <a:p>
            <a:pPr algn="ctr">
              <a:lnSpc>
                <a:spcPct val="90000"/>
              </a:lnSpc>
            </a:pPr>
            <a:r>
              <a:rPr lang="es-ES" sz="1600" b="1" kern="0">
                <a:solidFill>
                  <a:schemeClr val="bg1"/>
                </a:solidFill>
                <a:cs typeface="Arial" panose="020B0604020202020204" pitchFamily="34" charset="0"/>
              </a:rPr>
              <a:t>TA R 23 310</a:t>
            </a:r>
            <a:endParaRPr lang="es-ES" sz="1400" b="1" kern="0">
              <a:solidFill>
                <a:schemeClr val="bg1"/>
              </a:solidFill>
              <a:cs typeface="Arial" panose="020B0604020202020204" pitchFamily="34" charset="0"/>
            </a:endParaRPr>
          </a:p>
        </p:txBody>
      </p:sp>
      <p:grpSp>
        <p:nvGrpSpPr>
          <p:cNvPr id="49" name="Grupo 48">
            <a:extLst>
              <a:ext uri="{FF2B5EF4-FFF2-40B4-BE49-F238E27FC236}">
                <a16:creationId xmlns:a16="http://schemas.microsoft.com/office/drawing/2014/main" id="{87F97737-DE0D-20DA-109E-340649AE739E}"/>
              </a:ext>
            </a:extLst>
          </p:cNvPr>
          <p:cNvGrpSpPr/>
          <p:nvPr/>
        </p:nvGrpSpPr>
        <p:grpSpPr>
          <a:xfrm>
            <a:off x="10039258" y="4729937"/>
            <a:ext cx="1692000" cy="1666477"/>
            <a:chOff x="10132327" y="4121223"/>
            <a:chExt cx="1697661" cy="1512000"/>
          </a:xfrm>
        </p:grpSpPr>
        <p:sp>
          <p:nvSpPr>
            <p:cNvPr id="52" name="Oval 41">
              <a:extLst>
                <a:ext uri="{FF2B5EF4-FFF2-40B4-BE49-F238E27FC236}">
                  <a16:creationId xmlns:a16="http://schemas.microsoft.com/office/drawing/2014/main" id="{2BA01F09-377C-371D-21F1-A30BD7D61798}"/>
                </a:ext>
              </a:extLst>
            </p:cNvPr>
            <p:cNvSpPr/>
            <p:nvPr/>
          </p:nvSpPr>
          <p:spPr>
            <a:xfrm flipH="1">
              <a:off x="10225574" y="4161882"/>
              <a:ext cx="1517059" cy="1371843"/>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400" b="1" kern="0">
                <a:solidFill>
                  <a:schemeClr val="bg1"/>
                </a:solidFill>
                <a:cs typeface="Arial" panose="020B0604020202020204" pitchFamily="34" charset="0"/>
              </a:endParaRPr>
            </a:p>
          </p:txBody>
        </p:sp>
        <p:sp>
          <p:nvSpPr>
            <p:cNvPr id="55" name="Oval 41">
              <a:extLst>
                <a:ext uri="{FF2B5EF4-FFF2-40B4-BE49-F238E27FC236}">
                  <a16:creationId xmlns:a16="http://schemas.microsoft.com/office/drawing/2014/main" id="{748246E0-628A-536E-602F-E86A6153BFED}"/>
                </a:ext>
              </a:extLst>
            </p:cNvPr>
            <p:cNvSpPr/>
            <p:nvPr/>
          </p:nvSpPr>
          <p:spPr>
            <a:xfrm flipH="1">
              <a:off x="10132327" y="4121223"/>
              <a:ext cx="1697661" cy="1512000"/>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1600" b="1" kern="0">
                  <a:solidFill>
                    <a:schemeClr val="bg1"/>
                  </a:solidFill>
                  <a:cs typeface="Arial" panose="020B0604020202020204" pitchFamily="34" charset="0"/>
                </a:rPr>
                <a:t>Resoluciones</a:t>
              </a:r>
            </a:p>
            <a:p>
              <a:pPr algn="ctr">
                <a:lnSpc>
                  <a:spcPct val="90000"/>
                </a:lnSpc>
              </a:pPr>
              <a:r>
                <a:rPr lang="es-ES" sz="1600" b="1" kern="0">
                  <a:solidFill>
                    <a:schemeClr val="bg1"/>
                  </a:solidFill>
                  <a:cs typeface="Arial" panose="020B0604020202020204" pitchFamily="34" charset="0"/>
                </a:rPr>
                <a:t>TA R 23 330</a:t>
              </a:r>
            </a:p>
            <a:p>
              <a:pPr algn="ctr">
                <a:lnSpc>
                  <a:spcPct val="90000"/>
                </a:lnSpc>
              </a:pPr>
              <a:r>
                <a:rPr lang="es-ES" sz="1600" b="1" kern="0">
                  <a:solidFill>
                    <a:schemeClr val="bg1"/>
                  </a:solidFill>
                  <a:cs typeface="Arial" panose="020B0604020202020204" pitchFamily="34" charset="0"/>
                </a:rPr>
                <a:t>TA R 23 331</a:t>
              </a:r>
            </a:p>
            <a:p>
              <a:pPr algn="ctr">
                <a:lnSpc>
                  <a:spcPct val="90000"/>
                </a:lnSpc>
              </a:pPr>
              <a:r>
                <a:rPr lang="es-ES" sz="1600" b="1" kern="0">
                  <a:solidFill>
                    <a:schemeClr val="bg1"/>
                  </a:solidFill>
                  <a:cs typeface="Arial" panose="020B0604020202020204" pitchFamily="34" charset="0"/>
                </a:rPr>
                <a:t>TA R 23 332</a:t>
              </a:r>
              <a:endParaRPr lang="es-ES" sz="1400" b="1" kern="0">
                <a:solidFill>
                  <a:schemeClr val="bg1"/>
                </a:solidFill>
                <a:cs typeface="Arial" panose="020B0604020202020204" pitchFamily="34" charset="0"/>
              </a:endParaRPr>
            </a:p>
          </p:txBody>
        </p:sp>
      </p:grpSp>
      <p:sp>
        <p:nvSpPr>
          <p:cNvPr id="57" name="Marcador de número de diapositiva 414">
            <a:extLst>
              <a:ext uri="{FF2B5EF4-FFF2-40B4-BE49-F238E27FC236}">
                <a16:creationId xmlns:a16="http://schemas.microsoft.com/office/drawing/2014/main" id="{88FA6C84-DAF7-0DD0-E902-FA4FFFE173EC}"/>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1E7E3E-414D-423B-A310-20FCFC5BD8B8}" type="slidenum">
              <a:rPr lang="es-ES" smtClean="0"/>
              <a:t>61</a:t>
            </a:fld>
            <a:endParaRPr lang="es-ES"/>
          </a:p>
        </p:txBody>
      </p:sp>
      <p:grpSp>
        <p:nvGrpSpPr>
          <p:cNvPr id="5" name="Grupo 4">
            <a:extLst>
              <a:ext uri="{FF2B5EF4-FFF2-40B4-BE49-F238E27FC236}">
                <a16:creationId xmlns:a16="http://schemas.microsoft.com/office/drawing/2014/main" id="{B07AC573-0F8F-9D2F-6E59-CD041113BA5E}"/>
              </a:ext>
            </a:extLst>
          </p:cNvPr>
          <p:cNvGrpSpPr/>
          <p:nvPr/>
        </p:nvGrpSpPr>
        <p:grpSpPr>
          <a:xfrm>
            <a:off x="83315" y="100378"/>
            <a:ext cx="11312995" cy="630845"/>
            <a:chOff x="101977" y="91047"/>
            <a:chExt cx="11312995" cy="630845"/>
          </a:xfrm>
        </p:grpSpPr>
        <p:sp>
          <p:nvSpPr>
            <p:cNvPr id="14" name="TextBox 12">
              <a:extLst>
                <a:ext uri="{FF2B5EF4-FFF2-40B4-BE49-F238E27FC236}">
                  <a16:creationId xmlns:a16="http://schemas.microsoft.com/office/drawing/2014/main" id="{F90FDC3D-055B-77B1-FC11-F382FC74CE9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23" name="Grupo 22">
              <a:extLst>
                <a:ext uri="{FF2B5EF4-FFF2-40B4-BE49-F238E27FC236}">
                  <a16:creationId xmlns:a16="http://schemas.microsoft.com/office/drawing/2014/main" id="{C9B4CC41-C093-D4E8-2EE3-A5F1BA478DD7}"/>
                </a:ext>
              </a:extLst>
            </p:cNvPr>
            <p:cNvGrpSpPr/>
            <p:nvPr/>
          </p:nvGrpSpPr>
          <p:grpSpPr>
            <a:xfrm>
              <a:off x="101977" y="91047"/>
              <a:ext cx="712074" cy="630845"/>
              <a:chOff x="101977" y="91047"/>
              <a:chExt cx="712074" cy="630845"/>
            </a:xfrm>
          </p:grpSpPr>
          <p:sp>
            <p:nvSpPr>
              <p:cNvPr id="24" name="Graphic 10">
                <a:extLst>
                  <a:ext uri="{FF2B5EF4-FFF2-40B4-BE49-F238E27FC236}">
                    <a16:creationId xmlns:a16="http://schemas.microsoft.com/office/drawing/2014/main" id="{40DF62A4-3B66-9732-4F53-B49FAE6BC527}"/>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38">
                <a:extLst>
                  <a:ext uri="{FF2B5EF4-FFF2-40B4-BE49-F238E27FC236}">
                    <a16:creationId xmlns:a16="http://schemas.microsoft.com/office/drawing/2014/main" id="{3E5D0B43-3128-EF01-8332-28F0ACB48E19}"/>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2" name="Imagen 11">
            <a:extLst>
              <a:ext uri="{FF2B5EF4-FFF2-40B4-BE49-F238E27FC236}">
                <a16:creationId xmlns:a16="http://schemas.microsoft.com/office/drawing/2014/main" id="{8E35D2EE-8156-5725-1B52-F3D33FADE852}"/>
              </a:ext>
            </a:extLst>
          </p:cNvPr>
          <p:cNvPicPr>
            <a:picLocks noChangeAspect="1"/>
          </p:cNvPicPr>
          <p:nvPr/>
        </p:nvPicPr>
        <p:blipFill>
          <a:blip r:embed="rId4"/>
          <a:stretch>
            <a:fillRect/>
          </a:stretch>
        </p:blipFill>
        <p:spPr>
          <a:xfrm>
            <a:off x="5434586" y="145473"/>
            <a:ext cx="2196000" cy="574317"/>
          </a:xfrm>
          <a:prstGeom prst="rect">
            <a:avLst/>
          </a:prstGeom>
        </p:spPr>
      </p:pic>
      <p:sp>
        <p:nvSpPr>
          <p:cNvPr id="13" name="Flecha: a la derecha 12">
            <a:extLst>
              <a:ext uri="{FF2B5EF4-FFF2-40B4-BE49-F238E27FC236}">
                <a16:creationId xmlns:a16="http://schemas.microsoft.com/office/drawing/2014/main" id="{3296FF14-D6DA-6AFA-7A59-DAEC64BCB268}"/>
              </a:ext>
            </a:extLst>
          </p:cNvPr>
          <p:cNvSpPr/>
          <p:nvPr/>
        </p:nvSpPr>
        <p:spPr>
          <a:xfrm>
            <a:off x="5650733" y="3103843"/>
            <a:ext cx="212412" cy="42267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 name="Flecha: a la derecha 14">
            <a:extLst>
              <a:ext uri="{FF2B5EF4-FFF2-40B4-BE49-F238E27FC236}">
                <a16:creationId xmlns:a16="http://schemas.microsoft.com/office/drawing/2014/main" id="{1B3A8110-AB2D-112C-EE05-8011F367DB26}"/>
              </a:ext>
            </a:extLst>
          </p:cNvPr>
          <p:cNvSpPr/>
          <p:nvPr/>
        </p:nvSpPr>
        <p:spPr>
          <a:xfrm>
            <a:off x="5650733" y="4161049"/>
            <a:ext cx="212412" cy="42267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6" name="Flecha: a la derecha 15">
            <a:extLst>
              <a:ext uri="{FF2B5EF4-FFF2-40B4-BE49-F238E27FC236}">
                <a16:creationId xmlns:a16="http://schemas.microsoft.com/office/drawing/2014/main" id="{69A8AE2F-A759-6814-BD52-992AA1CD995A}"/>
              </a:ext>
            </a:extLst>
          </p:cNvPr>
          <p:cNvSpPr/>
          <p:nvPr/>
        </p:nvSpPr>
        <p:spPr>
          <a:xfrm>
            <a:off x="5650733" y="5339654"/>
            <a:ext cx="212412" cy="422678"/>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Tree>
    <p:extLst>
      <p:ext uri="{BB962C8B-B14F-4D97-AF65-F5344CB8AC3E}">
        <p14:creationId xmlns:p14="http://schemas.microsoft.com/office/powerpoint/2010/main" val="60870992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4" name="Picture Placeholder 5">
            <a:extLst>
              <a:ext uri="{FF2B5EF4-FFF2-40B4-BE49-F238E27FC236}">
                <a16:creationId xmlns:a16="http://schemas.microsoft.com/office/drawing/2014/main" id="{C02801B0-90F3-10BF-6E99-606E6FF9C891}"/>
              </a:ext>
            </a:extLst>
          </p:cNvPr>
          <p:cNvPicPr>
            <a:picLocks noChangeAspect="1"/>
          </p:cNvPicPr>
          <p:nvPr/>
        </p:nvPicPr>
        <p:blipFill>
          <a:blip r:embed="rId3" cstate="print">
            <a:duotone>
              <a:schemeClr val="accent1">
                <a:shade val="45000"/>
                <a:satMod val="135000"/>
              </a:schemeClr>
              <a:prstClr val="white"/>
            </a:duotone>
            <a:extLst>
              <a:ext uri="{28A0092B-C50C-407E-A947-70E740481C1C}">
                <a14:useLocalDpi xmlns:a14="http://schemas.microsoft.com/office/drawing/2010/main" val="0"/>
              </a:ext>
            </a:extLst>
          </a:blip>
          <a:srcRect l="16654" r="16654"/>
          <a:stretch>
            <a:fillRect/>
          </a:stretch>
        </p:blipFill>
        <p:spPr>
          <a:xfrm flipH="1">
            <a:off x="10202497" y="2737371"/>
            <a:ext cx="1944663" cy="1957432"/>
          </a:xfrm>
          <a:prstGeom prst="ellipse">
            <a:avLst/>
          </a:prstGeom>
        </p:spPr>
      </p:pic>
      <p:sp>
        <p:nvSpPr>
          <p:cNvPr id="178" name="Persegi Panjang: Sudut Lengkung 1">
            <a:extLst>
              <a:ext uri="{FF2B5EF4-FFF2-40B4-BE49-F238E27FC236}">
                <a16:creationId xmlns:a16="http://schemas.microsoft.com/office/drawing/2014/main" id="{DF1F0B7A-479C-891B-5903-88189F340053}"/>
              </a:ext>
            </a:extLst>
          </p:cNvPr>
          <p:cNvSpPr/>
          <p:nvPr/>
        </p:nvSpPr>
        <p:spPr>
          <a:xfrm flipV="1">
            <a:off x="0" y="6074622"/>
            <a:ext cx="12192000" cy="804844"/>
          </a:xfrm>
          <a:prstGeom prst="rect">
            <a:avLst/>
          </a:prstGeom>
          <a:solidFill>
            <a:schemeClr val="accent2">
              <a:lumMod val="75000"/>
            </a:scheme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2600">
              <a:solidFill>
                <a:schemeClr val="bg1"/>
              </a:solidFill>
              <a:latin typeface="Calibri" panose="020F0502020204030204"/>
              <a:ea typeface="Lato Light" panose="020F0502020204030203" pitchFamily="34" charset="0"/>
              <a:cs typeface="Segoe UI" panose="020B0502040204020203" pitchFamily="34" charset="0"/>
            </a:endParaRP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62</a:t>
            </a:fld>
            <a:endParaRPr lang="es-ES"/>
          </a:p>
        </p:txBody>
      </p:sp>
      <p:grpSp>
        <p:nvGrpSpPr>
          <p:cNvPr id="73" name="Grupo 72">
            <a:extLst>
              <a:ext uri="{FF2B5EF4-FFF2-40B4-BE49-F238E27FC236}">
                <a16:creationId xmlns:a16="http://schemas.microsoft.com/office/drawing/2014/main" id="{DBF4D708-467A-5546-B07A-CDE175A91221}"/>
              </a:ext>
            </a:extLst>
          </p:cNvPr>
          <p:cNvGrpSpPr/>
          <p:nvPr/>
        </p:nvGrpSpPr>
        <p:grpSpPr>
          <a:xfrm>
            <a:off x="961737" y="2023777"/>
            <a:ext cx="630375" cy="468001"/>
            <a:chOff x="1569187" y="2290097"/>
            <a:chExt cx="630375" cy="468001"/>
          </a:xfrm>
        </p:grpSpPr>
        <p:sp>
          <p:nvSpPr>
            <p:cNvPr id="69" name="Graphic 2">
              <a:extLst>
                <a:ext uri="{FF2B5EF4-FFF2-40B4-BE49-F238E27FC236}">
                  <a16:creationId xmlns:a16="http://schemas.microsoft.com/office/drawing/2014/main" id="{770BCAC2-EE40-A0D7-462D-1872AAE0C67A}"/>
                </a:ext>
              </a:extLst>
            </p:cNvPr>
            <p:cNvSpPr/>
            <p:nvPr/>
          </p:nvSpPr>
          <p:spPr>
            <a:xfrm>
              <a:off x="1613001" y="2290097"/>
              <a:ext cx="542747" cy="468001"/>
            </a:xfrm>
            <a:custGeom>
              <a:avLst/>
              <a:gdLst>
                <a:gd name="connsiteX0" fmla="*/ 682415 w 973568"/>
                <a:gd name="connsiteY0" fmla="*/ 0 h 839491"/>
                <a:gd name="connsiteX1" fmla="*/ 290826 w 973568"/>
                <a:gd name="connsiteY1" fmla="*/ 0 h 839491"/>
                <a:gd name="connsiteX2" fmla="*/ 206517 w 973568"/>
                <a:gd name="connsiteY2" fmla="*/ 47803 h 839491"/>
                <a:gd name="connsiteX3" fmla="*/ 13997 w 973568"/>
                <a:gd name="connsiteY3" fmla="*/ 369160 h 839491"/>
                <a:gd name="connsiteX4" fmla="*/ 13997 w 973568"/>
                <a:gd name="connsiteY4" fmla="*/ 470168 h 839491"/>
                <a:gd name="connsiteX5" fmla="*/ 206681 w 973568"/>
                <a:gd name="connsiteY5" fmla="*/ 791689 h 839491"/>
                <a:gd name="connsiteX6" fmla="*/ 290990 w 973568"/>
                <a:gd name="connsiteY6" fmla="*/ 839492 h 839491"/>
                <a:gd name="connsiteX7" fmla="*/ 682578 w 973568"/>
                <a:gd name="connsiteY7" fmla="*/ 839492 h 839491"/>
                <a:gd name="connsiteX8" fmla="*/ 766888 w 973568"/>
                <a:gd name="connsiteY8" fmla="*/ 791689 h 839491"/>
                <a:gd name="connsiteX9" fmla="*/ 959571 w 973568"/>
                <a:gd name="connsiteY9" fmla="*/ 470168 h 839491"/>
                <a:gd name="connsiteX10" fmla="*/ 959571 w 973568"/>
                <a:gd name="connsiteY10" fmla="*/ 369160 h 839491"/>
                <a:gd name="connsiteX11" fmla="*/ 766724 w 973568"/>
                <a:gd name="connsiteY11" fmla="*/ 47803 h 839491"/>
                <a:gd name="connsiteX12" fmla="*/ 682415 w 973568"/>
                <a:gd name="connsiteY12" fmla="*/ 0 h 8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568" h="839491">
                  <a:moveTo>
                    <a:pt x="682415" y="0"/>
                  </a:moveTo>
                  <a:lnTo>
                    <a:pt x="290826" y="0"/>
                  </a:lnTo>
                  <a:cubicBezTo>
                    <a:pt x="256284" y="0"/>
                    <a:pt x="224361" y="18172"/>
                    <a:pt x="206517" y="47803"/>
                  </a:cubicBezTo>
                  <a:lnTo>
                    <a:pt x="13997" y="369160"/>
                  </a:lnTo>
                  <a:cubicBezTo>
                    <a:pt x="-4666" y="400265"/>
                    <a:pt x="-4666" y="439063"/>
                    <a:pt x="13997" y="470168"/>
                  </a:cubicBezTo>
                  <a:lnTo>
                    <a:pt x="206681" y="791689"/>
                  </a:lnTo>
                  <a:cubicBezTo>
                    <a:pt x="224361" y="821320"/>
                    <a:pt x="256448" y="839492"/>
                    <a:pt x="290990" y="839492"/>
                  </a:cubicBezTo>
                  <a:lnTo>
                    <a:pt x="682578" y="839492"/>
                  </a:lnTo>
                  <a:cubicBezTo>
                    <a:pt x="717121" y="839492"/>
                    <a:pt x="749044" y="821320"/>
                    <a:pt x="766888" y="791689"/>
                  </a:cubicBezTo>
                  <a:lnTo>
                    <a:pt x="959571" y="470168"/>
                  </a:lnTo>
                  <a:cubicBezTo>
                    <a:pt x="978234" y="439063"/>
                    <a:pt x="978234" y="400265"/>
                    <a:pt x="959571" y="369160"/>
                  </a:cubicBezTo>
                  <a:lnTo>
                    <a:pt x="766724" y="47803"/>
                  </a:lnTo>
                  <a:cubicBezTo>
                    <a:pt x="749044" y="18172"/>
                    <a:pt x="716957" y="0"/>
                    <a:pt x="682415" y="0"/>
                  </a:cubicBezTo>
                  <a:close/>
                </a:path>
              </a:pathLst>
            </a:custGeom>
            <a:solidFill>
              <a:srgbClr val="FFC000"/>
            </a:solidFill>
            <a:ln w="0" cap="flat">
              <a:noFill/>
              <a:prstDash val="solid"/>
              <a:miter/>
            </a:ln>
          </p:spPr>
          <p:txBody>
            <a:bodyPr rtlCol="0" anchor="ctr"/>
            <a:lstStyle/>
            <a:p>
              <a:endParaRPr lang="en-US"/>
            </a:p>
          </p:txBody>
        </p:sp>
        <p:sp>
          <p:nvSpPr>
            <p:cNvPr id="72" name="CuadroTexto 71">
              <a:extLst>
                <a:ext uri="{FF2B5EF4-FFF2-40B4-BE49-F238E27FC236}">
                  <a16:creationId xmlns:a16="http://schemas.microsoft.com/office/drawing/2014/main" id="{5B150086-B2E3-8446-9131-98F72518928F}"/>
                </a:ext>
              </a:extLst>
            </p:cNvPr>
            <p:cNvSpPr txBox="1"/>
            <p:nvPr/>
          </p:nvSpPr>
          <p:spPr>
            <a:xfrm>
              <a:off x="1569187" y="2339431"/>
              <a:ext cx="630375" cy="369332"/>
            </a:xfrm>
            <a:prstGeom prst="rect">
              <a:avLst/>
            </a:prstGeom>
            <a:noFill/>
          </p:spPr>
          <p:txBody>
            <a:bodyPr wrap="square" rtlCol="0">
              <a:spAutoFit/>
            </a:bodyPr>
            <a:lstStyle/>
            <a:p>
              <a:pPr algn="ctr"/>
              <a:r>
                <a:rPr lang="es-ES" b="1"/>
                <a:t>5</a:t>
              </a:r>
            </a:p>
          </p:txBody>
        </p:sp>
      </p:grpSp>
      <p:grpSp>
        <p:nvGrpSpPr>
          <p:cNvPr id="75" name="Grupo 74">
            <a:extLst>
              <a:ext uri="{FF2B5EF4-FFF2-40B4-BE49-F238E27FC236}">
                <a16:creationId xmlns:a16="http://schemas.microsoft.com/office/drawing/2014/main" id="{82E263D8-1459-E76B-AC5F-A5B86AEA468D}"/>
              </a:ext>
            </a:extLst>
          </p:cNvPr>
          <p:cNvGrpSpPr/>
          <p:nvPr/>
        </p:nvGrpSpPr>
        <p:grpSpPr>
          <a:xfrm>
            <a:off x="998719" y="4115941"/>
            <a:ext cx="630375" cy="468001"/>
            <a:chOff x="1569187" y="4794455"/>
            <a:chExt cx="630375" cy="468001"/>
          </a:xfrm>
        </p:grpSpPr>
        <p:sp>
          <p:nvSpPr>
            <p:cNvPr id="71" name="Graphic 2">
              <a:extLst>
                <a:ext uri="{FF2B5EF4-FFF2-40B4-BE49-F238E27FC236}">
                  <a16:creationId xmlns:a16="http://schemas.microsoft.com/office/drawing/2014/main" id="{4DECA8AF-C319-67F8-9E86-7CFB8CFFAB17}"/>
                </a:ext>
              </a:extLst>
            </p:cNvPr>
            <p:cNvSpPr/>
            <p:nvPr/>
          </p:nvSpPr>
          <p:spPr>
            <a:xfrm>
              <a:off x="1616412" y="4794455"/>
              <a:ext cx="542747" cy="468001"/>
            </a:xfrm>
            <a:custGeom>
              <a:avLst/>
              <a:gdLst>
                <a:gd name="connsiteX0" fmla="*/ 682415 w 973568"/>
                <a:gd name="connsiteY0" fmla="*/ 0 h 839491"/>
                <a:gd name="connsiteX1" fmla="*/ 290826 w 973568"/>
                <a:gd name="connsiteY1" fmla="*/ 0 h 839491"/>
                <a:gd name="connsiteX2" fmla="*/ 206517 w 973568"/>
                <a:gd name="connsiteY2" fmla="*/ 47803 h 839491"/>
                <a:gd name="connsiteX3" fmla="*/ 13997 w 973568"/>
                <a:gd name="connsiteY3" fmla="*/ 369160 h 839491"/>
                <a:gd name="connsiteX4" fmla="*/ 13997 w 973568"/>
                <a:gd name="connsiteY4" fmla="*/ 470168 h 839491"/>
                <a:gd name="connsiteX5" fmla="*/ 206681 w 973568"/>
                <a:gd name="connsiteY5" fmla="*/ 791689 h 839491"/>
                <a:gd name="connsiteX6" fmla="*/ 290990 w 973568"/>
                <a:gd name="connsiteY6" fmla="*/ 839492 h 839491"/>
                <a:gd name="connsiteX7" fmla="*/ 682578 w 973568"/>
                <a:gd name="connsiteY7" fmla="*/ 839492 h 839491"/>
                <a:gd name="connsiteX8" fmla="*/ 766888 w 973568"/>
                <a:gd name="connsiteY8" fmla="*/ 791689 h 839491"/>
                <a:gd name="connsiteX9" fmla="*/ 959571 w 973568"/>
                <a:gd name="connsiteY9" fmla="*/ 470168 h 839491"/>
                <a:gd name="connsiteX10" fmla="*/ 959571 w 973568"/>
                <a:gd name="connsiteY10" fmla="*/ 369160 h 839491"/>
                <a:gd name="connsiteX11" fmla="*/ 766724 w 973568"/>
                <a:gd name="connsiteY11" fmla="*/ 47803 h 839491"/>
                <a:gd name="connsiteX12" fmla="*/ 682415 w 973568"/>
                <a:gd name="connsiteY12" fmla="*/ 0 h 8394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73568" h="839491">
                  <a:moveTo>
                    <a:pt x="682415" y="0"/>
                  </a:moveTo>
                  <a:lnTo>
                    <a:pt x="290826" y="0"/>
                  </a:lnTo>
                  <a:cubicBezTo>
                    <a:pt x="256284" y="0"/>
                    <a:pt x="224361" y="18172"/>
                    <a:pt x="206517" y="47803"/>
                  </a:cubicBezTo>
                  <a:lnTo>
                    <a:pt x="13997" y="369160"/>
                  </a:lnTo>
                  <a:cubicBezTo>
                    <a:pt x="-4666" y="400265"/>
                    <a:pt x="-4666" y="439063"/>
                    <a:pt x="13997" y="470168"/>
                  </a:cubicBezTo>
                  <a:lnTo>
                    <a:pt x="206681" y="791689"/>
                  </a:lnTo>
                  <a:cubicBezTo>
                    <a:pt x="224361" y="821320"/>
                    <a:pt x="256448" y="839492"/>
                    <a:pt x="290990" y="839492"/>
                  </a:cubicBezTo>
                  <a:lnTo>
                    <a:pt x="682578" y="839492"/>
                  </a:lnTo>
                  <a:cubicBezTo>
                    <a:pt x="717121" y="839492"/>
                    <a:pt x="749044" y="821320"/>
                    <a:pt x="766888" y="791689"/>
                  </a:cubicBezTo>
                  <a:lnTo>
                    <a:pt x="959571" y="470168"/>
                  </a:lnTo>
                  <a:cubicBezTo>
                    <a:pt x="978234" y="439063"/>
                    <a:pt x="978234" y="400265"/>
                    <a:pt x="959571" y="369160"/>
                  </a:cubicBezTo>
                  <a:lnTo>
                    <a:pt x="766724" y="47803"/>
                  </a:lnTo>
                  <a:cubicBezTo>
                    <a:pt x="749044" y="18172"/>
                    <a:pt x="716957" y="0"/>
                    <a:pt x="682415" y="0"/>
                  </a:cubicBezTo>
                  <a:close/>
                </a:path>
              </a:pathLst>
            </a:custGeom>
            <a:solidFill>
              <a:srgbClr val="FF3399"/>
            </a:solidFill>
            <a:ln w="0" cap="flat">
              <a:noFill/>
              <a:prstDash val="solid"/>
              <a:miter/>
            </a:ln>
          </p:spPr>
          <p:txBody>
            <a:bodyPr rtlCol="0" anchor="ctr"/>
            <a:lstStyle/>
            <a:p>
              <a:endParaRPr lang="en-US"/>
            </a:p>
          </p:txBody>
        </p:sp>
        <p:sp>
          <p:nvSpPr>
            <p:cNvPr id="74" name="CuadroTexto 73">
              <a:extLst>
                <a:ext uri="{FF2B5EF4-FFF2-40B4-BE49-F238E27FC236}">
                  <a16:creationId xmlns:a16="http://schemas.microsoft.com/office/drawing/2014/main" id="{110FAB4C-08D6-28EE-00A8-AF51E51D0AEE}"/>
                </a:ext>
              </a:extLst>
            </p:cNvPr>
            <p:cNvSpPr txBox="1"/>
            <p:nvPr/>
          </p:nvSpPr>
          <p:spPr>
            <a:xfrm>
              <a:off x="1569187" y="4843789"/>
              <a:ext cx="630375" cy="369332"/>
            </a:xfrm>
            <a:prstGeom prst="rect">
              <a:avLst/>
            </a:prstGeom>
            <a:noFill/>
          </p:spPr>
          <p:txBody>
            <a:bodyPr wrap="square" rtlCol="0">
              <a:spAutoFit/>
            </a:bodyPr>
            <a:lstStyle/>
            <a:p>
              <a:pPr algn="ctr"/>
              <a:r>
                <a:rPr lang="es-ES" b="1">
                  <a:solidFill>
                    <a:schemeClr val="bg1">
                      <a:lumMod val="95000"/>
                    </a:schemeClr>
                  </a:solidFill>
                </a:rPr>
                <a:t>6</a:t>
              </a:r>
            </a:p>
          </p:txBody>
        </p:sp>
      </p:grpSp>
      <p:sp>
        <p:nvSpPr>
          <p:cNvPr id="81" name="CuadroTexto 80">
            <a:extLst>
              <a:ext uri="{FF2B5EF4-FFF2-40B4-BE49-F238E27FC236}">
                <a16:creationId xmlns:a16="http://schemas.microsoft.com/office/drawing/2014/main" id="{2BD667D6-3316-DDB9-EE8D-9F671BEECA2D}"/>
              </a:ext>
            </a:extLst>
          </p:cNvPr>
          <p:cNvSpPr txBox="1"/>
          <p:nvPr/>
        </p:nvSpPr>
        <p:spPr>
          <a:xfrm>
            <a:off x="755967" y="2838812"/>
            <a:ext cx="1723880" cy="341632"/>
          </a:xfrm>
          <a:prstGeom prst="rect">
            <a:avLst/>
          </a:prstGeom>
          <a:noFill/>
        </p:spPr>
        <p:txBody>
          <a:bodyPr wrap="square">
            <a:spAutoFit/>
          </a:bodyPr>
          <a:lstStyle/>
          <a:p>
            <a:pPr algn="ctr">
              <a:lnSpc>
                <a:spcPct val="90000"/>
              </a:lnSpc>
            </a:pPr>
            <a:r>
              <a:rPr lang="es-ES" b="1" kern="0">
                <a:solidFill>
                  <a:srgbClr val="1D5353"/>
                </a:solidFill>
                <a:cs typeface="Arial" panose="020B0604020202020204" pitchFamily="34" charset="0"/>
              </a:rPr>
              <a:t>TA U 23 005</a:t>
            </a:r>
          </a:p>
        </p:txBody>
      </p:sp>
      <p:sp>
        <p:nvSpPr>
          <p:cNvPr id="101" name="Subtitle 2">
            <a:extLst>
              <a:ext uri="{FF2B5EF4-FFF2-40B4-BE49-F238E27FC236}">
                <a16:creationId xmlns:a16="http://schemas.microsoft.com/office/drawing/2014/main" id="{AED0DCDF-D912-21ED-83EE-F594D998699A}"/>
              </a:ext>
            </a:extLst>
          </p:cNvPr>
          <p:cNvSpPr txBox="1">
            <a:spLocks noChangeArrowheads="1"/>
          </p:cNvSpPr>
          <p:nvPr/>
        </p:nvSpPr>
        <p:spPr bwMode="auto">
          <a:xfrm>
            <a:off x="912153" y="2634558"/>
            <a:ext cx="17238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Trámite de audiencia</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grpSp>
        <p:nvGrpSpPr>
          <p:cNvPr id="102" name="Grupo 101">
            <a:extLst>
              <a:ext uri="{FF2B5EF4-FFF2-40B4-BE49-F238E27FC236}">
                <a16:creationId xmlns:a16="http://schemas.microsoft.com/office/drawing/2014/main" id="{64AA7917-7295-3273-7ACD-19F5BB5E5CD3}"/>
              </a:ext>
            </a:extLst>
          </p:cNvPr>
          <p:cNvGrpSpPr/>
          <p:nvPr/>
        </p:nvGrpSpPr>
        <p:grpSpPr>
          <a:xfrm>
            <a:off x="1557715" y="2051927"/>
            <a:ext cx="416495" cy="416495"/>
            <a:chOff x="10299825" y="3820484"/>
            <a:chExt cx="554072" cy="554072"/>
          </a:xfrm>
        </p:grpSpPr>
        <p:sp>
          <p:nvSpPr>
            <p:cNvPr id="104" name="Freeform: Shape 7">
              <a:extLst>
                <a:ext uri="{FF2B5EF4-FFF2-40B4-BE49-F238E27FC236}">
                  <a16:creationId xmlns:a16="http://schemas.microsoft.com/office/drawing/2014/main" id="{B6D9AABF-A988-F699-9739-E15905BA6C05}"/>
                </a:ext>
              </a:extLst>
            </p:cNvPr>
            <p:cNvSpPr/>
            <p:nvPr/>
          </p:nvSpPr>
          <p:spPr>
            <a:xfrm>
              <a:off x="10559546"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5" name="Freeform: Shape 8">
              <a:extLst>
                <a:ext uri="{FF2B5EF4-FFF2-40B4-BE49-F238E27FC236}">
                  <a16:creationId xmlns:a16="http://schemas.microsoft.com/office/drawing/2014/main" id="{FF721A0A-3E39-573D-3690-8D5CD34F92B6}"/>
                </a:ext>
              </a:extLst>
            </p:cNvPr>
            <p:cNvSpPr/>
            <p:nvPr/>
          </p:nvSpPr>
          <p:spPr>
            <a:xfrm>
              <a:off x="10559546"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6" name="Freeform: Shape 9">
              <a:extLst>
                <a:ext uri="{FF2B5EF4-FFF2-40B4-BE49-F238E27FC236}">
                  <a16:creationId xmlns:a16="http://schemas.microsoft.com/office/drawing/2014/main" id="{C670F3FA-4B83-0243-01BD-2D32FD00295A}"/>
                </a:ext>
              </a:extLst>
            </p:cNvPr>
            <p:cNvSpPr/>
            <p:nvPr/>
          </p:nvSpPr>
          <p:spPr>
            <a:xfrm>
              <a:off x="10299825"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7" name="Freeform: Shape 10">
              <a:extLst>
                <a:ext uri="{FF2B5EF4-FFF2-40B4-BE49-F238E27FC236}">
                  <a16:creationId xmlns:a16="http://schemas.microsoft.com/office/drawing/2014/main" id="{C43EBE8A-F7EA-BD3A-287A-637D548ACD3E}"/>
                </a:ext>
              </a:extLst>
            </p:cNvPr>
            <p:cNvSpPr/>
            <p:nvPr/>
          </p:nvSpPr>
          <p:spPr>
            <a:xfrm>
              <a:off x="10566039"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8" name="Freeform: Shape 11">
              <a:extLst>
                <a:ext uri="{FF2B5EF4-FFF2-40B4-BE49-F238E27FC236}">
                  <a16:creationId xmlns:a16="http://schemas.microsoft.com/office/drawing/2014/main" id="{00E2FE2B-9122-8904-CD15-E8E5853FA7A7}"/>
                </a:ext>
              </a:extLst>
            </p:cNvPr>
            <p:cNvSpPr/>
            <p:nvPr/>
          </p:nvSpPr>
          <p:spPr>
            <a:xfrm>
              <a:off x="10566039"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9" name="Freeform: Shape 12">
              <a:extLst>
                <a:ext uri="{FF2B5EF4-FFF2-40B4-BE49-F238E27FC236}">
                  <a16:creationId xmlns:a16="http://schemas.microsoft.com/office/drawing/2014/main" id="{F73DDB07-18A9-72DD-6FCD-CE8AC035AE91}"/>
                </a:ext>
              </a:extLst>
            </p:cNvPr>
            <p:cNvSpPr/>
            <p:nvPr/>
          </p:nvSpPr>
          <p:spPr>
            <a:xfrm>
              <a:off x="10343111"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0" name="Freeform: Shape 13">
              <a:extLst>
                <a:ext uri="{FF2B5EF4-FFF2-40B4-BE49-F238E27FC236}">
                  <a16:creationId xmlns:a16="http://schemas.microsoft.com/office/drawing/2014/main" id="{CBBF28D3-A284-DFA8-1276-8B6A2AB730CD}"/>
                </a:ext>
              </a:extLst>
            </p:cNvPr>
            <p:cNvSpPr/>
            <p:nvPr/>
          </p:nvSpPr>
          <p:spPr>
            <a:xfrm>
              <a:off x="10472973"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1" name="Freeform: Shape 14">
              <a:extLst>
                <a:ext uri="{FF2B5EF4-FFF2-40B4-BE49-F238E27FC236}">
                  <a16:creationId xmlns:a16="http://schemas.microsoft.com/office/drawing/2014/main" id="{B9348A24-4720-FD06-CBEA-7B572277262D}"/>
                </a:ext>
              </a:extLst>
            </p:cNvPr>
            <p:cNvSpPr/>
            <p:nvPr/>
          </p:nvSpPr>
          <p:spPr>
            <a:xfrm>
              <a:off x="10602833"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2" name="Freeform: Shape 15">
              <a:extLst>
                <a:ext uri="{FF2B5EF4-FFF2-40B4-BE49-F238E27FC236}">
                  <a16:creationId xmlns:a16="http://schemas.microsoft.com/office/drawing/2014/main" id="{611ECBBD-7BF7-FC85-2F55-164B5279F345}"/>
                </a:ext>
              </a:extLst>
            </p:cNvPr>
            <p:cNvSpPr/>
            <p:nvPr/>
          </p:nvSpPr>
          <p:spPr>
            <a:xfrm>
              <a:off x="10602833"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
        <p:nvSpPr>
          <p:cNvPr id="113" name="CuadroTexto 112">
            <a:extLst>
              <a:ext uri="{FF2B5EF4-FFF2-40B4-BE49-F238E27FC236}">
                <a16:creationId xmlns:a16="http://schemas.microsoft.com/office/drawing/2014/main" id="{38188B71-EC5A-E6B2-2854-B7FCC1DBB8F3}"/>
              </a:ext>
            </a:extLst>
          </p:cNvPr>
          <p:cNvSpPr txBox="1"/>
          <p:nvPr/>
        </p:nvSpPr>
        <p:spPr>
          <a:xfrm>
            <a:off x="831179" y="4985782"/>
            <a:ext cx="1723880" cy="341632"/>
          </a:xfrm>
          <a:prstGeom prst="rect">
            <a:avLst/>
          </a:prstGeom>
          <a:noFill/>
        </p:spPr>
        <p:txBody>
          <a:bodyPr wrap="square">
            <a:spAutoFit/>
          </a:bodyPr>
          <a:lstStyle/>
          <a:p>
            <a:pPr algn="ctr">
              <a:lnSpc>
                <a:spcPct val="90000"/>
              </a:lnSpc>
            </a:pPr>
            <a:r>
              <a:rPr lang="es-ES" b="1" kern="0">
                <a:solidFill>
                  <a:srgbClr val="1D5353"/>
                </a:solidFill>
                <a:cs typeface="Arial" panose="020B0604020202020204" pitchFamily="34" charset="0"/>
              </a:rPr>
              <a:t>TA U 23 006</a:t>
            </a:r>
          </a:p>
        </p:txBody>
      </p:sp>
      <p:sp>
        <p:nvSpPr>
          <p:cNvPr id="114" name="Subtitle 2">
            <a:extLst>
              <a:ext uri="{FF2B5EF4-FFF2-40B4-BE49-F238E27FC236}">
                <a16:creationId xmlns:a16="http://schemas.microsoft.com/office/drawing/2014/main" id="{79A3608C-0AF7-576D-DCA3-0EFE3B6BAD15}"/>
              </a:ext>
            </a:extLst>
          </p:cNvPr>
          <p:cNvSpPr txBox="1">
            <a:spLocks noChangeArrowheads="1"/>
          </p:cNvSpPr>
          <p:nvPr/>
        </p:nvSpPr>
        <p:spPr bwMode="auto">
          <a:xfrm>
            <a:off x="987365" y="4781528"/>
            <a:ext cx="1723880"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Trámite de audiencia</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grpSp>
        <p:nvGrpSpPr>
          <p:cNvPr id="115" name="Grupo 114">
            <a:extLst>
              <a:ext uri="{FF2B5EF4-FFF2-40B4-BE49-F238E27FC236}">
                <a16:creationId xmlns:a16="http://schemas.microsoft.com/office/drawing/2014/main" id="{DE67D5C8-A7AC-1DCB-B6D0-ED8A02DF4FB8}"/>
              </a:ext>
            </a:extLst>
          </p:cNvPr>
          <p:cNvGrpSpPr/>
          <p:nvPr/>
        </p:nvGrpSpPr>
        <p:grpSpPr>
          <a:xfrm>
            <a:off x="1611779" y="4136781"/>
            <a:ext cx="416495" cy="416495"/>
            <a:chOff x="10299825" y="3820484"/>
            <a:chExt cx="554072" cy="554072"/>
          </a:xfrm>
        </p:grpSpPr>
        <p:sp>
          <p:nvSpPr>
            <p:cNvPr id="116" name="Freeform: Shape 7">
              <a:extLst>
                <a:ext uri="{FF2B5EF4-FFF2-40B4-BE49-F238E27FC236}">
                  <a16:creationId xmlns:a16="http://schemas.microsoft.com/office/drawing/2014/main" id="{300F6865-0D9C-4995-AED9-B33B5D7383B6}"/>
                </a:ext>
              </a:extLst>
            </p:cNvPr>
            <p:cNvSpPr/>
            <p:nvPr/>
          </p:nvSpPr>
          <p:spPr>
            <a:xfrm>
              <a:off x="10559546"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7" name="Freeform: Shape 8">
              <a:extLst>
                <a:ext uri="{FF2B5EF4-FFF2-40B4-BE49-F238E27FC236}">
                  <a16:creationId xmlns:a16="http://schemas.microsoft.com/office/drawing/2014/main" id="{B8BD3DBB-5F1F-ABFB-E04C-A71B43192719}"/>
                </a:ext>
              </a:extLst>
            </p:cNvPr>
            <p:cNvSpPr/>
            <p:nvPr/>
          </p:nvSpPr>
          <p:spPr>
            <a:xfrm>
              <a:off x="10559546"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8" name="Freeform: Shape 9">
              <a:extLst>
                <a:ext uri="{FF2B5EF4-FFF2-40B4-BE49-F238E27FC236}">
                  <a16:creationId xmlns:a16="http://schemas.microsoft.com/office/drawing/2014/main" id="{E79DF064-F999-D764-1B71-CAA78E8EF1B8}"/>
                </a:ext>
              </a:extLst>
            </p:cNvPr>
            <p:cNvSpPr/>
            <p:nvPr/>
          </p:nvSpPr>
          <p:spPr>
            <a:xfrm>
              <a:off x="10299825"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9" name="Freeform: Shape 10">
              <a:extLst>
                <a:ext uri="{FF2B5EF4-FFF2-40B4-BE49-F238E27FC236}">
                  <a16:creationId xmlns:a16="http://schemas.microsoft.com/office/drawing/2014/main" id="{604B0A44-C6E0-F593-74C4-EA39D72791DD}"/>
                </a:ext>
              </a:extLst>
            </p:cNvPr>
            <p:cNvSpPr/>
            <p:nvPr/>
          </p:nvSpPr>
          <p:spPr>
            <a:xfrm>
              <a:off x="10566039"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0" name="Freeform: Shape 11">
              <a:extLst>
                <a:ext uri="{FF2B5EF4-FFF2-40B4-BE49-F238E27FC236}">
                  <a16:creationId xmlns:a16="http://schemas.microsoft.com/office/drawing/2014/main" id="{96CDF1E8-F959-04C5-0D4B-38E8A9CD14DF}"/>
                </a:ext>
              </a:extLst>
            </p:cNvPr>
            <p:cNvSpPr/>
            <p:nvPr/>
          </p:nvSpPr>
          <p:spPr>
            <a:xfrm>
              <a:off x="10566039"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1" name="Freeform: Shape 12">
              <a:extLst>
                <a:ext uri="{FF2B5EF4-FFF2-40B4-BE49-F238E27FC236}">
                  <a16:creationId xmlns:a16="http://schemas.microsoft.com/office/drawing/2014/main" id="{B7F265AE-722C-E078-9656-CDF3B0FE8130}"/>
                </a:ext>
              </a:extLst>
            </p:cNvPr>
            <p:cNvSpPr/>
            <p:nvPr/>
          </p:nvSpPr>
          <p:spPr>
            <a:xfrm>
              <a:off x="10343111"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2" name="Freeform: Shape 13">
              <a:extLst>
                <a:ext uri="{FF2B5EF4-FFF2-40B4-BE49-F238E27FC236}">
                  <a16:creationId xmlns:a16="http://schemas.microsoft.com/office/drawing/2014/main" id="{13E9CA8B-6CCC-249C-B36A-D020C51A94E2}"/>
                </a:ext>
              </a:extLst>
            </p:cNvPr>
            <p:cNvSpPr/>
            <p:nvPr/>
          </p:nvSpPr>
          <p:spPr>
            <a:xfrm>
              <a:off x="10472973"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3" name="Freeform: Shape 14">
              <a:extLst>
                <a:ext uri="{FF2B5EF4-FFF2-40B4-BE49-F238E27FC236}">
                  <a16:creationId xmlns:a16="http://schemas.microsoft.com/office/drawing/2014/main" id="{7031955B-EBA3-197C-E257-E6275BB69DE9}"/>
                </a:ext>
              </a:extLst>
            </p:cNvPr>
            <p:cNvSpPr/>
            <p:nvPr/>
          </p:nvSpPr>
          <p:spPr>
            <a:xfrm>
              <a:off x="10602833"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4" name="Freeform: Shape 15">
              <a:extLst>
                <a:ext uri="{FF2B5EF4-FFF2-40B4-BE49-F238E27FC236}">
                  <a16:creationId xmlns:a16="http://schemas.microsoft.com/office/drawing/2014/main" id="{C0D7972C-6F19-7AF4-F1DA-A543DE111209}"/>
                </a:ext>
              </a:extLst>
            </p:cNvPr>
            <p:cNvSpPr/>
            <p:nvPr/>
          </p:nvSpPr>
          <p:spPr>
            <a:xfrm>
              <a:off x="10602833"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14" name="Grupo 13">
            <a:extLst>
              <a:ext uri="{FF2B5EF4-FFF2-40B4-BE49-F238E27FC236}">
                <a16:creationId xmlns:a16="http://schemas.microsoft.com/office/drawing/2014/main" id="{3D46BE8A-3551-5FDC-2DB9-474191A90B68}"/>
              </a:ext>
            </a:extLst>
          </p:cNvPr>
          <p:cNvGrpSpPr/>
          <p:nvPr/>
        </p:nvGrpSpPr>
        <p:grpSpPr>
          <a:xfrm>
            <a:off x="2679847" y="1972096"/>
            <a:ext cx="2571105" cy="1588012"/>
            <a:chOff x="3805406" y="3235497"/>
            <a:chExt cx="3196620" cy="2441932"/>
          </a:xfrm>
        </p:grpSpPr>
        <p:sp>
          <p:nvSpPr>
            <p:cNvPr id="4" name="Rectangle 13">
              <a:extLst>
                <a:ext uri="{FF2B5EF4-FFF2-40B4-BE49-F238E27FC236}">
                  <a16:creationId xmlns:a16="http://schemas.microsoft.com/office/drawing/2014/main" id="{7C14BD23-7313-C2E4-9F96-E06757F6343A}"/>
                </a:ext>
              </a:extLst>
            </p:cNvPr>
            <p:cNvSpPr>
              <a:spLocks noChangeArrowheads="1"/>
            </p:cNvSpPr>
            <p:nvPr/>
          </p:nvSpPr>
          <p:spPr bwMode="auto">
            <a:xfrm>
              <a:off x="3805406" y="3235497"/>
              <a:ext cx="3196620" cy="2441932"/>
            </a:xfrm>
            <a:prstGeom prst="rect">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a:solidFill>
                  <a:prstClr val="white"/>
                </a:solidFill>
              </a:endParaRPr>
            </a:p>
          </p:txBody>
        </p:sp>
        <p:sp>
          <p:nvSpPr>
            <p:cNvPr id="7" name="Rectangle 10">
              <a:extLst>
                <a:ext uri="{FF2B5EF4-FFF2-40B4-BE49-F238E27FC236}">
                  <a16:creationId xmlns:a16="http://schemas.microsoft.com/office/drawing/2014/main" id="{138204EB-DD60-9ABD-F66F-42B0BEB2AFAE}"/>
                </a:ext>
              </a:extLst>
            </p:cNvPr>
            <p:cNvSpPr/>
            <p:nvPr/>
          </p:nvSpPr>
          <p:spPr>
            <a:xfrm>
              <a:off x="3997415" y="3337558"/>
              <a:ext cx="2975417" cy="2129747"/>
            </a:xfrm>
            <a:prstGeom prst="rect">
              <a:avLst/>
            </a:prstGeom>
          </p:spPr>
          <p:txBody>
            <a:bodyPr wrap="square">
              <a:spAutoFit/>
            </a:bodyPr>
            <a:lstStyle/>
            <a:p>
              <a:pPr algn="just">
                <a:spcBef>
                  <a:spcPts val="1200"/>
                </a:spcBef>
              </a:pPr>
              <a:r>
                <a:rPr lang="es-ES" sz="1400"/>
                <a:t>Se comunica que puede elegir entre su </a:t>
              </a:r>
              <a:r>
                <a:rPr lang="es-ES" sz="1400" b="1">
                  <a:solidFill>
                    <a:srgbClr val="1D5353"/>
                  </a:solidFill>
                </a:rPr>
                <a:t>BCP</a:t>
              </a:r>
              <a:r>
                <a:rPr lang="es-ES" sz="1400"/>
                <a:t>, </a:t>
              </a:r>
              <a:r>
                <a:rPr lang="es-ES" sz="1400" b="1">
                  <a:solidFill>
                    <a:srgbClr val="1D5353"/>
                  </a:solidFill>
                </a:rPr>
                <a:t>renunciando</a:t>
              </a:r>
              <a:r>
                <a:rPr lang="es-ES" sz="1400"/>
                <a:t> a la devolución de cuotas que pueda derivarse, y la determinada por la BBCC </a:t>
              </a:r>
              <a:r>
                <a:rPr lang="es-ES" sz="1400" b="1">
                  <a:solidFill>
                    <a:srgbClr val="1D5353"/>
                  </a:solidFill>
                </a:rPr>
                <a:t>mínima (1.000 €)</a:t>
              </a:r>
              <a:endParaRPr lang="es-ES" sz="1400">
                <a:solidFill>
                  <a:srgbClr val="1D5353"/>
                </a:solidFill>
              </a:endParaRPr>
            </a:p>
          </p:txBody>
        </p:sp>
      </p:grpSp>
      <p:sp>
        <p:nvSpPr>
          <p:cNvPr id="82" name="Rectangle 13">
            <a:extLst>
              <a:ext uri="{FF2B5EF4-FFF2-40B4-BE49-F238E27FC236}">
                <a16:creationId xmlns:a16="http://schemas.microsoft.com/office/drawing/2014/main" id="{BE1B6FFC-300A-30D4-B6A0-441424B653B6}"/>
              </a:ext>
            </a:extLst>
          </p:cNvPr>
          <p:cNvSpPr>
            <a:spLocks noChangeArrowheads="1"/>
          </p:cNvSpPr>
          <p:nvPr/>
        </p:nvSpPr>
        <p:spPr bwMode="auto">
          <a:xfrm>
            <a:off x="2732976" y="4201858"/>
            <a:ext cx="2629669" cy="1588012"/>
          </a:xfrm>
          <a:prstGeom prst="rect">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pPr algn="ctr"/>
            <a:endParaRPr lang="en-IN" sz="1400">
              <a:solidFill>
                <a:prstClr val="white"/>
              </a:solidFill>
            </a:endParaRPr>
          </a:p>
        </p:txBody>
      </p:sp>
      <p:grpSp>
        <p:nvGrpSpPr>
          <p:cNvPr id="53" name="Grupo 52">
            <a:extLst>
              <a:ext uri="{FF2B5EF4-FFF2-40B4-BE49-F238E27FC236}">
                <a16:creationId xmlns:a16="http://schemas.microsoft.com/office/drawing/2014/main" id="{D6F6E2DB-4136-C7D3-24F9-262036A4E285}"/>
              </a:ext>
            </a:extLst>
          </p:cNvPr>
          <p:cNvGrpSpPr/>
          <p:nvPr/>
        </p:nvGrpSpPr>
        <p:grpSpPr>
          <a:xfrm>
            <a:off x="5332206" y="4107441"/>
            <a:ext cx="632249" cy="1468436"/>
            <a:chOff x="6475973" y="4074997"/>
            <a:chExt cx="632249" cy="1632311"/>
          </a:xfrm>
        </p:grpSpPr>
        <p:grpSp>
          <p:nvGrpSpPr>
            <p:cNvPr id="85" name="Grupo 84">
              <a:extLst>
                <a:ext uri="{FF2B5EF4-FFF2-40B4-BE49-F238E27FC236}">
                  <a16:creationId xmlns:a16="http://schemas.microsoft.com/office/drawing/2014/main" id="{9FBF8129-2A04-ED9D-0397-40124C389D24}"/>
                </a:ext>
              </a:extLst>
            </p:cNvPr>
            <p:cNvGrpSpPr/>
            <p:nvPr/>
          </p:nvGrpSpPr>
          <p:grpSpPr>
            <a:xfrm flipV="1">
              <a:off x="6475973" y="4074997"/>
              <a:ext cx="632249" cy="830333"/>
              <a:chOff x="5252565" y="4355014"/>
              <a:chExt cx="1248393" cy="1639509"/>
            </a:xfrm>
            <a:solidFill>
              <a:srgbClr val="D73A2C"/>
            </a:solidFill>
          </p:grpSpPr>
          <p:sp>
            <p:nvSpPr>
              <p:cNvPr id="86" name="Freeform 28">
                <a:extLst>
                  <a:ext uri="{FF2B5EF4-FFF2-40B4-BE49-F238E27FC236}">
                    <a16:creationId xmlns:a16="http://schemas.microsoft.com/office/drawing/2014/main" id="{6A260048-9880-EB00-6B95-B7C52E13CBF3}"/>
                  </a:ext>
                </a:extLst>
              </p:cNvPr>
              <p:cNvSpPr>
                <a:spLocks/>
              </p:cNvSpPr>
              <p:nvPr/>
            </p:nvSpPr>
            <p:spPr bwMode="auto">
              <a:xfrm flipH="1" flipV="1">
                <a:off x="6161452" y="5553342"/>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7" name="Freeform 29">
                <a:extLst>
                  <a:ext uri="{FF2B5EF4-FFF2-40B4-BE49-F238E27FC236}">
                    <a16:creationId xmlns:a16="http://schemas.microsoft.com/office/drawing/2014/main" id="{BED03448-5E01-5829-61A6-CBC162CB37E9}"/>
                  </a:ext>
                </a:extLst>
              </p:cNvPr>
              <p:cNvSpPr>
                <a:spLocks/>
              </p:cNvSpPr>
              <p:nvPr/>
            </p:nvSpPr>
            <p:spPr bwMode="auto">
              <a:xfrm flipH="1" flipV="1">
                <a:off x="5252565" y="4355014"/>
                <a:ext cx="1022057"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88" name="Grupo 87">
              <a:extLst>
                <a:ext uri="{FF2B5EF4-FFF2-40B4-BE49-F238E27FC236}">
                  <a16:creationId xmlns:a16="http://schemas.microsoft.com/office/drawing/2014/main" id="{A66642B6-D1CB-38BD-E7C3-6279FA556752}"/>
                </a:ext>
              </a:extLst>
            </p:cNvPr>
            <p:cNvGrpSpPr/>
            <p:nvPr/>
          </p:nvGrpSpPr>
          <p:grpSpPr>
            <a:xfrm>
              <a:off x="6475973" y="4867739"/>
              <a:ext cx="632249" cy="839569"/>
              <a:chOff x="5252565" y="4282066"/>
              <a:chExt cx="1248393" cy="1657746"/>
            </a:xfrm>
            <a:solidFill>
              <a:srgbClr val="D73A2C"/>
            </a:solidFill>
          </p:grpSpPr>
          <p:sp>
            <p:nvSpPr>
              <p:cNvPr id="89" name="Freeform 28">
                <a:extLst>
                  <a:ext uri="{FF2B5EF4-FFF2-40B4-BE49-F238E27FC236}">
                    <a16:creationId xmlns:a16="http://schemas.microsoft.com/office/drawing/2014/main" id="{A0444ACA-01B4-466C-FEC3-6C406339878F}"/>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0" name="Freeform 29">
                <a:extLst>
                  <a:ext uri="{FF2B5EF4-FFF2-40B4-BE49-F238E27FC236}">
                    <a16:creationId xmlns:a16="http://schemas.microsoft.com/office/drawing/2014/main" id="{D5C03B50-2096-E51F-D575-39C3522D5513}"/>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54" name="Grupo 53">
            <a:extLst>
              <a:ext uri="{FF2B5EF4-FFF2-40B4-BE49-F238E27FC236}">
                <a16:creationId xmlns:a16="http://schemas.microsoft.com/office/drawing/2014/main" id="{F284D288-CD4F-2575-643E-D68BB4E67560}"/>
              </a:ext>
            </a:extLst>
          </p:cNvPr>
          <p:cNvGrpSpPr/>
          <p:nvPr/>
        </p:nvGrpSpPr>
        <p:grpSpPr>
          <a:xfrm>
            <a:off x="5332206" y="1926761"/>
            <a:ext cx="632249" cy="1418860"/>
            <a:chOff x="6475973" y="4074997"/>
            <a:chExt cx="632249" cy="1632311"/>
          </a:xfrm>
        </p:grpSpPr>
        <p:grpSp>
          <p:nvGrpSpPr>
            <p:cNvPr id="55" name="Grupo 54">
              <a:extLst>
                <a:ext uri="{FF2B5EF4-FFF2-40B4-BE49-F238E27FC236}">
                  <a16:creationId xmlns:a16="http://schemas.microsoft.com/office/drawing/2014/main" id="{2B6A84C2-1330-EEF8-8E7D-B6A81514BB04}"/>
                </a:ext>
              </a:extLst>
            </p:cNvPr>
            <p:cNvGrpSpPr/>
            <p:nvPr/>
          </p:nvGrpSpPr>
          <p:grpSpPr>
            <a:xfrm flipV="1">
              <a:off x="6475973" y="4074997"/>
              <a:ext cx="632249" cy="830333"/>
              <a:chOff x="5252565" y="4355014"/>
              <a:chExt cx="1248393" cy="1639509"/>
            </a:xfrm>
            <a:solidFill>
              <a:srgbClr val="D73A2C"/>
            </a:solidFill>
          </p:grpSpPr>
          <p:sp>
            <p:nvSpPr>
              <p:cNvPr id="59" name="Freeform 28">
                <a:extLst>
                  <a:ext uri="{FF2B5EF4-FFF2-40B4-BE49-F238E27FC236}">
                    <a16:creationId xmlns:a16="http://schemas.microsoft.com/office/drawing/2014/main" id="{F16A6B8A-C1F8-EE6F-304C-FED7946598A6}"/>
                  </a:ext>
                </a:extLst>
              </p:cNvPr>
              <p:cNvSpPr>
                <a:spLocks/>
              </p:cNvSpPr>
              <p:nvPr/>
            </p:nvSpPr>
            <p:spPr bwMode="auto">
              <a:xfrm flipH="1" flipV="1">
                <a:off x="6161452" y="5553342"/>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29">
                <a:extLst>
                  <a:ext uri="{FF2B5EF4-FFF2-40B4-BE49-F238E27FC236}">
                    <a16:creationId xmlns:a16="http://schemas.microsoft.com/office/drawing/2014/main" id="{85570913-7B7D-0022-B1AC-DF1A0A3B0D54}"/>
                  </a:ext>
                </a:extLst>
              </p:cNvPr>
              <p:cNvSpPr>
                <a:spLocks/>
              </p:cNvSpPr>
              <p:nvPr/>
            </p:nvSpPr>
            <p:spPr bwMode="auto">
              <a:xfrm flipH="1" flipV="1">
                <a:off x="5252565" y="4355014"/>
                <a:ext cx="1022057"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56" name="Grupo 55">
              <a:extLst>
                <a:ext uri="{FF2B5EF4-FFF2-40B4-BE49-F238E27FC236}">
                  <a16:creationId xmlns:a16="http://schemas.microsoft.com/office/drawing/2014/main" id="{58AB7C6E-678A-3943-5D0E-DB3FE81BF72E}"/>
                </a:ext>
              </a:extLst>
            </p:cNvPr>
            <p:cNvGrpSpPr/>
            <p:nvPr/>
          </p:nvGrpSpPr>
          <p:grpSpPr>
            <a:xfrm>
              <a:off x="6475973" y="4867739"/>
              <a:ext cx="632249" cy="839569"/>
              <a:chOff x="5252565" y="4282066"/>
              <a:chExt cx="1248393" cy="1657746"/>
            </a:xfrm>
            <a:solidFill>
              <a:srgbClr val="D73A2C"/>
            </a:solidFill>
          </p:grpSpPr>
          <p:sp>
            <p:nvSpPr>
              <p:cNvPr id="57" name="Freeform 28">
                <a:extLst>
                  <a:ext uri="{FF2B5EF4-FFF2-40B4-BE49-F238E27FC236}">
                    <a16:creationId xmlns:a16="http://schemas.microsoft.com/office/drawing/2014/main" id="{29C8C541-48A7-D9C9-3111-C5C36D008AE2}"/>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8" name="Freeform 29">
                <a:extLst>
                  <a:ext uri="{FF2B5EF4-FFF2-40B4-BE49-F238E27FC236}">
                    <a16:creationId xmlns:a16="http://schemas.microsoft.com/office/drawing/2014/main" id="{A749E4BA-B3E8-4F1D-8934-E85EF6F0F587}"/>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0" name="Group 45">
            <a:extLst>
              <a:ext uri="{FF2B5EF4-FFF2-40B4-BE49-F238E27FC236}">
                <a16:creationId xmlns:a16="http://schemas.microsoft.com/office/drawing/2014/main" id="{AF877D47-99B9-8589-9AC8-EED71A16F771}"/>
              </a:ext>
            </a:extLst>
          </p:cNvPr>
          <p:cNvGrpSpPr/>
          <p:nvPr/>
        </p:nvGrpSpPr>
        <p:grpSpPr>
          <a:xfrm>
            <a:off x="7083386" y="5575876"/>
            <a:ext cx="193693" cy="323437"/>
            <a:chOff x="984876" y="3635770"/>
            <a:chExt cx="280608" cy="398292"/>
          </a:xfrm>
          <a:noFill/>
        </p:grpSpPr>
        <p:sp>
          <p:nvSpPr>
            <p:cNvPr id="126" name="Freeform: Shape 47">
              <a:extLst>
                <a:ext uri="{FF2B5EF4-FFF2-40B4-BE49-F238E27FC236}">
                  <a16:creationId xmlns:a16="http://schemas.microsoft.com/office/drawing/2014/main" id="{C3064337-8515-0784-1F38-F43B51380CFB}"/>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p>
          </p:txBody>
        </p:sp>
        <p:sp>
          <p:nvSpPr>
            <p:cNvPr id="127" name="Freeform: Shape 48">
              <a:extLst>
                <a:ext uri="{FF2B5EF4-FFF2-40B4-BE49-F238E27FC236}">
                  <a16:creationId xmlns:a16="http://schemas.microsoft.com/office/drawing/2014/main" id="{DF55BD18-BB7C-5452-1485-8BFD7BE06B9D}"/>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p>
          </p:txBody>
        </p:sp>
        <p:sp>
          <p:nvSpPr>
            <p:cNvPr id="129" name="Freeform: Shape 49">
              <a:extLst>
                <a:ext uri="{FF2B5EF4-FFF2-40B4-BE49-F238E27FC236}">
                  <a16:creationId xmlns:a16="http://schemas.microsoft.com/office/drawing/2014/main" id="{DC5140E4-7A5D-F1A3-6947-28DF4DBE0194}"/>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p>
          </p:txBody>
        </p:sp>
        <p:sp>
          <p:nvSpPr>
            <p:cNvPr id="132" name="Freeform: Shape 50">
              <a:extLst>
                <a:ext uri="{FF2B5EF4-FFF2-40B4-BE49-F238E27FC236}">
                  <a16:creationId xmlns:a16="http://schemas.microsoft.com/office/drawing/2014/main" id="{49A05707-4772-C8D7-CD24-C2DDA202715B}"/>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p>
          </p:txBody>
        </p:sp>
        <p:sp>
          <p:nvSpPr>
            <p:cNvPr id="150" name="Freeform: Shape 51">
              <a:extLst>
                <a:ext uri="{FF2B5EF4-FFF2-40B4-BE49-F238E27FC236}">
                  <a16:creationId xmlns:a16="http://schemas.microsoft.com/office/drawing/2014/main" id="{16DB19A2-8413-92A3-6D1A-6204E0021B51}"/>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p>
          </p:txBody>
        </p:sp>
        <p:sp>
          <p:nvSpPr>
            <p:cNvPr id="177" name="Freeform: Shape 52">
              <a:extLst>
                <a:ext uri="{FF2B5EF4-FFF2-40B4-BE49-F238E27FC236}">
                  <a16:creationId xmlns:a16="http://schemas.microsoft.com/office/drawing/2014/main" id="{2CEFE5B4-EE90-A42E-E2BF-8C69C12BD18C}"/>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p>
          </p:txBody>
        </p:sp>
        <p:sp>
          <p:nvSpPr>
            <p:cNvPr id="185" name="Freeform: Shape 53">
              <a:extLst>
                <a:ext uri="{FF2B5EF4-FFF2-40B4-BE49-F238E27FC236}">
                  <a16:creationId xmlns:a16="http://schemas.microsoft.com/office/drawing/2014/main" id="{D7BBD255-CE18-E379-E8B9-51A527F90BE8}"/>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p>
          </p:txBody>
        </p:sp>
        <p:sp>
          <p:nvSpPr>
            <p:cNvPr id="186" name="Freeform: Shape 54">
              <a:extLst>
                <a:ext uri="{FF2B5EF4-FFF2-40B4-BE49-F238E27FC236}">
                  <a16:creationId xmlns:a16="http://schemas.microsoft.com/office/drawing/2014/main" id="{C2052046-17B1-3047-D46A-99404E2A7F92}"/>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p>
          </p:txBody>
        </p:sp>
        <p:sp>
          <p:nvSpPr>
            <p:cNvPr id="187" name="Freeform: Shape 55">
              <a:extLst>
                <a:ext uri="{FF2B5EF4-FFF2-40B4-BE49-F238E27FC236}">
                  <a16:creationId xmlns:a16="http://schemas.microsoft.com/office/drawing/2014/main" id="{34BD8D52-B97E-202C-59C6-F650349CE7C5}"/>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p>
          </p:txBody>
        </p:sp>
        <p:sp>
          <p:nvSpPr>
            <p:cNvPr id="188" name="Freeform: Shape 56">
              <a:extLst>
                <a:ext uri="{FF2B5EF4-FFF2-40B4-BE49-F238E27FC236}">
                  <a16:creationId xmlns:a16="http://schemas.microsoft.com/office/drawing/2014/main" id="{FACDADD8-35E4-208E-229D-BB14432A4CBC}"/>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p>
          </p:txBody>
        </p:sp>
        <p:sp>
          <p:nvSpPr>
            <p:cNvPr id="189" name="Freeform: Shape 57">
              <a:extLst>
                <a:ext uri="{FF2B5EF4-FFF2-40B4-BE49-F238E27FC236}">
                  <a16:creationId xmlns:a16="http://schemas.microsoft.com/office/drawing/2014/main" id="{A4F371D4-3BC3-2C42-FFB8-0D6602C794AB}"/>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p>
          </p:txBody>
        </p:sp>
      </p:grpSp>
      <p:sp>
        <p:nvSpPr>
          <p:cNvPr id="194" name="Rectangle 10">
            <a:extLst>
              <a:ext uri="{FF2B5EF4-FFF2-40B4-BE49-F238E27FC236}">
                <a16:creationId xmlns:a16="http://schemas.microsoft.com/office/drawing/2014/main" id="{C30D8097-82ED-0249-B759-382D8E5D3B82}"/>
              </a:ext>
            </a:extLst>
          </p:cNvPr>
          <p:cNvSpPr/>
          <p:nvPr/>
        </p:nvSpPr>
        <p:spPr>
          <a:xfrm>
            <a:off x="2907477" y="4353163"/>
            <a:ext cx="2275993" cy="1169551"/>
          </a:xfrm>
          <a:prstGeom prst="rect">
            <a:avLst/>
          </a:prstGeom>
        </p:spPr>
        <p:txBody>
          <a:bodyPr wrap="square">
            <a:spAutoFit/>
          </a:bodyPr>
          <a:lstStyle/>
          <a:p>
            <a:pPr algn="just">
              <a:spcBef>
                <a:spcPts val="1200"/>
              </a:spcBef>
            </a:pPr>
            <a:r>
              <a:rPr lang="es-ES" sz="1400"/>
              <a:t>Se comunica que puede elegir entre la </a:t>
            </a:r>
            <a:r>
              <a:rPr lang="es-ES" sz="1400" b="1">
                <a:solidFill>
                  <a:srgbClr val="1D5353"/>
                </a:solidFill>
              </a:rPr>
              <a:t>BBCC 31/12/2022</a:t>
            </a:r>
            <a:r>
              <a:rPr lang="es-ES" sz="1400"/>
              <a:t>, que actúa como límite personal, y la BBCC </a:t>
            </a:r>
            <a:r>
              <a:rPr lang="es-ES" sz="1400" b="1">
                <a:solidFill>
                  <a:srgbClr val="1D5353"/>
                </a:solidFill>
              </a:rPr>
              <a:t>mínima (1.000 €)</a:t>
            </a:r>
            <a:endParaRPr lang="es-ES" sz="1400">
              <a:solidFill>
                <a:srgbClr val="1D5353"/>
              </a:solidFill>
            </a:endParaRPr>
          </a:p>
        </p:txBody>
      </p:sp>
      <p:grpSp>
        <p:nvGrpSpPr>
          <p:cNvPr id="39" name="Grupo 38">
            <a:extLst>
              <a:ext uri="{FF2B5EF4-FFF2-40B4-BE49-F238E27FC236}">
                <a16:creationId xmlns:a16="http://schemas.microsoft.com/office/drawing/2014/main" id="{E183D032-F302-80CE-D67C-D0FE905956C7}"/>
              </a:ext>
            </a:extLst>
          </p:cNvPr>
          <p:cNvGrpSpPr/>
          <p:nvPr/>
        </p:nvGrpSpPr>
        <p:grpSpPr>
          <a:xfrm>
            <a:off x="1105130" y="1456988"/>
            <a:ext cx="3787410" cy="369332"/>
            <a:chOff x="5081410" y="1385683"/>
            <a:chExt cx="2435168" cy="422093"/>
          </a:xfrm>
        </p:grpSpPr>
        <p:sp>
          <p:nvSpPr>
            <p:cNvPr id="41" name="Title 1">
              <a:extLst>
                <a:ext uri="{FF2B5EF4-FFF2-40B4-BE49-F238E27FC236}">
                  <a16:creationId xmlns:a16="http://schemas.microsoft.com/office/drawing/2014/main" id="{7A034FDB-0FA2-525C-0DE7-66DA5447C08E}"/>
                </a:ext>
              </a:extLst>
            </p:cNvPr>
            <p:cNvSpPr txBox="1">
              <a:spLocks noChangeArrowheads="1"/>
            </p:cNvSpPr>
            <p:nvPr/>
          </p:nvSpPr>
          <p:spPr bwMode="auto">
            <a:xfrm>
              <a:off x="5081410" y="1385683"/>
              <a:ext cx="1620557" cy="4220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400" b="1">
                  <a:solidFill>
                    <a:srgbClr val="D73A2C"/>
                  </a:solidFill>
                  <a:latin typeface="+mn-lt"/>
                </a:rPr>
                <a:t>Especialidades</a:t>
              </a:r>
            </a:p>
          </p:txBody>
        </p:sp>
        <p:sp>
          <p:nvSpPr>
            <p:cNvPr id="42" name="!!CoverSlideFooterText">
              <a:extLst>
                <a:ext uri="{FF2B5EF4-FFF2-40B4-BE49-F238E27FC236}">
                  <a16:creationId xmlns:a16="http://schemas.microsoft.com/office/drawing/2014/main" id="{0AB71E13-3FDF-4BB1-032C-095226738DFA}"/>
                </a:ext>
              </a:extLst>
            </p:cNvPr>
            <p:cNvSpPr/>
            <p:nvPr/>
          </p:nvSpPr>
          <p:spPr>
            <a:xfrm>
              <a:off x="6471549" y="1618538"/>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latin typeface="Segoe UI" panose="020B0502040204020203" pitchFamily="34" charset="0"/>
              </a:endParaRPr>
            </a:p>
          </p:txBody>
        </p:sp>
      </p:grpSp>
      <p:sp>
        <p:nvSpPr>
          <p:cNvPr id="52" name="Subtitle 2">
            <a:extLst>
              <a:ext uri="{FF2B5EF4-FFF2-40B4-BE49-F238E27FC236}">
                <a16:creationId xmlns:a16="http://schemas.microsoft.com/office/drawing/2014/main" id="{5CC83167-4BBA-21EB-AA5D-7B2B2DA97CF5}"/>
              </a:ext>
            </a:extLst>
          </p:cNvPr>
          <p:cNvSpPr txBox="1">
            <a:spLocks noChangeArrowheads="1"/>
          </p:cNvSpPr>
          <p:nvPr/>
        </p:nvSpPr>
        <p:spPr bwMode="auto">
          <a:xfrm>
            <a:off x="1083166" y="768512"/>
            <a:ext cx="874833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900">
                <a:solidFill>
                  <a:schemeClr val="accent6"/>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2000">
                <a:solidFill>
                  <a:srgbClr val="1D5353"/>
                </a:solidFill>
                <a:latin typeface="+mn-lt"/>
                <a:ea typeface="Lato Light" panose="020F0502020204030203" pitchFamily="34" charset="0"/>
                <a:cs typeface="Segoe UI" panose="020B0502040204020203" pitchFamily="34" charset="0"/>
              </a:rPr>
              <a:t>Socio/a y/o familiar colaborador con </a:t>
            </a:r>
            <a:r>
              <a:rPr lang="es-ES" altLang="en-US" sz="2000" b="1">
                <a:solidFill>
                  <a:srgbClr val="1D5353"/>
                </a:solidFill>
                <a:latin typeface="+mn-lt"/>
                <a:ea typeface="Lato Light" panose="020F0502020204030203" pitchFamily="34" charset="0"/>
                <a:cs typeface="Segoe UI" panose="020B0502040204020203" pitchFamily="34" charset="0"/>
              </a:rPr>
              <a:t>derecho</a:t>
            </a:r>
            <a:r>
              <a:rPr lang="es-ES" altLang="en-US" sz="2000">
                <a:solidFill>
                  <a:srgbClr val="1D5353"/>
                </a:solidFill>
                <a:latin typeface="+mn-lt"/>
                <a:ea typeface="Lato Light" panose="020F0502020204030203" pitchFamily="34" charset="0"/>
                <a:cs typeface="Segoe UI" panose="020B0502040204020203" pitchFamily="34" charset="0"/>
              </a:rPr>
              <a:t> a mantener una </a:t>
            </a:r>
            <a:r>
              <a:rPr lang="es-ES" altLang="en-US" sz="2000" b="1">
                <a:solidFill>
                  <a:srgbClr val="1D5353"/>
                </a:solidFill>
                <a:latin typeface="+mn-lt"/>
                <a:ea typeface="Lato Light" panose="020F0502020204030203" pitchFamily="34" charset="0"/>
                <a:cs typeface="Segoe UI" panose="020B0502040204020203" pitchFamily="34" charset="0"/>
              </a:rPr>
              <a:t>BBCC superior a</a:t>
            </a:r>
            <a:r>
              <a:rPr lang="es-ES" altLang="en-US" sz="2000">
                <a:solidFill>
                  <a:srgbClr val="1D5353"/>
                </a:solidFill>
                <a:latin typeface="+mn-lt"/>
                <a:ea typeface="Lato Light" panose="020F0502020204030203" pitchFamily="34" charset="0"/>
                <a:cs typeface="Segoe UI" panose="020B0502040204020203" pitchFamily="34" charset="0"/>
              </a:rPr>
              <a:t> la que determinar </a:t>
            </a:r>
            <a:r>
              <a:rPr lang="es-ES" altLang="en-US" sz="2000" b="1">
                <a:solidFill>
                  <a:srgbClr val="1D5353"/>
                </a:solidFill>
                <a:latin typeface="+mn-lt"/>
                <a:ea typeface="Lato Light" panose="020F0502020204030203" pitchFamily="34" charset="0"/>
                <a:cs typeface="Segoe UI" panose="020B0502040204020203" pitchFamily="34" charset="0"/>
              </a:rPr>
              <a:t>sus RNM</a:t>
            </a:r>
            <a:r>
              <a:rPr lang="es-ES" altLang="en-US" sz="2000">
                <a:solidFill>
                  <a:srgbClr val="1D5353"/>
                </a:solidFill>
                <a:latin typeface="+mn-lt"/>
                <a:ea typeface="Lato Light" panose="020F0502020204030203" pitchFamily="34" charset="0"/>
                <a:cs typeface="Segoe UI" panose="020B0502040204020203" pitchFamily="34" charset="0"/>
              </a:rPr>
              <a:t>. </a:t>
            </a:r>
            <a:r>
              <a:rPr lang="es-ES" altLang="en-US" sz="2000">
                <a:solidFill>
                  <a:srgbClr val="D73A2C"/>
                </a:solidFill>
              </a:rPr>
              <a:t>Elección de BBCC:</a:t>
            </a:r>
          </a:p>
        </p:txBody>
      </p:sp>
      <p:sp>
        <p:nvSpPr>
          <p:cNvPr id="62" name="Rectangle 5">
            <a:extLst>
              <a:ext uri="{FF2B5EF4-FFF2-40B4-BE49-F238E27FC236}">
                <a16:creationId xmlns:a16="http://schemas.microsoft.com/office/drawing/2014/main" id="{441D5A6F-70BF-6AB7-AF25-245811525FEC}"/>
              </a:ext>
            </a:extLst>
          </p:cNvPr>
          <p:cNvSpPr>
            <a:spLocks noChangeArrowheads="1"/>
          </p:cNvSpPr>
          <p:nvPr/>
        </p:nvSpPr>
        <p:spPr bwMode="auto">
          <a:xfrm rot="16200000">
            <a:off x="1887501" y="2727491"/>
            <a:ext cx="1548000" cy="45719"/>
          </a:xfrm>
          <a:prstGeom prst="rect">
            <a:avLst/>
          </a:prstGeom>
          <a:solidFill>
            <a:schemeClr val="bg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92" name="Rectangle 5">
            <a:extLst>
              <a:ext uri="{FF2B5EF4-FFF2-40B4-BE49-F238E27FC236}">
                <a16:creationId xmlns:a16="http://schemas.microsoft.com/office/drawing/2014/main" id="{4AF513C3-61C0-56B3-8E3E-DF4453AB64E3}"/>
              </a:ext>
            </a:extLst>
          </p:cNvPr>
          <p:cNvSpPr>
            <a:spLocks noChangeArrowheads="1"/>
          </p:cNvSpPr>
          <p:nvPr/>
        </p:nvSpPr>
        <p:spPr bwMode="auto">
          <a:xfrm rot="16200000">
            <a:off x="1925361" y="4975117"/>
            <a:ext cx="1548000" cy="45719"/>
          </a:xfrm>
          <a:prstGeom prst="rect">
            <a:avLst/>
          </a:prstGeom>
          <a:solidFill>
            <a:schemeClr val="bg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51" name="Rectángulo 50">
            <a:extLst>
              <a:ext uri="{FF2B5EF4-FFF2-40B4-BE49-F238E27FC236}">
                <a16:creationId xmlns:a16="http://schemas.microsoft.com/office/drawing/2014/main" id="{83F979DC-FFC6-95AF-D95C-34DA3446ADCF}"/>
              </a:ext>
            </a:extLst>
          </p:cNvPr>
          <p:cNvSpPr/>
          <p:nvPr/>
        </p:nvSpPr>
        <p:spPr>
          <a:xfrm>
            <a:off x="88664" y="733789"/>
            <a:ext cx="276085" cy="5961374"/>
          </a:xfrm>
          <a:prstGeom prst="rect">
            <a:avLst/>
          </a:prstGeom>
          <a:noFill/>
          <a:ln w="0" cap="flat">
            <a:noFill/>
            <a:prstDash val="solid"/>
            <a:miter/>
          </a:ln>
        </p:spPr>
        <p:txBody>
          <a:bodyPr vert="vert270" rtlCol="0" anchor="ctr"/>
          <a:lstStyle/>
          <a:p>
            <a:pPr algn="ctr"/>
            <a:r>
              <a:rPr lang="es-ES" sz="3000" b="1">
                <a:solidFill>
                  <a:srgbClr val="D73A2C"/>
                </a:solidFill>
                <a:ea typeface="Open Sans" panose="020B0606030504020204" pitchFamily="34" charset="0"/>
                <a:cs typeface="Open Sans" panose="020B0606030504020204" pitchFamily="34" charset="0"/>
              </a:rPr>
              <a:t>Socio/a y/o fam. colaborador</a:t>
            </a:r>
          </a:p>
        </p:txBody>
      </p:sp>
      <p:sp>
        <p:nvSpPr>
          <p:cNvPr id="6" name="CuadroTexto 5">
            <a:extLst>
              <a:ext uri="{FF2B5EF4-FFF2-40B4-BE49-F238E27FC236}">
                <a16:creationId xmlns:a16="http://schemas.microsoft.com/office/drawing/2014/main" id="{87C6B75D-01DE-E550-9F0D-3CEFCFDCE16C}"/>
              </a:ext>
            </a:extLst>
          </p:cNvPr>
          <p:cNvSpPr txBox="1"/>
          <p:nvPr/>
        </p:nvSpPr>
        <p:spPr>
          <a:xfrm>
            <a:off x="251236" y="6149957"/>
            <a:ext cx="5873946" cy="584775"/>
          </a:xfrm>
          <a:prstGeom prst="rect">
            <a:avLst/>
          </a:prstGeom>
          <a:noFill/>
        </p:spPr>
        <p:txBody>
          <a:bodyPr wrap="square">
            <a:spAutoFit/>
          </a:bodyPr>
          <a:lstStyle/>
          <a:p>
            <a:pPr algn="just">
              <a:spcBef>
                <a:spcPts val="600"/>
              </a:spcBef>
            </a:pPr>
            <a:r>
              <a:rPr lang="es-ES" sz="1600" b="1">
                <a:solidFill>
                  <a:schemeClr val="bg1"/>
                </a:solidFill>
              </a:rPr>
              <a:t>PLAZO RENUNCIA: </a:t>
            </a:r>
            <a:r>
              <a:rPr lang="es-ES" sz="1600">
                <a:solidFill>
                  <a:schemeClr val="bg1"/>
                </a:solidFill>
              </a:rPr>
              <a:t>Desde la fecha de notificación del trámite de audiencia hasta el último día del mes natural siguiente a dicha fecha.</a:t>
            </a:r>
          </a:p>
        </p:txBody>
      </p:sp>
      <p:sp>
        <p:nvSpPr>
          <p:cNvPr id="2" name="CuadroTexto 1">
            <a:extLst>
              <a:ext uri="{FF2B5EF4-FFF2-40B4-BE49-F238E27FC236}">
                <a16:creationId xmlns:a16="http://schemas.microsoft.com/office/drawing/2014/main" id="{ACC527C9-4D0A-F129-A331-03B13F940B34}"/>
              </a:ext>
            </a:extLst>
          </p:cNvPr>
          <p:cNvSpPr txBox="1"/>
          <p:nvPr/>
        </p:nvSpPr>
        <p:spPr>
          <a:xfrm>
            <a:off x="6075152" y="6150891"/>
            <a:ext cx="2614455" cy="584775"/>
          </a:xfrm>
          <a:prstGeom prst="rect">
            <a:avLst/>
          </a:prstGeom>
          <a:noFill/>
        </p:spPr>
        <p:txBody>
          <a:bodyPr wrap="square">
            <a:spAutoFit/>
          </a:bodyPr>
          <a:lstStyle/>
          <a:p>
            <a:pPr algn="ctr">
              <a:spcBef>
                <a:spcPts val="600"/>
              </a:spcBef>
            </a:pPr>
            <a:r>
              <a:rPr lang="es-ES" sz="1600" b="1">
                <a:solidFill>
                  <a:schemeClr val="bg1"/>
                </a:solidFill>
              </a:rPr>
              <a:t>EJERCICIO RENUNCIA: </a:t>
            </a:r>
            <a:r>
              <a:rPr lang="es-ES" sz="1600" err="1">
                <a:solidFill>
                  <a:schemeClr val="bg1"/>
                </a:solidFill>
              </a:rPr>
              <a:t>Importass</a:t>
            </a:r>
            <a:r>
              <a:rPr lang="es-ES" sz="1600">
                <a:solidFill>
                  <a:schemeClr val="bg1"/>
                </a:solidFill>
              </a:rPr>
              <a:t> o Sistema RED</a:t>
            </a:r>
          </a:p>
        </p:txBody>
      </p:sp>
      <p:sp>
        <p:nvSpPr>
          <p:cNvPr id="3" name="CuadroTexto 2">
            <a:extLst>
              <a:ext uri="{FF2B5EF4-FFF2-40B4-BE49-F238E27FC236}">
                <a16:creationId xmlns:a16="http://schemas.microsoft.com/office/drawing/2014/main" id="{AE1214EE-E64C-0792-1C96-33A8AFAA3D5A}"/>
              </a:ext>
            </a:extLst>
          </p:cNvPr>
          <p:cNvSpPr txBox="1"/>
          <p:nvPr/>
        </p:nvSpPr>
        <p:spPr>
          <a:xfrm>
            <a:off x="8695866" y="6151825"/>
            <a:ext cx="3253232" cy="584775"/>
          </a:xfrm>
          <a:prstGeom prst="rect">
            <a:avLst/>
          </a:prstGeom>
          <a:noFill/>
        </p:spPr>
        <p:txBody>
          <a:bodyPr wrap="square">
            <a:spAutoFit/>
          </a:bodyPr>
          <a:lstStyle/>
          <a:p>
            <a:pPr algn="just">
              <a:spcBef>
                <a:spcPts val="600"/>
              </a:spcBef>
            </a:pPr>
            <a:r>
              <a:rPr lang="es-ES" sz="1600" b="1">
                <a:solidFill>
                  <a:schemeClr val="bg1"/>
                </a:solidFill>
              </a:rPr>
              <a:t>NO RENUNCIA: </a:t>
            </a:r>
            <a:r>
              <a:rPr lang="es-ES" sz="1600">
                <a:solidFill>
                  <a:schemeClr val="bg1"/>
                </a:solidFill>
              </a:rPr>
              <a:t>No se requiere actuación. Transcurso del plazo</a:t>
            </a:r>
          </a:p>
        </p:txBody>
      </p:sp>
      <p:sp>
        <p:nvSpPr>
          <p:cNvPr id="9" name="Rectangle 5">
            <a:extLst>
              <a:ext uri="{FF2B5EF4-FFF2-40B4-BE49-F238E27FC236}">
                <a16:creationId xmlns:a16="http://schemas.microsoft.com/office/drawing/2014/main" id="{5F72EE34-CFD0-3CA9-0BD5-D8BD5A4FC531}"/>
              </a:ext>
            </a:extLst>
          </p:cNvPr>
          <p:cNvSpPr>
            <a:spLocks noChangeArrowheads="1"/>
          </p:cNvSpPr>
          <p:nvPr/>
        </p:nvSpPr>
        <p:spPr bwMode="auto">
          <a:xfrm rot="16200000">
            <a:off x="5961687" y="6454364"/>
            <a:ext cx="491305" cy="45719"/>
          </a:xfrm>
          <a:prstGeom prst="rect">
            <a:avLst/>
          </a:prstGeom>
          <a:solidFill>
            <a:schemeClr val="bg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sp>
        <p:nvSpPr>
          <p:cNvPr id="11" name="Rectangle 5">
            <a:extLst>
              <a:ext uri="{FF2B5EF4-FFF2-40B4-BE49-F238E27FC236}">
                <a16:creationId xmlns:a16="http://schemas.microsoft.com/office/drawing/2014/main" id="{4E84AEDA-0783-5020-768B-430B6E7A8398}"/>
              </a:ext>
            </a:extLst>
          </p:cNvPr>
          <p:cNvSpPr>
            <a:spLocks noChangeArrowheads="1"/>
          </p:cNvSpPr>
          <p:nvPr/>
        </p:nvSpPr>
        <p:spPr bwMode="auto">
          <a:xfrm rot="16200000">
            <a:off x="8381442" y="6454363"/>
            <a:ext cx="491305" cy="45719"/>
          </a:xfrm>
          <a:prstGeom prst="rect">
            <a:avLst/>
          </a:prstGeom>
          <a:solidFill>
            <a:schemeClr val="bg2">
              <a:lumMod val="40000"/>
              <a:lumOff val="60000"/>
            </a:schemeClr>
          </a:solidFill>
          <a:ln>
            <a:solidFill>
              <a:schemeClr val="accent4">
                <a:lumMod val="40000"/>
                <a:lumOff val="60000"/>
              </a:schemeClr>
            </a:solidFill>
          </a:ln>
        </p:spPr>
        <p:txBody>
          <a:bodyPr vert="horz" wrap="square" lIns="91440" tIns="45720" rIns="91440" bIns="45720" numCol="1" anchor="t" anchorCtr="0" compatLnSpc="1">
            <a:prstTxWarp prst="textNoShape">
              <a:avLst/>
            </a:prstTxWarp>
          </a:bodyPr>
          <a:ls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a:lstStyle>
          <a:p>
            <a:endParaRPr lang="en-IN" sz="1400"/>
          </a:p>
        </p:txBody>
      </p:sp>
      <p:grpSp>
        <p:nvGrpSpPr>
          <p:cNvPr id="63" name="Grupo 62">
            <a:extLst>
              <a:ext uri="{FF2B5EF4-FFF2-40B4-BE49-F238E27FC236}">
                <a16:creationId xmlns:a16="http://schemas.microsoft.com/office/drawing/2014/main" id="{2A195F66-7F87-A160-629E-C51F10E98DD0}"/>
              </a:ext>
            </a:extLst>
          </p:cNvPr>
          <p:cNvGrpSpPr/>
          <p:nvPr/>
        </p:nvGrpSpPr>
        <p:grpSpPr>
          <a:xfrm>
            <a:off x="5332206" y="4107441"/>
            <a:ext cx="632249" cy="1468436"/>
            <a:chOff x="6475973" y="4074997"/>
            <a:chExt cx="632249" cy="1632311"/>
          </a:xfrm>
        </p:grpSpPr>
        <p:grpSp>
          <p:nvGrpSpPr>
            <p:cNvPr id="65" name="Grupo 64">
              <a:extLst>
                <a:ext uri="{FF2B5EF4-FFF2-40B4-BE49-F238E27FC236}">
                  <a16:creationId xmlns:a16="http://schemas.microsoft.com/office/drawing/2014/main" id="{01F1C9A8-24A8-0D8D-7FB1-5BA7BD66A2CB}"/>
                </a:ext>
              </a:extLst>
            </p:cNvPr>
            <p:cNvGrpSpPr/>
            <p:nvPr/>
          </p:nvGrpSpPr>
          <p:grpSpPr>
            <a:xfrm flipV="1">
              <a:off x="6475973" y="4074997"/>
              <a:ext cx="632249" cy="830333"/>
              <a:chOff x="5252565" y="4355014"/>
              <a:chExt cx="1248393" cy="1639509"/>
            </a:xfrm>
            <a:solidFill>
              <a:srgbClr val="D73A2C"/>
            </a:solidFill>
          </p:grpSpPr>
          <p:sp>
            <p:nvSpPr>
              <p:cNvPr id="84" name="Freeform 28">
                <a:extLst>
                  <a:ext uri="{FF2B5EF4-FFF2-40B4-BE49-F238E27FC236}">
                    <a16:creationId xmlns:a16="http://schemas.microsoft.com/office/drawing/2014/main" id="{C550C218-5615-04EE-7925-38414A1E3650}"/>
                  </a:ext>
                </a:extLst>
              </p:cNvPr>
              <p:cNvSpPr>
                <a:spLocks/>
              </p:cNvSpPr>
              <p:nvPr/>
            </p:nvSpPr>
            <p:spPr bwMode="auto">
              <a:xfrm flipH="1" flipV="1">
                <a:off x="6161452" y="5553342"/>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9" name="Freeform 29">
                <a:extLst>
                  <a:ext uri="{FF2B5EF4-FFF2-40B4-BE49-F238E27FC236}">
                    <a16:creationId xmlns:a16="http://schemas.microsoft.com/office/drawing/2014/main" id="{6B0AFA7C-B7D8-93CB-B972-A1B013F3414D}"/>
                  </a:ext>
                </a:extLst>
              </p:cNvPr>
              <p:cNvSpPr>
                <a:spLocks/>
              </p:cNvSpPr>
              <p:nvPr/>
            </p:nvSpPr>
            <p:spPr bwMode="auto">
              <a:xfrm flipH="1" flipV="1">
                <a:off x="5252565" y="4355014"/>
                <a:ext cx="1022057"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66" name="Grupo 65">
              <a:extLst>
                <a:ext uri="{FF2B5EF4-FFF2-40B4-BE49-F238E27FC236}">
                  <a16:creationId xmlns:a16="http://schemas.microsoft.com/office/drawing/2014/main" id="{8371947D-77B3-C6E4-59DF-B042F11B9342}"/>
                </a:ext>
              </a:extLst>
            </p:cNvPr>
            <p:cNvGrpSpPr/>
            <p:nvPr/>
          </p:nvGrpSpPr>
          <p:grpSpPr>
            <a:xfrm>
              <a:off x="6475973" y="4867739"/>
              <a:ext cx="632249" cy="839569"/>
              <a:chOff x="5252565" y="4282066"/>
              <a:chExt cx="1248393" cy="1657746"/>
            </a:xfrm>
            <a:solidFill>
              <a:srgbClr val="D73A2C"/>
            </a:solidFill>
          </p:grpSpPr>
          <p:sp>
            <p:nvSpPr>
              <p:cNvPr id="77" name="Freeform 28">
                <a:extLst>
                  <a:ext uri="{FF2B5EF4-FFF2-40B4-BE49-F238E27FC236}">
                    <a16:creationId xmlns:a16="http://schemas.microsoft.com/office/drawing/2014/main" id="{0E382E54-96CF-E2A1-B478-C01D7CDBD871}"/>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83" name="Freeform 29">
                <a:extLst>
                  <a:ext uri="{FF2B5EF4-FFF2-40B4-BE49-F238E27FC236}">
                    <a16:creationId xmlns:a16="http://schemas.microsoft.com/office/drawing/2014/main" id="{DDE5B306-5147-04D3-A97D-CB72418F916B}"/>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103" name="CuadroTexto 102">
            <a:extLst>
              <a:ext uri="{FF2B5EF4-FFF2-40B4-BE49-F238E27FC236}">
                <a16:creationId xmlns:a16="http://schemas.microsoft.com/office/drawing/2014/main" id="{6C17CC88-F71F-3B68-E20E-B4AEF24540F7}"/>
              </a:ext>
            </a:extLst>
          </p:cNvPr>
          <p:cNvSpPr txBox="1"/>
          <p:nvPr/>
        </p:nvSpPr>
        <p:spPr>
          <a:xfrm>
            <a:off x="6095723" y="1761295"/>
            <a:ext cx="3344369" cy="523220"/>
          </a:xfrm>
          <a:prstGeom prst="rect">
            <a:avLst/>
          </a:prstGeom>
          <a:noFill/>
        </p:spPr>
        <p:txBody>
          <a:bodyPr wrap="square">
            <a:spAutoFit/>
          </a:bodyPr>
          <a:lstStyle/>
          <a:p>
            <a:pPr algn="just"/>
            <a:r>
              <a:rPr lang="es-ES" sz="1400"/>
              <a:t>Si </a:t>
            </a:r>
            <a:r>
              <a:rPr lang="es-ES" sz="1400" b="1">
                <a:solidFill>
                  <a:srgbClr val="1D5353"/>
                </a:solidFill>
              </a:rPr>
              <a:t>renuncia a la BBCC mínima de socios</a:t>
            </a:r>
            <a:r>
              <a:rPr lang="es-ES" sz="1400"/>
              <a:t>, la BCD es la </a:t>
            </a:r>
            <a:r>
              <a:rPr lang="es-ES" sz="1400" err="1"/>
              <a:t>BCPpM</a:t>
            </a:r>
            <a:endParaRPr lang="es-ES" sz="1400"/>
          </a:p>
        </p:txBody>
      </p:sp>
      <p:grpSp>
        <p:nvGrpSpPr>
          <p:cNvPr id="125" name="Group 45">
            <a:extLst>
              <a:ext uri="{FF2B5EF4-FFF2-40B4-BE49-F238E27FC236}">
                <a16:creationId xmlns:a16="http://schemas.microsoft.com/office/drawing/2014/main" id="{2B33A4E7-5BFB-F91C-8937-BF541AD92192}"/>
              </a:ext>
            </a:extLst>
          </p:cNvPr>
          <p:cNvGrpSpPr/>
          <p:nvPr/>
        </p:nvGrpSpPr>
        <p:grpSpPr>
          <a:xfrm>
            <a:off x="7088698" y="2375255"/>
            <a:ext cx="222236" cy="360219"/>
            <a:chOff x="943524" y="3635770"/>
            <a:chExt cx="321960" cy="443587"/>
          </a:xfrm>
          <a:noFill/>
        </p:grpSpPr>
        <p:sp>
          <p:nvSpPr>
            <p:cNvPr id="128" name="Freeform: Shape 46">
              <a:extLst>
                <a:ext uri="{FF2B5EF4-FFF2-40B4-BE49-F238E27FC236}">
                  <a16:creationId xmlns:a16="http://schemas.microsoft.com/office/drawing/2014/main" id="{F6A1A980-AF97-3F51-3999-CD6D6FB2ECE9}"/>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p>
          </p:txBody>
        </p:sp>
        <p:sp>
          <p:nvSpPr>
            <p:cNvPr id="130" name="Freeform: Shape 47">
              <a:extLst>
                <a:ext uri="{FF2B5EF4-FFF2-40B4-BE49-F238E27FC236}">
                  <a16:creationId xmlns:a16="http://schemas.microsoft.com/office/drawing/2014/main" id="{C95186EA-9C23-F271-7E8D-CC61E2CEBA77}"/>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p>
          </p:txBody>
        </p:sp>
        <p:sp>
          <p:nvSpPr>
            <p:cNvPr id="131" name="Freeform: Shape 48">
              <a:extLst>
                <a:ext uri="{FF2B5EF4-FFF2-40B4-BE49-F238E27FC236}">
                  <a16:creationId xmlns:a16="http://schemas.microsoft.com/office/drawing/2014/main" id="{6E8F439A-FD7D-B263-1273-5AFE5913A9FF}"/>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p>
          </p:txBody>
        </p:sp>
        <p:sp>
          <p:nvSpPr>
            <p:cNvPr id="146" name="Freeform: Shape 49">
              <a:extLst>
                <a:ext uri="{FF2B5EF4-FFF2-40B4-BE49-F238E27FC236}">
                  <a16:creationId xmlns:a16="http://schemas.microsoft.com/office/drawing/2014/main" id="{1C1BFB9E-5742-9528-9F46-291E5DEAA28F}"/>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p>
          </p:txBody>
        </p:sp>
        <p:sp>
          <p:nvSpPr>
            <p:cNvPr id="148" name="Freeform: Shape 50">
              <a:extLst>
                <a:ext uri="{FF2B5EF4-FFF2-40B4-BE49-F238E27FC236}">
                  <a16:creationId xmlns:a16="http://schemas.microsoft.com/office/drawing/2014/main" id="{DF2CD8BF-E6F6-7EAB-9C63-E0815B430F4B}"/>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p>
          </p:txBody>
        </p:sp>
        <p:sp>
          <p:nvSpPr>
            <p:cNvPr id="149" name="Freeform: Shape 51">
              <a:extLst>
                <a:ext uri="{FF2B5EF4-FFF2-40B4-BE49-F238E27FC236}">
                  <a16:creationId xmlns:a16="http://schemas.microsoft.com/office/drawing/2014/main" id="{95B43B61-A59F-D899-824A-E46097EFF4B4}"/>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p>
          </p:txBody>
        </p:sp>
        <p:sp>
          <p:nvSpPr>
            <p:cNvPr id="162" name="Freeform: Shape 52">
              <a:extLst>
                <a:ext uri="{FF2B5EF4-FFF2-40B4-BE49-F238E27FC236}">
                  <a16:creationId xmlns:a16="http://schemas.microsoft.com/office/drawing/2014/main" id="{B2B67C43-167A-76A7-105C-2A8B6E32D855}"/>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p>
          </p:txBody>
        </p:sp>
        <p:sp>
          <p:nvSpPr>
            <p:cNvPr id="163" name="Freeform: Shape 53">
              <a:extLst>
                <a:ext uri="{FF2B5EF4-FFF2-40B4-BE49-F238E27FC236}">
                  <a16:creationId xmlns:a16="http://schemas.microsoft.com/office/drawing/2014/main" id="{851F2C55-B702-3409-2C5F-A0250CC4449E}"/>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p>
          </p:txBody>
        </p:sp>
        <p:sp>
          <p:nvSpPr>
            <p:cNvPr id="164" name="Freeform: Shape 54">
              <a:extLst>
                <a:ext uri="{FF2B5EF4-FFF2-40B4-BE49-F238E27FC236}">
                  <a16:creationId xmlns:a16="http://schemas.microsoft.com/office/drawing/2014/main" id="{3F146C73-0768-84D8-AB2F-E6921BA74C13}"/>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p>
          </p:txBody>
        </p:sp>
        <p:sp>
          <p:nvSpPr>
            <p:cNvPr id="165" name="Freeform: Shape 55">
              <a:extLst>
                <a:ext uri="{FF2B5EF4-FFF2-40B4-BE49-F238E27FC236}">
                  <a16:creationId xmlns:a16="http://schemas.microsoft.com/office/drawing/2014/main" id="{3BE83FA2-05DB-28D7-7CA4-76A84F862A64}"/>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p>
          </p:txBody>
        </p:sp>
        <p:sp>
          <p:nvSpPr>
            <p:cNvPr id="166" name="Freeform: Shape 56">
              <a:extLst>
                <a:ext uri="{FF2B5EF4-FFF2-40B4-BE49-F238E27FC236}">
                  <a16:creationId xmlns:a16="http://schemas.microsoft.com/office/drawing/2014/main" id="{8F9EE47F-1B17-DABB-2E35-06885BF541D8}"/>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p>
          </p:txBody>
        </p:sp>
        <p:sp>
          <p:nvSpPr>
            <p:cNvPr id="167" name="Freeform: Shape 57">
              <a:extLst>
                <a:ext uri="{FF2B5EF4-FFF2-40B4-BE49-F238E27FC236}">
                  <a16:creationId xmlns:a16="http://schemas.microsoft.com/office/drawing/2014/main" id="{C2C62F39-79D6-7C29-DB38-A68815466F6B}"/>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p>
          </p:txBody>
        </p:sp>
      </p:grpSp>
      <p:grpSp>
        <p:nvGrpSpPr>
          <p:cNvPr id="168" name="Group 45">
            <a:extLst>
              <a:ext uri="{FF2B5EF4-FFF2-40B4-BE49-F238E27FC236}">
                <a16:creationId xmlns:a16="http://schemas.microsoft.com/office/drawing/2014/main" id="{2EAB644B-2B9A-E147-2A35-8704F0D36005}"/>
              </a:ext>
            </a:extLst>
          </p:cNvPr>
          <p:cNvGrpSpPr/>
          <p:nvPr/>
        </p:nvGrpSpPr>
        <p:grpSpPr>
          <a:xfrm>
            <a:off x="7083392" y="3371848"/>
            <a:ext cx="193693" cy="323437"/>
            <a:chOff x="984876" y="3635770"/>
            <a:chExt cx="280608" cy="398292"/>
          </a:xfrm>
          <a:noFill/>
        </p:grpSpPr>
        <p:sp>
          <p:nvSpPr>
            <p:cNvPr id="169" name="Freeform: Shape 47">
              <a:extLst>
                <a:ext uri="{FF2B5EF4-FFF2-40B4-BE49-F238E27FC236}">
                  <a16:creationId xmlns:a16="http://schemas.microsoft.com/office/drawing/2014/main" id="{BFA39B54-D994-82B4-1322-9A7FCE6B7425}"/>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p>
          </p:txBody>
        </p:sp>
        <p:sp>
          <p:nvSpPr>
            <p:cNvPr id="170" name="Freeform: Shape 48">
              <a:extLst>
                <a:ext uri="{FF2B5EF4-FFF2-40B4-BE49-F238E27FC236}">
                  <a16:creationId xmlns:a16="http://schemas.microsoft.com/office/drawing/2014/main" id="{8B5A17DF-D65A-C12F-5B6F-F33C8A0A75D3}"/>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p>
          </p:txBody>
        </p:sp>
        <p:sp>
          <p:nvSpPr>
            <p:cNvPr id="171" name="Freeform: Shape 49">
              <a:extLst>
                <a:ext uri="{FF2B5EF4-FFF2-40B4-BE49-F238E27FC236}">
                  <a16:creationId xmlns:a16="http://schemas.microsoft.com/office/drawing/2014/main" id="{A95C7EFA-04DF-CFF8-5FE2-E723629C23CB}"/>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p>
          </p:txBody>
        </p:sp>
        <p:sp>
          <p:nvSpPr>
            <p:cNvPr id="172" name="Freeform: Shape 50">
              <a:extLst>
                <a:ext uri="{FF2B5EF4-FFF2-40B4-BE49-F238E27FC236}">
                  <a16:creationId xmlns:a16="http://schemas.microsoft.com/office/drawing/2014/main" id="{8A648AE6-0881-EEAD-0176-2724B4262376}"/>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p>
          </p:txBody>
        </p:sp>
        <p:sp>
          <p:nvSpPr>
            <p:cNvPr id="173" name="Freeform: Shape 51">
              <a:extLst>
                <a:ext uri="{FF2B5EF4-FFF2-40B4-BE49-F238E27FC236}">
                  <a16:creationId xmlns:a16="http://schemas.microsoft.com/office/drawing/2014/main" id="{539C8253-E94C-9D8A-C7E3-AE3C7BDF2645}"/>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p>
          </p:txBody>
        </p:sp>
        <p:sp>
          <p:nvSpPr>
            <p:cNvPr id="174" name="Freeform: Shape 52">
              <a:extLst>
                <a:ext uri="{FF2B5EF4-FFF2-40B4-BE49-F238E27FC236}">
                  <a16:creationId xmlns:a16="http://schemas.microsoft.com/office/drawing/2014/main" id="{C2A7477D-2223-2BD4-9358-4EBAC9377136}"/>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p>
          </p:txBody>
        </p:sp>
        <p:sp>
          <p:nvSpPr>
            <p:cNvPr id="175" name="Freeform: Shape 53">
              <a:extLst>
                <a:ext uri="{FF2B5EF4-FFF2-40B4-BE49-F238E27FC236}">
                  <a16:creationId xmlns:a16="http://schemas.microsoft.com/office/drawing/2014/main" id="{E34C5734-57DD-7732-63EF-AA4F3115E2B4}"/>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p>
          </p:txBody>
        </p:sp>
        <p:sp>
          <p:nvSpPr>
            <p:cNvPr id="176" name="Freeform: Shape 54">
              <a:extLst>
                <a:ext uri="{FF2B5EF4-FFF2-40B4-BE49-F238E27FC236}">
                  <a16:creationId xmlns:a16="http://schemas.microsoft.com/office/drawing/2014/main" id="{1F4BC614-3DF9-4B78-134C-F62CDBB9E7EB}"/>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p>
          </p:txBody>
        </p:sp>
        <p:sp>
          <p:nvSpPr>
            <p:cNvPr id="191" name="Freeform: Shape 55">
              <a:extLst>
                <a:ext uri="{FF2B5EF4-FFF2-40B4-BE49-F238E27FC236}">
                  <a16:creationId xmlns:a16="http://schemas.microsoft.com/office/drawing/2014/main" id="{52B3D4C5-E785-B615-6E33-688FE4851406}"/>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p>
          </p:txBody>
        </p:sp>
        <p:sp>
          <p:nvSpPr>
            <p:cNvPr id="193" name="Freeform: Shape 56">
              <a:extLst>
                <a:ext uri="{FF2B5EF4-FFF2-40B4-BE49-F238E27FC236}">
                  <a16:creationId xmlns:a16="http://schemas.microsoft.com/office/drawing/2014/main" id="{368D8897-1210-9CB1-B8DA-010A690DC352}"/>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p>
          </p:txBody>
        </p:sp>
        <p:sp>
          <p:nvSpPr>
            <p:cNvPr id="195" name="Freeform: Shape 57">
              <a:extLst>
                <a:ext uri="{FF2B5EF4-FFF2-40B4-BE49-F238E27FC236}">
                  <a16:creationId xmlns:a16="http://schemas.microsoft.com/office/drawing/2014/main" id="{E64AE2DB-E514-2798-4EC8-25F4C7D4E7E5}"/>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p>
          </p:txBody>
        </p:sp>
      </p:grpSp>
      <p:grpSp>
        <p:nvGrpSpPr>
          <p:cNvPr id="196" name="Grupo 195">
            <a:extLst>
              <a:ext uri="{FF2B5EF4-FFF2-40B4-BE49-F238E27FC236}">
                <a16:creationId xmlns:a16="http://schemas.microsoft.com/office/drawing/2014/main" id="{99F6821E-1F74-98C3-4A88-BF0395B0861F}"/>
              </a:ext>
            </a:extLst>
          </p:cNvPr>
          <p:cNvGrpSpPr/>
          <p:nvPr/>
        </p:nvGrpSpPr>
        <p:grpSpPr>
          <a:xfrm>
            <a:off x="5332206" y="1926761"/>
            <a:ext cx="632249" cy="1418860"/>
            <a:chOff x="6475973" y="4074997"/>
            <a:chExt cx="632249" cy="1632311"/>
          </a:xfrm>
        </p:grpSpPr>
        <p:grpSp>
          <p:nvGrpSpPr>
            <p:cNvPr id="197" name="Grupo 196">
              <a:extLst>
                <a:ext uri="{FF2B5EF4-FFF2-40B4-BE49-F238E27FC236}">
                  <a16:creationId xmlns:a16="http://schemas.microsoft.com/office/drawing/2014/main" id="{E2DD84F1-E3D3-A8B2-9586-80FF7563D16B}"/>
                </a:ext>
              </a:extLst>
            </p:cNvPr>
            <p:cNvGrpSpPr/>
            <p:nvPr/>
          </p:nvGrpSpPr>
          <p:grpSpPr>
            <a:xfrm flipV="1">
              <a:off x="6475973" y="4074997"/>
              <a:ext cx="632249" cy="830333"/>
              <a:chOff x="5252565" y="4355014"/>
              <a:chExt cx="1248393" cy="1639509"/>
            </a:xfrm>
            <a:solidFill>
              <a:srgbClr val="D73A2C"/>
            </a:solidFill>
          </p:grpSpPr>
          <p:sp>
            <p:nvSpPr>
              <p:cNvPr id="201" name="Freeform 28">
                <a:extLst>
                  <a:ext uri="{FF2B5EF4-FFF2-40B4-BE49-F238E27FC236}">
                    <a16:creationId xmlns:a16="http://schemas.microsoft.com/office/drawing/2014/main" id="{8A3D88BA-221A-D99C-5011-A12BACF407A1}"/>
                  </a:ext>
                </a:extLst>
              </p:cNvPr>
              <p:cNvSpPr>
                <a:spLocks/>
              </p:cNvSpPr>
              <p:nvPr/>
            </p:nvSpPr>
            <p:spPr bwMode="auto">
              <a:xfrm flipH="1" flipV="1">
                <a:off x="6161452" y="5553342"/>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2" name="Freeform 29">
                <a:extLst>
                  <a:ext uri="{FF2B5EF4-FFF2-40B4-BE49-F238E27FC236}">
                    <a16:creationId xmlns:a16="http://schemas.microsoft.com/office/drawing/2014/main" id="{466BA1A3-DF30-C2CA-57A5-D0886BEDE42A}"/>
                  </a:ext>
                </a:extLst>
              </p:cNvPr>
              <p:cNvSpPr>
                <a:spLocks/>
              </p:cNvSpPr>
              <p:nvPr/>
            </p:nvSpPr>
            <p:spPr bwMode="auto">
              <a:xfrm flipH="1" flipV="1">
                <a:off x="5252565" y="4355014"/>
                <a:ext cx="1022057"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98" name="Grupo 197">
              <a:extLst>
                <a:ext uri="{FF2B5EF4-FFF2-40B4-BE49-F238E27FC236}">
                  <a16:creationId xmlns:a16="http://schemas.microsoft.com/office/drawing/2014/main" id="{FBFE1A48-3059-A109-099F-9E509809A50A}"/>
                </a:ext>
              </a:extLst>
            </p:cNvPr>
            <p:cNvGrpSpPr/>
            <p:nvPr/>
          </p:nvGrpSpPr>
          <p:grpSpPr>
            <a:xfrm>
              <a:off x="6475973" y="4867739"/>
              <a:ext cx="632249" cy="839569"/>
              <a:chOff x="5252565" y="4282066"/>
              <a:chExt cx="1248393" cy="1657746"/>
            </a:xfrm>
            <a:solidFill>
              <a:srgbClr val="D73A2C"/>
            </a:solidFill>
          </p:grpSpPr>
          <p:sp>
            <p:nvSpPr>
              <p:cNvPr id="199" name="Freeform 28">
                <a:extLst>
                  <a:ext uri="{FF2B5EF4-FFF2-40B4-BE49-F238E27FC236}">
                    <a16:creationId xmlns:a16="http://schemas.microsoft.com/office/drawing/2014/main" id="{EE827586-3FBA-4093-B9A9-53EB4AE6D984}"/>
                  </a:ext>
                </a:extLst>
              </p:cNvPr>
              <p:cNvSpPr>
                <a:spLocks/>
              </p:cNvSpPr>
              <p:nvPr/>
            </p:nvSpPr>
            <p:spPr bwMode="auto">
              <a:xfrm flipH="1" flipV="1">
                <a:off x="6161452" y="5498631"/>
                <a:ext cx="339506" cy="441181"/>
              </a:xfrm>
              <a:custGeom>
                <a:avLst/>
                <a:gdLst/>
                <a:ahLst/>
                <a:cxnLst>
                  <a:cxn ang="0">
                    <a:pos x="351" y="0"/>
                  </a:cxn>
                  <a:cxn ang="0">
                    <a:pos x="365" y="0"/>
                  </a:cxn>
                  <a:cxn ang="0">
                    <a:pos x="377" y="7"/>
                  </a:cxn>
                  <a:cxn ang="0">
                    <a:pos x="384" y="19"/>
                  </a:cxn>
                  <a:cxn ang="0">
                    <a:pos x="384" y="33"/>
                  </a:cxn>
                  <a:cxn ang="0">
                    <a:pos x="377" y="45"/>
                  </a:cxn>
                  <a:cxn ang="0">
                    <a:pos x="317" y="98"/>
                  </a:cxn>
                  <a:cxn ang="0">
                    <a:pos x="251" y="145"/>
                  </a:cxn>
                  <a:cxn ang="0">
                    <a:pos x="112" y="229"/>
                  </a:cxn>
                  <a:cxn ang="0">
                    <a:pos x="84" y="248"/>
                  </a:cxn>
                  <a:cxn ang="0">
                    <a:pos x="156" y="294"/>
                  </a:cxn>
                  <a:cxn ang="0">
                    <a:pos x="265" y="371"/>
                  </a:cxn>
                  <a:cxn ang="0">
                    <a:pos x="370" y="455"/>
                  </a:cxn>
                  <a:cxn ang="0">
                    <a:pos x="379" y="467"/>
                  </a:cxn>
                  <a:cxn ang="0">
                    <a:pos x="377" y="481"/>
                  </a:cxn>
                  <a:cxn ang="0">
                    <a:pos x="370" y="490"/>
                  </a:cxn>
                  <a:cxn ang="0">
                    <a:pos x="358" y="499"/>
                  </a:cxn>
                  <a:cxn ang="0">
                    <a:pos x="344" y="499"/>
                  </a:cxn>
                  <a:cxn ang="0">
                    <a:pos x="330" y="492"/>
                  </a:cxn>
                  <a:cxn ang="0">
                    <a:pos x="228" y="413"/>
                  </a:cxn>
                  <a:cxn ang="0">
                    <a:pos x="123" y="338"/>
                  </a:cxn>
                  <a:cxn ang="0">
                    <a:pos x="14" y="271"/>
                  </a:cxn>
                  <a:cxn ang="0">
                    <a:pos x="5" y="259"/>
                  </a:cxn>
                  <a:cxn ang="0">
                    <a:pos x="0" y="248"/>
                  </a:cxn>
                  <a:cxn ang="0">
                    <a:pos x="5" y="234"/>
                  </a:cxn>
                  <a:cxn ang="0">
                    <a:pos x="14" y="224"/>
                  </a:cxn>
                  <a:cxn ang="0">
                    <a:pos x="79" y="182"/>
                  </a:cxn>
                  <a:cxn ang="0">
                    <a:pos x="214" y="103"/>
                  </a:cxn>
                  <a:cxn ang="0">
                    <a:pos x="279" y="59"/>
                  </a:cxn>
                  <a:cxn ang="0">
                    <a:pos x="337" y="7"/>
                  </a:cxn>
                  <a:cxn ang="0">
                    <a:pos x="351" y="0"/>
                  </a:cxn>
                </a:cxnLst>
                <a:rect l="0" t="0" r="r" b="b"/>
                <a:pathLst>
                  <a:path w="384" h="499">
                    <a:moveTo>
                      <a:pt x="351" y="0"/>
                    </a:moveTo>
                    <a:lnTo>
                      <a:pt x="365" y="0"/>
                    </a:lnTo>
                    <a:lnTo>
                      <a:pt x="377" y="7"/>
                    </a:lnTo>
                    <a:lnTo>
                      <a:pt x="384" y="19"/>
                    </a:lnTo>
                    <a:lnTo>
                      <a:pt x="384" y="33"/>
                    </a:lnTo>
                    <a:lnTo>
                      <a:pt x="377" y="45"/>
                    </a:lnTo>
                    <a:lnTo>
                      <a:pt x="317" y="98"/>
                    </a:lnTo>
                    <a:lnTo>
                      <a:pt x="251" y="145"/>
                    </a:lnTo>
                    <a:lnTo>
                      <a:pt x="112" y="229"/>
                    </a:lnTo>
                    <a:lnTo>
                      <a:pt x="84" y="248"/>
                    </a:lnTo>
                    <a:lnTo>
                      <a:pt x="156" y="294"/>
                    </a:lnTo>
                    <a:lnTo>
                      <a:pt x="265" y="371"/>
                    </a:lnTo>
                    <a:lnTo>
                      <a:pt x="370" y="455"/>
                    </a:lnTo>
                    <a:lnTo>
                      <a:pt x="379" y="467"/>
                    </a:lnTo>
                    <a:lnTo>
                      <a:pt x="377" y="481"/>
                    </a:lnTo>
                    <a:lnTo>
                      <a:pt x="370" y="490"/>
                    </a:lnTo>
                    <a:lnTo>
                      <a:pt x="358" y="499"/>
                    </a:lnTo>
                    <a:lnTo>
                      <a:pt x="344" y="499"/>
                    </a:lnTo>
                    <a:lnTo>
                      <a:pt x="330" y="492"/>
                    </a:lnTo>
                    <a:lnTo>
                      <a:pt x="228" y="413"/>
                    </a:lnTo>
                    <a:lnTo>
                      <a:pt x="123" y="338"/>
                    </a:lnTo>
                    <a:lnTo>
                      <a:pt x="14" y="271"/>
                    </a:lnTo>
                    <a:lnTo>
                      <a:pt x="5" y="259"/>
                    </a:lnTo>
                    <a:lnTo>
                      <a:pt x="0" y="248"/>
                    </a:lnTo>
                    <a:lnTo>
                      <a:pt x="5" y="234"/>
                    </a:lnTo>
                    <a:lnTo>
                      <a:pt x="14" y="224"/>
                    </a:lnTo>
                    <a:lnTo>
                      <a:pt x="79" y="182"/>
                    </a:lnTo>
                    <a:lnTo>
                      <a:pt x="214" y="103"/>
                    </a:lnTo>
                    <a:lnTo>
                      <a:pt x="279" y="59"/>
                    </a:lnTo>
                    <a:lnTo>
                      <a:pt x="337" y="7"/>
                    </a:lnTo>
                    <a:lnTo>
                      <a:pt x="351"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00" name="Freeform 29">
                <a:extLst>
                  <a:ext uri="{FF2B5EF4-FFF2-40B4-BE49-F238E27FC236}">
                    <a16:creationId xmlns:a16="http://schemas.microsoft.com/office/drawing/2014/main" id="{35AA6888-6961-A49D-5215-8C1F29B6E6E9}"/>
                  </a:ext>
                </a:extLst>
              </p:cNvPr>
              <p:cNvSpPr>
                <a:spLocks/>
              </p:cNvSpPr>
              <p:nvPr/>
            </p:nvSpPr>
            <p:spPr bwMode="auto">
              <a:xfrm flipH="1" flipV="1">
                <a:off x="5252565" y="4282066"/>
                <a:ext cx="1022056" cy="1465889"/>
              </a:xfrm>
              <a:custGeom>
                <a:avLst/>
                <a:gdLst/>
                <a:ahLst/>
                <a:cxnLst>
                  <a:cxn ang="0">
                    <a:pos x="205" y="0"/>
                  </a:cxn>
                  <a:cxn ang="0">
                    <a:pos x="384" y="28"/>
                  </a:cxn>
                  <a:cxn ang="0">
                    <a:pos x="528" y="82"/>
                  </a:cxn>
                  <a:cxn ang="0">
                    <a:pos x="635" y="154"/>
                  </a:cxn>
                  <a:cxn ang="0">
                    <a:pos x="717" y="252"/>
                  </a:cxn>
                  <a:cxn ang="0">
                    <a:pos x="763" y="371"/>
                  </a:cxn>
                  <a:cxn ang="0">
                    <a:pos x="775" y="495"/>
                  </a:cxn>
                  <a:cxn ang="0">
                    <a:pos x="768" y="709"/>
                  </a:cxn>
                  <a:cxn ang="0">
                    <a:pos x="749" y="944"/>
                  </a:cxn>
                  <a:cxn ang="0">
                    <a:pos x="738" y="1119"/>
                  </a:cxn>
                  <a:cxn ang="0">
                    <a:pos x="747" y="1292"/>
                  </a:cxn>
                  <a:cxn ang="0">
                    <a:pos x="784" y="1425"/>
                  </a:cxn>
                  <a:cxn ang="0">
                    <a:pos x="840" y="1509"/>
                  </a:cxn>
                  <a:cxn ang="0">
                    <a:pos x="926" y="1567"/>
                  </a:cxn>
                  <a:cxn ang="0">
                    <a:pos x="1026" y="1595"/>
                  </a:cxn>
                  <a:cxn ang="0">
                    <a:pos x="1131" y="1604"/>
                  </a:cxn>
                  <a:cxn ang="0">
                    <a:pos x="1154" y="1618"/>
                  </a:cxn>
                  <a:cxn ang="0">
                    <a:pos x="1154" y="1644"/>
                  </a:cxn>
                  <a:cxn ang="0">
                    <a:pos x="1131" y="1658"/>
                  </a:cxn>
                  <a:cxn ang="0">
                    <a:pos x="1014" y="1646"/>
                  </a:cxn>
                  <a:cxn ang="0">
                    <a:pos x="903" y="1614"/>
                  </a:cxn>
                  <a:cxn ang="0">
                    <a:pos x="807" y="1551"/>
                  </a:cxn>
                  <a:cxn ang="0">
                    <a:pos x="738" y="1450"/>
                  </a:cxn>
                  <a:cxn ang="0">
                    <a:pos x="698" y="1331"/>
                  </a:cxn>
                  <a:cxn ang="0">
                    <a:pos x="686" y="1203"/>
                  </a:cxn>
                  <a:cxn ang="0">
                    <a:pos x="691" y="993"/>
                  </a:cxn>
                  <a:cxn ang="0">
                    <a:pos x="721" y="557"/>
                  </a:cxn>
                  <a:cxn ang="0">
                    <a:pos x="717" y="443"/>
                  </a:cxn>
                  <a:cxn ang="0">
                    <a:pos x="693" y="334"/>
                  </a:cxn>
                  <a:cxn ang="0">
                    <a:pos x="642" y="240"/>
                  </a:cxn>
                  <a:cxn ang="0">
                    <a:pos x="556" y="161"/>
                  </a:cxn>
                  <a:cxn ang="0">
                    <a:pos x="417" y="94"/>
                  </a:cxn>
                  <a:cxn ang="0">
                    <a:pos x="261" y="61"/>
                  </a:cxn>
                  <a:cxn ang="0">
                    <a:pos x="102" y="54"/>
                  </a:cxn>
                  <a:cxn ang="0">
                    <a:pos x="12" y="59"/>
                  </a:cxn>
                  <a:cxn ang="0">
                    <a:pos x="0" y="38"/>
                  </a:cxn>
                  <a:cxn ang="0">
                    <a:pos x="12" y="14"/>
                  </a:cxn>
                  <a:cxn ang="0">
                    <a:pos x="114" y="0"/>
                  </a:cxn>
                </a:cxnLst>
                <a:rect l="0" t="0" r="r" b="b"/>
                <a:pathLst>
                  <a:path w="1156" h="1658">
                    <a:moveTo>
                      <a:pt x="114" y="0"/>
                    </a:moveTo>
                    <a:lnTo>
                      <a:pt x="205" y="0"/>
                    </a:lnTo>
                    <a:lnTo>
                      <a:pt x="296" y="10"/>
                    </a:lnTo>
                    <a:lnTo>
                      <a:pt x="384" y="28"/>
                    </a:lnTo>
                    <a:lnTo>
                      <a:pt x="470" y="56"/>
                    </a:lnTo>
                    <a:lnTo>
                      <a:pt x="528" y="82"/>
                    </a:lnTo>
                    <a:lnTo>
                      <a:pt x="584" y="115"/>
                    </a:lnTo>
                    <a:lnTo>
                      <a:pt x="635" y="154"/>
                    </a:lnTo>
                    <a:lnTo>
                      <a:pt x="679" y="198"/>
                    </a:lnTo>
                    <a:lnTo>
                      <a:pt x="717" y="252"/>
                    </a:lnTo>
                    <a:lnTo>
                      <a:pt x="745" y="310"/>
                    </a:lnTo>
                    <a:lnTo>
                      <a:pt x="763" y="371"/>
                    </a:lnTo>
                    <a:lnTo>
                      <a:pt x="773" y="432"/>
                    </a:lnTo>
                    <a:lnTo>
                      <a:pt x="775" y="495"/>
                    </a:lnTo>
                    <a:lnTo>
                      <a:pt x="775" y="557"/>
                    </a:lnTo>
                    <a:lnTo>
                      <a:pt x="768" y="709"/>
                    </a:lnTo>
                    <a:lnTo>
                      <a:pt x="756" y="861"/>
                    </a:lnTo>
                    <a:lnTo>
                      <a:pt x="749" y="944"/>
                    </a:lnTo>
                    <a:lnTo>
                      <a:pt x="742" y="1031"/>
                    </a:lnTo>
                    <a:lnTo>
                      <a:pt x="738" y="1119"/>
                    </a:lnTo>
                    <a:lnTo>
                      <a:pt x="740" y="1206"/>
                    </a:lnTo>
                    <a:lnTo>
                      <a:pt x="747" y="1292"/>
                    </a:lnTo>
                    <a:lnTo>
                      <a:pt x="766" y="1376"/>
                    </a:lnTo>
                    <a:lnTo>
                      <a:pt x="784" y="1425"/>
                    </a:lnTo>
                    <a:lnTo>
                      <a:pt x="807" y="1469"/>
                    </a:lnTo>
                    <a:lnTo>
                      <a:pt x="840" y="1509"/>
                    </a:lnTo>
                    <a:lnTo>
                      <a:pt x="880" y="1541"/>
                    </a:lnTo>
                    <a:lnTo>
                      <a:pt x="926" y="1567"/>
                    </a:lnTo>
                    <a:lnTo>
                      <a:pt x="975" y="1583"/>
                    </a:lnTo>
                    <a:lnTo>
                      <a:pt x="1026" y="1595"/>
                    </a:lnTo>
                    <a:lnTo>
                      <a:pt x="1077" y="1602"/>
                    </a:lnTo>
                    <a:lnTo>
                      <a:pt x="1131" y="1604"/>
                    </a:lnTo>
                    <a:lnTo>
                      <a:pt x="1145" y="1609"/>
                    </a:lnTo>
                    <a:lnTo>
                      <a:pt x="1154" y="1618"/>
                    </a:lnTo>
                    <a:lnTo>
                      <a:pt x="1156" y="1632"/>
                    </a:lnTo>
                    <a:lnTo>
                      <a:pt x="1154" y="1644"/>
                    </a:lnTo>
                    <a:lnTo>
                      <a:pt x="1145" y="1656"/>
                    </a:lnTo>
                    <a:lnTo>
                      <a:pt x="1131" y="1658"/>
                    </a:lnTo>
                    <a:lnTo>
                      <a:pt x="1073" y="1656"/>
                    </a:lnTo>
                    <a:lnTo>
                      <a:pt x="1014" y="1646"/>
                    </a:lnTo>
                    <a:lnTo>
                      <a:pt x="956" y="1635"/>
                    </a:lnTo>
                    <a:lnTo>
                      <a:pt x="903" y="1614"/>
                    </a:lnTo>
                    <a:lnTo>
                      <a:pt x="852" y="1588"/>
                    </a:lnTo>
                    <a:lnTo>
                      <a:pt x="807" y="1551"/>
                    </a:lnTo>
                    <a:lnTo>
                      <a:pt x="768" y="1506"/>
                    </a:lnTo>
                    <a:lnTo>
                      <a:pt x="738" y="1450"/>
                    </a:lnTo>
                    <a:lnTo>
                      <a:pt x="714" y="1392"/>
                    </a:lnTo>
                    <a:lnTo>
                      <a:pt x="698" y="1331"/>
                    </a:lnTo>
                    <a:lnTo>
                      <a:pt x="691" y="1266"/>
                    </a:lnTo>
                    <a:lnTo>
                      <a:pt x="686" y="1203"/>
                    </a:lnTo>
                    <a:lnTo>
                      <a:pt x="686" y="1140"/>
                    </a:lnTo>
                    <a:lnTo>
                      <a:pt x="691" y="993"/>
                    </a:lnTo>
                    <a:lnTo>
                      <a:pt x="714" y="704"/>
                    </a:lnTo>
                    <a:lnTo>
                      <a:pt x="721" y="557"/>
                    </a:lnTo>
                    <a:lnTo>
                      <a:pt x="721" y="499"/>
                    </a:lnTo>
                    <a:lnTo>
                      <a:pt x="717" y="443"/>
                    </a:lnTo>
                    <a:lnTo>
                      <a:pt x="707" y="387"/>
                    </a:lnTo>
                    <a:lnTo>
                      <a:pt x="693" y="334"/>
                    </a:lnTo>
                    <a:lnTo>
                      <a:pt x="670" y="285"/>
                    </a:lnTo>
                    <a:lnTo>
                      <a:pt x="642" y="240"/>
                    </a:lnTo>
                    <a:lnTo>
                      <a:pt x="603" y="198"/>
                    </a:lnTo>
                    <a:lnTo>
                      <a:pt x="556" y="161"/>
                    </a:lnTo>
                    <a:lnTo>
                      <a:pt x="489" y="124"/>
                    </a:lnTo>
                    <a:lnTo>
                      <a:pt x="417" y="94"/>
                    </a:lnTo>
                    <a:lnTo>
                      <a:pt x="340" y="73"/>
                    </a:lnTo>
                    <a:lnTo>
                      <a:pt x="261" y="61"/>
                    </a:lnTo>
                    <a:lnTo>
                      <a:pt x="182" y="54"/>
                    </a:lnTo>
                    <a:lnTo>
                      <a:pt x="102" y="54"/>
                    </a:lnTo>
                    <a:lnTo>
                      <a:pt x="26" y="61"/>
                    </a:lnTo>
                    <a:lnTo>
                      <a:pt x="12" y="59"/>
                    </a:lnTo>
                    <a:lnTo>
                      <a:pt x="2" y="49"/>
                    </a:lnTo>
                    <a:lnTo>
                      <a:pt x="0" y="38"/>
                    </a:lnTo>
                    <a:lnTo>
                      <a:pt x="2" y="24"/>
                    </a:lnTo>
                    <a:lnTo>
                      <a:pt x="12" y="14"/>
                    </a:lnTo>
                    <a:lnTo>
                      <a:pt x="26" y="7"/>
                    </a:lnTo>
                    <a:lnTo>
                      <a:pt x="114" y="0"/>
                    </a:lnTo>
                    <a:close/>
                  </a:path>
                </a:pathLst>
              </a:custGeom>
              <a:grpFill/>
              <a:ln w="0">
                <a:no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grpSp>
      </p:grpSp>
      <p:sp>
        <p:nvSpPr>
          <p:cNvPr id="203" name="CuadroTexto 202">
            <a:extLst>
              <a:ext uri="{FF2B5EF4-FFF2-40B4-BE49-F238E27FC236}">
                <a16:creationId xmlns:a16="http://schemas.microsoft.com/office/drawing/2014/main" id="{A23C0547-DC4C-93B7-8AA2-23E4E46CC9D2}"/>
              </a:ext>
            </a:extLst>
          </p:cNvPr>
          <p:cNvSpPr txBox="1"/>
          <p:nvPr/>
        </p:nvSpPr>
        <p:spPr>
          <a:xfrm>
            <a:off x="6118163" y="3880788"/>
            <a:ext cx="3344369" cy="523220"/>
          </a:xfrm>
          <a:prstGeom prst="rect">
            <a:avLst/>
          </a:prstGeom>
          <a:noFill/>
        </p:spPr>
        <p:txBody>
          <a:bodyPr wrap="square">
            <a:spAutoFit/>
          </a:bodyPr>
          <a:lstStyle/>
          <a:p>
            <a:pPr algn="just"/>
            <a:r>
              <a:rPr lang="es-ES" sz="1400">
                <a:solidFill>
                  <a:srgbClr val="1D5353"/>
                </a:solidFill>
              </a:rPr>
              <a:t>Si </a:t>
            </a:r>
            <a:r>
              <a:rPr lang="es-ES" sz="1400" b="1">
                <a:solidFill>
                  <a:srgbClr val="1D5353"/>
                </a:solidFill>
              </a:rPr>
              <a:t>renuncia a la BBCC mínima de socios</a:t>
            </a:r>
            <a:r>
              <a:rPr lang="es-ES" sz="1400"/>
              <a:t>,</a:t>
            </a:r>
            <a:r>
              <a:rPr lang="es-ES" sz="1400" b="1">
                <a:solidFill>
                  <a:schemeClr val="accent2"/>
                </a:solidFill>
              </a:rPr>
              <a:t> </a:t>
            </a:r>
            <a:r>
              <a:rPr lang="es-ES" sz="1400"/>
              <a:t>la BCD es la BBCC 31-12-2022.</a:t>
            </a:r>
          </a:p>
        </p:txBody>
      </p:sp>
      <p:grpSp>
        <p:nvGrpSpPr>
          <p:cNvPr id="204" name="Group 45">
            <a:extLst>
              <a:ext uri="{FF2B5EF4-FFF2-40B4-BE49-F238E27FC236}">
                <a16:creationId xmlns:a16="http://schemas.microsoft.com/office/drawing/2014/main" id="{88237818-EC91-1002-7519-FCD47B20A19C}"/>
              </a:ext>
            </a:extLst>
          </p:cNvPr>
          <p:cNvGrpSpPr/>
          <p:nvPr/>
        </p:nvGrpSpPr>
        <p:grpSpPr>
          <a:xfrm>
            <a:off x="7089834" y="4550073"/>
            <a:ext cx="298766" cy="360219"/>
            <a:chOff x="943524" y="3635770"/>
            <a:chExt cx="321960" cy="443587"/>
          </a:xfrm>
          <a:noFill/>
        </p:grpSpPr>
        <p:sp>
          <p:nvSpPr>
            <p:cNvPr id="205" name="Freeform: Shape 46">
              <a:extLst>
                <a:ext uri="{FF2B5EF4-FFF2-40B4-BE49-F238E27FC236}">
                  <a16:creationId xmlns:a16="http://schemas.microsoft.com/office/drawing/2014/main" id="{DC5975D0-4FFA-8E07-736A-E855B1C025F5}"/>
                </a:ext>
              </a:extLst>
            </p:cNvPr>
            <p:cNvSpPr/>
            <p:nvPr/>
          </p:nvSpPr>
          <p:spPr>
            <a:xfrm flipV="1">
              <a:off x="943524" y="3635770"/>
              <a:ext cx="321959" cy="443587"/>
            </a:xfrm>
            <a:custGeom>
              <a:avLst/>
              <a:gdLst>
                <a:gd name="connsiteX0" fmla="*/ 322482 w 321959"/>
                <a:gd name="connsiteY0" fmla="*/ 165204 h 443587"/>
                <a:gd name="connsiteX1" fmla="*/ 322482 w 321959"/>
                <a:gd name="connsiteY1" fmla="*/ 27054 h 443587"/>
                <a:gd name="connsiteX2" fmla="*/ 295706 w 321959"/>
                <a:gd name="connsiteY2" fmla="*/ 278 h 443587"/>
                <a:gd name="connsiteX3" fmla="*/ 27298 w 321959"/>
                <a:gd name="connsiteY3" fmla="*/ 278 h 443587"/>
                <a:gd name="connsiteX4" fmla="*/ 522 w 321959"/>
                <a:gd name="connsiteY4" fmla="*/ 27054 h 443587"/>
                <a:gd name="connsiteX5" fmla="*/ 522 w 321959"/>
                <a:gd name="connsiteY5" fmla="*/ 417089 h 443587"/>
                <a:gd name="connsiteX6" fmla="*/ 27298 w 321959"/>
                <a:gd name="connsiteY6" fmla="*/ 443865 h 443587"/>
                <a:gd name="connsiteX7" fmla="*/ 212493 w 321959"/>
                <a:gd name="connsiteY7" fmla="*/ 443865 h 443587"/>
                <a:gd name="connsiteX8" fmla="*/ 322482 w 321959"/>
                <a:gd name="connsiteY8" fmla="*/ 333877 h 443587"/>
                <a:gd name="connsiteX9" fmla="*/ 322482 w 321959"/>
                <a:gd name="connsiteY9" fmla="*/ 196442 h 4435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21959" h="443587">
                  <a:moveTo>
                    <a:pt x="322482" y="165204"/>
                  </a:moveTo>
                  <a:lnTo>
                    <a:pt x="322482" y="27054"/>
                  </a:lnTo>
                  <a:cubicBezTo>
                    <a:pt x="322482" y="12265"/>
                    <a:pt x="310493" y="278"/>
                    <a:pt x="295706" y="278"/>
                  </a:cubicBezTo>
                  <a:lnTo>
                    <a:pt x="27298" y="278"/>
                  </a:lnTo>
                  <a:cubicBezTo>
                    <a:pt x="12510" y="278"/>
                    <a:pt x="522" y="12265"/>
                    <a:pt x="522" y="27054"/>
                  </a:cubicBezTo>
                  <a:lnTo>
                    <a:pt x="522" y="417089"/>
                  </a:lnTo>
                  <a:cubicBezTo>
                    <a:pt x="522" y="431877"/>
                    <a:pt x="12510" y="443865"/>
                    <a:pt x="27298" y="443865"/>
                  </a:cubicBezTo>
                  <a:lnTo>
                    <a:pt x="212493" y="443865"/>
                  </a:lnTo>
                  <a:lnTo>
                    <a:pt x="322482" y="333877"/>
                  </a:lnTo>
                  <a:lnTo>
                    <a:pt x="322482" y="196442"/>
                  </a:lnTo>
                </a:path>
              </a:pathLst>
            </a:custGeom>
            <a:grpFill/>
            <a:ln w="13388" cap="rnd">
              <a:solidFill>
                <a:schemeClr val="bg1"/>
              </a:solidFill>
              <a:prstDash val="solid"/>
              <a:round/>
            </a:ln>
          </p:spPr>
          <p:txBody>
            <a:bodyPr rtlCol="0" anchor="ctr"/>
            <a:lstStyle/>
            <a:p>
              <a:endParaRPr lang="en-US"/>
            </a:p>
          </p:txBody>
        </p:sp>
        <p:sp>
          <p:nvSpPr>
            <p:cNvPr id="206" name="Freeform: Shape 47">
              <a:extLst>
                <a:ext uri="{FF2B5EF4-FFF2-40B4-BE49-F238E27FC236}">
                  <a16:creationId xmlns:a16="http://schemas.microsoft.com/office/drawing/2014/main" id="{2405210C-EF6E-3577-EECF-146A8DF1BBE3}"/>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p>
          </p:txBody>
        </p:sp>
        <p:sp>
          <p:nvSpPr>
            <p:cNvPr id="207" name="Freeform: Shape 48">
              <a:extLst>
                <a:ext uri="{FF2B5EF4-FFF2-40B4-BE49-F238E27FC236}">
                  <a16:creationId xmlns:a16="http://schemas.microsoft.com/office/drawing/2014/main" id="{0A8B8E77-AC04-33DD-9AB6-5DD0DE04E25C}"/>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p>
          </p:txBody>
        </p:sp>
        <p:sp>
          <p:nvSpPr>
            <p:cNvPr id="208" name="Freeform: Shape 49">
              <a:extLst>
                <a:ext uri="{FF2B5EF4-FFF2-40B4-BE49-F238E27FC236}">
                  <a16:creationId xmlns:a16="http://schemas.microsoft.com/office/drawing/2014/main" id="{18D2D630-20B6-5622-9EFB-B90986A0243F}"/>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p>
          </p:txBody>
        </p:sp>
        <p:sp>
          <p:nvSpPr>
            <p:cNvPr id="209" name="Freeform: Shape 50">
              <a:extLst>
                <a:ext uri="{FF2B5EF4-FFF2-40B4-BE49-F238E27FC236}">
                  <a16:creationId xmlns:a16="http://schemas.microsoft.com/office/drawing/2014/main" id="{DA9BEC4D-6BE7-F65E-C663-4C4C1FD6C367}"/>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p>
          </p:txBody>
        </p:sp>
        <p:sp>
          <p:nvSpPr>
            <p:cNvPr id="210" name="Freeform: Shape 51">
              <a:extLst>
                <a:ext uri="{FF2B5EF4-FFF2-40B4-BE49-F238E27FC236}">
                  <a16:creationId xmlns:a16="http://schemas.microsoft.com/office/drawing/2014/main" id="{2281971A-B4D7-7E70-BB4B-DF9168A7022E}"/>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p>
          </p:txBody>
        </p:sp>
        <p:sp>
          <p:nvSpPr>
            <p:cNvPr id="211" name="Freeform: Shape 52">
              <a:extLst>
                <a:ext uri="{FF2B5EF4-FFF2-40B4-BE49-F238E27FC236}">
                  <a16:creationId xmlns:a16="http://schemas.microsoft.com/office/drawing/2014/main" id="{869F668A-75A5-857A-4B69-DB518991B78E}"/>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p>
          </p:txBody>
        </p:sp>
        <p:sp>
          <p:nvSpPr>
            <p:cNvPr id="212" name="Freeform: Shape 53">
              <a:extLst>
                <a:ext uri="{FF2B5EF4-FFF2-40B4-BE49-F238E27FC236}">
                  <a16:creationId xmlns:a16="http://schemas.microsoft.com/office/drawing/2014/main" id="{FECA3B2E-A371-BD6B-2608-0DB782E97F02}"/>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p>
          </p:txBody>
        </p:sp>
        <p:sp>
          <p:nvSpPr>
            <p:cNvPr id="213" name="Freeform: Shape 54">
              <a:extLst>
                <a:ext uri="{FF2B5EF4-FFF2-40B4-BE49-F238E27FC236}">
                  <a16:creationId xmlns:a16="http://schemas.microsoft.com/office/drawing/2014/main" id="{79C488B9-F084-F57B-7B92-8D106CD5B914}"/>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p>
          </p:txBody>
        </p:sp>
        <p:sp>
          <p:nvSpPr>
            <p:cNvPr id="214" name="Freeform: Shape 55">
              <a:extLst>
                <a:ext uri="{FF2B5EF4-FFF2-40B4-BE49-F238E27FC236}">
                  <a16:creationId xmlns:a16="http://schemas.microsoft.com/office/drawing/2014/main" id="{698043C0-65B7-D2E5-C314-74373581A081}"/>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p>
          </p:txBody>
        </p:sp>
        <p:sp>
          <p:nvSpPr>
            <p:cNvPr id="215" name="Freeform: Shape 56">
              <a:extLst>
                <a:ext uri="{FF2B5EF4-FFF2-40B4-BE49-F238E27FC236}">
                  <a16:creationId xmlns:a16="http://schemas.microsoft.com/office/drawing/2014/main" id="{764831B6-1302-A49C-4A37-0FFE9D4B4D5C}"/>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p>
          </p:txBody>
        </p:sp>
        <p:sp>
          <p:nvSpPr>
            <p:cNvPr id="216" name="Freeform: Shape 57">
              <a:extLst>
                <a:ext uri="{FF2B5EF4-FFF2-40B4-BE49-F238E27FC236}">
                  <a16:creationId xmlns:a16="http://schemas.microsoft.com/office/drawing/2014/main" id="{AAC9C26F-4804-3EF3-B980-8268F19AA22E}"/>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p>
          </p:txBody>
        </p:sp>
      </p:grpSp>
      <p:grpSp>
        <p:nvGrpSpPr>
          <p:cNvPr id="217" name="Group 45">
            <a:extLst>
              <a:ext uri="{FF2B5EF4-FFF2-40B4-BE49-F238E27FC236}">
                <a16:creationId xmlns:a16="http://schemas.microsoft.com/office/drawing/2014/main" id="{EBE78883-CDFB-536F-D0FC-670AED05F724}"/>
              </a:ext>
            </a:extLst>
          </p:cNvPr>
          <p:cNvGrpSpPr/>
          <p:nvPr/>
        </p:nvGrpSpPr>
        <p:grpSpPr>
          <a:xfrm>
            <a:off x="7083386" y="5575876"/>
            <a:ext cx="193693" cy="323437"/>
            <a:chOff x="984876" y="3635770"/>
            <a:chExt cx="280608" cy="398292"/>
          </a:xfrm>
          <a:noFill/>
        </p:grpSpPr>
        <p:sp>
          <p:nvSpPr>
            <p:cNvPr id="218" name="Freeform: Shape 47">
              <a:extLst>
                <a:ext uri="{FF2B5EF4-FFF2-40B4-BE49-F238E27FC236}">
                  <a16:creationId xmlns:a16="http://schemas.microsoft.com/office/drawing/2014/main" id="{711279F8-11A7-B8B9-0957-DC8EB6AA25A3}"/>
                </a:ext>
              </a:extLst>
            </p:cNvPr>
            <p:cNvSpPr/>
            <p:nvPr/>
          </p:nvSpPr>
          <p:spPr>
            <a:xfrm flipV="1">
              <a:off x="984878" y="3675934"/>
              <a:ext cx="170616" cy="50427"/>
            </a:xfrm>
            <a:custGeom>
              <a:avLst/>
              <a:gdLst>
                <a:gd name="connsiteX0" fmla="*/ 171002 w 170616"/>
                <a:gd name="connsiteY0" fmla="*/ 50564 h 50427"/>
                <a:gd name="connsiteX1" fmla="*/ 9311 w 170616"/>
                <a:gd name="connsiteY1" fmla="*/ 50564 h 50427"/>
                <a:gd name="connsiteX2" fmla="*/ 386 w 170616"/>
                <a:gd name="connsiteY2" fmla="*/ 41639 h 50427"/>
                <a:gd name="connsiteX3" fmla="*/ 386 w 170616"/>
                <a:gd name="connsiteY3" fmla="*/ 9061 h 50427"/>
                <a:gd name="connsiteX4" fmla="*/ 9311 w 170616"/>
                <a:gd name="connsiteY4" fmla="*/ 136 h 50427"/>
                <a:gd name="connsiteX5" fmla="*/ 141098 w 170616"/>
                <a:gd name="connsiteY5" fmla="*/ 136 h 504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70616" h="50427">
                  <a:moveTo>
                    <a:pt x="171002" y="50564"/>
                  </a:moveTo>
                  <a:lnTo>
                    <a:pt x="9311" y="50564"/>
                  </a:lnTo>
                  <a:cubicBezTo>
                    <a:pt x="4376" y="50564"/>
                    <a:pt x="386" y="46565"/>
                    <a:pt x="386" y="41639"/>
                  </a:cubicBezTo>
                  <a:lnTo>
                    <a:pt x="386" y="9061"/>
                  </a:lnTo>
                  <a:cubicBezTo>
                    <a:pt x="386" y="4134"/>
                    <a:pt x="4376" y="136"/>
                    <a:pt x="9311" y="136"/>
                  </a:cubicBezTo>
                  <a:lnTo>
                    <a:pt x="141098" y="136"/>
                  </a:lnTo>
                </a:path>
              </a:pathLst>
            </a:custGeom>
            <a:grpFill/>
            <a:ln w="13388" cap="rnd">
              <a:solidFill>
                <a:schemeClr val="bg1"/>
              </a:solidFill>
              <a:prstDash val="solid"/>
              <a:round/>
            </a:ln>
          </p:spPr>
          <p:txBody>
            <a:bodyPr rtlCol="0" anchor="ctr"/>
            <a:lstStyle/>
            <a:p>
              <a:endParaRPr lang="en-US"/>
            </a:p>
          </p:txBody>
        </p:sp>
        <p:sp>
          <p:nvSpPr>
            <p:cNvPr id="219" name="Freeform: Shape 48">
              <a:extLst>
                <a:ext uri="{FF2B5EF4-FFF2-40B4-BE49-F238E27FC236}">
                  <a16:creationId xmlns:a16="http://schemas.microsoft.com/office/drawing/2014/main" id="{3EF73819-2B39-87E9-7CFB-675F39DC6349}"/>
                </a:ext>
              </a:extLst>
            </p:cNvPr>
            <p:cNvSpPr/>
            <p:nvPr/>
          </p:nvSpPr>
          <p:spPr>
            <a:xfrm flipV="1">
              <a:off x="1155496" y="3635770"/>
              <a:ext cx="109988" cy="109988"/>
            </a:xfrm>
            <a:custGeom>
              <a:avLst/>
              <a:gdLst>
                <a:gd name="connsiteX0" fmla="*/ 110550 w 109988"/>
                <a:gd name="connsiteY0" fmla="*/ 31 h 109988"/>
                <a:gd name="connsiteX1" fmla="*/ 27337 w 109988"/>
                <a:gd name="connsiteY1" fmla="*/ 31 h 109988"/>
                <a:gd name="connsiteX2" fmla="*/ 561 w 109988"/>
                <a:gd name="connsiteY2" fmla="*/ 26806 h 109988"/>
                <a:gd name="connsiteX3" fmla="*/ 561 w 109988"/>
                <a:gd name="connsiteY3" fmla="*/ 110019 h 109988"/>
              </a:gdLst>
              <a:ahLst/>
              <a:cxnLst>
                <a:cxn ang="0">
                  <a:pos x="connsiteX0" y="connsiteY0"/>
                </a:cxn>
                <a:cxn ang="0">
                  <a:pos x="connsiteX1" y="connsiteY1"/>
                </a:cxn>
                <a:cxn ang="0">
                  <a:pos x="connsiteX2" y="connsiteY2"/>
                </a:cxn>
                <a:cxn ang="0">
                  <a:pos x="connsiteX3" y="connsiteY3"/>
                </a:cxn>
              </a:cxnLst>
              <a:rect l="l" t="t" r="r" b="b"/>
              <a:pathLst>
                <a:path w="109988" h="109988">
                  <a:moveTo>
                    <a:pt x="110550" y="31"/>
                  </a:moveTo>
                  <a:lnTo>
                    <a:pt x="27337" y="31"/>
                  </a:lnTo>
                  <a:cubicBezTo>
                    <a:pt x="12549" y="31"/>
                    <a:pt x="561" y="12019"/>
                    <a:pt x="561" y="26806"/>
                  </a:cubicBezTo>
                  <a:lnTo>
                    <a:pt x="561" y="110019"/>
                  </a:lnTo>
                </a:path>
              </a:pathLst>
            </a:custGeom>
            <a:grpFill/>
            <a:ln w="13388" cap="rnd">
              <a:solidFill>
                <a:schemeClr val="bg1"/>
              </a:solidFill>
              <a:prstDash val="solid"/>
              <a:round/>
            </a:ln>
          </p:spPr>
          <p:txBody>
            <a:bodyPr rtlCol="0" anchor="ctr"/>
            <a:lstStyle/>
            <a:p>
              <a:endParaRPr lang="en-US"/>
            </a:p>
          </p:txBody>
        </p:sp>
        <p:sp>
          <p:nvSpPr>
            <p:cNvPr id="220" name="Freeform: Shape 49">
              <a:extLst>
                <a:ext uri="{FF2B5EF4-FFF2-40B4-BE49-F238E27FC236}">
                  <a16:creationId xmlns:a16="http://schemas.microsoft.com/office/drawing/2014/main" id="{F629752E-9F6B-DCC3-4712-8B4586D5DF02}"/>
                </a:ext>
              </a:extLst>
            </p:cNvPr>
            <p:cNvSpPr/>
            <p:nvPr/>
          </p:nvSpPr>
          <p:spPr>
            <a:xfrm flipV="1">
              <a:off x="984876" y="3771658"/>
              <a:ext cx="60692" cy="60692"/>
            </a:xfrm>
            <a:custGeom>
              <a:avLst/>
              <a:gdLst>
                <a:gd name="connsiteX0" fmla="*/ 54679 w 60692"/>
                <a:gd name="connsiteY0" fmla="*/ 224 h 60692"/>
                <a:gd name="connsiteX1" fmla="*/ 6483 w 60692"/>
                <a:gd name="connsiteY1" fmla="*/ 224 h 60692"/>
                <a:gd name="connsiteX2" fmla="*/ 235 w 60692"/>
                <a:gd name="connsiteY2" fmla="*/ 6472 h 60692"/>
                <a:gd name="connsiteX3" fmla="*/ 235 w 60692"/>
                <a:gd name="connsiteY3" fmla="*/ 54669 h 60692"/>
                <a:gd name="connsiteX4" fmla="*/ 6483 w 60692"/>
                <a:gd name="connsiteY4" fmla="*/ 60916 h 60692"/>
                <a:gd name="connsiteX5" fmla="*/ 54679 w 60692"/>
                <a:gd name="connsiteY5" fmla="*/ 60916 h 60692"/>
                <a:gd name="connsiteX6" fmla="*/ 60927 w 60692"/>
                <a:gd name="connsiteY6" fmla="*/ 54669 h 60692"/>
                <a:gd name="connsiteX7" fmla="*/ 60927 w 60692"/>
                <a:gd name="connsiteY7" fmla="*/ 6472 h 60692"/>
                <a:gd name="connsiteX8" fmla="*/ 54679 w 60692"/>
                <a:gd name="connsiteY8" fmla="*/ 224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224"/>
                  </a:moveTo>
                  <a:lnTo>
                    <a:pt x="6483" y="224"/>
                  </a:lnTo>
                  <a:cubicBezTo>
                    <a:pt x="3033" y="224"/>
                    <a:pt x="235" y="3022"/>
                    <a:pt x="235" y="6472"/>
                  </a:cubicBezTo>
                  <a:lnTo>
                    <a:pt x="235" y="54669"/>
                  </a:lnTo>
                  <a:cubicBezTo>
                    <a:pt x="235" y="58119"/>
                    <a:pt x="3033" y="60916"/>
                    <a:pt x="6483" y="60916"/>
                  </a:cubicBezTo>
                  <a:lnTo>
                    <a:pt x="54679" y="60916"/>
                  </a:lnTo>
                  <a:cubicBezTo>
                    <a:pt x="58130" y="60916"/>
                    <a:pt x="60927" y="58119"/>
                    <a:pt x="60927" y="54669"/>
                  </a:cubicBezTo>
                  <a:lnTo>
                    <a:pt x="60927" y="6472"/>
                  </a:lnTo>
                  <a:cubicBezTo>
                    <a:pt x="60927" y="3022"/>
                    <a:pt x="58130" y="224"/>
                    <a:pt x="54679" y="224"/>
                  </a:cubicBezTo>
                  <a:close/>
                </a:path>
              </a:pathLst>
            </a:custGeom>
            <a:grpFill/>
            <a:ln w="13388" cap="rnd">
              <a:solidFill>
                <a:schemeClr val="bg1"/>
              </a:solidFill>
              <a:prstDash val="solid"/>
              <a:round/>
            </a:ln>
          </p:spPr>
          <p:txBody>
            <a:bodyPr rtlCol="0" anchor="ctr"/>
            <a:lstStyle/>
            <a:p>
              <a:endParaRPr lang="en-US"/>
            </a:p>
          </p:txBody>
        </p:sp>
        <p:sp>
          <p:nvSpPr>
            <p:cNvPr id="221" name="Freeform: Shape 50">
              <a:extLst>
                <a:ext uri="{FF2B5EF4-FFF2-40B4-BE49-F238E27FC236}">
                  <a16:creationId xmlns:a16="http://schemas.microsoft.com/office/drawing/2014/main" id="{47C8A69E-E2F1-8E96-A14F-A6169995A330}"/>
                </a:ext>
              </a:extLst>
            </p:cNvPr>
            <p:cNvSpPr/>
            <p:nvPr/>
          </p:nvSpPr>
          <p:spPr>
            <a:xfrm flipV="1">
              <a:off x="984876" y="3872514"/>
              <a:ext cx="60692" cy="60692"/>
            </a:xfrm>
            <a:custGeom>
              <a:avLst/>
              <a:gdLst>
                <a:gd name="connsiteX0" fmla="*/ 54679 w 60692"/>
                <a:gd name="connsiteY0" fmla="*/ 375 h 60692"/>
                <a:gd name="connsiteX1" fmla="*/ 6483 w 60692"/>
                <a:gd name="connsiteY1" fmla="*/ 375 h 60692"/>
                <a:gd name="connsiteX2" fmla="*/ 235 w 60692"/>
                <a:gd name="connsiteY2" fmla="*/ 6623 h 60692"/>
                <a:gd name="connsiteX3" fmla="*/ 235 w 60692"/>
                <a:gd name="connsiteY3" fmla="*/ 54819 h 60692"/>
                <a:gd name="connsiteX4" fmla="*/ 6483 w 60692"/>
                <a:gd name="connsiteY4" fmla="*/ 61067 h 60692"/>
                <a:gd name="connsiteX5" fmla="*/ 54679 w 60692"/>
                <a:gd name="connsiteY5" fmla="*/ 61067 h 60692"/>
                <a:gd name="connsiteX6" fmla="*/ 60927 w 60692"/>
                <a:gd name="connsiteY6" fmla="*/ 54819 h 60692"/>
                <a:gd name="connsiteX7" fmla="*/ 60927 w 60692"/>
                <a:gd name="connsiteY7" fmla="*/ 6623 h 60692"/>
                <a:gd name="connsiteX8" fmla="*/ 54679 w 60692"/>
                <a:gd name="connsiteY8" fmla="*/ 375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375"/>
                  </a:moveTo>
                  <a:lnTo>
                    <a:pt x="6483" y="375"/>
                  </a:lnTo>
                  <a:cubicBezTo>
                    <a:pt x="3033" y="375"/>
                    <a:pt x="235" y="3172"/>
                    <a:pt x="235" y="6623"/>
                  </a:cubicBezTo>
                  <a:lnTo>
                    <a:pt x="235" y="54819"/>
                  </a:lnTo>
                  <a:cubicBezTo>
                    <a:pt x="235" y="58270"/>
                    <a:pt x="3033" y="61067"/>
                    <a:pt x="6483" y="61067"/>
                  </a:cubicBezTo>
                  <a:lnTo>
                    <a:pt x="54679" y="61067"/>
                  </a:lnTo>
                  <a:cubicBezTo>
                    <a:pt x="58130" y="61067"/>
                    <a:pt x="60927" y="58270"/>
                    <a:pt x="60927" y="54819"/>
                  </a:cubicBezTo>
                  <a:lnTo>
                    <a:pt x="60927" y="6623"/>
                  </a:lnTo>
                  <a:cubicBezTo>
                    <a:pt x="60927" y="3172"/>
                    <a:pt x="58130" y="375"/>
                    <a:pt x="54679" y="375"/>
                  </a:cubicBezTo>
                  <a:close/>
                </a:path>
              </a:pathLst>
            </a:custGeom>
            <a:grpFill/>
            <a:ln w="13388" cap="rnd">
              <a:solidFill>
                <a:schemeClr val="bg1"/>
              </a:solidFill>
              <a:prstDash val="solid"/>
              <a:round/>
            </a:ln>
          </p:spPr>
          <p:txBody>
            <a:bodyPr rtlCol="0" anchor="ctr"/>
            <a:lstStyle/>
            <a:p>
              <a:endParaRPr lang="en-US"/>
            </a:p>
          </p:txBody>
        </p:sp>
        <p:sp>
          <p:nvSpPr>
            <p:cNvPr id="222" name="Freeform: Shape 51">
              <a:extLst>
                <a:ext uri="{FF2B5EF4-FFF2-40B4-BE49-F238E27FC236}">
                  <a16:creationId xmlns:a16="http://schemas.microsoft.com/office/drawing/2014/main" id="{69D76441-9CDF-4413-0001-E53CCB603151}"/>
                </a:ext>
              </a:extLst>
            </p:cNvPr>
            <p:cNvSpPr/>
            <p:nvPr/>
          </p:nvSpPr>
          <p:spPr>
            <a:xfrm flipV="1">
              <a:off x="984876" y="3973370"/>
              <a:ext cx="60692" cy="60692"/>
            </a:xfrm>
            <a:custGeom>
              <a:avLst/>
              <a:gdLst>
                <a:gd name="connsiteX0" fmla="*/ 54679 w 60692"/>
                <a:gd name="connsiteY0" fmla="*/ 526 h 60692"/>
                <a:gd name="connsiteX1" fmla="*/ 6483 w 60692"/>
                <a:gd name="connsiteY1" fmla="*/ 526 h 60692"/>
                <a:gd name="connsiteX2" fmla="*/ 235 w 60692"/>
                <a:gd name="connsiteY2" fmla="*/ 6773 h 60692"/>
                <a:gd name="connsiteX3" fmla="*/ 235 w 60692"/>
                <a:gd name="connsiteY3" fmla="*/ 54970 h 60692"/>
                <a:gd name="connsiteX4" fmla="*/ 6483 w 60692"/>
                <a:gd name="connsiteY4" fmla="*/ 61218 h 60692"/>
                <a:gd name="connsiteX5" fmla="*/ 54679 w 60692"/>
                <a:gd name="connsiteY5" fmla="*/ 61218 h 60692"/>
                <a:gd name="connsiteX6" fmla="*/ 60927 w 60692"/>
                <a:gd name="connsiteY6" fmla="*/ 54970 h 60692"/>
                <a:gd name="connsiteX7" fmla="*/ 60927 w 60692"/>
                <a:gd name="connsiteY7" fmla="*/ 6773 h 60692"/>
                <a:gd name="connsiteX8" fmla="*/ 54679 w 60692"/>
                <a:gd name="connsiteY8" fmla="*/ 526 h 606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0692" h="60692">
                  <a:moveTo>
                    <a:pt x="54679" y="526"/>
                  </a:moveTo>
                  <a:lnTo>
                    <a:pt x="6483" y="526"/>
                  </a:lnTo>
                  <a:cubicBezTo>
                    <a:pt x="3033" y="526"/>
                    <a:pt x="235" y="3323"/>
                    <a:pt x="235" y="6773"/>
                  </a:cubicBezTo>
                  <a:lnTo>
                    <a:pt x="235" y="54970"/>
                  </a:lnTo>
                  <a:cubicBezTo>
                    <a:pt x="235" y="58421"/>
                    <a:pt x="3033" y="61218"/>
                    <a:pt x="6483" y="61218"/>
                  </a:cubicBezTo>
                  <a:lnTo>
                    <a:pt x="54679" y="61218"/>
                  </a:lnTo>
                  <a:cubicBezTo>
                    <a:pt x="58130" y="61218"/>
                    <a:pt x="60927" y="58421"/>
                    <a:pt x="60927" y="54970"/>
                  </a:cubicBezTo>
                  <a:lnTo>
                    <a:pt x="60927" y="6773"/>
                  </a:lnTo>
                  <a:cubicBezTo>
                    <a:pt x="60927" y="3323"/>
                    <a:pt x="58130" y="526"/>
                    <a:pt x="54679" y="526"/>
                  </a:cubicBezTo>
                  <a:close/>
                </a:path>
              </a:pathLst>
            </a:custGeom>
            <a:grpFill/>
            <a:ln w="13388" cap="rnd">
              <a:solidFill>
                <a:schemeClr val="bg1"/>
              </a:solidFill>
              <a:prstDash val="solid"/>
              <a:round/>
            </a:ln>
          </p:spPr>
          <p:txBody>
            <a:bodyPr rtlCol="0" anchor="ctr"/>
            <a:lstStyle/>
            <a:p>
              <a:endParaRPr lang="en-US"/>
            </a:p>
          </p:txBody>
        </p:sp>
        <p:sp>
          <p:nvSpPr>
            <p:cNvPr id="223" name="Freeform: Shape 52">
              <a:extLst>
                <a:ext uri="{FF2B5EF4-FFF2-40B4-BE49-F238E27FC236}">
                  <a16:creationId xmlns:a16="http://schemas.microsoft.com/office/drawing/2014/main" id="{62277FE1-0EA0-1A50-548A-3E8490528A3A}"/>
                </a:ext>
              </a:extLst>
            </p:cNvPr>
            <p:cNvSpPr/>
            <p:nvPr/>
          </p:nvSpPr>
          <p:spPr>
            <a:xfrm flipV="1">
              <a:off x="1085732" y="3771658"/>
              <a:ext cx="134866" cy="669"/>
            </a:xfrm>
            <a:custGeom>
              <a:avLst/>
              <a:gdLst>
                <a:gd name="connsiteX0" fmla="*/ 338 w 134866"/>
                <a:gd name="connsiteY0" fmla="*/ 213 h 669"/>
                <a:gd name="connsiteX1" fmla="*/ 135205 w 134866"/>
                <a:gd name="connsiteY1" fmla="*/ 213 h 669"/>
              </a:gdLst>
              <a:ahLst/>
              <a:cxnLst>
                <a:cxn ang="0">
                  <a:pos x="connsiteX0" y="connsiteY0"/>
                </a:cxn>
                <a:cxn ang="0">
                  <a:pos x="connsiteX1" y="connsiteY1"/>
                </a:cxn>
              </a:cxnLst>
              <a:rect l="l" t="t" r="r" b="b"/>
              <a:pathLst>
                <a:path w="134866" h="669">
                  <a:moveTo>
                    <a:pt x="338" y="213"/>
                  </a:moveTo>
                  <a:lnTo>
                    <a:pt x="135205" y="213"/>
                  </a:lnTo>
                </a:path>
              </a:pathLst>
            </a:custGeom>
            <a:grpFill/>
            <a:ln w="13388" cap="rnd">
              <a:solidFill>
                <a:schemeClr val="bg1"/>
              </a:solidFill>
              <a:prstDash val="solid"/>
              <a:round/>
            </a:ln>
          </p:spPr>
          <p:txBody>
            <a:bodyPr rtlCol="0" anchor="ctr"/>
            <a:lstStyle/>
            <a:p>
              <a:endParaRPr lang="en-US"/>
            </a:p>
          </p:txBody>
        </p:sp>
        <p:sp>
          <p:nvSpPr>
            <p:cNvPr id="224" name="Freeform: Shape 53">
              <a:extLst>
                <a:ext uri="{FF2B5EF4-FFF2-40B4-BE49-F238E27FC236}">
                  <a16:creationId xmlns:a16="http://schemas.microsoft.com/office/drawing/2014/main" id="{264CEB5D-3C99-7197-4232-B69B05A21A0C}"/>
                </a:ext>
              </a:extLst>
            </p:cNvPr>
            <p:cNvSpPr/>
            <p:nvPr/>
          </p:nvSpPr>
          <p:spPr>
            <a:xfrm flipV="1">
              <a:off x="1085732" y="3798434"/>
              <a:ext cx="134866" cy="669"/>
            </a:xfrm>
            <a:custGeom>
              <a:avLst/>
              <a:gdLst>
                <a:gd name="connsiteX0" fmla="*/ 338 w 134866"/>
                <a:gd name="connsiteY0" fmla="*/ 253 h 669"/>
                <a:gd name="connsiteX1" fmla="*/ 135205 w 134866"/>
                <a:gd name="connsiteY1" fmla="*/ 253 h 669"/>
              </a:gdLst>
              <a:ahLst/>
              <a:cxnLst>
                <a:cxn ang="0">
                  <a:pos x="connsiteX0" y="connsiteY0"/>
                </a:cxn>
                <a:cxn ang="0">
                  <a:pos x="connsiteX1" y="connsiteY1"/>
                </a:cxn>
              </a:cxnLst>
              <a:rect l="l" t="t" r="r" b="b"/>
              <a:pathLst>
                <a:path w="134866" h="669">
                  <a:moveTo>
                    <a:pt x="338" y="253"/>
                  </a:moveTo>
                  <a:lnTo>
                    <a:pt x="135205" y="253"/>
                  </a:lnTo>
                </a:path>
              </a:pathLst>
            </a:custGeom>
            <a:grpFill/>
            <a:ln w="13388" cap="rnd">
              <a:solidFill>
                <a:schemeClr val="bg1"/>
              </a:solidFill>
              <a:prstDash val="solid"/>
              <a:round/>
            </a:ln>
          </p:spPr>
          <p:txBody>
            <a:bodyPr rtlCol="0" anchor="ctr"/>
            <a:lstStyle/>
            <a:p>
              <a:endParaRPr lang="en-US"/>
            </a:p>
          </p:txBody>
        </p:sp>
        <p:sp>
          <p:nvSpPr>
            <p:cNvPr id="225" name="Freeform: Shape 54">
              <a:extLst>
                <a:ext uri="{FF2B5EF4-FFF2-40B4-BE49-F238E27FC236}">
                  <a16:creationId xmlns:a16="http://schemas.microsoft.com/office/drawing/2014/main" id="{1DBD818A-F1D8-883C-6826-12D7D75A7518}"/>
                </a:ext>
              </a:extLst>
            </p:cNvPr>
            <p:cNvSpPr/>
            <p:nvPr/>
          </p:nvSpPr>
          <p:spPr>
            <a:xfrm flipV="1">
              <a:off x="1085732" y="3872514"/>
              <a:ext cx="134866" cy="669"/>
            </a:xfrm>
            <a:custGeom>
              <a:avLst/>
              <a:gdLst>
                <a:gd name="connsiteX0" fmla="*/ 338 w 134866"/>
                <a:gd name="connsiteY0" fmla="*/ 364 h 669"/>
                <a:gd name="connsiteX1" fmla="*/ 135205 w 134866"/>
                <a:gd name="connsiteY1" fmla="*/ 364 h 669"/>
              </a:gdLst>
              <a:ahLst/>
              <a:cxnLst>
                <a:cxn ang="0">
                  <a:pos x="connsiteX0" y="connsiteY0"/>
                </a:cxn>
                <a:cxn ang="0">
                  <a:pos x="connsiteX1" y="connsiteY1"/>
                </a:cxn>
              </a:cxnLst>
              <a:rect l="l" t="t" r="r" b="b"/>
              <a:pathLst>
                <a:path w="134866" h="669">
                  <a:moveTo>
                    <a:pt x="338" y="364"/>
                  </a:moveTo>
                  <a:lnTo>
                    <a:pt x="135205" y="364"/>
                  </a:lnTo>
                </a:path>
              </a:pathLst>
            </a:custGeom>
            <a:grpFill/>
            <a:ln w="13388" cap="rnd">
              <a:solidFill>
                <a:schemeClr val="bg1"/>
              </a:solidFill>
              <a:prstDash val="solid"/>
              <a:round/>
            </a:ln>
          </p:spPr>
          <p:txBody>
            <a:bodyPr rtlCol="0" anchor="ctr"/>
            <a:lstStyle/>
            <a:p>
              <a:endParaRPr lang="en-US"/>
            </a:p>
          </p:txBody>
        </p:sp>
        <p:sp>
          <p:nvSpPr>
            <p:cNvPr id="226" name="Freeform: Shape 55">
              <a:extLst>
                <a:ext uri="{FF2B5EF4-FFF2-40B4-BE49-F238E27FC236}">
                  <a16:creationId xmlns:a16="http://schemas.microsoft.com/office/drawing/2014/main" id="{75CFBD46-F96E-7914-75F7-44DE7536BCA9}"/>
                </a:ext>
              </a:extLst>
            </p:cNvPr>
            <p:cNvSpPr/>
            <p:nvPr/>
          </p:nvSpPr>
          <p:spPr>
            <a:xfrm flipV="1">
              <a:off x="1085732" y="3899290"/>
              <a:ext cx="134866" cy="669"/>
            </a:xfrm>
            <a:custGeom>
              <a:avLst/>
              <a:gdLst>
                <a:gd name="connsiteX0" fmla="*/ 338 w 134866"/>
                <a:gd name="connsiteY0" fmla="*/ 404 h 669"/>
                <a:gd name="connsiteX1" fmla="*/ 135205 w 134866"/>
                <a:gd name="connsiteY1" fmla="*/ 404 h 669"/>
              </a:gdLst>
              <a:ahLst/>
              <a:cxnLst>
                <a:cxn ang="0">
                  <a:pos x="connsiteX0" y="connsiteY0"/>
                </a:cxn>
                <a:cxn ang="0">
                  <a:pos x="connsiteX1" y="connsiteY1"/>
                </a:cxn>
              </a:cxnLst>
              <a:rect l="l" t="t" r="r" b="b"/>
              <a:pathLst>
                <a:path w="134866" h="669">
                  <a:moveTo>
                    <a:pt x="338" y="404"/>
                  </a:moveTo>
                  <a:lnTo>
                    <a:pt x="135205" y="404"/>
                  </a:lnTo>
                </a:path>
              </a:pathLst>
            </a:custGeom>
            <a:grpFill/>
            <a:ln w="13388" cap="rnd">
              <a:solidFill>
                <a:schemeClr val="bg1"/>
              </a:solidFill>
              <a:prstDash val="solid"/>
              <a:round/>
            </a:ln>
          </p:spPr>
          <p:txBody>
            <a:bodyPr rtlCol="0" anchor="ctr"/>
            <a:lstStyle/>
            <a:p>
              <a:endParaRPr lang="en-US"/>
            </a:p>
          </p:txBody>
        </p:sp>
        <p:sp>
          <p:nvSpPr>
            <p:cNvPr id="227" name="Freeform: Shape 56">
              <a:extLst>
                <a:ext uri="{FF2B5EF4-FFF2-40B4-BE49-F238E27FC236}">
                  <a16:creationId xmlns:a16="http://schemas.microsoft.com/office/drawing/2014/main" id="{0CD05067-102A-105E-BE9E-FD2D54D078DC}"/>
                </a:ext>
              </a:extLst>
            </p:cNvPr>
            <p:cNvSpPr/>
            <p:nvPr/>
          </p:nvSpPr>
          <p:spPr>
            <a:xfrm flipV="1">
              <a:off x="1085732" y="3973370"/>
              <a:ext cx="134866" cy="669"/>
            </a:xfrm>
            <a:custGeom>
              <a:avLst/>
              <a:gdLst>
                <a:gd name="connsiteX0" fmla="*/ 338 w 134866"/>
                <a:gd name="connsiteY0" fmla="*/ 514 h 669"/>
                <a:gd name="connsiteX1" fmla="*/ 135205 w 134866"/>
                <a:gd name="connsiteY1" fmla="*/ 514 h 669"/>
              </a:gdLst>
              <a:ahLst/>
              <a:cxnLst>
                <a:cxn ang="0">
                  <a:pos x="connsiteX0" y="connsiteY0"/>
                </a:cxn>
                <a:cxn ang="0">
                  <a:pos x="connsiteX1" y="connsiteY1"/>
                </a:cxn>
              </a:cxnLst>
              <a:rect l="l" t="t" r="r" b="b"/>
              <a:pathLst>
                <a:path w="134866" h="669">
                  <a:moveTo>
                    <a:pt x="338" y="514"/>
                  </a:moveTo>
                  <a:lnTo>
                    <a:pt x="135205" y="514"/>
                  </a:lnTo>
                </a:path>
              </a:pathLst>
            </a:custGeom>
            <a:grpFill/>
            <a:ln w="13388" cap="rnd">
              <a:solidFill>
                <a:schemeClr val="bg1"/>
              </a:solidFill>
              <a:prstDash val="solid"/>
              <a:round/>
            </a:ln>
          </p:spPr>
          <p:txBody>
            <a:bodyPr rtlCol="0" anchor="ctr"/>
            <a:lstStyle/>
            <a:p>
              <a:endParaRPr lang="en-US"/>
            </a:p>
          </p:txBody>
        </p:sp>
        <p:sp>
          <p:nvSpPr>
            <p:cNvPr id="228" name="Freeform: Shape 57">
              <a:extLst>
                <a:ext uri="{FF2B5EF4-FFF2-40B4-BE49-F238E27FC236}">
                  <a16:creationId xmlns:a16="http://schemas.microsoft.com/office/drawing/2014/main" id="{EE0D2132-5614-FD76-C778-F884A99990D2}"/>
                </a:ext>
              </a:extLst>
            </p:cNvPr>
            <p:cNvSpPr/>
            <p:nvPr/>
          </p:nvSpPr>
          <p:spPr>
            <a:xfrm flipV="1">
              <a:off x="1085732" y="4000146"/>
              <a:ext cx="134866" cy="669"/>
            </a:xfrm>
            <a:custGeom>
              <a:avLst/>
              <a:gdLst>
                <a:gd name="connsiteX0" fmla="*/ 338 w 134866"/>
                <a:gd name="connsiteY0" fmla="*/ 554 h 669"/>
                <a:gd name="connsiteX1" fmla="*/ 135205 w 134866"/>
                <a:gd name="connsiteY1" fmla="*/ 554 h 669"/>
              </a:gdLst>
              <a:ahLst/>
              <a:cxnLst>
                <a:cxn ang="0">
                  <a:pos x="connsiteX0" y="connsiteY0"/>
                </a:cxn>
                <a:cxn ang="0">
                  <a:pos x="connsiteX1" y="connsiteY1"/>
                </a:cxn>
              </a:cxnLst>
              <a:rect l="l" t="t" r="r" b="b"/>
              <a:pathLst>
                <a:path w="134866" h="669">
                  <a:moveTo>
                    <a:pt x="338" y="554"/>
                  </a:moveTo>
                  <a:lnTo>
                    <a:pt x="135205" y="554"/>
                  </a:lnTo>
                </a:path>
              </a:pathLst>
            </a:custGeom>
            <a:grpFill/>
            <a:ln w="13388" cap="rnd">
              <a:solidFill>
                <a:schemeClr val="bg1"/>
              </a:solidFill>
              <a:prstDash val="solid"/>
              <a:round/>
            </a:ln>
          </p:spPr>
          <p:txBody>
            <a:bodyPr rtlCol="0" anchor="ctr"/>
            <a:lstStyle/>
            <a:p>
              <a:endParaRPr lang="en-US"/>
            </a:p>
          </p:txBody>
        </p:sp>
      </p:grpSp>
      <p:sp>
        <p:nvSpPr>
          <p:cNvPr id="229" name="CuadroTexto 228">
            <a:extLst>
              <a:ext uri="{FF2B5EF4-FFF2-40B4-BE49-F238E27FC236}">
                <a16:creationId xmlns:a16="http://schemas.microsoft.com/office/drawing/2014/main" id="{0FD8ECAD-D8CE-E39F-9812-BB154792BFE4}"/>
              </a:ext>
            </a:extLst>
          </p:cNvPr>
          <p:cNvSpPr txBox="1"/>
          <p:nvPr/>
        </p:nvSpPr>
        <p:spPr>
          <a:xfrm>
            <a:off x="6125181" y="4994776"/>
            <a:ext cx="3299265" cy="523220"/>
          </a:xfrm>
          <a:prstGeom prst="rect">
            <a:avLst/>
          </a:prstGeom>
          <a:noFill/>
        </p:spPr>
        <p:txBody>
          <a:bodyPr wrap="square">
            <a:spAutoFit/>
          </a:bodyPr>
          <a:lstStyle/>
          <a:p>
            <a:pPr algn="just"/>
            <a:r>
              <a:rPr lang="es-ES" sz="1400"/>
              <a:t>Si </a:t>
            </a:r>
            <a:r>
              <a:rPr lang="es-ES" sz="1400" b="1">
                <a:solidFill>
                  <a:srgbClr val="1D5353"/>
                </a:solidFill>
              </a:rPr>
              <a:t>no renuncia</a:t>
            </a:r>
            <a:r>
              <a:rPr lang="es-ES" sz="1400"/>
              <a:t>,</a:t>
            </a:r>
            <a:r>
              <a:rPr lang="es-ES" sz="1400" b="1">
                <a:solidFill>
                  <a:schemeClr val="accent2"/>
                </a:solidFill>
              </a:rPr>
              <a:t> </a:t>
            </a:r>
            <a:r>
              <a:rPr lang="es-ES" sz="1400"/>
              <a:t>la BCD es la BBCC mínima de socios</a:t>
            </a:r>
          </a:p>
        </p:txBody>
      </p:sp>
      <p:sp>
        <p:nvSpPr>
          <p:cNvPr id="230" name="CuadroTexto 229">
            <a:extLst>
              <a:ext uri="{FF2B5EF4-FFF2-40B4-BE49-F238E27FC236}">
                <a16:creationId xmlns:a16="http://schemas.microsoft.com/office/drawing/2014/main" id="{62E1753E-6B56-3545-7697-68D341A16C30}"/>
              </a:ext>
            </a:extLst>
          </p:cNvPr>
          <p:cNvSpPr txBox="1"/>
          <p:nvPr/>
        </p:nvSpPr>
        <p:spPr>
          <a:xfrm>
            <a:off x="6101333" y="2735709"/>
            <a:ext cx="3344369" cy="523220"/>
          </a:xfrm>
          <a:prstGeom prst="rect">
            <a:avLst/>
          </a:prstGeom>
          <a:noFill/>
        </p:spPr>
        <p:txBody>
          <a:bodyPr wrap="square">
            <a:spAutoFit/>
          </a:bodyPr>
          <a:lstStyle/>
          <a:p>
            <a:pPr algn="just"/>
            <a:r>
              <a:rPr lang="es-ES" sz="1400"/>
              <a:t>Si </a:t>
            </a:r>
            <a:r>
              <a:rPr lang="es-ES" sz="1400" b="1">
                <a:solidFill>
                  <a:srgbClr val="1D5353"/>
                </a:solidFill>
              </a:rPr>
              <a:t>no renuncia a la BBCC mínima de socios</a:t>
            </a:r>
            <a:r>
              <a:rPr lang="es-ES" sz="1400"/>
              <a:t>, la BCD es la BBCC mínima de socios.</a:t>
            </a:r>
          </a:p>
        </p:txBody>
      </p:sp>
      <p:grpSp>
        <p:nvGrpSpPr>
          <p:cNvPr id="27" name="Grupo 26">
            <a:extLst>
              <a:ext uri="{FF2B5EF4-FFF2-40B4-BE49-F238E27FC236}">
                <a16:creationId xmlns:a16="http://schemas.microsoft.com/office/drawing/2014/main" id="{FB0AC152-236F-39F4-7172-06607268D99B}"/>
              </a:ext>
            </a:extLst>
          </p:cNvPr>
          <p:cNvGrpSpPr/>
          <p:nvPr/>
        </p:nvGrpSpPr>
        <p:grpSpPr>
          <a:xfrm>
            <a:off x="9375966" y="1397279"/>
            <a:ext cx="1224000" cy="1080000"/>
            <a:chOff x="9554404" y="1397279"/>
            <a:chExt cx="1224000" cy="1080000"/>
          </a:xfrm>
        </p:grpSpPr>
        <p:sp>
          <p:nvSpPr>
            <p:cNvPr id="233" name="Oval 41">
              <a:extLst>
                <a:ext uri="{FF2B5EF4-FFF2-40B4-BE49-F238E27FC236}">
                  <a16:creationId xmlns:a16="http://schemas.microsoft.com/office/drawing/2014/main" id="{67285F46-39FF-16D3-7528-F6C492393C50}"/>
                </a:ext>
              </a:extLst>
            </p:cNvPr>
            <p:cNvSpPr/>
            <p:nvPr/>
          </p:nvSpPr>
          <p:spPr>
            <a:xfrm flipH="1">
              <a:off x="9626404" y="1397279"/>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234" name="CuadroTexto 233">
              <a:extLst>
                <a:ext uri="{FF2B5EF4-FFF2-40B4-BE49-F238E27FC236}">
                  <a16:creationId xmlns:a16="http://schemas.microsoft.com/office/drawing/2014/main" id="{9D0D6E4E-EA71-0976-55F1-B7B919EBC8E8}"/>
                </a:ext>
              </a:extLst>
            </p:cNvPr>
            <p:cNvSpPr txBox="1"/>
            <p:nvPr/>
          </p:nvSpPr>
          <p:spPr>
            <a:xfrm>
              <a:off x="9554404" y="1724913"/>
              <a:ext cx="1224000" cy="424732"/>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Resolución</a:t>
              </a:r>
            </a:p>
            <a:p>
              <a:pPr algn="ctr">
                <a:lnSpc>
                  <a:spcPct val="90000"/>
                </a:lnSpc>
              </a:pPr>
              <a:r>
                <a:rPr lang="es-ES" sz="1200" b="1" kern="0">
                  <a:solidFill>
                    <a:schemeClr val="bg1"/>
                  </a:solidFill>
                  <a:cs typeface="Arial" panose="020B0604020202020204" pitchFamily="34" charset="0"/>
                </a:rPr>
                <a:t>TA R 23 340</a:t>
              </a:r>
            </a:p>
          </p:txBody>
        </p:sp>
      </p:grpSp>
      <p:grpSp>
        <p:nvGrpSpPr>
          <p:cNvPr id="28" name="Grupo 27">
            <a:extLst>
              <a:ext uri="{FF2B5EF4-FFF2-40B4-BE49-F238E27FC236}">
                <a16:creationId xmlns:a16="http://schemas.microsoft.com/office/drawing/2014/main" id="{BB3CB169-F1BE-C2B0-861C-5470658E39CD}"/>
              </a:ext>
            </a:extLst>
          </p:cNvPr>
          <p:cNvGrpSpPr/>
          <p:nvPr/>
        </p:nvGrpSpPr>
        <p:grpSpPr>
          <a:xfrm>
            <a:off x="9375966" y="2498443"/>
            <a:ext cx="1224000" cy="1080000"/>
            <a:chOff x="9537131" y="2498443"/>
            <a:chExt cx="1224000" cy="1080000"/>
          </a:xfrm>
        </p:grpSpPr>
        <p:sp>
          <p:nvSpPr>
            <p:cNvPr id="236" name="Oval 41">
              <a:extLst>
                <a:ext uri="{FF2B5EF4-FFF2-40B4-BE49-F238E27FC236}">
                  <a16:creationId xmlns:a16="http://schemas.microsoft.com/office/drawing/2014/main" id="{B1035DD2-8872-B564-D559-5D8763F7FFA4}"/>
                </a:ext>
              </a:extLst>
            </p:cNvPr>
            <p:cNvSpPr/>
            <p:nvPr/>
          </p:nvSpPr>
          <p:spPr>
            <a:xfrm flipH="1">
              <a:off x="9609131" y="2498443"/>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237" name="CuadroTexto 236">
              <a:extLst>
                <a:ext uri="{FF2B5EF4-FFF2-40B4-BE49-F238E27FC236}">
                  <a16:creationId xmlns:a16="http://schemas.microsoft.com/office/drawing/2014/main" id="{6E32B777-0E7D-28A3-8EF1-888306661F6E}"/>
                </a:ext>
              </a:extLst>
            </p:cNvPr>
            <p:cNvSpPr txBox="1"/>
            <p:nvPr/>
          </p:nvSpPr>
          <p:spPr>
            <a:xfrm>
              <a:off x="9537131" y="2659878"/>
              <a:ext cx="1224000" cy="757130"/>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Resoluciones</a:t>
              </a:r>
            </a:p>
            <a:p>
              <a:pPr>
                <a:lnSpc>
                  <a:spcPct val="90000"/>
                </a:lnSpc>
              </a:pPr>
              <a:r>
                <a:rPr lang="es-ES" sz="1200" b="1" kern="0">
                  <a:solidFill>
                    <a:schemeClr val="bg1"/>
                  </a:solidFill>
                  <a:cs typeface="Arial" panose="020B0604020202020204" pitchFamily="34" charset="0"/>
                </a:rPr>
                <a:t>   TA R 23 730 </a:t>
              </a:r>
            </a:p>
            <a:p>
              <a:pPr>
                <a:lnSpc>
                  <a:spcPct val="90000"/>
                </a:lnSpc>
              </a:pPr>
              <a:r>
                <a:rPr lang="es-ES" sz="1200" b="1" kern="0">
                  <a:solidFill>
                    <a:schemeClr val="bg1"/>
                  </a:solidFill>
                  <a:cs typeface="Arial" panose="020B0604020202020204" pitchFamily="34" charset="0"/>
                </a:rPr>
                <a:t>   TA R 23 731</a:t>
              </a:r>
            </a:p>
            <a:p>
              <a:pPr>
                <a:lnSpc>
                  <a:spcPct val="90000"/>
                </a:lnSpc>
              </a:pPr>
              <a:r>
                <a:rPr lang="es-ES" sz="1200" b="1" kern="0">
                  <a:solidFill>
                    <a:schemeClr val="bg1"/>
                  </a:solidFill>
                  <a:cs typeface="Arial" panose="020B0604020202020204" pitchFamily="34" charset="0"/>
                </a:rPr>
                <a:t>   TA R 23 732</a:t>
              </a:r>
            </a:p>
          </p:txBody>
        </p:sp>
      </p:grpSp>
      <p:grpSp>
        <p:nvGrpSpPr>
          <p:cNvPr id="29" name="Grupo 28">
            <a:extLst>
              <a:ext uri="{FF2B5EF4-FFF2-40B4-BE49-F238E27FC236}">
                <a16:creationId xmlns:a16="http://schemas.microsoft.com/office/drawing/2014/main" id="{C0E2000B-71E0-2966-05B6-44A45C7DA14B}"/>
              </a:ext>
            </a:extLst>
          </p:cNvPr>
          <p:cNvGrpSpPr/>
          <p:nvPr/>
        </p:nvGrpSpPr>
        <p:grpSpPr>
          <a:xfrm>
            <a:off x="9375966" y="3648568"/>
            <a:ext cx="1224000" cy="1080000"/>
            <a:chOff x="9426206" y="3648568"/>
            <a:chExt cx="1224000" cy="1080000"/>
          </a:xfrm>
        </p:grpSpPr>
        <p:sp>
          <p:nvSpPr>
            <p:cNvPr id="239" name="Oval 41">
              <a:extLst>
                <a:ext uri="{FF2B5EF4-FFF2-40B4-BE49-F238E27FC236}">
                  <a16:creationId xmlns:a16="http://schemas.microsoft.com/office/drawing/2014/main" id="{8D69CFF3-5ACE-5AA4-F490-1D649557422A}"/>
                </a:ext>
              </a:extLst>
            </p:cNvPr>
            <p:cNvSpPr/>
            <p:nvPr/>
          </p:nvSpPr>
          <p:spPr>
            <a:xfrm flipH="1">
              <a:off x="9498206" y="3648568"/>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240" name="CuadroTexto 239">
              <a:extLst>
                <a:ext uri="{FF2B5EF4-FFF2-40B4-BE49-F238E27FC236}">
                  <a16:creationId xmlns:a16="http://schemas.microsoft.com/office/drawing/2014/main" id="{375A3798-BB75-1792-C90D-65E0067A041D}"/>
                </a:ext>
              </a:extLst>
            </p:cNvPr>
            <p:cNvSpPr txBox="1"/>
            <p:nvPr/>
          </p:nvSpPr>
          <p:spPr>
            <a:xfrm>
              <a:off x="9426206" y="3810003"/>
              <a:ext cx="1224000" cy="757130"/>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Resoluciones</a:t>
              </a:r>
            </a:p>
            <a:p>
              <a:pPr algn="ctr">
                <a:lnSpc>
                  <a:spcPct val="90000"/>
                </a:lnSpc>
              </a:pPr>
              <a:r>
                <a:rPr lang="es-ES" sz="1200" b="1" kern="0">
                  <a:solidFill>
                    <a:schemeClr val="bg1"/>
                  </a:solidFill>
                  <a:cs typeface="Arial" panose="020B0604020202020204" pitchFamily="34" charset="0"/>
                </a:rPr>
                <a:t>TA R 23 2050</a:t>
              </a:r>
            </a:p>
            <a:p>
              <a:pPr algn="ctr">
                <a:lnSpc>
                  <a:spcPct val="90000"/>
                </a:lnSpc>
              </a:pPr>
              <a:r>
                <a:rPr lang="es-ES" sz="1200" b="1" kern="0">
                  <a:solidFill>
                    <a:schemeClr val="bg1"/>
                  </a:solidFill>
                  <a:cs typeface="Arial" panose="020B0604020202020204" pitchFamily="34" charset="0"/>
                </a:rPr>
                <a:t>TA R 23 2051</a:t>
              </a:r>
            </a:p>
            <a:p>
              <a:pPr algn="ctr">
                <a:lnSpc>
                  <a:spcPct val="90000"/>
                </a:lnSpc>
              </a:pPr>
              <a:r>
                <a:rPr lang="es-ES" sz="1200" b="1" kern="0">
                  <a:solidFill>
                    <a:schemeClr val="bg1"/>
                  </a:solidFill>
                  <a:cs typeface="Arial" panose="020B0604020202020204" pitchFamily="34" charset="0"/>
                </a:rPr>
                <a:t>TA R 23 2052</a:t>
              </a:r>
            </a:p>
          </p:txBody>
        </p:sp>
      </p:grpSp>
      <p:grpSp>
        <p:nvGrpSpPr>
          <p:cNvPr id="33" name="Grupo 32">
            <a:extLst>
              <a:ext uri="{FF2B5EF4-FFF2-40B4-BE49-F238E27FC236}">
                <a16:creationId xmlns:a16="http://schemas.microsoft.com/office/drawing/2014/main" id="{25B02155-EEA6-CA8C-5304-2E59D21BDD4D}"/>
              </a:ext>
            </a:extLst>
          </p:cNvPr>
          <p:cNvGrpSpPr/>
          <p:nvPr/>
        </p:nvGrpSpPr>
        <p:grpSpPr>
          <a:xfrm>
            <a:off x="9375966" y="4749732"/>
            <a:ext cx="1224000" cy="1080000"/>
            <a:chOff x="9496939" y="4749732"/>
            <a:chExt cx="1224000" cy="1080000"/>
          </a:xfrm>
        </p:grpSpPr>
        <p:sp>
          <p:nvSpPr>
            <p:cNvPr id="242" name="Oval 41">
              <a:extLst>
                <a:ext uri="{FF2B5EF4-FFF2-40B4-BE49-F238E27FC236}">
                  <a16:creationId xmlns:a16="http://schemas.microsoft.com/office/drawing/2014/main" id="{2ADB9934-B034-861E-A548-9E064A09C496}"/>
                </a:ext>
              </a:extLst>
            </p:cNvPr>
            <p:cNvSpPr/>
            <p:nvPr/>
          </p:nvSpPr>
          <p:spPr>
            <a:xfrm flipH="1">
              <a:off x="9568939" y="4749732"/>
              <a:ext cx="1080000" cy="1080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100" b="1" kern="0">
                <a:solidFill>
                  <a:schemeClr val="bg1"/>
                </a:solidFill>
                <a:cs typeface="Arial" panose="020B0604020202020204" pitchFamily="34" charset="0"/>
              </a:endParaRPr>
            </a:p>
          </p:txBody>
        </p:sp>
        <p:sp>
          <p:nvSpPr>
            <p:cNvPr id="243" name="CuadroTexto 242">
              <a:extLst>
                <a:ext uri="{FF2B5EF4-FFF2-40B4-BE49-F238E27FC236}">
                  <a16:creationId xmlns:a16="http://schemas.microsoft.com/office/drawing/2014/main" id="{5E2A8C2C-BAE1-C5F2-941A-ED4714515BAC}"/>
                </a:ext>
              </a:extLst>
            </p:cNvPr>
            <p:cNvSpPr txBox="1"/>
            <p:nvPr/>
          </p:nvSpPr>
          <p:spPr>
            <a:xfrm>
              <a:off x="9496939" y="4911167"/>
              <a:ext cx="1224000" cy="757130"/>
            </a:xfrm>
            <a:prstGeom prst="rect">
              <a:avLst/>
            </a:prstGeom>
            <a:noFill/>
          </p:spPr>
          <p:txBody>
            <a:bodyPr wrap="square">
              <a:spAutoFit/>
            </a:bodyPr>
            <a:lstStyle/>
            <a:p>
              <a:pPr algn="ctr">
                <a:lnSpc>
                  <a:spcPct val="90000"/>
                </a:lnSpc>
              </a:pPr>
              <a:r>
                <a:rPr lang="es-ES" sz="1200" b="1" kern="0">
                  <a:solidFill>
                    <a:schemeClr val="bg1"/>
                  </a:solidFill>
                  <a:cs typeface="Arial" panose="020B0604020202020204" pitchFamily="34" charset="0"/>
                </a:rPr>
                <a:t>Resoluciones</a:t>
              </a:r>
            </a:p>
            <a:p>
              <a:pPr>
                <a:lnSpc>
                  <a:spcPct val="90000"/>
                </a:lnSpc>
              </a:pPr>
              <a:r>
                <a:rPr lang="es-ES" sz="1200" b="1" kern="0">
                  <a:solidFill>
                    <a:schemeClr val="bg1"/>
                  </a:solidFill>
                  <a:cs typeface="Arial" panose="020B0604020202020204" pitchFamily="34" charset="0"/>
                </a:rPr>
                <a:t>   TA R 23 2030 </a:t>
              </a:r>
            </a:p>
            <a:p>
              <a:pPr>
                <a:lnSpc>
                  <a:spcPct val="90000"/>
                </a:lnSpc>
              </a:pPr>
              <a:r>
                <a:rPr lang="es-ES" sz="1200" b="1" kern="0">
                  <a:solidFill>
                    <a:schemeClr val="bg1"/>
                  </a:solidFill>
                  <a:cs typeface="Arial" panose="020B0604020202020204" pitchFamily="34" charset="0"/>
                </a:rPr>
                <a:t>   TA R 23 2031</a:t>
              </a:r>
            </a:p>
            <a:p>
              <a:pPr>
                <a:lnSpc>
                  <a:spcPct val="90000"/>
                </a:lnSpc>
              </a:pPr>
              <a:r>
                <a:rPr lang="es-ES" sz="1200" b="1" kern="0">
                  <a:solidFill>
                    <a:schemeClr val="bg1"/>
                  </a:solidFill>
                  <a:cs typeface="Arial" panose="020B0604020202020204" pitchFamily="34" charset="0"/>
                </a:rPr>
                <a:t>   TA R 23 2032</a:t>
              </a:r>
            </a:p>
          </p:txBody>
        </p:sp>
      </p:grpSp>
      <p:grpSp>
        <p:nvGrpSpPr>
          <p:cNvPr id="10" name="Grupo 9">
            <a:extLst>
              <a:ext uri="{FF2B5EF4-FFF2-40B4-BE49-F238E27FC236}">
                <a16:creationId xmlns:a16="http://schemas.microsoft.com/office/drawing/2014/main" id="{02DCE7E0-6711-C447-469A-09615367D039}"/>
              </a:ext>
            </a:extLst>
          </p:cNvPr>
          <p:cNvGrpSpPr/>
          <p:nvPr/>
        </p:nvGrpSpPr>
        <p:grpSpPr>
          <a:xfrm>
            <a:off x="83315" y="100378"/>
            <a:ext cx="11312995" cy="630845"/>
            <a:chOff x="101977" y="91047"/>
            <a:chExt cx="11312995" cy="630845"/>
          </a:xfrm>
        </p:grpSpPr>
        <p:sp>
          <p:nvSpPr>
            <p:cNvPr id="12" name="TextBox 12">
              <a:extLst>
                <a:ext uri="{FF2B5EF4-FFF2-40B4-BE49-F238E27FC236}">
                  <a16:creationId xmlns:a16="http://schemas.microsoft.com/office/drawing/2014/main" id="{2AE0862E-D193-C14A-A643-B3022F583E9B}"/>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3" name="Grupo 12">
              <a:extLst>
                <a:ext uri="{FF2B5EF4-FFF2-40B4-BE49-F238E27FC236}">
                  <a16:creationId xmlns:a16="http://schemas.microsoft.com/office/drawing/2014/main" id="{C498BA52-A852-7E7D-F024-5FD90595853E}"/>
                </a:ext>
              </a:extLst>
            </p:cNvPr>
            <p:cNvGrpSpPr/>
            <p:nvPr/>
          </p:nvGrpSpPr>
          <p:grpSpPr>
            <a:xfrm>
              <a:off x="101977" y="91047"/>
              <a:ext cx="712074" cy="630845"/>
              <a:chOff x="101977" y="91047"/>
              <a:chExt cx="712074" cy="630845"/>
            </a:xfrm>
          </p:grpSpPr>
          <p:sp>
            <p:nvSpPr>
              <p:cNvPr id="15" name="Graphic 10">
                <a:extLst>
                  <a:ext uri="{FF2B5EF4-FFF2-40B4-BE49-F238E27FC236}">
                    <a16:creationId xmlns:a16="http://schemas.microsoft.com/office/drawing/2014/main" id="{1EA39084-D1AD-2EA2-B6AA-9E5C2ABD7497}"/>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TextBox 38">
                <a:extLst>
                  <a:ext uri="{FF2B5EF4-FFF2-40B4-BE49-F238E27FC236}">
                    <a16:creationId xmlns:a16="http://schemas.microsoft.com/office/drawing/2014/main" id="{0A55FD67-AAD9-8D52-9485-2C3C075D782F}"/>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8" name="Imagen 7">
            <a:extLst>
              <a:ext uri="{FF2B5EF4-FFF2-40B4-BE49-F238E27FC236}">
                <a16:creationId xmlns:a16="http://schemas.microsoft.com/office/drawing/2014/main" id="{E2C1AF49-F3F7-56EA-6830-012974E3C337}"/>
              </a:ext>
            </a:extLst>
          </p:cNvPr>
          <p:cNvPicPr>
            <a:picLocks noChangeAspect="1"/>
          </p:cNvPicPr>
          <p:nvPr/>
        </p:nvPicPr>
        <p:blipFill>
          <a:blip r:embed="rId4"/>
          <a:stretch>
            <a:fillRect/>
          </a:stretch>
        </p:blipFill>
        <p:spPr>
          <a:xfrm>
            <a:off x="5434586" y="145473"/>
            <a:ext cx="2196000" cy="574317"/>
          </a:xfrm>
          <a:prstGeom prst="rect">
            <a:avLst/>
          </a:prstGeom>
        </p:spPr>
      </p:pic>
      <p:sp>
        <p:nvSpPr>
          <p:cNvPr id="20" name="!!CoverSlideFooterText">
            <a:extLst>
              <a:ext uri="{FF2B5EF4-FFF2-40B4-BE49-F238E27FC236}">
                <a16:creationId xmlns:a16="http://schemas.microsoft.com/office/drawing/2014/main" id="{D955193B-88F5-C231-4ECD-55CB26F3134E}"/>
              </a:ext>
            </a:extLst>
          </p:cNvPr>
          <p:cNvSpPr>
            <a:spLocks/>
          </p:cNvSpPr>
          <p:nvPr/>
        </p:nvSpPr>
        <p:spPr bwMode="auto">
          <a:xfrm>
            <a:off x="11083505" y="464931"/>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1" name="!!CoverSlideFooterText">
            <a:extLst>
              <a:ext uri="{FF2B5EF4-FFF2-40B4-BE49-F238E27FC236}">
                <a16:creationId xmlns:a16="http://schemas.microsoft.com/office/drawing/2014/main" id="{62D92729-4686-BDCB-6F9B-8EB5417186D4}"/>
              </a:ext>
            </a:extLst>
          </p:cNvPr>
          <p:cNvSpPr>
            <a:spLocks/>
          </p:cNvSpPr>
          <p:nvPr/>
        </p:nvSpPr>
        <p:spPr bwMode="auto">
          <a:xfrm rot="17288340">
            <a:off x="11554298" y="103440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spTree>
    <p:extLst>
      <p:ext uri="{BB962C8B-B14F-4D97-AF65-F5344CB8AC3E}">
        <p14:creationId xmlns:p14="http://schemas.microsoft.com/office/powerpoint/2010/main" val="380737234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63</a:t>
            </a:fld>
            <a:endParaRPr lang="es-ES"/>
          </a:p>
        </p:txBody>
      </p:sp>
      <p:sp>
        <p:nvSpPr>
          <p:cNvPr id="53" name="Subtitle 2">
            <a:extLst>
              <a:ext uri="{FF2B5EF4-FFF2-40B4-BE49-F238E27FC236}">
                <a16:creationId xmlns:a16="http://schemas.microsoft.com/office/drawing/2014/main" id="{9C7EC318-BA6A-3688-432A-6D3660A52411}"/>
              </a:ext>
            </a:extLst>
          </p:cNvPr>
          <p:cNvSpPr txBox="1">
            <a:spLocks noChangeArrowheads="1"/>
          </p:cNvSpPr>
          <p:nvPr/>
        </p:nvSpPr>
        <p:spPr bwMode="auto">
          <a:xfrm>
            <a:off x="7291531" y="3188177"/>
            <a:ext cx="237094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BBCC mínima mensual de socios de 1.000 €</a:t>
            </a:r>
          </a:p>
        </p:txBody>
      </p:sp>
      <p:cxnSp>
        <p:nvCxnSpPr>
          <p:cNvPr id="55" name="Straight Connector 11">
            <a:extLst>
              <a:ext uri="{FF2B5EF4-FFF2-40B4-BE49-F238E27FC236}">
                <a16:creationId xmlns:a16="http://schemas.microsoft.com/office/drawing/2014/main" id="{862C504A-BD1E-116C-8948-F058BC6C708D}"/>
              </a:ext>
            </a:extLst>
          </p:cNvPr>
          <p:cNvCxnSpPr>
            <a:cxnSpLocks/>
          </p:cNvCxnSpPr>
          <p:nvPr/>
        </p:nvCxnSpPr>
        <p:spPr>
          <a:xfrm>
            <a:off x="7187154" y="3120754"/>
            <a:ext cx="0" cy="608682"/>
          </a:xfrm>
          <a:prstGeom prst="line">
            <a:avLst/>
          </a:prstGeom>
          <a:ln w="31750">
            <a:solidFill>
              <a:schemeClr val="accent3"/>
            </a:solidFill>
          </a:ln>
        </p:spPr>
        <p:style>
          <a:lnRef idx="1">
            <a:schemeClr val="accent1"/>
          </a:lnRef>
          <a:fillRef idx="0">
            <a:schemeClr val="accent1"/>
          </a:fillRef>
          <a:effectRef idx="0">
            <a:schemeClr val="accent1"/>
          </a:effectRef>
          <a:fontRef idx="minor">
            <a:schemeClr val="tx1"/>
          </a:fontRef>
        </p:style>
      </p:cxnSp>
      <p:sp>
        <p:nvSpPr>
          <p:cNvPr id="56" name="Subtitle 2">
            <a:extLst>
              <a:ext uri="{FF2B5EF4-FFF2-40B4-BE49-F238E27FC236}">
                <a16:creationId xmlns:a16="http://schemas.microsoft.com/office/drawing/2014/main" id="{9372D12F-8933-A111-517B-9D6C5C3AE438}"/>
              </a:ext>
            </a:extLst>
          </p:cNvPr>
          <p:cNvSpPr txBox="1">
            <a:spLocks noChangeArrowheads="1"/>
          </p:cNvSpPr>
          <p:nvPr/>
        </p:nvSpPr>
        <p:spPr bwMode="auto">
          <a:xfrm>
            <a:off x="8317721" y="5027978"/>
            <a:ext cx="3073811"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err="1">
                <a:latin typeface="+mn-lt"/>
                <a:ea typeface="Lato Light" panose="020F0502020204030203" pitchFamily="34" charset="0"/>
                <a:cs typeface="Segoe UI" panose="020B0502040204020203" pitchFamily="34" charset="0"/>
              </a:rPr>
              <a:t>BBCCs</a:t>
            </a:r>
            <a:r>
              <a:rPr lang="es-ES" altLang="en-US" sz="1600">
                <a:latin typeface="+mn-lt"/>
                <a:ea typeface="Lato Light" panose="020F0502020204030203" pitchFamily="34" charset="0"/>
                <a:cs typeface="Segoe UI" panose="020B0502040204020203" pitchFamily="34" charset="0"/>
              </a:rPr>
              <a:t> reducidas</a:t>
            </a:r>
          </a:p>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BBCC establecida para los periodos sin BBCC reducida en la mínima del tramo 1 de la tabla reducida de RNM</a:t>
            </a:r>
          </a:p>
        </p:txBody>
      </p:sp>
      <p:cxnSp>
        <p:nvCxnSpPr>
          <p:cNvPr id="57" name="Straight Connector 11">
            <a:extLst>
              <a:ext uri="{FF2B5EF4-FFF2-40B4-BE49-F238E27FC236}">
                <a16:creationId xmlns:a16="http://schemas.microsoft.com/office/drawing/2014/main" id="{C4375673-72B9-C773-EE8B-75C6963F6F31}"/>
              </a:ext>
            </a:extLst>
          </p:cNvPr>
          <p:cNvCxnSpPr>
            <a:cxnSpLocks/>
          </p:cNvCxnSpPr>
          <p:nvPr/>
        </p:nvCxnSpPr>
        <p:spPr>
          <a:xfrm>
            <a:off x="8175638" y="4930380"/>
            <a:ext cx="0" cy="1440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cxnSp>
        <p:nvCxnSpPr>
          <p:cNvPr id="58" name="Straight Connector 11">
            <a:extLst>
              <a:ext uri="{FF2B5EF4-FFF2-40B4-BE49-F238E27FC236}">
                <a16:creationId xmlns:a16="http://schemas.microsoft.com/office/drawing/2014/main" id="{195CB45E-ADD9-880B-5AEB-552D9FEC4A52}"/>
              </a:ext>
            </a:extLst>
          </p:cNvPr>
          <p:cNvCxnSpPr>
            <a:cxnSpLocks/>
          </p:cNvCxnSpPr>
          <p:nvPr/>
        </p:nvCxnSpPr>
        <p:spPr>
          <a:xfrm>
            <a:off x="3773763" y="4930380"/>
            <a:ext cx="0" cy="1440000"/>
          </a:xfrm>
          <a:prstGeom prst="line">
            <a:avLst/>
          </a:prstGeom>
          <a:ln w="31750">
            <a:solidFill>
              <a:srgbClr val="E5AA15"/>
            </a:solidFill>
          </a:ln>
        </p:spPr>
        <p:style>
          <a:lnRef idx="1">
            <a:schemeClr val="accent1"/>
          </a:lnRef>
          <a:fillRef idx="0">
            <a:schemeClr val="accent1"/>
          </a:fillRef>
          <a:effectRef idx="0">
            <a:schemeClr val="accent1"/>
          </a:effectRef>
          <a:fontRef idx="minor">
            <a:schemeClr val="tx1"/>
          </a:fontRef>
        </p:style>
      </p:cxnSp>
      <p:sp>
        <p:nvSpPr>
          <p:cNvPr id="59" name="Subtitle 2">
            <a:extLst>
              <a:ext uri="{FF2B5EF4-FFF2-40B4-BE49-F238E27FC236}">
                <a16:creationId xmlns:a16="http://schemas.microsoft.com/office/drawing/2014/main" id="{86B2132A-A60E-B486-E57D-C1AE972D121E}"/>
              </a:ext>
            </a:extLst>
          </p:cNvPr>
          <p:cNvSpPr txBox="1">
            <a:spLocks noChangeArrowheads="1"/>
          </p:cNvSpPr>
          <p:nvPr/>
        </p:nvSpPr>
        <p:spPr bwMode="auto">
          <a:xfrm flipH="1">
            <a:off x="418641" y="5027978"/>
            <a:ext cx="3166587" cy="106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r">
              <a:lnSpc>
                <a:spcPct val="100000"/>
              </a:lnSpc>
              <a:spcBef>
                <a:spcPts val="0"/>
              </a:spcBef>
              <a:spcAft>
                <a:spcPts val="600"/>
              </a:spcAft>
              <a:buFont typeface="Arial" panose="020B0604020202020204" pitchFamily="34" charset="0"/>
              <a:buNone/>
            </a:pPr>
            <a:r>
              <a:rPr lang="es-ES" altLang="en-US" sz="1600" err="1">
                <a:latin typeface="+mn-lt"/>
                <a:ea typeface="Lato Light" panose="020F0502020204030203" pitchFamily="34" charset="0"/>
                <a:cs typeface="Segoe UI" panose="020B0502040204020203" pitchFamily="34" charset="0"/>
              </a:rPr>
              <a:t>BBCCs</a:t>
            </a:r>
            <a:r>
              <a:rPr lang="es-ES" altLang="en-US" sz="1600">
                <a:latin typeface="+mn-lt"/>
                <a:ea typeface="Lato Light" panose="020F0502020204030203" pitchFamily="34" charset="0"/>
                <a:cs typeface="Segoe UI" panose="020B0502040204020203" pitchFamily="34" charset="0"/>
              </a:rPr>
              <a:t> reducidas</a:t>
            </a:r>
          </a:p>
          <a:p>
            <a:pPr algn="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BBCC establecida para los periodos sin BBCC reducida en la mínima del tramo 1 de la tabla reducida de RNM</a:t>
            </a:r>
          </a:p>
        </p:txBody>
      </p:sp>
      <p:sp>
        <p:nvSpPr>
          <p:cNvPr id="65" name="Elipse 64">
            <a:extLst>
              <a:ext uri="{FF2B5EF4-FFF2-40B4-BE49-F238E27FC236}">
                <a16:creationId xmlns:a16="http://schemas.microsoft.com/office/drawing/2014/main" id="{5DD17AB1-01A8-47FA-C45B-813B24629AB3}"/>
              </a:ext>
            </a:extLst>
          </p:cNvPr>
          <p:cNvSpPr/>
          <p:nvPr/>
        </p:nvSpPr>
        <p:spPr>
          <a:xfrm>
            <a:off x="5668416" y="4550561"/>
            <a:ext cx="2232000" cy="2232000"/>
          </a:xfrm>
          <a:prstGeom prst="ellipse">
            <a:avLst/>
          </a:prstGeom>
          <a:solidFill>
            <a:srgbClr val="F4AA96">
              <a:alpha val="25098"/>
            </a:srgbClr>
          </a:solidFill>
          <a:ln w="28575">
            <a:noFill/>
            <a:round/>
            <a:headEnd/>
            <a:tailEnd/>
          </a:ln>
        </p:spPr>
        <p:txBody>
          <a:bodyPr vert="horz" wrap="square" lIns="91440" tIns="45720" rIns="91440" bIns="45720" numCol="1" anchor="ctr" anchorCtr="0" compatLnSpc="1">
            <a:prstTxWarp prst="textNoShape">
              <a:avLst/>
            </a:prstTxWarp>
          </a:bodyPr>
          <a:lstStyle/>
          <a:p>
            <a:pPr algn="r"/>
            <a:r>
              <a:rPr lang="es-ES" sz="2000" b="1">
                <a:solidFill>
                  <a:srgbClr val="C00000"/>
                </a:solidFill>
                <a:latin typeface="+mj-lt"/>
              </a:rPr>
              <a:t>Venta ambulante</a:t>
            </a:r>
          </a:p>
        </p:txBody>
      </p:sp>
      <p:sp>
        <p:nvSpPr>
          <p:cNvPr id="66" name="Elipse 65">
            <a:extLst>
              <a:ext uri="{FF2B5EF4-FFF2-40B4-BE49-F238E27FC236}">
                <a16:creationId xmlns:a16="http://schemas.microsoft.com/office/drawing/2014/main" id="{76481C47-AC25-99F3-54C7-8D549F3603BF}"/>
              </a:ext>
            </a:extLst>
          </p:cNvPr>
          <p:cNvSpPr/>
          <p:nvPr/>
        </p:nvSpPr>
        <p:spPr>
          <a:xfrm>
            <a:off x="4036306" y="4550561"/>
            <a:ext cx="2232000" cy="2232000"/>
          </a:xfrm>
          <a:prstGeom prst="ellipse">
            <a:avLst/>
          </a:prstGeom>
          <a:solidFill>
            <a:srgbClr val="FFC000">
              <a:alpha val="25098"/>
            </a:srgbClr>
          </a:solidFill>
          <a:ln w="38100">
            <a:noFill/>
            <a:round/>
            <a:headEnd/>
            <a:tailEnd/>
          </a:ln>
        </p:spPr>
        <p:txBody>
          <a:bodyPr vert="horz" wrap="square" lIns="91440" tIns="45720" rIns="91440" bIns="45720" numCol="1" anchor="ctr" anchorCtr="0" compatLnSpc="1">
            <a:prstTxWarp prst="textNoShape">
              <a:avLst/>
            </a:prstTxWarp>
          </a:bodyPr>
          <a:lstStyle/>
          <a:p>
            <a:r>
              <a:rPr lang="es-ES" sz="2000" b="1">
                <a:solidFill>
                  <a:srgbClr val="BE7202"/>
                </a:solidFill>
                <a:latin typeface="+mj-lt"/>
              </a:rPr>
              <a:t>Artistas</a:t>
            </a:r>
          </a:p>
        </p:txBody>
      </p:sp>
      <p:sp>
        <p:nvSpPr>
          <p:cNvPr id="9" name="Elipse 8">
            <a:extLst>
              <a:ext uri="{FF2B5EF4-FFF2-40B4-BE49-F238E27FC236}">
                <a16:creationId xmlns:a16="http://schemas.microsoft.com/office/drawing/2014/main" id="{02775613-55C7-6B60-E93B-068D6DA3338A}"/>
              </a:ext>
            </a:extLst>
          </p:cNvPr>
          <p:cNvSpPr/>
          <p:nvPr/>
        </p:nvSpPr>
        <p:spPr>
          <a:xfrm>
            <a:off x="4800436" y="2388416"/>
            <a:ext cx="2232000" cy="2232000"/>
          </a:xfrm>
          <a:prstGeom prst="ellipse">
            <a:avLst/>
          </a:prstGeom>
          <a:solidFill>
            <a:schemeClr val="accent6">
              <a:alpha val="25098"/>
            </a:schemeClr>
          </a:solidFill>
          <a:ln w="38100">
            <a:noFill/>
            <a:round/>
            <a:headEnd/>
            <a:tailEnd/>
          </a:ln>
        </p:spPr>
        <p:txBody>
          <a:bodyPr vert="horz" wrap="square" lIns="0" tIns="0" rIns="0" bIns="0" numCol="1" anchor="ctr" anchorCtr="0" compatLnSpc="1">
            <a:prstTxWarp prst="textNoShape">
              <a:avLst/>
            </a:prstTxWarp>
          </a:bodyPr>
          <a:lstStyle/>
          <a:p>
            <a:pPr algn="ctr"/>
            <a:r>
              <a:rPr lang="es-ES" sz="2000" b="1">
                <a:solidFill>
                  <a:schemeClr val="accent2"/>
                </a:solidFill>
                <a:latin typeface="+mj-lt"/>
              </a:rPr>
              <a:t>Socio/a y/o familiar colaborador</a:t>
            </a:r>
            <a:endParaRPr lang="es-ES" sz="2000">
              <a:solidFill>
                <a:schemeClr val="accent2"/>
              </a:solidFill>
              <a:latin typeface="+mj-lt"/>
            </a:endParaRPr>
          </a:p>
        </p:txBody>
      </p:sp>
      <p:sp>
        <p:nvSpPr>
          <p:cNvPr id="8" name="Rectángulo 7">
            <a:extLst>
              <a:ext uri="{FF2B5EF4-FFF2-40B4-BE49-F238E27FC236}">
                <a16:creationId xmlns:a16="http://schemas.microsoft.com/office/drawing/2014/main" id="{6DFF3E6E-FB42-8CB4-8FDC-F6A4271C7402}"/>
              </a:ext>
            </a:extLst>
          </p:cNvPr>
          <p:cNvSpPr/>
          <p:nvPr/>
        </p:nvSpPr>
        <p:spPr>
          <a:xfrm>
            <a:off x="3962298" y="4580441"/>
            <a:ext cx="4011265" cy="2172240"/>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upo 10">
            <a:extLst>
              <a:ext uri="{FF2B5EF4-FFF2-40B4-BE49-F238E27FC236}">
                <a16:creationId xmlns:a16="http://schemas.microsoft.com/office/drawing/2014/main" id="{F5D350B6-D617-9ACE-B05D-675B9A4025D7}"/>
              </a:ext>
            </a:extLst>
          </p:cNvPr>
          <p:cNvGrpSpPr/>
          <p:nvPr/>
        </p:nvGrpSpPr>
        <p:grpSpPr>
          <a:xfrm>
            <a:off x="880598" y="494724"/>
            <a:ext cx="10430804" cy="1569660"/>
            <a:chOff x="880598" y="494724"/>
            <a:chExt cx="10430804" cy="1569660"/>
          </a:xfrm>
        </p:grpSpPr>
        <p:grpSp>
          <p:nvGrpSpPr>
            <p:cNvPr id="12" name="Grupo 11">
              <a:extLst>
                <a:ext uri="{FF2B5EF4-FFF2-40B4-BE49-F238E27FC236}">
                  <a16:creationId xmlns:a16="http://schemas.microsoft.com/office/drawing/2014/main" id="{F22EAE2D-8077-81A9-8C3F-DD9B06475D43}"/>
                </a:ext>
              </a:extLst>
            </p:cNvPr>
            <p:cNvGrpSpPr/>
            <p:nvPr/>
          </p:nvGrpSpPr>
          <p:grpSpPr>
            <a:xfrm>
              <a:off x="880598" y="767466"/>
              <a:ext cx="10327331" cy="1024176"/>
              <a:chOff x="940743" y="1311865"/>
              <a:chExt cx="10327331" cy="1024176"/>
            </a:xfrm>
          </p:grpSpPr>
          <p:sp>
            <p:nvSpPr>
              <p:cNvPr id="14" name="Persegi Panjang: Sudut Lengkung 1">
                <a:extLst>
                  <a:ext uri="{FF2B5EF4-FFF2-40B4-BE49-F238E27FC236}">
                    <a16:creationId xmlns:a16="http://schemas.microsoft.com/office/drawing/2014/main" id="{6C79A79C-F739-D8AF-7FEC-DE89A0CD8CA5}"/>
                  </a:ext>
                </a:extLst>
              </p:cNvPr>
              <p:cNvSpPr/>
              <p:nvPr/>
            </p:nvSpPr>
            <p:spPr>
              <a:xfrm flipV="1">
                <a:off x="940743" y="1311865"/>
                <a:ext cx="10327331" cy="1024176"/>
              </a:xfrm>
              <a:prstGeom prst="rect">
                <a:avLst/>
              </a:prstGeom>
              <a:solidFill>
                <a:schemeClr val="accent2">
                  <a:lumMod val="75000"/>
                </a:scheme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id-ID" sz="2600">
                  <a:solidFill>
                    <a:schemeClr val="bg1"/>
                  </a:solidFill>
                  <a:latin typeface="Calibri" panose="020F0502020204030204"/>
                  <a:ea typeface="Lato Light" panose="020F0502020204030203" pitchFamily="34" charset="0"/>
                  <a:cs typeface="Segoe UI" panose="020B0502040204020203" pitchFamily="34" charset="0"/>
                </a:endParaRPr>
              </a:p>
            </p:txBody>
          </p:sp>
          <p:sp>
            <p:nvSpPr>
              <p:cNvPr id="15" name="Subtitle 2">
                <a:extLst>
                  <a:ext uri="{FF2B5EF4-FFF2-40B4-BE49-F238E27FC236}">
                    <a16:creationId xmlns:a16="http://schemas.microsoft.com/office/drawing/2014/main" id="{E6B1BA8B-90A8-6F06-FD81-2F6844FCDA0B}"/>
                  </a:ext>
                </a:extLst>
              </p:cNvPr>
              <p:cNvSpPr txBox="1">
                <a:spLocks noChangeArrowheads="1"/>
              </p:cNvSpPr>
              <p:nvPr/>
            </p:nvSpPr>
            <p:spPr bwMode="auto">
              <a:xfrm>
                <a:off x="1267974" y="1445205"/>
                <a:ext cx="8892256" cy="738664"/>
              </a:xfrm>
              <a:prstGeom prst="rect">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defRPr kumimoji="0" sz="2600" i="0" u="none" strike="noStrike" cap="none" spc="0" normalizeH="0" baseline="0">
                    <a:ln>
                      <a:noFill/>
                    </a:ln>
                    <a:solidFill>
                      <a:schemeClr val="bg1"/>
                    </a:solidFill>
                    <a:effectLst/>
                    <a:uLnTx/>
                    <a:uFillTx/>
                    <a:latin typeface="Calibri" panose="020F0502020204030204"/>
                    <a:ea typeface="Lato Light" panose="020F0502020204030203" pitchFamily="34" charset="0"/>
                    <a:cs typeface="Segoe UI" panose="020B0502040204020203"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s-ES" altLang="en-US" sz="2400"/>
                  <a:t>Supuestos especiales de RC</a:t>
                </a:r>
              </a:p>
            </p:txBody>
          </p:sp>
        </p:grpSp>
        <p:sp>
          <p:nvSpPr>
            <p:cNvPr id="13" name="Rectángulo 12">
              <a:extLst>
                <a:ext uri="{FF2B5EF4-FFF2-40B4-BE49-F238E27FC236}">
                  <a16:creationId xmlns:a16="http://schemas.microsoft.com/office/drawing/2014/main" id="{AF040985-D3A8-7F6A-7BF3-DDE4BCC8AD30}"/>
                </a:ext>
              </a:extLst>
            </p:cNvPr>
            <p:cNvSpPr/>
            <p:nvPr/>
          </p:nvSpPr>
          <p:spPr>
            <a:xfrm>
              <a:off x="10246482" y="494724"/>
              <a:ext cx="1064920" cy="1569660"/>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600" b="1" i="0" u="none" strike="noStrike" kern="1200" cap="none" spc="0" normalizeH="0" baseline="0" noProof="0">
                  <a:ln w="22225">
                    <a:solidFill>
                      <a:schemeClr val="accent1"/>
                    </a:solidFill>
                    <a:prstDash val="solid"/>
                  </a:ln>
                  <a:solidFill>
                    <a:schemeClr val="bg1"/>
                  </a:solidFill>
                  <a:effectLst/>
                  <a:uLnTx/>
                  <a:uFillTx/>
                  <a:latin typeface="Calibri" panose="020F0502020204030204"/>
                  <a:ea typeface="+mn-ea"/>
                  <a:cs typeface="+mn-cs"/>
                </a:rPr>
                <a:t>!</a:t>
              </a:r>
            </a:p>
          </p:txBody>
        </p:sp>
      </p:grpSp>
      <p:sp>
        <p:nvSpPr>
          <p:cNvPr id="16" name="Rectangle 11">
            <a:extLst>
              <a:ext uri="{FF2B5EF4-FFF2-40B4-BE49-F238E27FC236}">
                <a16:creationId xmlns:a16="http://schemas.microsoft.com/office/drawing/2014/main" id="{090EB22D-2B12-8D63-146D-F0304A5380D9}"/>
              </a:ext>
            </a:extLst>
          </p:cNvPr>
          <p:cNvSpPr/>
          <p:nvPr/>
        </p:nvSpPr>
        <p:spPr>
          <a:xfrm>
            <a:off x="818885" y="1762161"/>
            <a:ext cx="10400061" cy="639855"/>
          </a:xfrm>
          <a:prstGeom prst="rect">
            <a:avLst/>
          </a:prstGeom>
        </p:spPr>
        <p:txBody>
          <a:bodyPr wrap="square">
            <a:spAutoFit/>
          </a:bodyPr>
          <a:lstStyle/>
          <a:p>
            <a:pPr algn="just">
              <a:lnSpc>
                <a:spcPct val="107000"/>
              </a:lnSpc>
              <a:spcAft>
                <a:spcPts val="800"/>
              </a:spcAft>
            </a:pPr>
            <a:r>
              <a:rPr lang="es-ES" sz="1700">
                <a:ea typeface="Calibri Light" panose="020F0302020204030204" pitchFamily="34" charset="0"/>
              </a:rPr>
              <a:t>Existen </a:t>
            </a:r>
            <a:r>
              <a:rPr lang="es-ES" sz="1700" b="1">
                <a:solidFill>
                  <a:srgbClr val="1D5253"/>
                </a:solidFill>
                <a:ea typeface="Calibri Light" panose="020F0302020204030204" pitchFamily="34" charset="0"/>
              </a:rPr>
              <a:t>tres supuestos </a:t>
            </a:r>
            <a:r>
              <a:rPr lang="es-ES" sz="1700">
                <a:ea typeface="Calibri Light" panose="020F0302020204030204" pitchFamily="34" charset="0"/>
              </a:rPr>
              <a:t>o condiciones que presentan especialidades en el </a:t>
            </a:r>
            <a:r>
              <a:rPr lang="es-ES" sz="1700" b="1">
                <a:solidFill>
                  <a:srgbClr val="1D5253"/>
                </a:solidFill>
              </a:rPr>
              <a:t>proceso</a:t>
            </a:r>
            <a:r>
              <a:rPr lang="es-ES" sz="1700" b="1">
                <a:solidFill>
                  <a:srgbClr val="1D5253"/>
                </a:solidFill>
                <a:ea typeface="Calibri Light" panose="020F0302020204030204" pitchFamily="34" charset="0"/>
              </a:rPr>
              <a:t> </a:t>
            </a:r>
            <a:r>
              <a:rPr lang="es-ES" sz="1700" b="1">
                <a:solidFill>
                  <a:srgbClr val="1D5253"/>
                </a:solidFill>
              </a:rPr>
              <a:t>de</a:t>
            </a:r>
            <a:r>
              <a:rPr lang="es-ES" sz="1700" b="1">
                <a:solidFill>
                  <a:srgbClr val="1D5253"/>
                </a:solidFill>
                <a:ea typeface="Calibri Light" panose="020F0302020204030204" pitchFamily="34" charset="0"/>
              </a:rPr>
              <a:t> </a:t>
            </a:r>
            <a:r>
              <a:rPr lang="es-ES" sz="1700" b="1">
                <a:ea typeface="Calibri Light" panose="020F0302020204030204" pitchFamily="34" charset="0"/>
              </a:rPr>
              <a:t>RC</a:t>
            </a:r>
            <a:r>
              <a:rPr lang="es-ES" sz="1700" b="1">
                <a:solidFill>
                  <a:schemeClr val="accent4"/>
                </a:solidFill>
                <a:ea typeface="Calibri Light" panose="020F0302020204030204" pitchFamily="34" charset="0"/>
              </a:rPr>
              <a:t> </a:t>
            </a:r>
            <a:r>
              <a:rPr lang="es-ES" sz="1700">
                <a:ea typeface="Calibri Light" panose="020F0302020204030204" pitchFamily="34" charset="0"/>
              </a:rPr>
              <a:t>debido a la existencia de topes mínimos de cotización y de </a:t>
            </a:r>
            <a:r>
              <a:rPr lang="es-ES" sz="1700" err="1">
                <a:ea typeface="Calibri Light" panose="020F0302020204030204" pitchFamily="34" charset="0"/>
              </a:rPr>
              <a:t>BBCCs</a:t>
            </a:r>
            <a:r>
              <a:rPr lang="es-ES" sz="1700">
                <a:ea typeface="Calibri Light" panose="020F0302020204030204" pitchFamily="34" charset="0"/>
              </a:rPr>
              <a:t> reducidas para determinados colectivos</a:t>
            </a:r>
            <a:endParaRPr lang="es-ES" sz="1700">
              <a:ea typeface="Lato Light" panose="020F0502020204030203" pitchFamily="34" charset="0"/>
              <a:cs typeface="Segoe UI" panose="020B0502040204020203" pitchFamily="34" charset="0"/>
            </a:endParaRPr>
          </a:p>
        </p:txBody>
      </p:sp>
      <p:grpSp>
        <p:nvGrpSpPr>
          <p:cNvPr id="2" name="Grupo 1">
            <a:extLst>
              <a:ext uri="{FF2B5EF4-FFF2-40B4-BE49-F238E27FC236}">
                <a16:creationId xmlns:a16="http://schemas.microsoft.com/office/drawing/2014/main" id="{2B6C10E5-927B-C19B-E54A-FFAC902DEC5E}"/>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4E42F329-4BA7-633F-2B57-F6E7D67788D0}"/>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4" name="Grupo 3">
              <a:extLst>
                <a:ext uri="{FF2B5EF4-FFF2-40B4-BE49-F238E27FC236}">
                  <a16:creationId xmlns:a16="http://schemas.microsoft.com/office/drawing/2014/main" id="{B111CE09-51EE-9BD6-FFB1-840CD3DD56BF}"/>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90B24D34-AF87-65F9-52A8-A97C8E846B91}"/>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38">
                <a:extLst>
                  <a:ext uri="{FF2B5EF4-FFF2-40B4-BE49-F238E27FC236}">
                    <a16:creationId xmlns:a16="http://schemas.microsoft.com/office/drawing/2014/main" id="{1CCA04D9-814D-053A-47E8-E37529602C4C}"/>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7" name="Imagen 16">
            <a:extLst>
              <a:ext uri="{FF2B5EF4-FFF2-40B4-BE49-F238E27FC236}">
                <a16:creationId xmlns:a16="http://schemas.microsoft.com/office/drawing/2014/main" id="{B04F2D07-158D-C7F9-D887-7E09A170DD36}"/>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11726284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a:extLst>
              <a:ext uri="{FF2B5EF4-FFF2-40B4-BE49-F238E27FC236}">
                <a16:creationId xmlns:a16="http://schemas.microsoft.com/office/drawing/2014/main" id="{1DF092C6-C221-2277-1586-9CD948FA18AC}"/>
              </a:ext>
            </a:extLst>
          </p:cNvPr>
          <p:cNvSpPr/>
          <p:nvPr/>
        </p:nvSpPr>
        <p:spPr>
          <a:xfrm>
            <a:off x="455754" y="5829714"/>
            <a:ext cx="11163263" cy="744590"/>
          </a:xfrm>
          <a:prstGeom prst="rect">
            <a:avLst/>
          </a:prstGeom>
          <a:solidFill>
            <a:srgbClr val="266F8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29" name="Persegi Panjang: Sudut Lengkung 1">
            <a:extLst>
              <a:ext uri="{FF2B5EF4-FFF2-40B4-BE49-F238E27FC236}">
                <a16:creationId xmlns:a16="http://schemas.microsoft.com/office/drawing/2014/main" id="{988CF98E-D64C-72FB-FA7F-5CDC303C2098}"/>
              </a:ext>
            </a:extLst>
          </p:cNvPr>
          <p:cNvSpPr/>
          <p:nvPr/>
        </p:nvSpPr>
        <p:spPr>
          <a:xfrm>
            <a:off x="0" y="906455"/>
            <a:ext cx="12191999" cy="1040999"/>
          </a:xfrm>
          <a:prstGeom prst="roundRect">
            <a:avLst>
              <a:gd name="adj" fmla="val 5822"/>
            </a:avLst>
          </a:prstGeom>
          <a:solidFill>
            <a:srgbClr val="26708E"/>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0" lang="es-ES" altLang="en-US" sz="2000" i="0" u="none" strike="noStrike" kern="1200" cap="none" spc="0" normalizeH="0" baseline="0" noProof="0">
                <a:ln>
                  <a:noFill/>
                </a:ln>
                <a:solidFill>
                  <a:schemeClr val="accent4">
                    <a:lumMod val="20000"/>
                    <a:lumOff val="80000"/>
                  </a:schemeClr>
                </a:solidFill>
                <a:effectLst/>
                <a:uLnTx/>
                <a:uFillTx/>
                <a:latin typeface="Calibri" panose="020F0502020204030204"/>
                <a:ea typeface="Lato Light" panose="020F0502020204030203" pitchFamily="34" charset="0"/>
                <a:cs typeface="Segoe UI" panose="020B0502040204020203" pitchFamily="34" charset="0"/>
              </a:rPr>
              <a:t>Supuestos especiales de regularización  -</a:t>
            </a:r>
          </a:p>
          <a:p>
            <a:pPr lvl="1"/>
            <a:r>
              <a:rPr kumimoji="0" lang="es-ES" altLang="en-US" sz="3200" b="1" i="0" u="none" strike="noStrike" kern="1200" cap="none" spc="0" normalizeH="0" baseline="0" noProof="0">
                <a:ln>
                  <a:noFill/>
                </a:ln>
                <a:solidFill>
                  <a:schemeClr val="accent4">
                    <a:lumMod val="20000"/>
                    <a:lumOff val="80000"/>
                  </a:schemeClr>
                </a:solidFill>
                <a:effectLst/>
                <a:uLnTx/>
                <a:uFillTx/>
                <a:latin typeface="+mj-lt"/>
                <a:ea typeface="Lato Light" panose="020F0502020204030203" pitchFamily="34" charset="0"/>
                <a:cs typeface="Segoe UI" panose="020B0502040204020203" pitchFamily="34" charset="0"/>
              </a:rPr>
              <a:t>Artistas y Venta ambulante</a:t>
            </a:r>
          </a:p>
        </p:txBody>
      </p:sp>
      <p:grpSp>
        <p:nvGrpSpPr>
          <p:cNvPr id="2" name="Grupo 1">
            <a:extLst>
              <a:ext uri="{FF2B5EF4-FFF2-40B4-BE49-F238E27FC236}">
                <a16:creationId xmlns:a16="http://schemas.microsoft.com/office/drawing/2014/main" id="{9FD2930A-2731-74C3-DCBC-BA93138C54C1}"/>
              </a:ext>
            </a:extLst>
          </p:cNvPr>
          <p:cNvGrpSpPr/>
          <p:nvPr/>
        </p:nvGrpSpPr>
        <p:grpSpPr>
          <a:xfrm>
            <a:off x="10509179" y="532419"/>
            <a:ext cx="1514363" cy="1735976"/>
            <a:chOff x="10509179" y="532419"/>
            <a:chExt cx="1514363" cy="1735976"/>
          </a:xfrm>
        </p:grpSpPr>
        <p:sp>
          <p:nvSpPr>
            <p:cNvPr id="14" name="!!CoverSlideFooterText">
              <a:extLst>
                <a:ext uri="{FF2B5EF4-FFF2-40B4-BE49-F238E27FC236}">
                  <a16:creationId xmlns:a16="http://schemas.microsoft.com/office/drawing/2014/main" id="{8AE1C5B3-6BC2-21DE-1309-C8C3E298EAB8}"/>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6" name="!!CoverSlideFooterText">
              <a:extLst>
                <a:ext uri="{FF2B5EF4-FFF2-40B4-BE49-F238E27FC236}">
                  <a16:creationId xmlns:a16="http://schemas.microsoft.com/office/drawing/2014/main" id="{0CAD3DCE-B868-F967-6C20-EEA05B3B61F6}"/>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sp>
          <p:nvSpPr>
            <p:cNvPr id="24" name="!!CoverSlideFooterText">
              <a:extLst>
                <a:ext uri="{FF2B5EF4-FFF2-40B4-BE49-F238E27FC236}">
                  <a16:creationId xmlns:a16="http://schemas.microsoft.com/office/drawing/2014/main" id="{7B00C9A7-20AB-0CFD-211E-3A1189D6D77A}"/>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12" name="CuadroTexto 11">
            <a:extLst>
              <a:ext uri="{FF2B5EF4-FFF2-40B4-BE49-F238E27FC236}">
                <a16:creationId xmlns:a16="http://schemas.microsoft.com/office/drawing/2014/main" id="{A6B5D694-F9BA-D8AC-0489-4009E9256FE5}"/>
              </a:ext>
            </a:extLst>
          </p:cNvPr>
          <p:cNvSpPr txBox="1"/>
          <p:nvPr/>
        </p:nvSpPr>
        <p:spPr>
          <a:xfrm>
            <a:off x="455754" y="2341642"/>
            <a:ext cx="11054374" cy="646331"/>
          </a:xfrm>
          <a:prstGeom prst="rect">
            <a:avLst/>
          </a:prstGeom>
          <a:noFill/>
        </p:spPr>
        <p:txBody>
          <a:bodyPr wrap="square" rtlCol="0">
            <a:spAutoFit/>
          </a:bodyPr>
          <a:lstStyle/>
          <a:p>
            <a:r>
              <a:rPr lang="es-ES"/>
              <a:t>Los colectivos de ARTISTAS y VENTA AMBULANTE tienen unas características propias dentro del proceso de regularización cuando se reúnan estos requisitos:</a:t>
            </a:r>
          </a:p>
        </p:txBody>
      </p:sp>
      <p:sp>
        <p:nvSpPr>
          <p:cNvPr id="13" name="Persegi Panjang: Sudut Lengkung 3">
            <a:extLst>
              <a:ext uri="{FF2B5EF4-FFF2-40B4-BE49-F238E27FC236}">
                <a16:creationId xmlns:a16="http://schemas.microsoft.com/office/drawing/2014/main" id="{1B3BA48A-836B-6EF2-A5D7-5831F56D2B54}"/>
              </a:ext>
            </a:extLst>
          </p:cNvPr>
          <p:cNvSpPr/>
          <p:nvPr/>
        </p:nvSpPr>
        <p:spPr>
          <a:xfrm flipH="1">
            <a:off x="507689" y="3335471"/>
            <a:ext cx="5214379" cy="2040691"/>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20" name="Persegi Panjang: Sudut Lengkung 3">
            <a:extLst>
              <a:ext uri="{FF2B5EF4-FFF2-40B4-BE49-F238E27FC236}">
                <a16:creationId xmlns:a16="http://schemas.microsoft.com/office/drawing/2014/main" id="{27D60800-5E70-B8E6-E363-ABCD41F9D685}"/>
              </a:ext>
            </a:extLst>
          </p:cNvPr>
          <p:cNvSpPr/>
          <p:nvPr/>
        </p:nvSpPr>
        <p:spPr>
          <a:xfrm flipH="1">
            <a:off x="6404638" y="3335471"/>
            <a:ext cx="5214379" cy="2040691"/>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21" name="Rectángulo 20">
            <a:extLst>
              <a:ext uri="{FF2B5EF4-FFF2-40B4-BE49-F238E27FC236}">
                <a16:creationId xmlns:a16="http://schemas.microsoft.com/office/drawing/2014/main" id="{3938ABEE-4404-C9C1-1B5B-16AD5605974F}"/>
              </a:ext>
            </a:extLst>
          </p:cNvPr>
          <p:cNvSpPr/>
          <p:nvPr/>
        </p:nvSpPr>
        <p:spPr>
          <a:xfrm rot="5400000">
            <a:off x="998871" y="2683411"/>
            <a:ext cx="352510" cy="1754814"/>
          </a:xfrm>
          <a:prstGeom prst="rect">
            <a:avLst/>
          </a:prstGeom>
          <a:noFill/>
          <a:ln w="0" cap="flat">
            <a:noFill/>
            <a:prstDash val="solid"/>
            <a:miter/>
          </a:ln>
        </p:spPr>
        <p:txBody>
          <a:bodyPr vert="vert270" rtlCol="0" anchor="ctr"/>
          <a:lstStyle/>
          <a:p>
            <a:pPr algn="ctr"/>
            <a:r>
              <a:rPr lang="es-ES" sz="2400" b="1">
                <a:solidFill>
                  <a:srgbClr val="D73A2C"/>
                </a:solidFill>
                <a:ea typeface="Open Sans" panose="020B0606030504020204" pitchFamily="34" charset="0"/>
                <a:cs typeface="Open Sans" panose="020B0606030504020204" pitchFamily="34" charset="0"/>
              </a:rPr>
              <a:t>Artistas</a:t>
            </a:r>
          </a:p>
        </p:txBody>
      </p:sp>
      <p:sp>
        <p:nvSpPr>
          <p:cNvPr id="22" name="Rectángulo 21">
            <a:extLst>
              <a:ext uri="{FF2B5EF4-FFF2-40B4-BE49-F238E27FC236}">
                <a16:creationId xmlns:a16="http://schemas.microsoft.com/office/drawing/2014/main" id="{F8B3771A-5D80-FC04-912F-62928E890DAF}"/>
              </a:ext>
            </a:extLst>
          </p:cNvPr>
          <p:cNvSpPr/>
          <p:nvPr/>
        </p:nvSpPr>
        <p:spPr>
          <a:xfrm rot="5400000">
            <a:off x="7472412" y="2150326"/>
            <a:ext cx="352510" cy="2820983"/>
          </a:xfrm>
          <a:prstGeom prst="rect">
            <a:avLst/>
          </a:prstGeom>
          <a:noFill/>
          <a:ln w="0" cap="flat">
            <a:noFill/>
            <a:prstDash val="solid"/>
            <a:miter/>
          </a:ln>
        </p:spPr>
        <p:txBody>
          <a:bodyPr vert="vert270" rtlCol="0" anchor="ctr"/>
          <a:lstStyle/>
          <a:p>
            <a:pPr algn="ctr"/>
            <a:r>
              <a:rPr lang="es-ES" sz="2400" b="1">
                <a:solidFill>
                  <a:srgbClr val="D73A2C"/>
                </a:solidFill>
                <a:ea typeface="Open Sans" panose="020B0606030504020204" pitchFamily="34" charset="0"/>
                <a:cs typeface="Open Sans" panose="020B0606030504020204" pitchFamily="34" charset="0"/>
              </a:rPr>
              <a:t>Venta ambulante</a:t>
            </a:r>
          </a:p>
        </p:txBody>
      </p:sp>
      <p:sp>
        <p:nvSpPr>
          <p:cNvPr id="23" name="Rectangle 11">
            <a:extLst>
              <a:ext uri="{FF2B5EF4-FFF2-40B4-BE49-F238E27FC236}">
                <a16:creationId xmlns:a16="http://schemas.microsoft.com/office/drawing/2014/main" id="{68F4744C-8198-A21C-4846-326214B7F302}"/>
              </a:ext>
            </a:extLst>
          </p:cNvPr>
          <p:cNvSpPr/>
          <p:nvPr/>
        </p:nvSpPr>
        <p:spPr>
          <a:xfrm>
            <a:off x="572980" y="3850383"/>
            <a:ext cx="4593600" cy="1384995"/>
          </a:xfrm>
          <a:prstGeom prst="rect">
            <a:avLst/>
          </a:prstGeom>
        </p:spPr>
        <p:txBody>
          <a:bodyPr wrap="square">
            <a:spAutoFit/>
          </a:bodyPr>
          <a:lstStyle/>
          <a:p>
            <a:pPr marL="342900" lvl="0" indent="-342900" algn="just">
              <a:buClr>
                <a:schemeClr val="accent4"/>
              </a:buClr>
              <a:buSzPct val="200000"/>
              <a:buFont typeface="Calibri" panose="020F0502020204030204" pitchFamily="34" charset="0"/>
              <a:buChar char="›"/>
            </a:pPr>
            <a:r>
              <a:rPr lang="es-ES" sz="1400"/>
              <a:t>Al menos un día en los PR con BBCC reducida de ARTISTA (526,14 €*) </a:t>
            </a:r>
          </a:p>
          <a:p>
            <a:pPr lvl="0" algn="just">
              <a:buClr>
                <a:schemeClr val="accent4"/>
              </a:buClr>
              <a:buSzPct val="200000"/>
            </a:pPr>
            <a:endParaRPr lang="es-ES" sz="1400"/>
          </a:p>
          <a:p>
            <a:pPr lvl="0" algn="just">
              <a:buClr>
                <a:schemeClr val="accent4"/>
              </a:buClr>
              <a:buSzPct val="200000"/>
            </a:pPr>
            <a:endParaRPr lang="es-ES" sz="1400" i="1">
              <a:cs typeface="Arial" panose="020B0604020202020204" pitchFamily="34" charset="0"/>
            </a:endParaRPr>
          </a:p>
          <a:p>
            <a:pPr marL="342900" lvl="0" indent="-342900" algn="just">
              <a:buClr>
                <a:schemeClr val="accent4"/>
              </a:buClr>
              <a:buSzPct val="200000"/>
              <a:buFont typeface="Calibri" panose="020F0502020204030204" pitchFamily="34" charset="0"/>
              <a:buChar char="›"/>
            </a:pPr>
            <a:r>
              <a:rPr lang="es-ES" sz="1400"/>
              <a:t>RNA calculado por la TGSS igual o inferior a 3.000 €</a:t>
            </a:r>
          </a:p>
          <a:p>
            <a:pPr algn="just"/>
            <a:endParaRPr lang="es-ES" sz="1400" i="1">
              <a:cs typeface="Arial" panose="020B0604020202020204" pitchFamily="34" charset="0"/>
            </a:endParaRPr>
          </a:p>
        </p:txBody>
      </p:sp>
      <p:sp>
        <p:nvSpPr>
          <p:cNvPr id="30" name="Rectangle 11">
            <a:extLst>
              <a:ext uri="{FF2B5EF4-FFF2-40B4-BE49-F238E27FC236}">
                <a16:creationId xmlns:a16="http://schemas.microsoft.com/office/drawing/2014/main" id="{9C95E2E9-5C75-251C-D2A9-0FB19BB1D773}"/>
              </a:ext>
            </a:extLst>
          </p:cNvPr>
          <p:cNvSpPr/>
          <p:nvPr/>
        </p:nvSpPr>
        <p:spPr>
          <a:xfrm>
            <a:off x="6548179" y="3850383"/>
            <a:ext cx="4592189" cy="1384995"/>
          </a:xfrm>
          <a:prstGeom prst="rect">
            <a:avLst/>
          </a:prstGeom>
        </p:spPr>
        <p:txBody>
          <a:bodyPr wrap="square">
            <a:spAutoFit/>
          </a:bodyPr>
          <a:lstStyle/>
          <a:p>
            <a:pPr marL="342900" lvl="0" indent="-342900" algn="just">
              <a:buClr>
                <a:schemeClr val="accent4"/>
              </a:buClr>
              <a:buSzPct val="200000"/>
              <a:buFont typeface="Calibri" panose="020F0502020204030204" pitchFamily="34" charset="0"/>
              <a:buChar char="›"/>
            </a:pPr>
            <a:r>
              <a:rPr lang="es-ES" sz="1400"/>
              <a:t>Al menos un día en los PR con BBCC reducida de VENTA AMBULANTE (578,76 €*)</a:t>
            </a:r>
          </a:p>
          <a:p>
            <a:pPr marL="342900" lvl="0" indent="-342900" algn="just">
              <a:buClr>
                <a:schemeClr val="accent4"/>
              </a:buClr>
              <a:buSzPct val="200000"/>
              <a:buFont typeface="Calibri" panose="020F0502020204030204" pitchFamily="34" charset="0"/>
              <a:buChar char="›"/>
            </a:pPr>
            <a:endParaRPr lang="es-ES" sz="1400"/>
          </a:p>
          <a:p>
            <a:pPr marL="342900" lvl="0" indent="-342900" algn="just">
              <a:buClr>
                <a:schemeClr val="accent4"/>
              </a:buClr>
              <a:buSzPct val="200000"/>
              <a:buFont typeface="Calibri" panose="020F0502020204030204" pitchFamily="34" charset="0"/>
              <a:buChar char="›"/>
            </a:pPr>
            <a:endParaRPr lang="es-ES" sz="1400" i="1">
              <a:cs typeface="Arial" panose="020B0604020202020204" pitchFamily="34" charset="0"/>
            </a:endParaRPr>
          </a:p>
          <a:p>
            <a:pPr marL="342900" indent="-342900" algn="just">
              <a:buClr>
                <a:schemeClr val="accent4"/>
              </a:buClr>
              <a:buSzPct val="200000"/>
              <a:buFont typeface="Calibri" panose="020F0502020204030204" pitchFamily="34" charset="0"/>
              <a:buChar char="›"/>
            </a:pPr>
            <a:r>
              <a:rPr lang="es-ES" sz="1400"/>
              <a:t>RNM calculado por la TGSS inferior a 670 €</a:t>
            </a:r>
          </a:p>
          <a:p>
            <a:pPr algn="just"/>
            <a:endParaRPr lang="es-ES" sz="1400" i="1">
              <a:cs typeface="Arial" panose="020B0604020202020204" pitchFamily="34" charset="0"/>
            </a:endParaRPr>
          </a:p>
        </p:txBody>
      </p:sp>
      <p:sp>
        <p:nvSpPr>
          <p:cNvPr id="3" name="CuadroTexto 2">
            <a:extLst>
              <a:ext uri="{FF2B5EF4-FFF2-40B4-BE49-F238E27FC236}">
                <a16:creationId xmlns:a16="http://schemas.microsoft.com/office/drawing/2014/main" id="{FA630B64-0816-3A3F-2203-7A88F7787594}"/>
              </a:ext>
            </a:extLst>
          </p:cNvPr>
          <p:cNvSpPr txBox="1"/>
          <p:nvPr/>
        </p:nvSpPr>
        <p:spPr>
          <a:xfrm>
            <a:off x="590229" y="5909622"/>
            <a:ext cx="10894313" cy="584775"/>
          </a:xfrm>
          <a:prstGeom prst="rect">
            <a:avLst/>
          </a:prstGeom>
          <a:noFill/>
        </p:spPr>
        <p:txBody>
          <a:bodyPr wrap="square" rtlCol="0">
            <a:spAutoFit/>
          </a:bodyPr>
          <a:lstStyle/>
          <a:p>
            <a:pPr algn="just"/>
            <a:r>
              <a:rPr lang="es-ES" sz="1600"/>
              <a:t>Si no se cumplen estas condiciones, la RC se realiza por el procedimiento habitual, con independencia de que el o la autónoma esté en situación de alta como artista o venta ambulante.</a:t>
            </a:r>
          </a:p>
        </p:txBody>
      </p:sp>
      <p:sp>
        <p:nvSpPr>
          <p:cNvPr id="5" name="CuadroTexto 4">
            <a:extLst>
              <a:ext uri="{FF2B5EF4-FFF2-40B4-BE49-F238E27FC236}">
                <a16:creationId xmlns:a16="http://schemas.microsoft.com/office/drawing/2014/main" id="{BD7BC0E1-B16E-15BE-8A99-327784474679}"/>
              </a:ext>
            </a:extLst>
          </p:cNvPr>
          <p:cNvSpPr txBox="1"/>
          <p:nvPr/>
        </p:nvSpPr>
        <p:spPr>
          <a:xfrm>
            <a:off x="2468894" y="4206949"/>
            <a:ext cx="801772" cy="646331"/>
          </a:xfrm>
          <a:prstGeom prst="rect">
            <a:avLst/>
          </a:prstGeom>
          <a:noFill/>
        </p:spPr>
        <p:txBody>
          <a:bodyPr wrap="square" rtlCol="0">
            <a:spAutoFit/>
          </a:bodyPr>
          <a:lstStyle/>
          <a:p>
            <a:pPr algn="ctr"/>
            <a:r>
              <a:rPr lang="es-ES" sz="3600">
                <a:solidFill>
                  <a:srgbClr val="D73A2C"/>
                </a:solidFill>
              </a:rPr>
              <a:t>+</a:t>
            </a:r>
          </a:p>
        </p:txBody>
      </p:sp>
      <p:sp>
        <p:nvSpPr>
          <p:cNvPr id="6" name="CuadroTexto 5">
            <a:extLst>
              <a:ext uri="{FF2B5EF4-FFF2-40B4-BE49-F238E27FC236}">
                <a16:creationId xmlns:a16="http://schemas.microsoft.com/office/drawing/2014/main" id="{873047E7-050F-EC3F-E577-315D41383CAC}"/>
              </a:ext>
            </a:extLst>
          </p:cNvPr>
          <p:cNvSpPr txBox="1"/>
          <p:nvPr/>
        </p:nvSpPr>
        <p:spPr>
          <a:xfrm>
            <a:off x="8610941" y="4209785"/>
            <a:ext cx="801772" cy="646331"/>
          </a:xfrm>
          <a:prstGeom prst="rect">
            <a:avLst/>
          </a:prstGeom>
          <a:noFill/>
        </p:spPr>
        <p:txBody>
          <a:bodyPr wrap="square" rtlCol="0">
            <a:spAutoFit/>
          </a:bodyPr>
          <a:lstStyle/>
          <a:p>
            <a:pPr algn="ctr"/>
            <a:r>
              <a:rPr lang="es-ES" sz="3600">
                <a:solidFill>
                  <a:srgbClr val="D73A2C"/>
                </a:solidFill>
              </a:rPr>
              <a:t>+</a:t>
            </a:r>
          </a:p>
        </p:txBody>
      </p:sp>
      <p:sp>
        <p:nvSpPr>
          <p:cNvPr id="7" name="Rectángulo 6">
            <a:extLst>
              <a:ext uri="{FF2B5EF4-FFF2-40B4-BE49-F238E27FC236}">
                <a16:creationId xmlns:a16="http://schemas.microsoft.com/office/drawing/2014/main" id="{AE783BC9-3042-F45B-A5EB-87B58E8FBB7F}"/>
              </a:ext>
            </a:extLst>
          </p:cNvPr>
          <p:cNvSpPr/>
          <p:nvPr/>
        </p:nvSpPr>
        <p:spPr>
          <a:xfrm rot="5400000">
            <a:off x="5841067" y="4625341"/>
            <a:ext cx="352510" cy="1754814"/>
          </a:xfrm>
          <a:prstGeom prst="rect">
            <a:avLst/>
          </a:prstGeom>
          <a:noFill/>
          <a:ln w="0" cap="flat">
            <a:noFill/>
            <a:prstDash val="solid"/>
            <a:miter/>
          </a:ln>
        </p:spPr>
        <p:txBody>
          <a:bodyPr vert="vert270" rtlCol="0" anchor="ctr"/>
          <a:lstStyle/>
          <a:p>
            <a:pPr algn="ctr"/>
            <a:r>
              <a:rPr lang="es-ES" sz="1400">
                <a:ea typeface="Open Sans" panose="020B0606030504020204" pitchFamily="34" charset="0"/>
                <a:cs typeface="Open Sans" panose="020B0606030504020204" pitchFamily="34" charset="0"/>
              </a:rPr>
              <a:t>*Año 2023</a:t>
            </a:r>
          </a:p>
        </p:txBody>
      </p:sp>
      <p:grpSp>
        <p:nvGrpSpPr>
          <p:cNvPr id="8" name="Grupo 7">
            <a:extLst>
              <a:ext uri="{FF2B5EF4-FFF2-40B4-BE49-F238E27FC236}">
                <a16:creationId xmlns:a16="http://schemas.microsoft.com/office/drawing/2014/main" id="{318B5483-264F-F7EE-E4CC-8ABF12D9AEFD}"/>
              </a:ext>
            </a:extLst>
          </p:cNvPr>
          <p:cNvGrpSpPr/>
          <p:nvPr/>
        </p:nvGrpSpPr>
        <p:grpSpPr>
          <a:xfrm>
            <a:off x="83315" y="100378"/>
            <a:ext cx="11312995" cy="630845"/>
            <a:chOff x="101977" y="91047"/>
            <a:chExt cx="11312995" cy="630845"/>
          </a:xfrm>
        </p:grpSpPr>
        <p:sp>
          <p:nvSpPr>
            <p:cNvPr id="9" name="TextBox 12">
              <a:extLst>
                <a:ext uri="{FF2B5EF4-FFF2-40B4-BE49-F238E27FC236}">
                  <a16:creationId xmlns:a16="http://schemas.microsoft.com/office/drawing/2014/main" id="{44F1884D-662A-DC12-9621-62028A8CE318}"/>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0" name="Grupo 9">
              <a:extLst>
                <a:ext uri="{FF2B5EF4-FFF2-40B4-BE49-F238E27FC236}">
                  <a16:creationId xmlns:a16="http://schemas.microsoft.com/office/drawing/2014/main" id="{0D563C1F-8916-A23A-B3DE-5099B05B912A}"/>
                </a:ext>
              </a:extLst>
            </p:cNvPr>
            <p:cNvGrpSpPr/>
            <p:nvPr/>
          </p:nvGrpSpPr>
          <p:grpSpPr>
            <a:xfrm>
              <a:off x="101977" y="91047"/>
              <a:ext cx="712074" cy="630845"/>
              <a:chOff x="101977" y="91047"/>
              <a:chExt cx="712074" cy="630845"/>
            </a:xfrm>
          </p:grpSpPr>
          <p:sp>
            <p:nvSpPr>
              <p:cNvPr id="11" name="Graphic 10">
                <a:extLst>
                  <a:ext uri="{FF2B5EF4-FFF2-40B4-BE49-F238E27FC236}">
                    <a16:creationId xmlns:a16="http://schemas.microsoft.com/office/drawing/2014/main" id="{A7A29E5B-5136-1DE9-623E-D321CFD71B2F}"/>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38">
                <a:extLst>
                  <a:ext uri="{FF2B5EF4-FFF2-40B4-BE49-F238E27FC236}">
                    <a16:creationId xmlns:a16="http://schemas.microsoft.com/office/drawing/2014/main" id="{3B1AF674-DBCB-D7AF-5ABE-415A4F47EFF8}"/>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8" name="Imagen 17">
            <a:extLst>
              <a:ext uri="{FF2B5EF4-FFF2-40B4-BE49-F238E27FC236}">
                <a16:creationId xmlns:a16="http://schemas.microsoft.com/office/drawing/2014/main" id="{7771F56E-D817-B188-EED1-3F6E733D1EFA}"/>
              </a:ext>
            </a:extLst>
          </p:cNvPr>
          <p:cNvPicPr>
            <a:picLocks noChangeAspect="1"/>
          </p:cNvPicPr>
          <p:nvPr/>
        </p:nvPicPr>
        <p:blipFill>
          <a:blip r:embed="rId3"/>
          <a:stretch>
            <a:fillRect/>
          </a:stretch>
        </p:blipFill>
        <p:spPr>
          <a:xfrm>
            <a:off x="5434586" y="145473"/>
            <a:ext cx="2196000" cy="574317"/>
          </a:xfrm>
          <a:prstGeom prst="rect">
            <a:avLst/>
          </a:prstGeom>
        </p:spPr>
      </p:pic>
      <p:sp>
        <p:nvSpPr>
          <p:cNvPr id="19" name="Marcador de número de diapositiva 414">
            <a:extLst>
              <a:ext uri="{FF2B5EF4-FFF2-40B4-BE49-F238E27FC236}">
                <a16:creationId xmlns:a16="http://schemas.microsoft.com/office/drawing/2014/main" id="{266EC27A-7922-70E2-EB31-CBFDD27A9F56}"/>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64</a:t>
            </a:fld>
            <a:endParaRPr lang="es-ES"/>
          </a:p>
        </p:txBody>
      </p:sp>
    </p:spTree>
    <p:extLst>
      <p:ext uri="{BB962C8B-B14F-4D97-AF65-F5344CB8AC3E}">
        <p14:creationId xmlns:p14="http://schemas.microsoft.com/office/powerpoint/2010/main" val="19351894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2">
            <a:extLst>
              <a:ext uri="{FF2B5EF4-FFF2-40B4-BE49-F238E27FC236}">
                <a16:creationId xmlns:a16="http://schemas.microsoft.com/office/drawing/2014/main" id="{A508B7CC-0491-1461-B95C-DDACC16BBC4A}"/>
              </a:ext>
            </a:extLst>
          </p:cNvPr>
          <p:cNvSpPr/>
          <p:nvPr/>
        </p:nvSpPr>
        <p:spPr>
          <a:xfrm>
            <a:off x="0" y="1788386"/>
            <a:ext cx="12191999" cy="4748594"/>
          </a:xfrm>
          <a:prstGeom prst="rect">
            <a:avLst/>
          </a:prstGeom>
          <a:solidFill>
            <a:srgbClr val="266F8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19" name="Marcador de número de diapositiva 414">
            <a:extLst>
              <a:ext uri="{FF2B5EF4-FFF2-40B4-BE49-F238E27FC236}">
                <a16:creationId xmlns:a16="http://schemas.microsoft.com/office/drawing/2014/main" id="{7AF4D6A9-A63D-D65C-79F2-D5886FF1065D}"/>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65</a:t>
            </a:fld>
            <a:endParaRPr lang="es-ES"/>
          </a:p>
        </p:txBody>
      </p:sp>
      <p:grpSp>
        <p:nvGrpSpPr>
          <p:cNvPr id="13" name="Grupo 12">
            <a:extLst>
              <a:ext uri="{FF2B5EF4-FFF2-40B4-BE49-F238E27FC236}">
                <a16:creationId xmlns:a16="http://schemas.microsoft.com/office/drawing/2014/main" id="{D0A5AD49-410A-DA61-1418-E127335EB8F1}"/>
              </a:ext>
            </a:extLst>
          </p:cNvPr>
          <p:cNvGrpSpPr/>
          <p:nvPr/>
        </p:nvGrpSpPr>
        <p:grpSpPr>
          <a:xfrm>
            <a:off x="8554997" y="2141946"/>
            <a:ext cx="3263384" cy="3068002"/>
            <a:chOff x="514233" y="1949940"/>
            <a:chExt cx="3440551" cy="3234562"/>
          </a:xfrm>
        </p:grpSpPr>
        <p:sp>
          <p:nvSpPr>
            <p:cNvPr id="6" name="Google Shape;1054;p39">
              <a:extLst>
                <a:ext uri="{FF2B5EF4-FFF2-40B4-BE49-F238E27FC236}">
                  <a16:creationId xmlns:a16="http://schemas.microsoft.com/office/drawing/2014/main" id="{A7ED0A52-D315-4002-2109-00F29E77B11F}"/>
                </a:ext>
              </a:extLst>
            </p:cNvPr>
            <p:cNvSpPr/>
            <p:nvPr/>
          </p:nvSpPr>
          <p:spPr>
            <a:xfrm flipH="1">
              <a:off x="2757855" y="4038403"/>
              <a:ext cx="1196929" cy="1146099"/>
            </a:xfrm>
            <a:prstGeom prst="wedgeEllipseCallout">
              <a:avLst>
                <a:gd name="adj1" fmla="val -31300"/>
                <a:gd name="adj2" fmla="val 51145"/>
              </a:avLst>
            </a:prstGeom>
            <a:solidFill>
              <a:schemeClr val="accent6"/>
            </a:solidFill>
            <a:ln>
              <a:noFill/>
            </a:ln>
          </p:spPr>
          <p:txBody>
            <a:bodyPr spcFirstLastPara="1" wrap="square" lIns="91425" tIns="182875" rIns="91425" bIns="91425" anchor="ctr" anchorCtr="0">
              <a:noAutofit/>
            </a:bodyPr>
            <a:lstStyle/>
            <a:p>
              <a:pPr marL="0" lvl="0" indent="0" algn="ctr" rtl="0">
                <a:spcBef>
                  <a:spcPts val="0"/>
                </a:spcBef>
                <a:spcAft>
                  <a:spcPts val="0"/>
                </a:spcAft>
                <a:buNone/>
              </a:pPr>
              <a:r>
                <a:rPr lang="en" sz="5400">
                  <a:solidFill>
                    <a:schemeClr val="lt1"/>
                  </a:solidFill>
                  <a:latin typeface="Headland One"/>
                  <a:ea typeface="Headland One"/>
                  <a:cs typeface="Headland One"/>
                  <a:sym typeface="Headland One"/>
                </a:rPr>
                <a:t>?</a:t>
              </a:r>
              <a:endParaRPr sz="5400">
                <a:solidFill>
                  <a:schemeClr val="lt1"/>
                </a:solidFill>
                <a:latin typeface="Headland One"/>
                <a:ea typeface="Headland One"/>
                <a:cs typeface="Headland One"/>
                <a:sym typeface="Headland One"/>
              </a:endParaRPr>
            </a:p>
          </p:txBody>
        </p:sp>
        <p:sp>
          <p:nvSpPr>
            <p:cNvPr id="7" name="Google Shape;1055;p39">
              <a:extLst>
                <a:ext uri="{FF2B5EF4-FFF2-40B4-BE49-F238E27FC236}">
                  <a16:creationId xmlns:a16="http://schemas.microsoft.com/office/drawing/2014/main" id="{62D7E342-E34F-D733-1831-58091DCE795B}"/>
                </a:ext>
              </a:extLst>
            </p:cNvPr>
            <p:cNvSpPr/>
            <p:nvPr/>
          </p:nvSpPr>
          <p:spPr>
            <a:xfrm>
              <a:off x="514233" y="3244010"/>
              <a:ext cx="1668564" cy="1598186"/>
            </a:xfrm>
            <a:prstGeom prst="wedgeEllipseCallout">
              <a:avLst>
                <a:gd name="adj1" fmla="val -31300"/>
                <a:gd name="adj2" fmla="val 51145"/>
              </a:avLst>
            </a:prstGeom>
            <a:solidFill>
              <a:schemeClr val="accent2"/>
            </a:solidFill>
            <a:ln>
              <a:noFill/>
            </a:ln>
          </p:spPr>
          <p:txBody>
            <a:bodyPr spcFirstLastPara="1" wrap="square" lIns="0" tIns="0" rIns="0" bIns="457200" anchor="ctr" anchorCtr="0">
              <a:noAutofit/>
            </a:bodyPr>
            <a:lstStyle/>
            <a:p>
              <a:pPr marL="0" marR="0" lvl="0" indent="0" algn="ctr" rtl="0">
                <a:spcBef>
                  <a:spcPts val="0"/>
                </a:spcBef>
                <a:spcAft>
                  <a:spcPts val="0"/>
                </a:spcAft>
                <a:buNone/>
              </a:pPr>
              <a:r>
                <a:rPr lang="en" sz="6600">
                  <a:solidFill>
                    <a:schemeClr val="lt1"/>
                  </a:solidFill>
                  <a:latin typeface="Headland One"/>
                  <a:ea typeface="Headland One"/>
                  <a:cs typeface="Headland One"/>
                  <a:sym typeface="Headland One"/>
                </a:rPr>
                <a:t>…</a:t>
              </a:r>
              <a:endParaRPr sz="6600">
                <a:solidFill>
                  <a:schemeClr val="lt1"/>
                </a:solidFill>
                <a:latin typeface="Headland One"/>
                <a:ea typeface="Headland One"/>
                <a:cs typeface="Headland One"/>
                <a:sym typeface="Headland One"/>
              </a:endParaRPr>
            </a:p>
          </p:txBody>
        </p:sp>
        <p:sp>
          <p:nvSpPr>
            <p:cNvPr id="8" name="Google Shape;1063;p39">
              <a:extLst>
                <a:ext uri="{FF2B5EF4-FFF2-40B4-BE49-F238E27FC236}">
                  <a16:creationId xmlns:a16="http://schemas.microsoft.com/office/drawing/2014/main" id="{7AFD37D4-9FC4-8B99-030B-59D72B0498B2}"/>
                </a:ext>
              </a:extLst>
            </p:cNvPr>
            <p:cNvSpPr/>
            <p:nvPr/>
          </p:nvSpPr>
          <p:spPr>
            <a:xfrm>
              <a:off x="1723320" y="1949940"/>
              <a:ext cx="1755561" cy="1681760"/>
            </a:xfrm>
            <a:prstGeom prst="wedgeEllipseCallout">
              <a:avLst>
                <a:gd name="adj1" fmla="val -31300"/>
                <a:gd name="adj2" fmla="val 51145"/>
              </a:avLst>
            </a:prstGeom>
            <a:solidFill>
              <a:schemeClr val="accent6"/>
            </a:solidFill>
            <a:ln>
              <a:noFill/>
            </a:ln>
          </p:spPr>
          <p:txBody>
            <a:bodyPr spcFirstLastPara="1" wrap="square" lIns="91425" tIns="91425" rIns="91425" bIns="0" anchor="ctr" anchorCtr="0">
              <a:noAutofit/>
            </a:bodyPr>
            <a:lstStyle/>
            <a:p>
              <a:pPr marL="0" lvl="0" indent="0" algn="ctr" rtl="0">
                <a:spcBef>
                  <a:spcPts val="0"/>
                </a:spcBef>
                <a:spcAft>
                  <a:spcPts val="0"/>
                </a:spcAft>
                <a:buNone/>
              </a:pPr>
              <a:r>
                <a:rPr lang="en" sz="6600">
                  <a:solidFill>
                    <a:schemeClr val="lt1"/>
                  </a:solidFill>
                  <a:latin typeface="Headland One"/>
                  <a:ea typeface="Headland One"/>
                  <a:cs typeface="Headland One"/>
                  <a:sym typeface="Headland One"/>
                </a:rPr>
                <a:t>¿</a:t>
              </a:r>
              <a:endParaRPr sz="6600">
                <a:solidFill>
                  <a:schemeClr val="lt1"/>
                </a:solidFill>
                <a:latin typeface="Headland One"/>
                <a:ea typeface="Headland One"/>
                <a:cs typeface="Headland One"/>
                <a:sym typeface="Headland One"/>
              </a:endParaRPr>
            </a:p>
          </p:txBody>
        </p:sp>
        <p:sp>
          <p:nvSpPr>
            <p:cNvPr id="9" name="Google Shape;1064;p39">
              <a:extLst>
                <a:ext uri="{FF2B5EF4-FFF2-40B4-BE49-F238E27FC236}">
                  <a16:creationId xmlns:a16="http://schemas.microsoft.com/office/drawing/2014/main" id="{AB06D805-BA02-3B7C-AFD1-10676243A030}"/>
                </a:ext>
              </a:extLst>
            </p:cNvPr>
            <p:cNvSpPr/>
            <p:nvPr/>
          </p:nvSpPr>
          <p:spPr>
            <a:xfrm flipH="1">
              <a:off x="2873437" y="3045250"/>
              <a:ext cx="911992" cy="873382"/>
            </a:xfrm>
            <a:prstGeom prst="wedgeEllipseCallout">
              <a:avLst>
                <a:gd name="adj1" fmla="val -31300"/>
                <a:gd name="adj2" fmla="val 51145"/>
              </a:avLst>
            </a:prstGeom>
            <a:solidFill>
              <a:schemeClr val="accent2"/>
            </a:solidFill>
            <a:ln>
              <a:noFill/>
            </a:ln>
          </p:spPr>
          <p:txBody>
            <a:bodyPr spcFirstLastPara="1" wrap="square" lIns="91425" tIns="0" rIns="91425" bIns="182875" anchor="ctr" anchorCtr="0">
              <a:noAutofit/>
            </a:bodyPr>
            <a:lstStyle/>
            <a:p>
              <a:pPr marL="0" lvl="0" indent="0" algn="ctr" rtl="0">
                <a:spcBef>
                  <a:spcPts val="0"/>
                </a:spcBef>
                <a:spcAft>
                  <a:spcPts val="0"/>
                </a:spcAft>
                <a:buNone/>
              </a:pPr>
              <a:r>
                <a:rPr lang="en" sz="3200">
                  <a:solidFill>
                    <a:schemeClr val="lt1"/>
                  </a:solidFill>
                  <a:latin typeface="Headland One"/>
                  <a:ea typeface="Headland One"/>
                  <a:cs typeface="Headland One"/>
                  <a:sym typeface="Headland One"/>
                </a:rPr>
                <a:t>…</a:t>
              </a:r>
              <a:endParaRPr lang="en" sz="3200">
                <a:latin typeface="Headland One"/>
                <a:ea typeface="Headland One"/>
                <a:cs typeface="Headland One"/>
                <a:sym typeface="Headland One"/>
              </a:endParaRPr>
            </a:p>
          </p:txBody>
        </p:sp>
      </p:grpSp>
      <p:sp>
        <p:nvSpPr>
          <p:cNvPr id="4" name="Subtitle 2">
            <a:extLst>
              <a:ext uri="{FF2B5EF4-FFF2-40B4-BE49-F238E27FC236}">
                <a16:creationId xmlns:a16="http://schemas.microsoft.com/office/drawing/2014/main" id="{DC00FB4A-B2FF-2071-E64B-18F7A42169C2}"/>
              </a:ext>
            </a:extLst>
          </p:cNvPr>
          <p:cNvSpPr txBox="1">
            <a:spLocks noChangeArrowheads="1"/>
          </p:cNvSpPr>
          <p:nvPr/>
        </p:nvSpPr>
        <p:spPr bwMode="auto">
          <a:xfrm>
            <a:off x="582897" y="2096694"/>
            <a:ext cx="7272718"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2400">
                <a:solidFill>
                  <a:srgbClr val="1D5253"/>
                </a:solidFill>
                <a:latin typeface="+mj-lt"/>
                <a:ea typeface="Lato Light" panose="020F0502020204030203" pitchFamily="34" charset="0"/>
                <a:cs typeface="Segoe UI" panose="020B0502040204020203" pitchFamily="34" charset="0"/>
              </a:rPr>
              <a:t>¿Cómo se actúa cuando en todos los PR se ha cotizado por la BBCC reducida de ARTISTAS y/o de VENTA AMBULANTE?</a:t>
            </a:r>
          </a:p>
        </p:txBody>
      </p:sp>
      <p:sp>
        <p:nvSpPr>
          <p:cNvPr id="3" name="Persegi Panjang: Sudut Lengkung 1">
            <a:extLst>
              <a:ext uri="{FF2B5EF4-FFF2-40B4-BE49-F238E27FC236}">
                <a16:creationId xmlns:a16="http://schemas.microsoft.com/office/drawing/2014/main" id="{23DBF74D-FDAE-C844-C945-A2A172631F11}"/>
              </a:ext>
            </a:extLst>
          </p:cNvPr>
          <p:cNvSpPr/>
          <p:nvPr/>
        </p:nvSpPr>
        <p:spPr>
          <a:xfrm>
            <a:off x="83315" y="1020124"/>
            <a:ext cx="12191999" cy="217826"/>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0" lang="es-ES" altLang="en-US" sz="1600" i="0" u="none" strike="noStrike" kern="1200" cap="none" spc="0" normalizeH="0" baseline="0" noProof="0">
                <a:ln>
                  <a:noFill/>
                </a:ln>
                <a:solidFill>
                  <a:schemeClr val="accent2">
                    <a:lumMod val="50000"/>
                  </a:schemeClr>
                </a:solidFill>
                <a:effectLst/>
                <a:uLnTx/>
                <a:uFillTx/>
                <a:ea typeface="Lato Light" panose="020F0502020204030203" pitchFamily="34" charset="0"/>
                <a:cs typeface="Segoe UI" panose="020B0502040204020203" pitchFamily="34" charset="0"/>
              </a:rPr>
              <a:t>Supuestos especiales de regularización  -</a:t>
            </a:r>
            <a:r>
              <a:rPr kumimoji="0" lang="es-ES" altLang="en-US" sz="1600" b="1" i="0" u="none" strike="noStrike" kern="1200" cap="none" spc="0" normalizeH="0" baseline="0" noProof="0">
                <a:ln>
                  <a:noFill/>
                </a:ln>
                <a:solidFill>
                  <a:schemeClr val="accent2">
                    <a:lumMod val="50000"/>
                  </a:schemeClr>
                </a:solidFill>
                <a:effectLst/>
                <a:uLnTx/>
                <a:uFillTx/>
                <a:ea typeface="Lato Light" panose="020F0502020204030203" pitchFamily="34" charset="0"/>
                <a:cs typeface="Segoe UI" panose="020B0502040204020203" pitchFamily="34" charset="0"/>
              </a:rPr>
              <a:t>ARTISTAS y VENTA AMBULANTE-</a:t>
            </a:r>
          </a:p>
        </p:txBody>
      </p:sp>
      <p:grpSp>
        <p:nvGrpSpPr>
          <p:cNvPr id="10" name="Grupo 9">
            <a:extLst>
              <a:ext uri="{FF2B5EF4-FFF2-40B4-BE49-F238E27FC236}">
                <a16:creationId xmlns:a16="http://schemas.microsoft.com/office/drawing/2014/main" id="{C5CE50B1-0B29-F9B2-1B55-843BB2C83319}"/>
              </a:ext>
            </a:extLst>
          </p:cNvPr>
          <p:cNvGrpSpPr/>
          <p:nvPr/>
        </p:nvGrpSpPr>
        <p:grpSpPr>
          <a:xfrm>
            <a:off x="493613" y="1324619"/>
            <a:ext cx="1253278" cy="45720"/>
            <a:chOff x="810704" y="1456130"/>
            <a:chExt cx="1253278" cy="45720"/>
          </a:xfrm>
        </p:grpSpPr>
        <p:sp>
          <p:nvSpPr>
            <p:cNvPr id="11" name="!!CoverSlideFooterText">
              <a:extLst>
                <a:ext uri="{FF2B5EF4-FFF2-40B4-BE49-F238E27FC236}">
                  <a16:creationId xmlns:a16="http://schemas.microsoft.com/office/drawing/2014/main" id="{2F684BA3-6DAB-FE92-17CF-29F7AFF4D5E9}"/>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2" name="!!CoverSlideFooterText">
              <a:extLst>
                <a:ext uri="{FF2B5EF4-FFF2-40B4-BE49-F238E27FC236}">
                  <a16:creationId xmlns:a16="http://schemas.microsoft.com/office/drawing/2014/main" id="{14CC651C-CE49-91E4-83BE-E6D989EC8B5F}"/>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grpSp>
        <p:nvGrpSpPr>
          <p:cNvPr id="14" name="Grupo 13">
            <a:extLst>
              <a:ext uri="{FF2B5EF4-FFF2-40B4-BE49-F238E27FC236}">
                <a16:creationId xmlns:a16="http://schemas.microsoft.com/office/drawing/2014/main" id="{6BF9B6CC-A99A-243A-91E6-112A9EFDE7B6}"/>
              </a:ext>
            </a:extLst>
          </p:cNvPr>
          <p:cNvGrpSpPr/>
          <p:nvPr/>
        </p:nvGrpSpPr>
        <p:grpSpPr>
          <a:xfrm>
            <a:off x="8389696" y="891680"/>
            <a:ext cx="396594" cy="454632"/>
            <a:chOff x="10509179" y="532419"/>
            <a:chExt cx="1514363" cy="1735976"/>
          </a:xfrm>
        </p:grpSpPr>
        <p:sp>
          <p:nvSpPr>
            <p:cNvPr id="15" name="!!CoverSlideFooterText">
              <a:extLst>
                <a:ext uri="{FF2B5EF4-FFF2-40B4-BE49-F238E27FC236}">
                  <a16:creationId xmlns:a16="http://schemas.microsoft.com/office/drawing/2014/main" id="{80575402-77E1-0484-0943-8B98335143CB}"/>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6" name="!!CoverSlideFooterText">
              <a:extLst>
                <a:ext uri="{FF2B5EF4-FFF2-40B4-BE49-F238E27FC236}">
                  <a16:creationId xmlns:a16="http://schemas.microsoft.com/office/drawing/2014/main" id="{2CA7E0FF-36F0-E120-30FD-39F7BD9C52ED}"/>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sp>
          <p:nvSpPr>
            <p:cNvPr id="17" name="!!CoverSlideFooterText">
              <a:extLst>
                <a:ext uri="{FF2B5EF4-FFF2-40B4-BE49-F238E27FC236}">
                  <a16:creationId xmlns:a16="http://schemas.microsoft.com/office/drawing/2014/main" id="{B4FD2BBA-24DD-D7D6-6D3A-63990AA61699}"/>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21" name="CuadroTexto 20">
            <a:extLst>
              <a:ext uri="{FF2B5EF4-FFF2-40B4-BE49-F238E27FC236}">
                <a16:creationId xmlns:a16="http://schemas.microsoft.com/office/drawing/2014/main" id="{490E462C-3636-FB2F-D1C8-53BCA2E93F05}"/>
              </a:ext>
            </a:extLst>
          </p:cNvPr>
          <p:cNvSpPr txBox="1"/>
          <p:nvPr/>
        </p:nvSpPr>
        <p:spPr>
          <a:xfrm>
            <a:off x="699508" y="3276292"/>
            <a:ext cx="7452000" cy="830997"/>
          </a:xfrm>
          <a:prstGeom prst="rect">
            <a:avLst/>
          </a:prstGeom>
          <a:noFill/>
        </p:spPr>
        <p:txBody>
          <a:bodyPr wrap="square" rtlCol="0">
            <a:spAutoFit/>
          </a:bodyPr>
          <a:lstStyle/>
          <a:p>
            <a:pPr algn="just"/>
            <a:r>
              <a:rPr lang="es-ES" sz="1600"/>
              <a:t>En este caso, siempre que se reúnan los requisitos de la página anterior, </a:t>
            </a:r>
            <a:r>
              <a:rPr lang="es-ES" sz="1600" b="1"/>
              <a:t>se confirma como BCD la BBCC Reducida</a:t>
            </a:r>
            <a:r>
              <a:rPr lang="es-ES" sz="1600"/>
              <a:t> por la que el o la autónoma ha cotizado en el año de la RC. </a:t>
            </a:r>
          </a:p>
        </p:txBody>
      </p:sp>
      <p:sp>
        <p:nvSpPr>
          <p:cNvPr id="22" name="CuadroTexto 21">
            <a:extLst>
              <a:ext uri="{FF2B5EF4-FFF2-40B4-BE49-F238E27FC236}">
                <a16:creationId xmlns:a16="http://schemas.microsoft.com/office/drawing/2014/main" id="{6BF1BC82-0DA2-45AA-2A28-96FAB676A5F4}"/>
              </a:ext>
            </a:extLst>
          </p:cNvPr>
          <p:cNvSpPr txBox="1"/>
          <p:nvPr/>
        </p:nvSpPr>
        <p:spPr>
          <a:xfrm>
            <a:off x="699508" y="4109196"/>
            <a:ext cx="7452000" cy="830997"/>
          </a:xfrm>
          <a:prstGeom prst="rect">
            <a:avLst/>
          </a:prstGeom>
          <a:noFill/>
        </p:spPr>
        <p:txBody>
          <a:bodyPr wrap="square" rtlCol="0">
            <a:spAutoFit/>
          </a:bodyPr>
          <a:lstStyle/>
          <a:p>
            <a:pPr algn="just"/>
            <a:r>
              <a:rPr lang="es-ES" sz="1600"/>
              <a:t>Esta regla también aplica cuando se hayan combinado estas dos condiciones de trabajador/a, es decir, ARTISTAS con BBCC reducida + VENTA AMBULANTE con BBCC reducida.</a:t>
            </a:r>
          </a:p>
        </p:txBody>
      </p:sp>
      <p:sp>
        <p:nvSpPr>
          <p:cNvPr id="23" name="CuadroTexto 22">
            <a:extLst>
              <a:ext uri="{FF2B5EF4-FFF2-40B4-BE49-F238E27FC236}">
                <a16:creationId xmlns:a16="http://schemas.microsoft.com/office/drawing/2014/main" id="{AF98372F-4324-F8DB-FC77-88182E0D10D9}"/>
              </a:ext>
            </a:extLst>
          </p:cNvPr>
          <p:cNvSpPr txBox="1"/>
          <p:nvPr/>
        </p:nvSpPr>
        <p:spPr>
          <a:xfrm>
            <a:off x="699508" y="5188322"/>
            <a:ext cx="7452000" cy="830997"/>
          </a:xfrm>
          <a:prstGeom prst="rect">
            <a:avLst/>
          </a:prstGeom>
          <a:noFill/>
        </p:spPr>
        <p:txBody>
          <a:bodyPr wrap="square" rtlCol="0">
            <a:spAutoFit/>
          </a:bodyPr>
          <a:lstStyle/>
          <a:p>
            <a:pPr algn="just"/>
            <a:r>
              <a:rPr lang="es-ES" sz="1600"/>
              <a:t>Los/as autónomos/as en estos supuestos recibirán una </a:t>
            </a:r>
            <a:r>
              <a:rPr lang="es-ES" sz="1600" b="1"/>
              <a:t>resolución específica </a:t>
            </a:r>
            <a:r>
              <a:rPr lang="es-ES" sz="1600"/>
              <a:t>en la que se indicará que han cotizado de forma correcta y, por lo tanto, no deben realizar ninguna actuación adicional.  </a:t>
            </a:r>
          </a:p>
        </p:txBody>
      </p:sp>
      <p:grpSp>
        <p:nvGrpSpPr>
          <p:cNvPr id="29" name="Grupo 28">
            <a:extLst>
              <a:ext uri="{FF2B5EF4-FFF2-40B4-BE49-F238E27FC236}">
                <a16:creationId xmlns:a16="http://schemas.microsoft.com/office/drawing/2014/main" id="{FDF49500-BCB8-7D47-5866-D25044876239}"/>
              </a:ext>
            </a:extLst>
          </p:cNvPr>
          <p:cNvGrpSpPr/>
          <p:nvPr/>
        </p:nvGrpSpPr>
        <p:grpSpPr>
          <a:xfrm>
            <a:off x="9292819" y="4539679"/>
            <a:ext cx="1872000" cy="1656000"/>
            <a:chOff x="9056445" y="5140277"/>
            <a:chExt cx="1875474" cy="1656000"/>
          </a:xfrm>
        </p:grpSpPr>
        <p:sp>
          <p:nvSpPr>
            <p:cNvPr id="2" name="Oval 41">
              <a:extLst>
                <a:ext uri="{FF2B5EF4-FFF2-40B4-BE49-F238E27FC236}">
                  <a16:creationId xmlns:a16="http://schemas.microsoft.com/office/drawing/2014/main" id="{B0A708C3-8C07-29CC-4A94-E57BAC532B03}"/>
                </a:ext>
              </a:extLst>
            </p:cNvPr>
            <p:cNvSpPr/>
            <p:nvPr/>
          </p:nvSpPr>
          <p:spPr>
            <a:xfrm flipH="1">
              <a:off x="9164645" y="5140277"/>
              <a:ext cx="1659073" cy="165600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endParaRPr lang="es-ES" sz="1400" b="1" kern="0">
                <a:solidFill>
                  <a:schemeClr val="bg1"/>
                </a:solidFill>
                <a:cs typeface="Arial" panose="020B0604020202020204" pitchFamily="34" charset="0"/>
              </a:endParaRPr>
            </a:p>
          </p:txBody>
        </p:sp>
        <p:sp>
          <p:nvSpPr>
            <p:cNvPr id="5" name="CuadroTexto 4">
              <a:extLst>
                <a:ext uri="{FF2B5EF4-FFF2-40B4-BE49-F238E27FC236}">
                  <a16:creationId xmlns:a16="http://schemas.microsoft.com/office/drawing/2014/main" id="{0C450B27-34E2-2DE7-FDFF-CA43E4EE3022}"/>
                </a:ext>
              </a:extLst>
            </p:cNvPr>
            <p:cNvSpPr txBox="1"/>
            <p:nvPr/>
          </p:nvSpPr>
          <p:spPr>
            <a:xfrm>
              <a:off x="9056445" y="5678220"/>
              <a:ext cx="1875474" cy="840230"/>
            </a:xfrm>
            <a:prstGeom prst="rect">
              <a:avLst/>
            </a:prstGeom>
            <a:noFill/>
          </p:spPr>
          <p:txBody>
            <a:bodyPr wrap="square">
              <a:spAutoFit/>
            </a:bodyPr>
            <a:lstStyle/>
            <a:p>
              <a:pPr algn="ctr">
                <a:lnSpc>
                  <a:spcPct val="90000"/>
                </a:lnSpc>
              </a:pPr>
              <a:r>
                <a:rPr lang="es-ES" b="1" kern="0">
                  <a:solidFill>
                    <a:schemeClr val="bg1"/>
                  </a:solidFill>
                  <a:cs typeface="Arial" panose="020B0604020202020204" pitchFamily="34" charset="0"/>
                </a:rPr>
                <a:t>Resoluciones Específicas</a:t>
              </a:r>
              <a:endParaRPr lang="es-ES" sz="1600" b="1" kern="0">
                <a:solidFill>
                  <a:schemeClr val="bg1"/>
                </a:solidFill>
                <a:cs typeface="Arial" panose="020B0604020202020204" pitchFamily="34" charset="0"/>
              </a:endParaRPr>
            </a:p>
            <a:p>
              <a:pPr algn="ctr">
                <a:lnSpc>
                  <a:spcPct val="90000"/>
                </a:lnSpc>
              </a:pPr>
              <a:endParaRPr lang="es-ES" b="1" kern="0">
                <a:solidFill>
                  <a:schemeClr val="bg1"/>
                </a:solidFill>
                <a:cs typeface="Arial" panose="020B0604020202020204" pitchFamily="34" charset="0"/>
              </a:endParaRPr>
            </a:p>
          </p:txBody>
        </p:sp>
      </p:grpSp>
      <p:grpSp>
        <p:nvGrpSpPr>
          <p:cNvPr id="30" name="Grupo 29">
            <a:extLst>
              <a:ext uri="{FF2B5EF4-FFF2-40B4-BE49-F238E27FC236}">
                <a16:creationId xmlns:a16="http://schemas.microsoft.com/office/drawing/2014/main" id="{EAD9A131-96AB-DDF7-9329-503A7667FDF2}"/>
              </a:ext>
            </a:extLst>
          </p:cNvPr>
          <p:cNvGrpSpPr/>
          <p:nvPr/>
        </p:nvGrpSpPr>
        <p:grpSpPr>
          <a:xfrm>
            <a:off x="83315" y="100378"/>
            <a:ext cx="11312995" cy="630845"/>
            <a:chOff x="101977" y="91047"/>
            <a:chExt cx="11312995" cy="630845"/>
          </a:xfrm>
        </p:grpSpPr>
        <p:sp>
          <p:nvSpPr>
            <p:cNvPr id="31" name="TextBox 12">
              <a:extLst>
                <a:ext uri="{FF2B5EF4-FFF2-40B4-BE49-F238E27FC236}">
                  <a16:creationId xmlns:a16="http://schemas.microsoft.com/office/drawing/2014/main" id="{B9240DE7-F9F7-D627-C42A-24F3981D0A00}"/>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32" name="Grupo 31">
              <a:extLst>
                <a:ext uri="{FF2B5EF4-FFF2-40B4-BE49-F238E27FC236}">
                  <a16:creationId xmlns:a16="http://schemas.microsoft.com/office/drawing/2014/main" id="{6006886F-18BB-73B3-EEE1-20EC1F5F792C}"/>
                </a:ext>
              </a:extLst>
            </p:cNvPr>
            <p:cNvGrpSpPr/>
            <p:nvPr/>
          </p:nvGrpSpPr>
          <p:grpSpPr>
            <a:xfrm>
              <a:off x="101977" y="91047"/>
              <a:ext cx="712074" cy="630845"/>
              <a:chOff x="101977" y="91047"/>
              <a:chExt cx="712074" cy="630845"/>
            </a:xfrm>
          </p:grpSpPr>
          <p:sp>
            <p:nvSpPr>
              <p:cNvPr id="33" name="Graphic 10">
                <a:extLst>
                  <a:ext uri="{FF2B5EF4-FFF2-40B4-BE49-F238E27FC236}">
                    <a16:creationId xmlns:a16="http://schemas.microsoft.com/office/drawing/2014/main" id="{6AF61F79-392A-83BF-6F09-D6A7DF1AE65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4" name="TextBox 38">
                <a:extLst>
                  <a:ext uri="{FF2B5EF4-FFF2-40B4-BE49-F238E27FC236}">
                    <a16:creationId xmlns:a16="http://schemas.microsoft.com/office/drawing/2014/main" id="{094E42CC-D7D8-D000-2AB7-03E0C8FC1AF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8" name="Imagen 17">
            <a:extLst>
              <a:ext uri="{FF2B5EF4-FFF2-40B4-BE49-F238E27FC236}">
                <a16:creationId xmlns:a16="http://schemas.microsoft.com/office/drawing/2014/main" id="{DA5DDDA2-15E5-E5B0-F56E-CC81CBA4B157}"/>
              </a:ext>
            </a:extLst>
          </p:cNvPr>
          <p:cNvPicPr>
            <a:picLocks noChangeAspect="1"/>
          </p:cNvPicPr>
          <p:nvPr/>
        </p:nvPicPr>
        <p:blipFill>
          <a:blip r:embed="rId3"/>
          <a:stretch>
            <a:fillRect/>
          </a:stretch>
        </p:blipFill>
        <p:spPr>
          <a:xfrm>
            <a:off x="5434586" y="145473"/>
            <a:ext cx="2196000" cy="574317"/>
          </a:xfrm>
          <a:prstGeom prst="rect">
            <a:avLst/>
          </a:prstGeom>
        </p:spPr>
      </p:pic>
    </p:spTree>
    <p:extLst>
      <p:ext uri="{BB962C8B-B14F-4D97-AF65-F5344CB8AC3E}">
        <p14:creationId xmlns:p14="http://schemas.microsoft.com/office/powerpoint/2010/main" val="87825820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73E1B392-0100-F6BB-F7F3-763A4BBDD680}"/>
              </a:ext>
            </a:extLst>
          </p:cNvPr>
          <p:cNvSpPr/>
          <p:nvPr/>
        </p:nvSpPr>
        <p:spPr>
          <a:xfrm>
            <a:off x="0" y="1780911"/>
            <a:ext cx="12191999" cy="4931616"/>
          </a:xfrm>
          <a:prstGeom prst="rect">
            <a:avLst/>
          </a:prstGeom>
          <a:solidFill>
            <a:srgbClr val="266F8B">
              <a:alpha val="1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AD47">
                  <a:lumMod val="50000"/>
                </a:srgbClr>
              </a:solidFill>
              <a:latin typeface="Calibri" panose="020F0502020204030204"/>
            </a:endParaRPr>
          </a:p>
        </p:txBody>
      </p:sp>
      <p:sp>
        <p:nvSpPr>
          <p:cNvPr id="19" name="Marcador de número de diapositiva 414">
            <a:extLst>
              <a:ext uri="{FF2B5EF4-FFF2-40B4-BE49-F238E27FC236}">
                <a16:creationId xmlns:a16="http://schemas.microsoft.com/office/drawing/2014/main" id="{7AF4D6A9-A63D-D65C-79F2-D5886FF1065D}"/>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66</a:t>
            </a:fld>
            <a:endParaRPr lang="es-ES"/>
          </a:p>
        </p:txBody>
      </p:sp>
      <p:sp>
        <p:nvSpPr>
          <p:cNvPr id="7" name="Google Shape;1055;p39">
            <a:extLst>
              <a:ext uri="{FF2B5EF4-FFF2-40B4-BE49-F238E27FC236}">
                <a16:creationId xmlns:a16="http://schemas.microsoft.com/office/drawing/2014/main" id="{62D7E342-E34F-D733-1831-58091DCE795B}"/>
              </a:ext>
            </a:extLst>
          </p:cNvPr>
          <p:cNvSpPr/>
          <p:nvPr/>
        </p:nvSpPr>
        <p:spPr>
          <a:xfrm flipH="1">
            <a:off x="133938" y="1587338"/>
            <a:ext cx="1260412" cy="1207249"/>
          </a:xfrm>
          <a:prstGeom prst="wedgeEllipseCallout">
            <a:avLst>
              <a:gd name="adj1" fmla="val -31300"/>
              <a:gd name="adj2" fmla="val 51145"/>
            </a:avLst>
          </a:prstGeom>
          <a:solidFill>
            <a:schemeClr val="accent2"/>
          </a:solidFill>
          <a:ln>
            <a:noFill/>
          </a:ln>
        </p:spPr>
        <p:txBody>
          <a:bodyPr spcFirstLastPara="1" wrap="square" lIns="0" tIns="0" rIns="0" bIns="457200" anchor="ctr" anchorCtr="0">
            <a:noAutofit/>
          </a:bodyPr>
          <a:lstStyle/>
          <a:p>
            <a:pPr marL="0" marR="0" lvl="0" indent="0" algn="ctr" rtl="0">
              <a:spcBef>
                <a:spcPts val="0"/>
              </a:spcBef>
              <a:spcAft>
                <a:spcPts val="0"/>
              </a:spcAft>
              <a:buNone/>
            </a:pPr>
            <a:r>
              <a:rPr lang="en" sz="6600">
                <a:solidFill>
                  <a:schemeClr val="lt1"/>
                </a:solidFill>
                <a:latin typeface="Headland One"/>
                <a:ea typeface="Headland One"/>
                <a:cs typeface="Headland One"/>
                <a:sym typeface="Headland One"/>
              </a:rPr>
              <a:t>…</a:t>
            </a:r>
            <a:endParaRPr sz="6600">
              <a:solidFill>
                <a:schemeClr val="lt1"/>
              </a:solidFill>
              <a:latin typeface="Headland One"/>
              <a:ea typeface="Headland One"/>
              <a:cs typeface="Headland One"/>
              <a:sym typeface="Headland One"/>
            </a:endParaRPr>
          </a:p>
        </p:txBody>
      </p:sp>
      <p:sp>
        <p:nvSpPr>
          <p:cNvPr id="3" name="Persegi Panjang: Sudut Lengkung 1">
            <a:extLst>
              <a:ext uri="{FF2B5EF4-FFF2-40B4-BE49-F238E27FC236}">
                <a16:creationId xmlns:a16="http://schemas.microsoft.com/office/drawing/2014/main" id="{23DBF74D-FDAE-C844-C945-A2A172631F11}"/>
              </a:ext>
            </a:extLst>
          </p:cNvPr>
          <p:cNvSpPr/>
          <p:nvPr/>
        </p:nvSpPr>
        <p:spPr>
          <a:xfrm>
            <a:off x="83315" y="1020124"/>
            <a:ext cx="12191999" cy="217826"/>
          </a:xfrm>
          <a:prstGeom prst="roundRect">
            <a:avLst>
              <a:gd name="adj" fmla="val 5822"/>
            </a:avLst>
          </a:prstGeom>
          <a:no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a:r>
              <a:rPr kumimoji="0" lang="es-ES" altLang="en-US" sz="1600" i="0" u="none" strike="noStrike" kern="1200" cap="none" spc="0" normalizeH="0" baseline="0" noProof="0">
                <a:ln>
                  <a:noFill/>
                </a:ln>
                <a:solidFill>
                  <a:schemeClr val="accent2">
                    <a:lumMod val="50000"/>
                  </a:schemeClr>
                </a:solidFill>
                <a:effectLst/>
                <a:uLnTx/>
                <a:uFillTx/>
                <a:ea typeface="Lato Light" panose="020F0502020204030203" pitchFamily="34" charset="0"/>
                <a:cs typeface="Segoe UI" panose="020B0502040204020203" pitchFamily="34" charset="0"/>
              </a:rPr>
              <a:t>Supuestos especiales de regularización  - </a:t>
            </a:r>
            <a:r>
              <a:rPr kumimoji="0" lang="es-ES" altLang="en-US" sz="1600" b="1" i="0" u="none" strike="noStrike" kern="1200" cap="none" spc="0" normalizeH="0" baseline="0" noProof="0">
                <a:ln>
                  <a:noFill/>
                </a:ln>
                <a:solidFill>
                  <a:schemeClr val="accent2">
                    <a:lumMod val="50000"/>
                  </a:schemeClr>
                </a:solidFill>
                <a:effectLst/>
                <a:uLnTx/>
                <a:uFillTx/>
                <a:ea typeface="Lato Light" panose="020F0502020204030203" pitchFamily="34" charset="0"/>
                <a:cs typeface="Segoe UI" panose="020B0502040204020203" pitchFamily="34" charset="0"/>
              </a:rPr>
              <a:t>ARTISTAS y VENTA AMBULANTE-</a:t>
            </a:r>
          </a:p>
        </p:txBody>
      </p:sp>
      <p:grpSp>
        <p:nvGrpSpPr>
          <p:cNvPr id="14" name="Grupo 13">
            <a:extLst>
              <a:ext uri="{FF2B5EF4-FFF2-40B4-BE49-F238E27FC236}">
                <a16:creationId xmlns:a16="http://schemas.microsoft.com/office/drawing/2014/main" id="{6BF9B6CC-A99A-243A-91E6-112A9EFDE7B6}"/>
              </a:ext>
            </a:extLst>
          </p:cNvPr>
          <p:cNvGrpSpPr/>
          <p:nvPr/>
        </p:nvGrpSpPr>
        <p:grpSpPr>
          <a:xfrm>
            <a:off x="8389696" y="891680"/>
            <a:ext cx="396594" cy="454632"/>
            <a:chOff x="10509179" y="532419"/>
            <a:chExt cx="1514363" cy="1735976"/>
          </a:xfrm>
        </p:grpSpPr>
        <p:sp>
          <p:nvSpPr>
            <p:cNvPr id="15" name="!!CoverSlideFooterText">
              <a:extLst>
                <a:ext uri="{FF2B5EF4-FFF2-40B4-BE49-F238E27FC236}">
                  <a16:creationId xmlns:a16="http://schemas.microsoft.com/office/drawing/2014/main" id="{80575402-77E1-0484-0943-8B98335143CB}"/>
                </a:ext>
              </a:extLst>
            </p:cNvPr>
            <p:cNvSpPr>
              <a:spLocks/>
            </p:cNvSpPr>
            <p:nvPr/>
          </p:nvSpPr>
          <p:spPr bwMode="auto">
            <a:xfrm>
              <a:off x="10698783" y="532419"/>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20000"/>
                <a:lumOff val="8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6" name="!!CoverSlideFooterText">
              <a:extLst>
                <a:ext uri="{FF2B5EF4-FFF2-40B4-BE49-F238E27FC236}">
                  <a16:creationId xmlns:a16="http://schemas.microsoft.com/office/drawing/2014/main" id="{2CA7E0FF-36F0-E120-30FD-39F7BD9C52ED}"/>
                </a:ext>
              </a:extLst>
            </p:cNvPr>
            <p:cNvSpPr>
              <a:spLocks/>
            </p:cNvSpPr>
            <p:nvPr/>
          </p:nvSpPr>
          <p:spPr bwMode="auto">
            <a:xfrm rot="17288340">
              <a:off x="10509179" y="1150378"/>
              <a:ext cx="648000" cy="64800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2">
                <a:lumMod val="40000"/>
                <a:lumOff val="60000"/>
              </a:schemeClr>
            </a:solidFill>
            <a:ln>
              <a:noFill/>
            </a:ln>
          </p:spPr>
          <p:txBody>
            <a:bodyPr vert="horz" wrap="square" lIns="91440" tIns="45720" rIns="91440" bIns="45720" numCol="1" anchor="t" anchorCtr="0" compatLnSpc="1">
              <a:prstTxWarp prst="textNoShape">
                <a:avLst/>
              </a:prstTxWarp>
              <a:noAutofit/>
            </a:bodyPr>
            <a:lstStyle/>
            <a:p>
              <a:endParaRPr lang="en-US">
                <a:solidFill>
                  <a:schemeClr val="accent6"/>
                </a:solidFill>
                <a:latin typeface="Segoe UI" panose="020B0502040204020203" pitchFamily="34" charset="0"/>
              </a:endParaRPr>
            </a:p>
          </p:txBody>
        </p:sp>
        <p:sp>
          <p:nvSpPr>
            <p:cNvPr id="17" name="!!CoverSlideFooterText">
              <a:extLst>
                <a:ext uri="{FF2B5EF4-FFF2-40B4-BE49-F238E27FC236}">
                  <a16:creationId xmlns:a16="http://schemas.microsoft.com/office/drawing/2014/main" id="{B4FD2BBA-24DD-D7D6-6D3A-63990AA61699}"/>
                </a:ext>
              </a:extLst>
            </p:cNvPr>
            <p:cNvSpPr>
              <a:spLocks/>
            </p:cNvSpPr>
            <p:nvPr/>
          </p:nvSpPr>
          <p:spPr bwMode="auto">
            <a:xfrm>
              <a:off x="11140369" y="1402847"/>
              <a:ext cx="883173" cy="865548"/>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5">
                <a:lumMod val="60000"/>
                <a:lumOff val="40000"/>
              </a:schemeClr>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grpSp>
      <p:sp>
        <p:nvSpPr>
          <p:cNvPr id="4" name="Subtitle 2">
            <a:extLst>
              <a:ext uri="{FF2B5EF4-FFF2-40B4-BE49-F238E27FC236}">
                <a16:creationId xmlns:a16="http://schemas.microsoft.com/office/drawing/2014/main" id="{DC00FB4A-B2FF-2071-E64B-18F7A42169C2}"/>
              </a:ext>
            </a:extLst>
          </p:cNvPr>
          <p:cNvSpPr txBox="1">
            <a:spLocks noChangeArrowheads="1"/>
          </p:cNvSpPr>
          <p:nvPr/>
        </p:nvSpPr>
        <p:spPr bwMode="auto">
          <a:xfrm>
            <a:off x="1464369" y="1975559"/>
            <a:ext cx="978531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2400">
                <a:solidFill>
                  <a:srgbClr val="1D5253"/>
                </a:solidFill>
                <a:latin typeface="+mj-lt"/>
                <a:ea typeface="Lato Light" panose="020F0502020204030203" pitchFamily="34" charset="0"/>
                <a:cs typeface="Segoe UI" panose="020B0502040204020203" pitchFamily="34" charset="0"/>
              </a:rPr>
              <a:t>¿Y si, en un mismo año, se han tenido PR con BBCC reducida de ARTISTA y/o de VENTA AMBULANTE junto con otros con BBCC no reducida?</a:t>
            </a:r>
          </a:p>
        </p:txBody>
      </p:sp>
      <p:sp>
        <p:nvSpPr>
          <p:cNvPr id="22" name="CuadroTexto 21">
            <a:extLst>
              <a:ext uri="{FF2B5EF4-FFF2-40B4-BE49-F238E27FC236}">
                <a16:creationId xmlns:a16="http://schemas.microsoft.com/office/drawing/2014/main" id="{6BF1BC82-0DA2-45AA-2A28-96FAB676A5F4}"/>
              </a:ext>
            </a:extLst>
          </p:cNvPr>
          <p:cNvSpPr txBox="1"/>
          <p:nvPr/>
        </p:nvSpPr>
        <p:spPr>
          <a:xfrm>
            <a:off x="860289" y="3084509"/>
            <a:ext cx="8665702" cy="338554"/>
          </a:xfrm>
          <a:prstGeom prst="rect">
            <a:avLst/>
          </a:prstGeom>
          <a:noFill/>
        </p:spPr>
        <p:txBody>
          <a:bodyPr wrap="square" rtlCol="0">
            <a:spAutoFit/>
          </a:bodyPr>
          <a:lstStyle/>
          <a:p>
            <a:pPr algn="just"/>
            <a:r>
              <a:rPr lang="es-ES" sz="1600"/>
              <a:t>En los </a:t>
            </a:r>
            <a:r>
              <a:rPr lang="es-ES" sz="1600" b="1"/>
              <a:t>PR con una BCP reducida</a:t>
            </a:r>
            <a:r>
              <a:rPr lang="es-ES" sz="1600"/>
              <a:t>, esta se confirma como </a:t>
            </a:r>
            <a:r>
              <a:rPr lang="es-ES" sz="1600" b="1"/>
              <a:t>BCD</a:t>
            </a:r>
            <a:r>
              <a:rPr lang="es-ES" sz="1600"/>
              <a:t>.</a:t>
            </a:r>
          </a:p>
        </p:txBody>
      </p:sp>
      <p:sp>
        <p:nvSpPr>
          <p:cNvPr id="32" name="Isosceles Triangle 8">
            <a:extLst>
              <a:ext uri="{FF2B5EF4-FFF2-40B4-BE49-F238E27FC236}">
                <a16:creationId xmlns:a16="http://schemas.microsoft.com/office/drawing/2014/main" id="{91D785D6-F0CD-55E0-A541-0F05A0965BD4}"/>
              </a:ext>
            </a:extLst>
          </p:cNvPr>
          <p:cNvSpPr/>
          <p:nvPr/>
        </p:nvSpPr>
        <p:spPr>
          <a:xfrm rot="5400000">
            <a:off x="608288" y="3158050"/>
            <a:ext cx="288000" cy="216000"/>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35" name="CuadroTexto 34">
            <a:extLst>
              <a:ext uri="{FF2B5EF4-FFF2-40B4-BE49-F238E27FC236}">
                <a16:creationId xmlns:a16="http://schemas.microsoft.com/office/drawing/2014/main" id="{8E7F2629-D3ED-13CF-2988-D0F59A7D39B6}"/>
              </a:ext>
            </a:extLst>
          </p:cNvPr>
          <p:cNvSpPr txBox="1"/>
          <p:nvPr/>
        </p:nvSpPr>
        <p:spPr>
          <a:xfrm>
            <a:off x="808456" y="3529954"/>
            <a:ext cx="9286816" cy="3077766"/>
          </a:xfrm>
          <a:prstGeom prst="rect">
            <a:avLst/>
          </a:prstGeom>
          <a:noFill/>
        </p:spPr>
        <p:txBody>
          <a:bodyPr wrap="square" rtlCol="0">
            <a:spAutoFit/>
          </a:bodyPr>
          <a:lstStyle/>
          <a:p>
            <a:pPr algn="just"/>
            <a:r>
              <a:rPr lang="es-ES" sz="1600"/>
              <a:t>En el </a:t>
            </a:r>
            <a:r>
              <a:rPr lang="es-ES" sz="1600" b="1"/>
              <a:t>resto de los PR </a:t>
            </a:r>
            <a:r>
              <a:rPr lang="es-ES" sz="1600"/>
              <a:t>(sin BBCC reducida), la normativa establece como BCD la </a:t>
            </a:r>
            <a:r>
              <a:rPr lang="es-ES" sz="1600" b="1"/>
              <a:t>BBCC mínima del tramo 1 de la tabla reducida</a:t>
            </a:r>
            <a:r>
              <a:rPr lang="es-ES" sz="1600"/>
              <a:t>. Excepto:</a:t>
            </a:r>
          </a:p>
          <a:p>
            <a:pPr marL="285750" indent="-285750" algn="just">
              <a:spcBef>
                <a:spcPts val="1800"/>
              </a:spcBef>
              <a:buFont typeface="Calibri" panose="020F0502020204030204" pitchFamily="34" charset="0"/>
              <a:buChar char="·"/>
            </a:pPr>
            <a:r>
              <a:rPr lang="es-ES" sz="1600"/>
              <a:t>En los periodos con </a:t>
            </a:r>
            <a:r>
              <a:rPr lang="es-ES" sz="1600" b="1"/>
              <a:t>deuda</a:t>
            </a:r>
            <a:r>
              <a:rPr lang="es-ES" sz="1600"/>
              <a:t>, que aplica la regla general</a:t>
            </a:r>
          </a:p>
          <a:p>
            <a:pPr marL="285750" indent="-285750" algn="just">
              <a:spcBef>
                <a:spcPts val="600"/>
              </a:spcBef>
              <a:buFont typeface="Calibri" panose="020F0502020204030204" pitchFamily="34" charset="0"/>
              <a:buChar char="·"/>
            </a:pPr>
            <a:r>
              <a:rPr lang="es-ES" sz="1600"/>
              <a:t>Cuando se tenga </a:t>
            </a:r>
            <a:r>
              <a:rPr lang="es-ES" sz="1600" b="1"/>
              <a:t>derecho a mantener una BBCC superior </a:t>
            </a:r>
            <a:r>
              <a:rPr lang="es-ES" sz="1600"/>
              <a:t>por haber estado de alta el 31-12-2022. En este caso se recibirá el correspondiente </a:t>
            </a:r>
            <a:r>
              <a:rPr lang="es-ES" sz="1600" b="1"/>
              <a:t>trámite de audiencia</a:t>
            </a:r>
            <a:r>
              <a:rPr lang="es-ES" sz="1600"/>
              <a:t>. La elección de una BBCC superior solo afectará a los periodos sin BBCC reducida. </a:t>
            </a:r>
          </a:p>
          <a:p>
            <a:pPr algn="just">
              <a:spcBef>
                <a:spcPts val="1800"/>
              </a:spcBef>
            </a:pPr>
            <a:r>
              <a:rPr lang="es-ES" sz="1600"/>
              <a:t>La RC de los periodos sin BBCC reducida implica un recálculo de cuotas que puede suponer ingreso de las diferencias por parte del autónomo/a o devoluciones de oficio de la TGSS. </a:t>
            </a:r>
          </a:p>
          <a:p>
            <a:pPr algn="just">
              <a:spcBef>
                <a:spcPts val="1800"/>
              </a:spcBef>
            </a:pPr>
            <a:r>
              <a:rPr lang="es-ES" sz="1600"/>
              <a:t>En </a:t>
            </a:r>
            <a:r>
              <a:rPr lang="es-ES" sz="1600" b="1"/>
              <a:t>cada </a:t>
            </a:r>
            <a:r>
              <a:rPr lang="es-ES" sz="1600"/>
              <a:t>uno de estos </a:t>
            </a:r>
            <a:r>
              <a:rPr lang="es-ES" sz="1600" b="1"/>
              <a:t>supuestos</a:t>
            </a:r>
            <a:r>
              <a:rPr lang="es-ES" sz="1600"/>
              <a:t> se recibirá una </a:t>
            </a:r>
            <a:r>
              <a:rPr lang="es-ES" sz="1600" b="1"/>
              <a:t>resolución específica</a:t>
            </a:r>
            <a:r>
              <a:rPr lang="es-ES" sz="1600"/>
              <a:t>. </a:t>
            </a:r>
          </a:p>
        </p:txBody>
      </p:sp>
      <p:sp>
        <p:nvSpPr>
          <p:cNvPr id="36" name="Isosceles Triangle 8">
            <a:extLst>
              <a:ext uri="{FF2B5EF4-FFF2-40B4-BE49-F238E27FC236}">
                <a16:creationId xmlns:a16="http://schemas.microsoft.com/office/drawing/2014/main" id="{E75A76EB-30C8-2FF0-2F21-A3EE6735D6D6}"/>
              </a:ext>
            </a:extLst>
          </p:cNvPr>
          <p:cNvSpPr/>
          <p:nvPr/>
        </p:nvSpPr>
        <p:spPr>
          <a:xfrm rot="5400000">
            <a:off x="608288" y="3638468"/>
            <a:ext cx="288000" cy="216000"/>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75000"/>
                  <a:lumOff val="25000"/>
                </a:schemeClr>
              </a:solidFill>
            </a:endParaRPr>
          </a:p>
        </p:txBody>
      </p:sp>
      <p:sp>
        <p:nvSpPr>
          <p:cNvPr id="6" name="Elipse 5">
            <a:hlinkClick r:id="rId3" action="ppaction://hlinksldjump"/>
            <a:extLst>
              <a:ext uri="{FF2B5EF4-FFF2-40B4-BE49-F238E27FC236}">
                <a16:creationId xmlns:a16="http://schemas.microsoft.com/office/drawing/2014/main" id="{783B5190-930E-A159-E8FF-34559ABC1EF9}"/>
              </a:ext>
            </a:extLst>
          </p:cNvPr>
          <p:cNvSpPr/>
          <p:nvPr/>
        </p:nvSpPr>
        <p:spPr>
          <a:xfrm>
            <a:off x="11561844" y="2483062"/>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
        <p:nvSpPr>
          <p:cNvPr id="2" name="Oval 41">
            <a:extLst>
              <a:ext uri="{FF2B5EF4-FFF2-40B4-BE49-F238E27FC236}">
                <a16:creationId xmlns:a16="http://schemas.microsoft.com/office/drawing/2014/main" id="{95FD5285-4EF0-38EC-732B-3C84DD6FA33C}"/>
              </a:ext>
            </a:extLst>
          </p:cNvPr>
          <p:cNvSpPr/>
          <p:nvPr/>
        </p:nvSpPr>
        <p:spPr>
          <a:xfrm flipH="1">
            <a:off x="10368123" y="4430997"/>
            <a:ext cx="1613660" cy="1613660"/>
          </a:xfrm>
          <a:prstGeom prst="ellipse">
            <a:avLst/>
          </a:prstGeom>
          <a:solidFill>
            <a:schemeClr val="accent3"/>
          </a:solidFill>
          <a:ln>
            <a:noFill/>
          </a:ln>
          <a:effectLst>
            <a:outerShdw blurRad="63500" dist="76200" dir="4440000" algn="t" rotWithShape="0">
              <a:prstClr val="black">
                <a:alpha val="14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lnSpc>
                <a:spcPct val="90000"/>
              </a:lnSpc>
            </a:pPr>
            <a:r>
              <a:rPr lang="es-ES" sz="1600" b="1" kern="0">
                <a:solidFill>
                  <a:schemeClr val="bg1"/>
                </a:solidFill>
                <a:cs typeface="Arial" panose="020B0604020202020204" pitchFamily="34" charset="0"/>
              </a:rPr>
              <a:t>Resoluciones Específicas</a:t>
            </a:r>
            <a:endParaRPr lang="es-ES" sz="1400" b="1" kern="0">
              <a:solidFill>
                <a:schemeClr val="bg1"/>
              </a:solidFill>
              <a:cs typeface="Arial" panose="020B0604020202020204" pitchFamily="34" charset="0"/>
            </a:endParaRPr>
          </a:p>
        </p:txBody>
      </p:sp>
      <p:grpSp>
        <p:nvGrpSpPr>
          <p:cNvPr id="8" name="Grupo 7">
            <a:extLst>
              <a:ext uri="{FF2B5EF4-FFF2-40B4-BE49-F238E27FC236}">
                <a16:creationId xmlns:a16="http://schemas.microsoft.com/office/drawing/2014/main" id="{08A4DA52-B69C-337C-751B-F76031016311}"/>
              </a:ext>
            </a:extLst>
          </p:cNvPr>
          <p:cNvGrpSpPr/>
          <p:nvPr/>
        </p:nvGrpSpPr>
        <p:grpSpPr>
          <a:xfrm>
            <a:off x="83315" y="100378"/>
            <a:ext cx="11312995" cy="630845"/>
            <a:chOff x="101977" y="91047"/>
            <a:chExt cx="11312995" cy="630845"/>
          </a:xfrm>
        </p:grpSpPr>
        <p:sp>
          <p:nvSpPr>
            <p:cNvPr id="9" name="TextBox 12">
              <a:extLst>
                <a:ext uri="{FF2B5EF4-FFF2-40B4-BE49-F238E27FC236}">
                  <a16:creationId xmlns:a16="http://schemas.microsoft.com/office/drawing/2014/main" id="{D7CE274A-8F5C-6E74-5F03-801D9D37FA83}"/>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Determinar la Base de Cotización Definitiva</a:t>
              </a:r>
            </a:p>
          </p:txBody>
        </p:sp>
        <p:grpSp>
          <p:nvGrpSpPr>
            <p:cNvPr id="10" name="Grupo 9">
              <a:extLst>
                <a:ext uri="{FF2B5EF4-FFF2-40B4-BE49-F238E27FC236}">
                  <a16:creationId xmlns:a16="http://schemas.microsoft.com/office/drawing/2014/main" id="{D7761FCA-7CE0-4FE4-D5AA-C0E3D491370E}"/>
                </a:ext>
              </a:extLst>
            </p:cNvPr>
            <p:cNvGrpSpPr/>
            <p:nvPr/>
          </p:nvGrpSpPr>
          <p:grpSpPr>
            <a:xfrm>
              <a:off x="101977" y="91047"/>
              <a:ext cx="712074" cy="630845"/>
              <a:chOff x="101977" y="91047"/>
              <a:chExt cx="712074" cy="630845"/>
            </a:xfrm>
          </p:grpSpPr>
          <p:sp>
            <p:nvSpPr>
              <p:cNvPr id="11" name="Graphic 10">
                <a:extLst>
                  <a:ext uri="{FF2B5EF4-FFF2-40B4-BE49-F238E27FC236}">
                    <a16:creationId xmlns:a16="http://schemas.microsoft.com/office/drawing/2014/main" id="{EAD143F2-8AB4-736D-D29A-2D33BBFD2D76}"/>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38">
                <a:extLst>
                  <a:ext uri="{FF2B5EF4-FFF2-40B4-BE49-F238E27FC236}">
                    <a16:creationId xmlns:a16="http://schemas.microsoft.com/office/drawing/2014/main" id="{D4D751B6-4F77-4921-36F8-DB4C8F3745E9}"/>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2.3</a:t>
                </a:r>
              </a:p>
            </p:txBody>
          </p:sp>
        </p:grpSp>
      </p:grpSp>
      <p:pic>
        <p:nvPicPr>
          <p:cNvPr id="18" name="Imagen 17">
            <a:extLst>
              <a:ext uri="{FF2B5EF4-FFF2-40B4-BE49-F238E27FC236}">
                <a16:creationId xmlns:a16="http://schemas.microsoft.com/office/drawing/2014/main" id="{39887425-8EA3-9FD0-4E82-B8AC1918057B}"/>
              </a:ext>
            </a:extLst>
          </p:cNvPr>
          <p:cNvPicPr>
            <a:picLocks noChangeAspect="1"/>
          </p:cNvPicPr>
          <p:nvPr/>
        </p:nvPicPr>
        <p:blipFill>
          <a:blip r:embed="rId4"/>
          <a:stretch>
            <a:fillRect/>
          </a:stretch>
        </p:blipFill>
        <p:spPr>
          <a:xfrm>
            <a:off x="5434586" y="145473"/>
            <a:ext cx="2196000" cy="574317"/>
          </a:xfrm>
          <a:prstGeom prst="rect">
            <a:avLst/>
          </a:prstGeom>
        </p:spPr>
      </p:pic>
      <p:grpSp>
        <p:nvGrpSpPr>
          <p:cNvPr id="13" name="Grupo 12">
            <a:extLst>
              <a:ext uri="{FF2B5EF4-FFF2-40B4-BE49-F238E27FC236}">
                <a16:creationId xmlns:a16="http://schemas.microsoft.com/office/drawing/2014/main" id="{D8F5CB6D-7AC3-D6BB-D4B5-1A00FE8DC717}"/>
              </a:ext>
            </a:extLst>
          </p:cNvPr>
          <p:cNvGrpSpPr/>
          <p:nvPr/>
        </p:nvGrpSpPr>
        <p:grpSpPr>
          <a:xfrm>
            <a:off x="810704" y="1458628"/>
            <a:ext cx="1253278" cy="45720"/>
            <a:chOff x="810704" y="1458628"/>
            <a:chExt cx="1253278" cy="45720"/>
          </a:xfrm>
        </p:grpSpPr>
        <p:sp>
          <p:nvSpPr>
            <p:cNvPr id="20" name="!!CoverSlideFooterText">
              <a:extLst>
                <a:ext uri="{FF2B5EF4-FFF2-40B4-BE49-F238E27FC236}">
                  <a16:creationId xmlns:a16="http://schemas.microsoft.com/office/drawing/2014/main" id="{831924FF-06E9-3113-3AE7-B157269CBE47}"/>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1" name="!!CoverSlideFooterText">
              <a:extLst>
                <a:ext uri="{FF2B5EF4-FFF2-40B4-BE49-F238E27FC236}">
                  <a16:creationId xmlns:a16="http://schemas.microsoft.com/office/drawing/2014/main" id="{B1BAAAD8-D6B2-37D9-D946-627A8E279883}"/>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341119507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5C9937C-ADAC-3E53-2498-183E499E0724}"/>
              </a:ext>
              <a:ext uri="{C183D7F6-B498-43B3-948B-1728B52AA6E4}">
                <adec:decorative xmlns:adec="http://schemas.microsoft.com/office/drawing/2017/decorative" val="1"/>
              </a:ext>
            </a:extLst>
          </p:cNvPr>
          <p:cNvSpPr/>
          <p:nvPr/>
        </p:nvSpPr>
        <p:spPr>
          <a:xfrm>
            <a:off x="9330981"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B26D5493-AEFE-9D60-B976-C89022CB6075}"/>
              </a:ext>
              <a:ext uri="{C183D7F6-B498-43B3-948B-1728B52AA6E4}">
                <adec:decorative xmlns:adec="http://schemas.microsoft.com/office/drawing/2017/decorative" val="1"/>
              </a:ext>
            </a:extLst>
          </p:cNvPr>
          <p:cNvSpPr/>
          <p:nvPr/>
        </p:nvSpPr>
        <p:spPr>
          <a:xfrm>
            <a:off x="428505" y="915595"/>
            <a:ext cx="11334993" cy="5520306"/>
          </a:xfrm>
          <a:prstGeom prst="rect">
            <a:avLst/>
          </a:prstGeom>
          <a:solidFill>
            <a:srgbClr val="FBFBFB"/>
          </a:solidFill>
          <a:ln w="25400" cap="flat" cmpd="sng" algn="ctr">
            <a:noFill/>
            <a:prstDash val="solid"/>
          </a:ln>
          <a:effectLst/>
        </p:spPr>
        <p:txBody>
          <a:bodyPr rtlCol="0" anchor="ctr"/>
          <a:lstStyle>
            <a:defPPr>
              <a:defRPr lang="es-ES"/>
            </a:def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DDCF2C56-74F4-0B4A-59C4-860FBA94A52E}"/>
              </a:ext>
            </a:extLst>
          </p:cNvPr>
          <p:cNvSpPr txBox="1">
            <a:spLocks noChangeArrowheads="1"/>
          </p:cNvSpPr>
          <p:nvPr/>
        </p:nvSpPr>
        <p:spPr bwMode="auto">
          <a:xfrm>
            <a:off x="1132113" y="1611572"/>
            <a:ext cx="9927771" cy="1892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800">
                <a:latin typeface="+mn-lt"/>
                <a:ea typeface="Lato Light" panose="020F0502020204030203" pitchFamily="34" charset="0"/>
                <a:cs typeface="Segoe UI" panose="020B0502040204020203" pitchFamily="34" charset="0"/>
              </a:rPr>
              <a:t>Una vez determinadas las BBCC definitivas, se continúa con:</a:t>
            </a:r>
          </a:p>
          <a:p>
            <a:pPr marL="342900" indent="-342900" algn="just">
              <a:lnSpc>
                <a:spcPct val="100000"/>
              </a:lnSpc>
              <a:spcBef>
                <a:spcPts val="0"/>
              </a:spcBef>
              <a:spcAft>
                <a:spcPts val="600"/>
              </a:spcAft>
              <a:buFont typeface="Arial" panose="020B0604020202020204" pitchFamily="34" charset="0"/>
              <a:buAutoNum type="arabicPeriod"/>
            </a:pPr>
            <a:r>
              <a:rPr lang="es-ES" altLang="en-US" sz="1800">
                <a:latin typeface="+mn-lt"/>
                <a:ea typeface="Lato Light" panose="020F0502020204030203" pitchFamily="34" charset="0"/>
                <a:cs typeface="Segoe UI" panose="020B0502040204020203" pitchFamily="34" charset="0"/>
              </a:rPr>
              <a:t>La </a:t>
            </a:r>
            <a:r>
              <a:rPr lang="es-ES" altLang="en-US" sz="1800" b="1">
                <a:solidFill>
                  <a:srgbClr val="1D5253"/>
                </a:solidFill>
                <a:latin typeface="+mn-lt"/>
                <a:ea typeface="Lato Light" panose="020F0502020204030203" pitchFamily="34" charset="0"/>
                <a:cs typeface="Segoe UI" panose="020B0502040204020203" pitchFamily="34" charset="0"/>
              </a:rPr>
              <a:t>regularización de las liquidaciones de cuotas mensuales</a:t>
            </a:r>
            <a:r>
              <a:rPr lang="es-ES" altLang="en-US" sz="1800">
                <a:latin typeface="+mn-lt"/>
                <a:ea typeface="Lato Light" panose="020F0502020204030203" pitchFamily="34" charset="0"/>
                <a:cs typeface="Segoe UI" panose="020B0502040204020203" pitchFamily="34" charset="0"/>
              </a:rPr>
              <a:t>, </a:t>
            </a:r>
          </a:p>
          <a:p>
            <a:pPr marL="342900" indent="-342900" algn="just">
              <a:lnSpc>
                <a:spcPct val="100000"/>
              </a:lnSpc>
              <a:spcBef>
                <a:spcPts val="0"/>
              </a:spcBef>
              <a:spcAft>
                <a:spcPts val="600"/>
              </a:spcAft>
              <a:buFont typeface="Arial" panose="020B0604020202020204" pitchFamily="34" charset="0"/>
              <a:buAutoNum type="arabicPeriod"/>
            </a:pPr>
            <a:r>
              <a:rPr lang="es-ES" altLang="en-US" sz="1800">
                <a:latin typeface="+mn-lt"/>
                <a:ea typeface="Lato Light" panose="020F0502020204030203" pitchFamily="34" charset="0"/>
                <a:cs typeface="Segoe UI" panose="020B0502040204020203" pitchFamily="34" charset="0"/>
              </a:rPr>
              <a:t>La </a:t>
            </a:r>
            <a:r>
              <a:rPr lang="es-ES" altLang="en-US" sz="1800" b="1">
                <a:solidFill>
                  <a:srgbClr val="1D5253"/>
                </a:solidFill>
                <a:latin typeface="+mn-lt"/>
                <a:ea typeface="Lato Light" panose="020F0502020204030203" pitchFamily="34" charset="0"/>
                <a:cs typeface="Segoe UI" panose="020B0502040204020203" pitchFamily="34" charset="0"/>
              </a:rPr>
              <a:t>notificación</a:t>
            </a:r>
            <a:r>
              <a:rPr lang="es-ES" altLang="en-US" sz="1800">
                <a:latin typeface="+mn-lt"/>
                <a:ea typeface="Lato Light" panose="020F0502020204030203" pitchFamily="34" charset="0"/>
                <a:cs typeface="Segoe UI" panose="020B0502040204020203" pitchFamily="34" charset="0"/>
              </a:rPr>
              <a:t> de una Resolución que incluye el resultado de las actuaciones realizadas y, en su caso, el detalle de los cálculos realizados en un Anexo a la Resolución, y </a:t>
            </a:r>
          </a:p>
          <a:p>
            <a:pPr marL="342900" indent="-342900" algn="just">
              <a:lnSpc>
                <a:spcPct val="100000"/>
              </a:lnSpc>
              <a:spcBef>
                <a:spcPts val="0"/>
              </a:spcBef>
              <a:spcAft>
                <a:spcPts val="600"/>
              </a:spcAft>
              <a:buFont typeface="Arial" panose="020B0604020202020204" pitchFamily="34" charset="0"/>
              <a:buAutoNum type="arabicPeriod"/>
            </a:pPr>
            <a:r>
              <a:rPr lang="es-ES" altLang="en-US" sz="1800">
                <a:latin typeface="+mn-lt"/>
                <a:ea typeface="Lato Light" panose="020F0502020204030203" pitchFamily="34" charset="0"/>
                <a:cs typeface="Segoe UI" panose="020B0502040204020203" pitchFamily="34" charset="0"/>
              </a:rPr>
              <a:t>Inicio del </a:t>
            </a:r>
            <a:r>
              <a:rPr lang="es-ES" altLang="en-US" sz="1800" b="1">
                <a:solidFill>
                  <a:srgbClr val="1D5253"/>
                </a:solidFill>
                <a:latin typeface="+mn-lt"/>
                <a:ea typeface="Lato Light" panose="020F0502020204030203" pitchFamily="34" charset="0"/>
                <a:cs typeface="Segoe UI" panose="020B0502040204020203" pitchFamily="34" charset="0"/>
              </a:rPr>
              <a:t>procedimiento</a:t>
            </a:r>
            <a:r>
              <a:rPr lang="es-ES" altLang="en-US" sz="1800">
                <a:solidFill>
                  <a:srgbClr val="1D5253"/>
                </a:solidFill>
                <a:latin typeface="+mn-lt"/>
                <a:ea typeface="Lato Light" panose="020F0502020204030203" pitchFamily="34" charset="0"/>
                <a:cs typeface="Segoe UI" panose="020B0502040204020203" pitchFamily="34" charset="0"/>
              </a:rPr>
              <a:t> </a:t>
            </a:r>
            <a:r>
              <a:rPr lang="es-ES" altLang="en-US" sz="1800" b="1">
                <a:solidFill>
                  <a:srgbClr val="1D5253"/>
                </a:solidFill>
                <a:latin typeface="+mn-lt"/>
                <a:ea typeface="Lato Light" panose="020F0502020204030203" pitchFamily="34" charset="0"/>
                <a:cs typeface="Segoe UI" panose="020B0502040204020203" pitchFamily="34" charset="0"/>
              </a:rPr>
              <a:t>recaudatorio</a:t>
            </a:r>
            <a:r>
              <a:rPr lang="es-ES" altLang="en-US" sz="1800">
                <a:solidFill>
                  <a:srgbClr val="1D5253"/>
                </a:solidFill>
                <a:latin typeface="+mn-lt"/>
                <a:ea typeface="Lato Light" panose="020F0502020204030203" pitchFamily="34" charset="0"/>
                <a:cs typeface="Segoe UI" panose="020B0502040204020203" pitchFamily="34" charset="0"/>
              </a:rPr>
              <a:t> </a:t>
            </a:r>
            <a:r>
              <a:rPr lang="es-ES" altLang="en-US" sz="1800">
                <a:latin typeface="+mn-lt"/>
                <a:ea typeface="Lato Light" panose="020F0502020204030203" pitchFamily="34" charset="0"/>
                <a:cs typeface="Segoe UI" panose="020B0502040204020203" pitchFamily="34" charset="0"/>
              </a:rPr>
              <a:t>que proceda, en función de las diferencias de cotización detectadas.</a:t>
            </a:r>
            <a:endParaRPr lang="es-ES" altLang="en-US" sz="1800" b="1">
              <a:latin typeface="+mn-lt"/>
              <a:ea typeface="Lato Light" panose="020F0502020204030203" pitchFamily="34" charset="0"/>
              <a:cs typeface="Segoe UI" panose="020B0502040204020203" pitchFamily="34" charset="0"/>
            </a:endParaRPr>
          </a:p>
        </p:txBody>
      </p:sp>
      <p:sp>
        <p:nvSpPr>
          <p:cNvPr id="10" name="Subtitle 2">
            <a:extLst>
              <a:ext uri="{FF2B5EF4-FFF2-40B4-BE49-F238E27FC236}">
                <a16:creationId xmlns:a16="http://schemas.microsoft.com/office/drawing/2014/main" id="{D82E7A73-8F79-AC36-39F1-C867EDB3D882}"/>
              </a:ext>
            </a:extLst>
          </p:cNvPr>
          <p:cNvSpPr txBox="1">
            <a:spLocks noChangeArrowheads="1"/>
          </p:cNvSpPr>
          <p:nvPr/>
        </p:nvSpPr>
        <p:spPr bwMode="auto">
          <a:xfrm>
            <a:off x="1132114" y="1043310"/>
            <a:ext cx="9927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3000">
                <a:solidFill>
                  <a:srgbClr val="C00000"/>
                </a:solidFill>
                <a:latin typeface="+mn-lt"/>
                <a:ea typeface="Lato Light" panose="020F0502020204030203" pitchFamily="34" charset="0"/>
                <a:cs typeface="Segoe UI" panose="020B0502040204020203" pitchFamily="34" charset="0"/>
              </a:rPr>
              <a:t>Regularización de cuotas</a:t>
            </a:r>
            <a:endParaRPr lang="es-ES" altLang="en-US" sz="3000" b="1">
              <a:solidFill>
                <a:srgbClr val="C00000"/>
              </a:solidFill>
              <a:latin typeface="+mn-lt"/>
              <a:ea typeface="Lato Light" panose="020F050202020403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066DA466-7B50-0BF0-403E-01649FA972D9}"/>
              </a:ext>
            </a:extLst>
          </p:cNvPr>
          <p:cNvSpPr/>
          <p:nvPr/>
        </p:nvSpPr>
        <p:spPr>
          <a:xfrm>
            <a:off x="7136861" y="4457748"/>
            <a:ext cx="2677095" cy="1151438"/>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oup 129">
            <a:extLst>
              <a:ext uri="{FF2B5EF4-FFF2-40B4-BE49-F238E27FC236}">
                <a16:creationId xmlns:a16="http://schemas.microsoft.com/office/drawing/2014/main" id="{90DBAE7A-6CAA-2B48-EE00-3790DB482412}"/>
              </a:ext>
            </a:extLst>
          </p:cNvPr>
          <p:cNvGrpSpPr/>
          <p:nvPr/>
        </p:nvGrpSpPr>
        <p:grpSpPr>
          <a:xfrm rot="7909026">
            <a:off x="8265726" y="3729396"/>
            <a:ext cx="979650" cy="365191"/>
            <a:chOff x="-18333410" y="-3929739"/>
            <a:chExt cx="3113043" cy="1160474"/>
          </a:xfrm>
          <a:solidFill>
            <a:srgbClr val="D73A2C"/>
          </a:solidFill>
        </p:grpSpPr>
        <p:sp>
          <p:nvSpPr>
            <p:cNvPr id="12" name="Freeform 73">
              <a:extLst>
                <a:ext uri="{FF2B5EF4-FFF2-40B4-BE49-F238E27FC236}">
                  <a16:creationId xmlns:a16="http://schemas.microsoft.com/office/drawing/2014/main" id="{15DA374D-C626-66F8-6545-8A1BD6E51A2F}"/>
                </a:ext>
              </a:extLst>
            </p:cNvPr>
            <p:cNvSpPr>
              <a:spLocks/>
            </p:cNvSpPr>
            <p:nvPr/>
          </p:nvSpPr>
          <p:spPr bwMode="auto">
            <a:xfrm>
              <a:off x="-18333410" y="-3929739"/>
              <a:ext cx="2909903" cy="1160474"/>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74">
              <a:extLst>
                <a:ext uri="{FF2B5EF4-FFF2-40B4-BE49-F238E27FC236}">
                  <a16:creationId xmlns:a16="http://schemas.microsoft.com/office/drawing/2014/main" id="{2EB80251-449E-091C-F445-E11B082D050E}"/>
                </a:ext>
              </a:extLst>
            </p:cNvPr>
            <p:cNvSpPr>
              <a:spLocks noEditPoints="1"/>
            </p:cNvSpPr>
            <p:nvPr/>
          </p:nvSpPr>
          <p:spPr bwMode="auto">
            <a:xfrm>
              <a:off x="-16042698" y="-3621738"/>
              <a:ext cx="822331" cy="817560"/>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18" name="Grupo 17">
            <a:extLst>
              <a:ext uri="{FF2B5EF4-FFF2-40B4-BE49-F238E27FC236}">
                <a16:creationId xmlns:a16="http://schemas.microsoft.com/office/drawing/2014/main" id="{DB1B13C6-DECD-F5E5-048D-3982B4F4D059}"/>
              </a:ext>
            </a:extLst>
          </p:cNvPr>
          <p:cNvGrpSpPr/>
          <p:nvPr/>
        </p:nvGrpSpPr>
        <p:grpSpPr>
          <a:xfrm>
            <a:off x="83315" y="100378"/>
            <a:ext cx="11312995" cy="630845"/>
            <a:chOff x="101977" y="91047"/>
            <a:chExt cx="11312995" cy="630845"/>
          </a:xfrm>
        </p:grpSpPr>
        <p:sp>
          <p:nvSpPr>
            <p:cNvPr id="19" name="TextBox 12">
              <a:extLst>
                <a:ext uri="{FF2B5EF4-FFF2-40B4-BE49-F238E27FC236}">
                  <a16:creationId xmlns:a16="http://schemas.microsoft.com/office/drawing/2014/main" id="{FD36A2E5-6AB0-2453-B37F-B5A1995F883E}"/>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Regularización de cuotas</a:t>
              </a:r>
            </a:p>
          </p:txBody>
        </p:sp>
        <p:grpSp>
          <p:nvGrpSpPr>
            <p:cNvPr id="20" name="Grupo 19">
              <a:extLst>
                <a:ext uri="{FF2B5EF4-FFF2-40B4-BE49-F238E27FC236}">
                  <a16:creationId xmlns:a16="http://schemas.microsoft.com/office/drawing/2014/main" id="{67ABC94D-D036-45E0-98EE-A3DF5342400B}"/>
                </a:ext>
              </a:extLst>
            </p:cNvPr>
            <p:cNvGrpSpPr/>
            <p:nvPr/>
          </p:nvGrpSpPr>
          <p:grpSpPr>
            <a:xfrm>
              <a:off x="101977" y="91047"/>
              <a:ext cx="712074" cy="630845"/>
              <a:chOff x="101977" y="91047"/>
              <a:chExt cx="712074" cy="630845"/>
            </a:xfrm>
          </p:grpSpPr>
          <p:sp>
            <p:nvSpPr>
              <p:cNvPr id="21" name="Graphic 10">
                <a:extLst>
                  <a:ext uri="{FF2B5EF4-FFF2-40B4-BE49-F238E27FC236}">
                    <a16:creationId xmlns:a16="http://schemas.microsoft.com/office/drawing/2014/main" id="{20E79CD0-BC8B-175B-65BD-E51DA620FAC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2" name="TextBox 38">
                <a:extLst>
                  <a:ext uri="{FF2B5EF4-FFF2-40B4-BE49-F238E27FC236}">
                    <a16:creationId xmlns:a16="http://schemas.microsoft.com/office/drawing/2014/main" id="{61922D6D-D448-FA2A-0FF9-C1B820F060A0}"/>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pic>
        <p:nvPicPr>
          <p:cNvPr id="4" name="Imagen 3">
            <a:extLst>
              <a:ext uri="{FF2B5EF4-FFF2-40B4-BE49-F238E27FC236}">
                <a16:creationId xmlns:a16="http://schemas.microsoft.com/office/drawing/2014/main" id="{80B487D7-E805-E275-B0E5-A11D6C4910EA}"/>
              </a:ext>
            </a:extLst>
          </p:cNvPr>
          <p:cNvPicPr>
            <a:picLocks noChangeAspect="1"/>
          </p:cNvPicPr>
          <p:nvPr/>
        </p:nvPicPr>
        <p:blipFill>
          <a:blip r:embed="rId2"/>
          <a:stretch>
            <a:fillRect/>
          </a:stretch>
        </p:blipFill>
        <p:spPr>
          <a:xfrm>
            <a:off x="1536816" y="3755232"/>
            <a:ext cx="9684000" cy="2529838"/>
          </a:xfrm>
          <a:prstGeom prst="rect">
            <a:avLst/>
          </a:prstGeom>
        </p:spPr>
      </p:pic>
    </p:spTree>
    <p:extLst>
      <p:ext uri="{BB962C8B-B14F-4D97-AF65-F5344CB8AC3E}">
        <p14:creationId xmlns:p14="http://schemas.microsoft.com/office/powerpoint/2010/main" val="190037972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B69B63BC-B68A-377F-0251-BDD59CBD99A4}"/>
              </a:ext>
            </a:extLst>
          </p:cNvPr>
          <p:cNvGrpSpPr/>
          <p:nvPr/>
        </p:nvGrpSpPr>
        <p:grpSpPr>
          <a:xfrm>
            <a:off x="83315" y="100378"/>
            <a:ext cx="11312995" cy="630845"/>
            <a:chOff x="101977" y="91047"/>
            <a:chExt cx="11312995" cy="630845"/>
          </a:xfrm>
        </p:grpSpPr>
        <p:sp>
          <p:nvSpPr>
            <p:cNvPr id="25" name="TextBox 12">
              <a:extLst>
                <a:ext uri="{FF2B5EF4-FFF2-40B4-BE49-F238E27FC236}">
                  <a16:creationId xmlns:a16="http://schemas.microsoft.com/office/drawing/2014/main" id="{6D9DBF1A-EF8F-85D4-76A0-C1ED64EA6638}"/>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Regularización de cuotas</a:t>
              </a:r>
            </a:p>
          </p:txBody>
        </p:sp>
        <p:grpSp>
          <p:nvGrpSpPr>
            <p:cNvPr id="26" name="Grupo 25">
              <a:extLst>
                <a:ext uri="{FF2B5EF4-FFF2-40B4-BE49-F238E27FC236}">
                  <a16:creationId xmlns:a16="http://schemas.microsoft.com/office/drawing/2014/main" id="{A8124587-4494-91A3-6F0A-4568481A1526}"/>
                </a:ext>
              </a:extLst>
            </p:cNvPr>
            <p:cNvGrpSpPr/>
            <p:nvPr/>
          </p:nvGrpSpPr>
          <p:grpSpPr>
            <a:xfrm>
              <a:off x="101977" y="91047"/>
              <a:ext cx="712074" cy="630845"/>
              <a:chOff x="101977" y="91047"/>
              <a:chExt cx="712074" cy="630845"/>
            </a:xfrm>
          </p:grpSpPr>
          <p:sp>
            <p:nvSpPr>
              <p:cNvPr id="27" name="Graphic 10">
                <a:extLst>
                  <a:ext uri="{FF2B5EF4-FFF2-40B4-BE49-F238E27FC236}">
                    <a16:creationId xmlns:a16="http://schemas.microsoft.com/office/drawing/2014/main" id="{750D2F8A-9E09-F061-5AB2-22D314E58692}"/>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38">
                <a:extLst>
                  <a:ext uri="{FF2B5EF4-FFF2-40B4-BE49-F238E27FC236}">
                    <a16:creationId xmlns:a16="http://schemas.microsoft.com/office/drawing/2014/main" id="{EC12CE81-6BAF-6010-6704-0384A3AF4133}"/>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sp>
        <p:nvSpPr>
          <p:cNvPr id="8" name="Rectángulo: esquinas redondeadas 7">
            <a:extLst>
              <a:ext uri="{FF2B5EF4-FFF2-40B4-BE49-F238E27FC236}">
                <a16:creationId xmlns:a16="http://schemas.microsoft.com/office/drawing/2014/main" id="{E42942DF-92FF-F8C1-2386-ECE35352E147}"/>
              </a:ext>
            </a:extLst>
          </p:cNvPr>
          <p:cNvSpPr/>
          <p:nvPr/>
        </p:nvSpPr>
        <p:spPr>
          <a:xfrm>
            <a:off x="414161" y="1756438"/>
            <a:ext cx="2820812" cy="860183"/>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72000" rIns="72000"/>
          <a:lstStyle/>
          <a:p>
            <a:pPr marL="0" lvl="0" indent="0" algn="l" defTabSz="666750">
              <a:lnSpc>
                <a:spcPct val="90000"/>
              </a:lnSpc>
              <a:spcBef>
                <a:spcPct val="0"/>
              </a:spcBef>
              <a:spcAft>
                <a:spcPct val="35000"/>
              </a:spcAft>
              <a:buNone/>
            </a:pPr>
            <a:r>
              <a:rPr lang="es-ES" sz="1600" kern="1200"/>
              <a:t>Para cada persona regularizada</a:t>
            </a:r>
          </a:p>
        </p:txBody>
      </p:sp>
      <p:sp>
        <p:nvSpPr>
          <p:cNvPr id="9" name="CuadroTexto 8">
            <a:extLst>
              <a:ext uri="{FF2B5EF4-FFF2-40B4-BE49-F238E27FC236}">
                <a16:creationId xmlns:a16="http://schemas.microsoft.com/office/drawing/2014/main" id="{09A88EAD-7016-A91E-F6C1-B29BC7959934}"/>
              </a:ext>
            </a:extLst>
          </p:cNvPr>
          <p:cNvSpPr txBox="1"/>
          <p:nvPr/>
        </p:nvSpPr>
        <p:spPr>
          <a:xfrm>
            <a:off x="634274" y="2381192"/>
            <a:ext cx="3191088" cy="3525371"/>
          </a:xfrm>
          <a:prstGeom prst="rect">
            <a:avLst/>
          </a:prstGeom>
          <a:solidFill>
            <a:srgbClr val="E8F1F2">
              <a:alpha val="89804"/>
            </a:srgbClr>
          </a:solidFill>
          <a:ln>
            <a:noFill/>
          </a:ln>
        </p:spPr>
        <p:style>
          <a:lnRef idx="3">
            <a:schemeClr val="lt1"/>
          </a:lnRef>
          <a:fillRef idx="1">
            <a:schemeClr val="accent3"/>
          </a:fillRef>
          <a:effectRef idx="1">
            <a:schemeClr val="accent3"/>
          </a:effectRef>
          <a:fontRef idx="minor">
            <a:schemeClr val="lt1"/>
          </a:fontRef>
        </p:style>
        <p:txBody>
          <a:bodyPr wrap="square" anchor="ctr">
            <a:noAutofit/>
          </a:bodyPr>
          <a:lstStyle>
            <a:defPPr>
              <a:defRPr lang="en-US"/>
            </a:defPPr>
            <a:lvl1pPr algn="just">
              <a:spcAft>
                <a:spcPts val="300"/>
              </a:spcAft>
              <a:defRPr sz="1600">
                <a:solidFill>
                  <a:schemeClr val="tx1"/>
                </a:solidFill>
              </a:defRPr>
            </a:lvl1pPr>
          </a:lstStyle>
          <a:p>
            <a:pPr algn="l">
              <a:spcAft>
                <a:spcPts val="1200"/>
              </a:spcAft>
            </a:pPr>
            <a:r>
              <a:rPr lang="es-ES" sz="1500" dirty="0"/>
              <a:t>Se recalculan </a:t>
            </a:r>
            <a:r>
              <a:rPr lang="es-ES" sz="1500" b="1" dirty="0">
                <a:solidFill>
                  <a:schemeClr val="accent1"/>
                </a:solidFill>
              </a:rPr>
              <a:t>todas</a:t>
            </a:r>
            <a:r>
              <a:rPr lang="es-ES" sz="1500" dirty="0"/>
              <a:t> las liquidaciones de cuotas mensuales: </a:t>
            </a:r>
          </a:p>
          <a:p>
            <a:pPr marL="285750" indent="-285750" algn="l">
              <a:spcAft>
                <a:spcPts val="1200"/>
              </a:spcAft>
              <a:buFont typeface="Arial" panose="020B0604020202020204" pitchFamily="34" charset="0"/>
              <a:buChar char="•"/>
            </a:pPr>
            <a:r>
              <a:rPr lang="es-ES" sz="1400" dirty="0"/>
              <a:t>con las BCD</a:t>
            </a:r>
          </a:p>
          <a:p>
            <a:pPr marL="285750" indent="-285750" algn="l">
              <a:spcAft>
                <a:spcPts val="1200"/>
              </a:spcAft>
              <a:buFont typeface="Arial" panose="020B0604020202020204" pitchFamily="34" charset="0"/>
              <a:buChar char="•"/>
            </a:pPr>
            <a:r>
              <a:rPr lang="es-ES" sz="1400" dirty="0"/>
              <a:t>incluyendo los </a:t>
            </a:r>
            <a:r>
              <a:rPr lang="es-ES" sz="1400" dirty="0" err="1"/>
              <a:t>PnoR</a:t>
            </a:r>
            <a:endParaRPr lang="es-ES" sz="1400" baseline="30000" dirty="0"/>
          </a:p>
          <a:p>
            <a:pPr algn="l">
              <a:spcAft>
                <a:spcPts val="1200"/>
              </a:spcAft>
            </a:pPr>
            <a:r>
              <a:rPr lang="es-ES" sz="1500" dirty="0">
                <a:solidFill>
                  <a:schemeClr val="tx1"/>
                </a:solidFill>
              </a:rPr>
              <a:t>Las liquidaciones se calculan teniendo en cuenta la </a:t>
            </a:r>
            <a:r>
              <a:rPr lang="es-ES" sz="1500" b="1" dirty="0">
                <a:solidFill>
                  <a:srgbClr val="1D5253"/>
                </a:solidFill>
              </a:rPr>
              <a:t>situación actual</a:t>
            </a:r>
            <a:r>
              <a:rPr lang="es-ES" sz="1500" dirty="0">
                <a:solidFill>
                  <a:schemeClr val="tx1"/>
                </a:solidFill>
              </a:rPr>
              <a:t>, es decir incluyendo los </a:t>
            </a:r>
            <a:r>
              <a:rPr lang="es-ES" sz="1500" b="1" dirty="0">
                <a:solidFill>
                  <a:srgbClr val="1D5253"/>
                </a:solidFill>
              </a:rPr>
              <a:t>cambios de datos  </a:t>
            </a:r>
            <a:r>
              <a:rPr lang="es-ES" sz="1500" dirty="0"/>
              <a:t>que se hayan podido producir con posterioridad </a:t>
            </a:r>
            <a:r>
              <a:rPr lang="es-ES" sz="1500" dirty="0">
                <a:solidFill>
                  <a:schemeClr val="accent1"/>
                </a:solidFill>
              </a:rPr>
              <a:t>al </a:t>
            </a:r>
            <a:r>
              <a:rPr lang="es-ES" sz="1500" dirty="0">
                <a:solidFill>
                  <a:schemeClr val="tx1"/>
                </a:solidFill>
              </a:rPr>
              <a:t> cálculo de la liquidación inicial.</a:t>
            </a:r>
          </a:p>
        </p:txBody>
      </p:sp>
      <p:sp>
        <p:nvSpPr>
          <p:cNvPr id="15" name="Rectángulo: esquinas redondeadas 14">
            <a:extLst>
              <a:ext uri="{FF2B5EF4-FFF2-40B4-BE49-F238E27FC236}">
                <a16:creationId xmlns:a16="http://schemas.microsoft.com/office/drawing/2014/main" id="{B6570593-F7B8-415B-E505-C1465F56B54D}"/>
              </a:ext>
            </a:extLst>
          </p:cNvPr>
          <p:cNvSpPr/>
          <p:nvPr/>
        </p:nvSpPr>
        <p:spPr>
          <a:xfrm>
            <a:off x="4231416" y="1676822"/>
            <a:ext cx="5134259" cy="648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72000" rIns="72000"/>
          <a:lstStyle/>
          <a:p>
            <a:pPr marL="0" lvl="0" indent="0" algn="l" defTabSz="666750">
              <a:lnSpc>
                <a:spcPct val="90000"/>
              </a:lnSpc>
              <a:spcBef>
                <a:spcPct val="0"/>
              </a:spcBef>
              <a:spcAft>
                <a:spcPct val="35000"/>
              </a:spcAft>
              <a:buNone/>
            </a:pPr>
            <a:r>
              <a:rPr lang="es-ES" sz="1600" kern="1200"/>
              <a:t>Resultado de la RC </a:t>
            </a:r>
            <a:r>
              <a:rPr lang="es-ES" sz="1600" b="1"/>
              <a:t>MENSUAL</a:t>
            </a:r>
            <a:r>
              <a:rPr lang="es-ES" sz="1600" kern="1200">
                <a:solidFill>
                  <a:schemeClr val="accent1">
                    <a:lumMod val="20000"/>
                    <a:lumOff val="80000"/>
                  </a:schemeClr>
                </a:solidFill>
              </a:rPr>
              <a:t> </a:t>
            </a:r>
          </a:p>
        </p:txBody>
      </p:sp>
      <p:grpSp>
        <p:nvGrpSpPr>
          <p:cNvPr id="17" name="Group 129">
            <a:extLst>
              <a:ext uri="{FF2B5EF4-FFF2-40B4-BE49-F238E27FC236}">
                <a16:creationId xmlns:a16="http://schemas.microsoft.com/office/drawing/2014/main" id="{FDF33903-C926-E212-59FE-993E9B950C4C}"/>
              </a:ext>
            </a:extLst>
          </p:cNvPr>
          <p:cNvGrpSpPr/>
          <p:nvPr/>
        </p:nvGrpSpPr>
        <p:grpSpPr>
          <a:xfrm rot="20078514" flipV="1">
            <a:off x="3714447" y="2151523"/>
            <a:ext cx="448614" cy="333463"/>
            <a:chOff x="-13779507" y="1027115"/>
            <a:chExt cx="3113094" cy="1160463"/>
          </a:xfrm>
          <a:solidFill>
            <a:schemeClr val="bg1">
              <a:lumMod val="75000"/>
            </a:schemeClr>
          </a:solidFill>
        </p:grpSpPr>
        <p:sp>
          <p:nvSpPr>
            <p:cNvPr id="18" name="Freeform 73">
              <a:extLst>
                <a:ext uri="{FF2B5EF4-FFF2-40B4-BE49-F238E27FC236}">
                  <a16:creationId xmlns:a16="http://schemas.microsoft.com/office/drawing/2014/main" id="{B4A7D81A-6CD4-F100-98B4-27E681D99519}"/>
                </a:ext>
              </a:extLst>
            </p:cNvPr>
            <p:cNvSpPr>
              <a:spLocks/>
            </p:cNvSpPr>
            <p:nvPr/>
          </p:nvSpPr>
          <p:spPr bwMode="auto">
            <a:xfrm>
              <a:off x="-13779507" y="1027115"/>
              <a:ext cx="2909895"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9" name="Freeform 74">
              <a:extLst>
                <a:ext uri="{FF2B5EF4-FFF2-40B4-BE49-F238E27FC236}">
                  <a16:creationId xmlns:a16="http://schemas.microsoft.com/office/drawing/2014/main" id="{2D552B59-F120-8320-B6B1-43E169BA3CF8}"/>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sp>
        <p:nvSpPr>
          <p:cNvPr id="20" name="CuadroTexto 19">
            <a:extLst>
              <a:ext uri="{FF2B5EF4-FFF2-40B4-BE49-F238E27FC236}">
                <a16:creationId xmlns:a16="http://schemas.microsoft.com/office/drawing/2014/main" id="{68813849-AB80-B186-6071-E97C74F059A0}"/>
              </a:ext>
            </a:extLst>
          </p:cNvPr>
          <p:cNvSpPr txBox="1"/>
          <p:nvPr/>
        </p:nvSpPr>
        <p:spPr>
          <a:xfrm>
            <a:off x="4414672" y="2204049"/>
            <a:ext cx="7291553" cy="1529793"/>
          </a:xfrm>
          <a:prstGeom prst="rect">
            <a:avLst/>
          </a:prstGeom>
          <a:solidFill>
            <a:srgbClr val="FFFFFF">
              <a:alpha val="89804"/>
            </a:srgbClr>
          </a:solidFill>
          <a:ln>
            <a:solidFill>
              <a:schemeClr val="accent5">
                <a:lumMod val="20000"/>
                <a:lumOff val="80000"/>
              </a:schemeClr>
            </a:solidFill>
          </a:ln>
        </p:spPr>
        <p:style>
          <a:lnRef idx="3">
            <a:schemeClr val="lt1"/>
          </a:lnRef>
          <a:fillRef idx="1">
            <a:schemeClr val="accent3"/>
          </a:fillRef>
          <a:effectRef idx="1">
            <a:schemeClr val="accent3"/>
          </a:effectRef>
          <a:fontRef idx="minor">
            <a:schemeClr val="lt1"/>
          </a:fontRef>
        </p:style>
        <p:txBody>
          <a:bodyPr wrap="square" anchor="ctr">
            <a:noAutofit/>
          </a:bodyPr>
          <a:lstStyle>
            <a:defPPr>
              <a:defRPr lang="en-US"/>
            </a:defPPr>
            <a:lvl1pPr algn="just">
              <a:spcAft>
                <a:spcPts val="300"/>
              </a:spcAft>
              <a:defRPr sz="16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lgn="l">
              <a:buFont typeface="Arial" panose="020B0604020202020204" pitchFamily="34" charset="0"/>
              <a:buChar char="•"/>
            </a:pPr>
            <a:r>
              <a:rPr lang="es-ES" sz="1500"/>
              <a:t>El resultado de la RC de cada mes se determina teniendo en cuenta tanto las </a:t>
            </a:r>
            <a:r>
              <a:rPr lang="es-ES" sz="1500" b="1">
                <a:solidFill>
                  <a:schemeClr val="accent1"/>
                </a:solidFill>
              </a:rPr>
              <a:t>diferencias de cotización </a:t>
            </a:r>
            <a:r>
              <a:rPr lang="es-ES" sz="1500"/>
              <a:t>entre las liquidaciones provisionales y definitivas de cada mes, como la </a:t>
            </a:r>
            <a:r>
              <a:rPr lang="es-ES" sz="1500" b="1">
                <a:solidFill>
                  <a:schemeClr val="accent1"/>
                </a:solidFill>
              </a:rPr>
              <a:t>situación recaudatoria </a:t>
            </a:r>
            <a:r>
              <a:rPr lang="es-ES" sz="1500"/>
              <a:t>de las liquidaciones del periodo (si se encuentran pagadas en plazo o existen deudas y, en ese caso, su situación a la fecha).</a:t>
            </a:r>
          </a:p>
          <a:p>
            <a:pPr marL="285750" indent="-285750" algn="l">
              <a:buFont typeface="Arial" panose="020B0604020202020204" pitchFamily="34" charset="0"/>
              <a:buChar char="•"/>
            </a:pPr>
            <a:r>
              <a:rPr lang="es-ES" sz="1500"/>
              <a:t>Cada mes pueden resultar </a:t>
            </a:r>
            <a:r>
              <a:rPr lang="es-ES" sz="1500" b="1">
                <a:solidFill>
                  <a:schemeClr val="accent1"/>
                </a:solidFill>
              </a:rPr>
              <a:t>nuevas diferencias de cotización</a:t>
            </a:r>
            <a:r>
              <a:rPr lang="es-ES" sz="1500"/>
              <a:t> a ingresar, </a:t>
            </a:r>
            <a:r>
              <a:rPr lang="es-ES" sz="1500" b="1">
                <a:solidFill>
                  <a:schemeClr val="accent1"/>
                </a:solidFill>
              </a:rPr>
              <a:t>saldos a favor del autónomo/a, </a:t>
            </a:r>
            <a:r>
              <a:rPr lang="es-ES" sz="1500"/>
              <a:t>o bien no encontrarse diferencias.</a:t>
            </a:r>
          </a:p>
        </p:txBody>
      </p:sp>
      <p:sp>
        <p:nvSpPr>
          <p:cNvPr id="22" name="Rectángulo: esquinas redondeadas 21">
            <a:extLst>
              <a:ext uri="{FF2B5EF4-FFF2-40B4-BE49-F238E27FC236}">
                <a16:creationId xmlns:a16="http://schemas.microsoft.com/office/drawing/2014/main" id="{DF216F9D-5912-BBAE-09C6-59971F2119C0}"/>
              </a:ext>
            </a:extLst>
          </p:cNvPr>
          <p:cNvSpPr/>
          <p:nvPr/>
        </p:nvSpPr>
        <p:spPr>
          <a:xfrm>
            <a:off x="4231416" y="3944364"/>
            <a:ext cx="5134259" cy="648000"/>
          </a:xfrm>
          <a:prstGeom prst="roundRect">
            <a:avLst>
              <a:gd name="adj" fmla="val 10000"/>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wrap="square" lIns="72000" rIns="72000"/>
          <a:lstStyle/>
          <a:p>
            <a:pPr marL="0" lvl="0" indent="0" algn="l" defTabSz="666750">
              <a:lnSpc>
                <a:spcPct val="90000"/>
              </a:lnSpc>
              <a:spcBef>
                <a:spcPct val="0"/>
              </a:spcBef>
              <a:spcAft>
                <a:spcPct val="35000"/>
              </a:spcAft>
              <a:buNone/>
            </a:pPr>
            <a:r>
              <a:rPr lang="es-ES" sz="1600" kern="1200"/>
              <a:t>Resultado de la RC </a:t>
            </a:r>
            <a:r>
              <a:rPr lang="es-ES" sz="1600" b="1"/>
              <a:t>ANUAL</a:t>
            </a:r>
            <a:endParaRPr lang="es-ES" sz="1600" kern="1200"/>
          </a:p>
        </p:txBody>
      </p:sp>
      <p:sp>
        <p:nvSpPr>
          <p:cNvPr id="23" name="CuadroTexto 22">
            <a:extLst>
              <a:ext uri="{FF2B5EF4-FFF2-40B4-BE49-F238E27FC236}">
                <a16:creationId xmlns:a16="http://schemas.microsoft.com/office/drawing/2014/main" id="{837A9545-D4CB-95CC-2341-31CE89081ADD}"/>
              </a:ext>
            </a:extLst>
          </p:cNvPr>
          <p:cNvSpPr txBox="1"/>
          <p:nvPr/>
        </p:nvSpPr>
        <p:spPr>
          <a:xfrm>
            <a:off x="4414672" y="4412643"/>
            <a:ext cx="7291553" cy="2173039"/>
          </a:xfrm>
          <a:prstGeom prst="rect">
            <a:avLst/>
          </a:prstGeom>
          <a:solidFill>
            <a:srgbClr val="FFFFFF">
              <a:alpha val="89804"/>
            </a:srgbClr>
          </a:solidFill>
          <a:ln>
            <a:solidFill>
              <a:schemeClr val="accent5">
                <a:lumMod val="20000"/>
                <a:lumOff val="80000"/>
              </a:schemeClr>
            </a:solidFill>
          </a:ln>
        </p:spPr>
        <p:style>
          <a:lnRef idx="3">
            <a:schemeClr val="lt1"/>
          </a:lnRef>
          <a:fillRef idx="1">
            <a:schemeClr val="accent3"/>
          </a:fillRef>
          <a:effectRef idx="1">
            <a:schemeClr val="accent3"/>
          </a:effectRef>
          <a:fontRef idx="minor">
            <a:schemeClr val="lt1"/>
          </a:fontRef>
        </p:style>
        <p:txBody>
          <a:bodyPr wrap="square" anchor="ctr">
            <a:noAutofit/>
          </a:bodyPr>
          <a:lstStyle>
            <a:defPPr>
              <a:defRPr lang="en-US"/>
            </a:defPPr>
            <a:lvl1pPr algn="just">
              <a:spcAft>
                <a:spcPts val="300"/>
              </a:spcAft>
              <a:defRPr sz="1600">
                <a:solidFill>
                  <a:schemeClr val="tx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285750" indent="-285750">
              <a:spcAft>
                <a:spcPts val="600"/>
              </a:spcAft>
              <a:buFont typeface="Arial" panose="020B0604020202020204" pitchFamily="34" charset="0"/>
              <a:buChar char="•"/>
            </a:pPr>
            <a:r>
              <a:rPr lang="es-ES" sz="1500"/>
              <a:t>El </a:t>
            </a:r>
            <a:r>
              <a:rPr lang="es-ES" sz="1500" b="1">
                <a:solidFill>
                  <a:schemeClr val="accent1"/>
                </a:solidFill>
              </a:rPr>
              <a:t>resultado anual de la RC </a:t>
            </a:r>
            <a:r>
              <a:rPr lang="es-ES" sz="1500"/>
              <a:t>compensa automáticamente los saldos a favor de algunos meses con las diferencias a ingresar de otros.</a:t>
            </a:r>
          </a:p>
          <a:p>
            <a:pPr marL="742950" lvl="1" indent="-285750">
              <a:spcAft>
                <a:spcPts val="600"/>
              </a:spcAft>
              <a:buFont typeface="Courier New" panose="02070309020205020404" pitchFamily="49" charset="0"/>
              <a:buChar char="o"/>
            </a:pPr>
            <a:r>
              <a:rPr lang="es-ES" sz="1400">
                <a:solidFill>
                  <a:schemeClr val="tx1"/>
                </a:solidFill>
              </a:rPr>
              <a:t>Esta compensación no afecta al procedimiento recaudatorio en el que se encuentren las liquidaciones deudoras que aún estuvieran pendientes de ingreso.</a:t>
            </a:r>
          </a:p>
          <a:p>
            <a:pPr marL="285750" indent="-285750">
              <a:spcAft>
                <a:spcPts val="600"/>
              </a:spcAft>
              <a:buFont typeface="Arial" panose="020B0604020202020204" pitchFamily="34" charset="0"/>
              <a:buChar char="•"/>
            </a:pPr>
            <a:r>
              <a:rPr lang="es-ES" sz="1500"/>
              <a:t>Finalmente, puede resultar:</a:t>
            </a:r>
          </a:p>
          <a:p>
            <a:pPr marL="742950" lvl="1" indent="-285750">
              <a:spcAft>
                <a:spcPts val="600"/>
              </a:spcAft>
              <a:buFont typeface="Courier New" panose="02070309020205020404" pitchFamily="49" charset="0"/>
              <a:buChar char="o"/>
            </a:pPr>
            <a:r>
              <a:rPr lang="es-ES" sz="1400" b="1">
                <a:solidFill>
                  <a:schemeClr val="accent1"/>
                </a:solidFill>
              </a:rPr>
              <a:t>Cuotas a devolver </a:t>
            </a:r>
            <a:r>
              <a:rPr lang="es-ES" sz="1400">
                <a:solidFill>
                  <a:schemeClr val="tx1"/>
                </a:solidFill>
              </a:rPr>
              <a:t>por la TGSS o </a:t>
            </a:r>
            <a:r>
              <a:rPr lang="es-ES" sz="1400" b="1">
                <a:solidFill>
                  <a:schemeClr val="accent1"/>
                </a:solidFill>
              </a:rPr>
              <a:t>diferencias a ingresar</a:t>
            </a:r>
            <a:r>
              <a:rPr lang="es-ES" sz="1400">
                <a:solidFill>
                  <a:schemeClr val="tx1"/>
                </a:solidFill>
              </a:rPr>
              <a:t>.</a:t>
            </a:r>
          </a:p>
          <a:p>
            <a:pPr marL="742950" lvl="1" indent="-285750">
              <a:spcAft>
                <a:spcPts val="600"/>
              </a:spcAft>
              <a:buFont typeface="Courier New" panose="02070309020205020404" pitchFamily="49" charset="0"/>
              <a:buChar char="o"/>
            </a:pPr>
            <a:r>
              <a:rPr lang="es-ES" sz="1400">
                <a:solidFill>
                  <a:schemeClr val="tx1"/>
                </a:solidFill>
              </a:rPr>
              <a:t>Que los importes se compensen exactamente y </a:t>
            </a:r>
            <a:r>
              <a:rPr lang="es-ES" sz="1400" b="1">
                <a:solidFill>
                  <a:schemeClr val="accent1"/>
                </a:solidFill>
              </a:rPr>
              <a:t>no haya diferencias en la cotización </a:t>
            </a:r>
            <a:r>
              <a:rPr lang="es-ES" sz="1400">
                <a:solidFill>
                  <a:schemeClr val="tx1"/>
                </a:solidFill>
              </a:rPr>
              <a:t>que reclamar o devolver.</a:t>
            </a:r>
          </a:p>
        </p:txBody>
      </p:sp>
      <p:grpSp>
        <p:nvGrpSpPr>
          <p:cNvPr id="13" name="Group 129">
            <a:extLst>
              <a:ext uri="{FF2B5EF4-FFF2-40B4-BE49-F238E27FC236}">
                <a16:creationId xmlns:a16="http://schemas.microsoft.com/office/drawing/2014/main" id="{BE2FC051-E4DC-1745-3A77-14A774C0699C}"/>
              </a:ext>
            </a:extLst>
          </p:cNvPr>
          <p:cNvGrpSpPr/>
          <p:nvPr/>
        </p:nvGrpSpPr>
        <p:grpSpPr>
          <a:xfrm rot="3878514" flipV="1">
            <a:off x="11333419" y="3919415"/>
            <a:ext cx="448614" cy="333463"/>
            <a:chOff x="-13779507" y="1027115"/>
            <a:chExt cx="3113094" cy="1160463"/>
          </a:xfrm>
          <a:solidFill>
            <a:schemeClr val="bg1">
              <a:lumMod val="75000"/>
            </a:schemeClr>
          </a:solidFill>
        </p:grpSpPr>
        <p:sp>
          <p:nvSpPr>
            <p:cNvPr id="14" name="Freeform 73">
              <a:extLst>
                <a:ext uri="{FF2B5EF4-FFF2-40B4-BE49-F238E27FC236}">
                  <a16:creationId xmlns:a16="http://schemas.microsoft.com/office/drawing/2014/main" id="{CA4444B3-7AEC-AB46-D706-2D06C6520A1E}"/>
                </a:ext>
              </a:extLst>
            </p:cNvPr>
            <p:cNvSpPr>
              <a:spLocks/>
            </p:cNvSpPr>
            <p:nvPr/>
          </p:nvSpPr>
          <p:spPr bwMode="auto">
            <a:xfrm>
              <a:off x="-13779507" y="1027115"/>
              <a:ext cx="2909895"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6" name="Freeform 74">
              <a:extLst>
                <a:ext uri="{FF2B5EF4-FFF2-40B4-BE49-F238E27FC236}">
                  <a16:creationId xmlns:a16="http://schemas.microsoft.com/office/drawing/2014/main" id="{D4B42A47-1A31-041E-3C74-C405FD2333FC}"/>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 name="Group 2">
            <a:extLst>
              <a:ext uri="{FF2B5EF4-FFF2-40B4-BE49-F238E27FC236}">
                <a16:creationId xmlns:a16="http://schemas.microsoft.com/office/drawing/2014/main" id="{0A3650BC-9EAD-96CB-AF2E-688C8E3E18AB}"/>
              </a:ext>
            </a:extLst>
          </p:cNvPr>
          <p:cNvGrpSpPr/>
          <p:nvPr/>
        </p:nvGrpSpPr>
        <p:grpSpPr>
          <a:xfrm flipV="1">
            <a:off x="10382504" y="473500"/>
            <a:ext cx="1809496" cy="1931444"/>
            <a:chOff x="9424376" y="3913857"/>
            <a:chExt cx="2783546" cy="2971140"/>
          </a:xfrm>
        </p:grpSpPr>
        <p:sp>
          <p:nvSpPr>
            <p:cNvPr id="31" name="Freeform: Shape 3">
              <a:extLst>
                <a:ext uri="{FF2B5EF4-FFF2-40B4-BE49-F238E27FC236}">
                  <a16:creationId xmlns:a16="http://schemas.microsoft.com/office/drawing/2014/main" id="{DA053079-0549-BF02-D097-3988951AEA3D}"/>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2" name="Freeform: Shape 5">
              <a:extLst>
                <a:ext uri="{FF2B5EF4-FFF2-40B4-BE49-F238E27FC236}">
                  <a16:creationId xmlns:a16="http://schemas.microsoft.com/office/drawing/2014/main" id="{BD097FFB-F639-C736-3E83-E8B80817E323}"/>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3" name="Graphic 10">
              <a:extLst>
                <a:ext uri="{FF2B5EF4-FFF2-40B4-BE49-F238E27FC236}">
                  <a16:creationId xmlns:a16="http://schemas.microsoft.com/office/drawing/2014/main" id="{BDBAEFD0-41BA-72B1-014B-41FD992EAEFC}"/>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1" name="Title 1">
            <a:extLst>
              <a:ext uri="{FF2B5EF4-FFF2-40B4-BE49-F238E27FC236}">
                <a16:creationId xmlns:a16="http://schemas.microsoft.com/office/drawing/2014/main" id="{0300D29A-5371-F23B-447D-5301F8A09AE2}"/>
              </a:ext>
            </a:extLst>
          </p:cNvPr>
          <p:cNvSpPr txBox="1">
            <a:spLocks/>
          </p:cNvSpPr>
          <p:nvPr/>
        </p:nvSpPr>
        <p:spPr>
          <a:xfrm>
            <a:off x="809910" y="945354"/>
            <a:ext cx="9305639" cy="55399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Cálculo de las liquidaciones de cuotas mensuales del 2023 con las BCD </a:t>
            </a:r>
          </a:p>
        </p:txBody>
      </p:sp>
      <p:pic>
        <p:nvPicPr>
          <p:cNvPr id="2" name="Imagen 1">
            <a:extLst>
              <a:ext uri="{FF2B5EF4-FFF2-40B4-BE49-F238E27FC236}">
                <a16:creationId xmlns:a16="http://schemas.microsoft.com/office/drawing/2014/main" id="{40578FFB-5729-8FAF-7EFE-A6592BD14A65}"/>
              </a:ext>
            </a:extLst>
          </p:cNvPr>
          <p:cNvPicPr>
            <a:picLocks noChangeAspect="1"/>
          </p:cNvPicPr>
          <p:nvPr/>
        </p:nvPicPr>
        <p:blipFill>
          <a:blip r:embed="rId2"/>
          <a:stretch>
            <a:fillRect/>
          </a:stretch>
        </p:blipFill>
        <p:spPr>
          <a:xfrm>
            <a:off x="3672732" y="137900"/>
            <a:ext cx="2196000" cy="573530"/>
          </a:xfrm>
          <a:prstGeom prst="rect">
            <a:avLst/>
          </a:prstGeom>
        </p:spPr>
      </p:pic>
      <p:sp>
        <p:nvSpPr>
          <p:cNvPr id="3" name="Marcador de número de diapositiva 414">
            <a:extLst>
              <a:ext uri="{FF2B5EF4-FFF2-40B4-BE49-F238E27FC236}">
                <a16:creationId xmlns:a16="http://schemas.microsoft.com/office/drawing/2014/main" id="{17D7EFD5-0D0E-A41D-D75F-79CB3DE28CE9}"/>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upo 4">
            <a:extLst>
              <a:ext uri="{FF2B5EF4-FFF2-40B4-BE49-F238E27FC236}">
                <a16:creationId xmlns:a16="http://schemas.microsoft.com/office/drawing/2014/main" id="{3C6BB046-F308-093F-607E-8D0F63F1658F}"/>
              </a:ext>
            </a:extLst>
          </p:cNvPr>
          <p:cNvGrpSpPr/>
          <p:nvPr/>
        </p:nvGrpSpPr>
        <p:grpSpPr>
          <a:xfrm>
            <a:off x="810704" y="1458628"/>
            <a:ext cx="1253278" cy="45720"/>
            <a:chOff x="810704" y="1458628"/>
            <a:chExt cx="1253278" cy="45720"/>
          </a:xfrm>
        </p:grpSpPr>
        <p:sp>
          <p:nvSpPr>
            <p:cNvPr id="6" name="!!CoverSlideFooterText">
              <a:extLst>
                <a:ext uri="{FF2B5EF4-FFF2-40B4-BE49-F238E27FC236}">
                  <a16:creationId xmlns:a16="http://schemas.microsoft.com/office/drawing/2014/main" id="{25DAD99D-16F5-7413-3E95-5207E5D48E5E}"/>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7" name="!!CoverSlideFooterText">
              <a:extLst>
                <a:ext uri="{FF2B5EF4-FFF2-40B4-BE49-F238E27FC236}">
                  <a16:creationId xmlns:a16="http://schemas.microsoft.com/office/drawing/2014/main" id="{1EC04293-1EFE-B47F-067D-4600C24F12DE}"/>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206530750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upo 23">
            <a:extLst>
              <a:ext uri="{FF2B5EF4-FFF2-40B4-BE49-F238E27FC236}">
                <a16:creationId xmlns:a16="http://schemas.microsoft.com/office/drawing/2014/main" id="{B69B63BC-B68A-377F-0251-BDD59CBD99A4}"/>
              </a:ext>
            </a:extLst>
          </p:cNvPr>
          <p:cNvGrpSpPr/>
          <p:nvPr/>
        </p:nvGrpSpPr>
        <p:grpSpPr>
          <a:xfrm>
            <a:off x="83315" y="100378"/>
            <a:ext cx="11312995" cy="630845"/>
            <a:chOff x="101977" y="91047"/>
            <a:chExt cx="11312995" cy="630845"/>
          </a:xfrm>
        </p:grpSpPr>
        <p:sp>
          <p:nvSpPr>
            <p:cNvPr id="25" name="TextBox 12">
              <a:extLst>
                <a:ext uri="{FF2B5EF4-FFF2-40B4-BE49-F238E27FC236}">
                  <a16:creationId xmlns:a16="http://schemas.microsoft.com/office/drawing/2014/main" id="{6D9DBF1A-EF8F-85D4-76A0-C1ED64EA6638}"/>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Regularización de cuotas</a:t>
              </a:r>
            </a:p>
          </p:txBody>
        </p:sp>
        <p:grpSp>
          <p:nvGrpSpPr>
            <p:cNvPr id="26" name="Grupo 25">
              <a:extLst>
                <a:ext uri="{FF2B5EF4-FFF2-40B4-BE49-F238E27FC236}">
                  <a16:creationId xmlns:a16="http://schemas.microsoft.com/office/drawing/2014/main" id="{A8124587-4494-91A3-6F0A-4568481A1526}"/>
                </a:ext>
              </a:extLst>
            </p:cNvPr>
            <p:cNvGrpSpPr/>
            <p:nvPr/>
          </p:nvGrpSpPr>
          <p:grpSpPr>
            <a:xfrm>
              <a:off x="101977" y="91047"/>
              <a:ext cx="712074" cy="630845"/>
              <a:chOff x="101977" y="91047"/>
              <a:chExt cx="712074" cy="630845"/>
            </a:xfrm>
          </p:grpSpPr>
          <p:sp>
            <p:nvSpPr>
              <p:cNvPr id="27" name="Graphic 10">
                <a:extLst>
                  <a:ext uri="{FF2B5EF4-FFF2-40B4-BE49-F238E27FC236}">
                    <a16:creationId xmlns:a16="http://schemas.microsoft.com/office/drawing/2014/main" id="{750D2F8A-9E09-F061-5AB2-22D314E58692}"/>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8" name="TextBox 38">
                <a:extLst>
                  <a:ext uri="{FF2B5EF4-FFF2-40B4-BE49-F238E27FC236}">
                    <a16:creationId xmlns:a16="http://schemas.microsoft.com/office/drawing/2014/main" id="{EC12CE81-6BAF-6010-6704-0384A3AF4133}"/>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2.4</a:t>
                </a:r>
              </a:p>
            </p:txBody>
          </p:sp>
        </p:grpSp>
      </p:grpSp>
      <p:sp>
        <p:nvSpPr>
          <p:cNvPr id="11" name="Title 1">
            <a:extLst>
              <a:ext uri="{FF2B5EF4-FFF2-40B4-BE49-F238E27FC236}">
                <a16:creationId xmlns:a16="http://schemas.microsoft.com/office/drawing/2014/main" id="{0300D29A-5371-F23B-447D-5301F8A09AE2}"/>
              </a:ext>
            </a:extLst>
          </p:cNvPr>
          <p:cNvSpPr txBox="1">
            <a:spLocks/>
          </p:cNvSpPr>
          <p:nvPr/>
        </p:nvSpPr>
        <p:spPr>
          <a:xfrm>
            <a:off x="809910" y="945354"/>
            <a:ext cx="9305639" cy="553998"/>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Cálculo de las liquidaciones de cuotas mensuales del 2023 con las BCD </a:t>
            </a:r>
          </a:p>
        </p:txBody>
      </p:sp>
      <p:pic>
        <p:nvPicPr>
          <p:cNvPr id="2" name="Imagen 1">
            <a:extLst>
              <a:ext uri="{FF2B5EF4-FFF2-40B4-BE49-F238E27FC236}">
                <a16:creationId xmlns:a16="http://schemas.microsoft.com/office/drawing/2014/main" id="{40578FFB-5729-8FAF-7EFE-A6592BD14A65}"/>
              </a:ext>
            </a:extLst>
          </p:cNvPr>
          <p:cNvPicPr>
            <a:picLocks noChangeAspect="1"/>
          </p:cNvPicPr>
          <p:nvPr/>
        </p:nvPicPr>
        <p:blipFill>
          <a:blip r:embed="rId2"/>
          <a:stretch>
            <a:fillRect/>
          </a:stretch>
        </p:blipFill>
        <p:spPr>
          <a:xfrm>
            <a:off x="3672732" y="137900"/>
            <a:ext cx="2196000" cy="573530"/>
          </a:xfrm>
          <a:prstGeom prst="rect">
            <a:avLst/>
          </a:prstGeom>
        </p:spPr>
      </p:pic>
      <p:sp>
        <p:nvSpPr>
          <p:cNvPr id="3" name="Marcador de número de diapositiva 414">
            <a:extLst>
              <a:ext uri="{FF2B5EF4-FFF2-40B4-BE49-F238E27FC236}">
                <a16:creationId xmlns:a16="http://schemas.microsoft.com/office/drawing/2014/main" id="{17D7EFD5-0D0E-A41D-D75F-79CB3DE28CE9}"/>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5" name="Grupo 4">
            <a:extLst>
              <a:ext uri="{FF2B5EF4-FFF2-40B4-BE49-F238E27FC236}">
                <a16:creationId xmlns:a16="http://schemas.microsoft.com/office/drawing/2014/main" id="{D957EB55-C396-4DD5-387A-36AF53F0AF77}"/>
              </a:ext>
            </a:extLst>
          </p:cNvPr>
          <p:cNvGrpSpPr/>
          <p:nvPr/>
        </p:nvGrpSpPr>
        <p:grpSpPr>
          <a:xfrm>
            <a:off x="810704" y="1458628"/>
            <a:ext cx="1253278" cy="45720"/>
            <a:chOff x="810704" y="1458628"/>
            <a:chExt cx="1253278" cy="45720"/>
          </a:xfrm>
        </p:grpSpPr>
        <p:sp>
          <p:nvSpPr>
            <p:cNvPr id="6" name="!!CoverSlideFooterText">
              <a:extLst>
                <a:ext uri="{FF2B5EF4-FFF2-40B4-BE49-F238E27FC236}">
                  <a16:creationId xmlns:a16="http://schemas.microsoft.com/office/drawing/2014/main" id="{916A7F77-1806-A9C7-D820-7DA39D83DB81}"/>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7" name="!!CoverSlideFooterText">
              <a:extLst>
                <a:ext uri="{FF2B5EF4-FFF2-40B4-BE49-F238E27FC236}">
                  <a16:creationId xmlns:a16="http://schemas.microsoft.com/office/drawing/2014/main" id="{AA400FD6-075D-D512-EAB1-36795CFF75C0}"/>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
        <p:nvSpPr>
          <p:cNvPr id="37" name="Rectángulo 36">
            <a:extLst>
              <a:ext uri="{FF2B5EF4-FFF2-40B4-BE49-F238E27FC236}">
                <a16:creationId xmlns:a16="http://schemas.microsoft.com/office/drawing/2014/main" id="{0B6DD736-991C-6876-907E-E24726886BDA}"/>
              </a:ext>
            </a:extLst>
          </p:cNvPr>
          <p:cNvSpPr/>
          <p:nvPr/>
        </p:nvSpPr>
        <p:spPr>
          <a:xfrm>
            <a:off x="278783" y="733789"/>
            <a:ext cx="276085" cy="5961374"/>
          </a:xfrm>
          <a:prstGeom prst="rect">
            <a:avLst/>
          </a:prstGeom>
          <a:noFill/>
          <a:ln w="0" cap="flat">
            <a:noFill/>
            <a:prstDash val="solid"/>
            <a:miter/>
          </a:ln>
        </p:spPr>
        <p:txBody>
          <a:bodyPr vert="vert270" rtlCol="0" anchor="ctr"/>
          <a:lstStyle/>
          <a:p>
            <a:pPr algn="ctr"/>
            <a:r>
              <a:rPr lang="es-ES" sz="4600" b="1">
                <a:solidFill>
                  <a:srgbClr val="D73A2C"/>
                </a:solidFill>
                <a:ea typeface="Open Sans" panose="020B0606030504020204" pitchFamily="34" charset="0"/>
                <a:cs typeface="Open Sans" panose="020B0606030504020204" pitchFamily="34" charset="0"/>
              </a:rPr>
              <a:t>EJEMPLO</a:t>
            </a:r>
          </a:p>
        </p:txBody>
      </p:sp>
      <p:sp>
        <p:nvSpPr>
          <p:cNvPr id="38" name="Rectángulo 37">
            <a:extLst>
              <a:ext uri="{FF2B5EF4-FFF2-40B4-BE49-F238E27FC236}">
                <a16:creationId xmlns:a16="http://schemas.microsoft.com/office/drawing/2014/main" id="{D3FCB8C2-2672-1989-D1C7-B8B35AA34713}"/>
              </a:ext>
            </a:extLst>
          </p:cNvPr>
          <p:cNvSpPr/>
          <p:nvPr/>
        </p:nvSpPr>
        <p:spPr>
          <a:xfrm>
            <a:off x="807867" y="1635154"/>
            <a:ext cx="11384133" cy="612000"/>
          </a:xfrm>
          <a:prstGeom prst="rect">
            <a:avLst/>
          </a:prstGeom>
          <a:solidFill>
            <a:schemeClr val="accent3">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s-ES" altLang="en-US" sz="1800">
                <a:solidFill>
                  <a:schemeClr val="tx1"/>
                </a:solidFill>
              </a:rPr>
              <a:t>Regularización anual de autónomo/a en alta de enero a junio de 2023, con un periodo de IT en el mes de abril de 2023</a:t>
            </a:r>
          </a:p>
        </p:txBody>
      </p:sp>
      <p:graphicFrame>
        <p:nvGraphicFramePr>
          <p:cNvPr id="40" name="Tabla 39">
            <a:extLst>
              <a:ext uri="{FF2B5EF4-FFF2-40B4-BE49-F238E27FC236}">
                <a16:creationId xmlns:a16="http://schemas.microsoft.com/office/drawing/2014/main" id="{B2EE1265-96B5-F216-D463-F8F9570368C9}"/>
              </a:ext>
            </a:extLst>
          </p:cNvPr>
          <p:cNvGraphicFramePr>
            <a:graphicFrameLocks noGrp="1"/>
          </p:cNvGraphicFramePr>
          <p:nvPr>
            <p:extLst>
              <p:ext uri="{D42A27DB-BD31-4B8C-83A1-F6EECF244321}">
                <p14:modId xmlns:p14="http://schemas.microsoft.com/office/powerpoint/2010/main" val="2752749408"/>
              </p:ext>
            </p:extLst>
          </p:nvPr>
        </p:nvGraphicFramePr>
        <p:xfrm>
          <a:off x="3057487" y="2475460"/>
          <a:ext cx="7036352" cy="3535680"/>
        </p:xfrm>
        <a:graphic>
          <a:graphicData uri="http://schemas.openxmlformats.org/drawingml/2006/table">
            <a:tbl>
              <a:tblPr firstRow="1" bandRow="1">
                <a:tableStyleId>{5C22544A-7EE6-4342-B048-85BDC9FD1C3A}</a:tableStyleId>
              </a:tblPr>
              <a:tblGrid>
                <a:gridCol w="1759088">
                  <a:extLst>
                    <a:ext uri="{9D8B030D-6E8A-4147-A177-3AD203B41FA5}">
                      <a16:colId xmlns:a16="http://schemas.microsoft.com/office/drawing/2014/main" val="1191878093"/>
                    </a:ext>
                  </a:extLst>
                </a:gridCol>
                <a:gridCol w="1865581">
                  <a:extLst>
                    <a:ext uri="{9D8B030D-6E8A-4147-A177-3AD203B41FA5}">
                      <a16:colId xmlns:a16="http://schemas.microsoft.com/office/drawing/2014/main" val="2016083228"/>
                    </a:ext>
                  </a:extLst>
                </a:gridCol>
                <a:gridCol w="1652595">
                  <a:extLst>
                    <a:ext uri="{9D8B030D-6E8A-4147-A177-3AD203B41FA5}">
                      <a16:colId xmlns:a16="http://schemas.microsoft.com/office/drawing/2014/main" val="3457427373"/>
                    </a:ext>
                  </a:extLst>
                </a:gridCol>
                <a:gridCol w="1759088">
                  <a:extLst>
                    <a:ext uri="{9D8B030D-6E8A-4147-A177-3AD203B41FA5}">
                      <a16:colId xmlns:a16="http://schemas.microsoft.com/office/drawing/2014/main" val="4111402862"/>
                    </a:ext>
                  </a:extLst>
                </a:gridCol>
              </a:tblGrid>
              <a:tr h="370840">
                <a:tc>
                  <a:txBody>
                    <a:bodyPr/>
                    <a:lstStyle/>
                    <a:p>
                      <a:pPr algn="ctr" fontAlgn="ctr">
                        <a:lnSpc>
                          <a:spcPct val="107000"/>
                        </a:lnSpc>
                        <a:spcAft>
                          <a:spcPts val="0"/>
                        </a:spcAft>
                      </a:pPr>
                      <a:r>
                        <a:rPr lang="es-ES" sz="1600" b="1" kern="1200">
                          <a:solidFill>
                            <a:schemeClr val="bg1"/>
                          </a:solidFill>
                          <a:effectLst/>
                          <a:latin typeface="+mn-lt"/>
                          <a:ea typeface="Times New Roman" panose="02020603050405020304" pitchFamily="18" charset="0"/>
                          <a:cs typeface="Times New Roman" panose="02020603050405020304" pitchFamily="18" charset="0"/>
                        </a:rPr>
                        <a:t>Mes liquidación</a:t>
                      </a:r>
                      <a:endParaRPr lang="es-ES" sz="1600" kern="100">
                        <a:solidFill>
                          <a:schemeClr val="bg1"/>
                        </a:solidFill>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fontAlgn="ctr">
                        <a:lnSpc>
                          <a:spcPct val="107000"/>
                        </a:lnSpc>
                        <a:spcAft>
                          <a:spcPts val="0"/>
                        </a:spcAft>
                      </a:pPr>
                      <a:r>
                        <a:rPr lang="es-ES" sz="1600" b="1" kern="1200">
                          <a:solidFill>
                            <a:schemeClr val="bg1"/>
                          </a:solidFill>
                          <a:effectLst/>
                          <a:latin typeface="+mn-lt"/>
                          <a:ea typeface="Times New Roman" panose="02020603050405020304" pitchFamily="18" charset="0"/>
                          <a:cs typeface="Times New Roman" panose="02020603050405020304" pitchFamily="18" charset="0"/>
                        </a:rPr>
                        <a:t>Cuotas de liquidaciones provisionales     (bases provisionales)</a:t>
                      </a:r>
                      <a:endParaRPr lang="es-ES" sz="1600" kern="100">
                        <a:solidFill>
                          <a:schemeClr val="bg1"/>
                        </a:solidFill>
                        <a:effectLst/>
                        <a:latin typeface="+mn-lt"/>
                        <a:ea typeface="Aptos" panose="020B0004020202020204" pitchFamily="34" charset="0"/>
                        <a:cs typeface="Times New Roman" panose="02020603050405020304" pitchFamily="18" charset="0"/>
                      </a:endParaRPr>
                    </a:p>
                  </a:txBody>
                  <a:tcPr marL="6350" marR="6350" marT="6350" marB="0" anchor="ctr">
                    <a:solidFill>
                      <a:schemeClr val="accent3"/>
                    </a:solidFill>
                  </a:tcPr>
                </a:tc>
                <a:tc>
                  <a:txBody>
                    <a:bodyPr/>
                    <a:lstStyle/>
                    <a:p>
                      <a:pPr algn="ctr">
                        <a:spcAft>
                          <a:spcPts val="0"/>
                        </a:spcAft>
                      </a:pPr>
                      <a:r>
                        <a:rPr lang="es-ES" sz="1600">
                          <a:solidFill>
                            <a:schemeClr val="bg1"/>
                          </a:solidFill>
                          <a:latin typeface="+mn-lt"/>
                        </a:rPr>
                        <a:t>Cuotas de liquidaciones definitivas    (bases definitivas)</a:t>
                      </a:r>
                    </a:p>
                  </a:txBody>
                  <a:tcPr anchor="ctr">
                    <a:solidFill>
                      <a:schemeClr val="accent3"/>
                    </a:solidFill>
                  </a:tcPr>
                </a:tc>
                <a:tc>
                  <a:txBody>
                    <a:bodyPr/>
                    <a:lstStyle/>
                    <a:p>
                      <a:pPr algn="ctr">
                        <a:spcAft>
                          <a:spcPts val="0"/>
                        </a:spcAft>
                      </a:pPr>
                      <a:r>
                        <a:rPr lang="es-ES" sz="1600">
                          <a:solidFill>
                            <a:schemeClr val="bg1"/>
                          </a:solidFill>
                          <a:latin typeface="+mn-lt"/>
                        </a:rPr>
                        <a:t>Resultado de la regularización mensual</a:t>
                      </a:r>
                    </a:p>
                  </a:txBody>
                  <a:tcPr anchor="ctr">
                    <a:solidFill>
                      <a:schemeClr val="accent3"/>
                    </a:solidFill>
                  </a:tcPr>
                </a:tc>
                <a:extLst>
                  <a:ext uri="{0D108BD9-81ED-4DB2-BD59-A6C34878D82A}">
                    <a16:rowId xmlns:a16="http://schemas.microsoft.com/office/drawing/2014/main" val="870604373"/>
                  </a:ext>
                </a:extLst>
              </a:tr>
              <a:tr h="370840">
                <a:tc>
                  <a:txBody>
                    <a:bodyPr/>
                    <a:lstStyle/>
                    <a:p>
                      <a:pPr algn="r"/>
                      <a:r>
                        <a:rPr lang="es-ES" sz="1600">
                          <a:latin typeface="+mn-lt"/>
                        </a:rPr>
                        <a:t>Enero 2023</a:t>
                      </a:r>
                    </a:p>
                  </a:txBody>
                  <a:tcPr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370,00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360,00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a:r>
                        <a:rPr lang="es-ES" sz="1600">
                          <a:latin typeface="+mn-lt"/>
                        </a:rPr>
                        <a:t>- 10,00</a:t>
                      </a:r>
                    </a:p>
                  </a:txBody>
                  <a:tcPr anchor="ctr"/>
                </a:tc>
                <a:extLst>
                  <a:ext uri="{0D108BD9-81ED-4DB2-BD59-A6C34878D82A}">
                    <a16:rowId xmlns:a16="http://schemas.microsoft.com/office/drawing/2014/main" val="3717542762"/>
                  </a:ext>
                </a:extLst>
              </a:tr>
              <a:tr h="370840">
                <a:tc>
                  <a:txBody>
                    <a:bodyPr/>
                    <a:lstStyle/>
                    <a:p>
                      <a:pPr algn="r"/>
                      <a:r>
                        <a:rPr lang="es-ES" sz="1600">
                          <a:latin typeface="+mn-lt"/>
                        </a:rPr>
                        <a:t>Febrero 2023</a:t>
                      </a:r>
                    </a:p>
                  </a:txBody>
                  <a:tcPr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370,00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360,00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a:r>
                        <a:rPr lang="es-ES" sz="1600">
                          <a:latin typeface="+mn-lt"/>
                        </a:rPr>
                        <a:t>- 10,00</a:t>
                      </a:r>
                    </a:p>
                  </a:txBody>
                  <a:tcPr anchor="ctr"/>
                </a:tc>
                <a:extLst>
                  <a:ext uri="{0D108BD9-81ED-4DB2-BD59-A6C34878D82A}">
                    <a16:rowId xmlns:a16="http://schemas.microsoft.com/office/drawing/2014/main" val="1226886519"/>
                  </a:ext>
                </a:extLst>
              </a:tr>
              <a:tr h="370840">
                <a:tc>
                  <a:txBody>
                    <a:bodyPr/>
                    <a:lstStyle/>
                    <a:p>
                      <a:pPr algn="r"/>
                      <a:r>
                        <a:rPr lang="es-ES" sz="1600" b="0">
                          <a:latin typeface="+mn-lt"/>
                        </a:rPr>
                        <a:t>Marzo 2023</a:t>
                      </a:r>
                    </a:p>
                  </a:txBody>
                  <a:tcPr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350,00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350,00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a:r>
                        <a:rPr lang="es-ES" sz="1600" b="0">
                          <a:solidFill>
                            <a:schemeClr val="tx1"/>
                          </a:solidFill>
                          <a:latin typeface="+mn-lt"/>
                        </a:rPr>
                        <a:t>0,00</a:t>
                      </a:r>
                    </a:p>
                  </a:txBody>
                  <a:tcPr anchor="ctr"/>
                </a:tc>
                <a:extLst>
                  <a:ext uri="{0D108BD9-81ED-4DB2-BD59-A6C34878D82A}">
                    <a16:rowId xmlns:a16="http://schemas.microsoft.com/office/drawing/2014/main" val="1292675260"/>
                  </a:ext>
                </a:extLst>
              </a:tr>
              <a:tr h="370840">
                <a:tc>
                  <a:txBody>
                    <a:bodyPr/>
                    <a:lstStyle/>
                    <a:p>
                      <a:pPr algn="r"/>
                      <a:r>
                        <a:rPr lang="es-ES" sz="1600" b="0">
                          <a:latin typeface="+mn-lt"/>
                        </a:rPr>
                        <a:t>Abril 2023</a:t>
                      </a:r>
                    </a:p>
                  </a:txBody>
                  <a:tcPr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350,00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fontAlgn="ctr">
                        <a:lnSpc>
                          <a:spcPct val="107000"/>
                        </a:lnSpc>
                        <a:spcAft>
                          <a:spcPts val="800"/>
                        </a:spcAft>
                      </a:pPr>
                      <a:r>
                        <a:rPr lang="es-ES" sz="1600" kern="1200">
                          <a:solidFill>
                            <a:srgbClr val="000000"/>
                          </a:solidFill>
                          <a:effectLst/>
                          <a:latin typeface="+mn-lt"/>
                          <a:ea typeface="Times New Roman" panose="02020603050405020304" pitchFamily="18" charset="0"/>
                          <a:cs typeface="Times New Roman" panose="02020603050405020304" pitchFamily="18" charset="0"/>
                        </a:rPr>
                        <a:t>350,00 </a:t>
                      </a:r>
                      <a:endParaRPr lang="es-ES" sz="1600" kern="100">
                        <a:effectLst/>
                        <a:latin typeface="+mn-lt"/>
                        <a:ea typeface="Aptos" panose="020B0004020202020204" pitchFamily="34" charset="0"/>
                        <a:cs typeface="Times New Roman" panose="02020603050405020304" pitchFamily="18" charset="0"/>
                      </a:endParaRPr>
                    </a:p>
                  </a:txBody>
                  <a:tcPr marL="6350" marR="6350" marT="6350" marB="0" anchor="ctr"/>
                </a:tc>
                <a:tc>
                  <a:txBody>
                    <a:bodyPr/>
                    <a:lstStyle/>
                    <a:p>
                      <a:pPr algn="ctr"/>
                      <a:r>
                        <a:rPr lang="es-ES" sz="1600" b="0">
                          <a:solidFill>
                            <a:schemeClr val="tx1"/>
                          </a:solidFill>
                          <a:latin typeface="+mn-lt"/>
                        </a:rPr>
                        <a:t>0,00</a:t>
                      </a:r>
                    </a:p>
                  </a:txBody>
                  <a:tcPr anchor="ctr"/>
                </a:tc>
                <a:extLst>
                  <a:ext uri="{0D108BD9-81ED-4DB2-BD59-A6C34878D82A}">
                    <a16:rowId xmlns:a16="http://schemas.microsoft.com/office/drawing/2014/main" val="2971743798"/>
                  </a:ext>
                </a:extLst>
              </a:tr>
              <a:tr h="370840">
                <a:tc>
                  <a:txBody>
                    <a:bodyPr/>
                    <a:lstStyle/>
                    <a:p>
                      <a:pPr algn="r"/>
                      <a:r>
                        <a:rPr lang="es-ES" sz="1600" b="0">
                          <a:latin typeface="+mn-lt"/>
                        </a:rPr>
                        <a:t>Mayo 2023</a:t>
                      </a:r>
                    </a:p>
                  </a:txBody>
                  <a:tcPr anchor="ctr"/>
                </a:tc>
                <a:tc>
                  <a:txBody>
                    <a:bodyPr/>
                    <a:lstStyle/>
                    <a:p>
                      <a:pPr algn="ctr" fontAlgn="ctr">
                        <a:lnSpc>
                          <a:spcPct val="107000"/>
                        </a:lnSpc>
                        <a:spcAft>
                          <a:spcPts val="800"/>
                        </a:spcAft>
                      </a:pPr>
                      <a:r>
                        <a:rPr lang="es-ES" sz="1600" b="0" kern="100">
                          <a:solidFill>
                            <a:schemeClr val="tx1"/>
                          </a:solidFill>
                          <a:effectLst/>
                          <a:latin typeface="+mn-lt"/>
                          <a:ea typeface="Aptos" panose="020B0004020202020204" pitchFamily="34" charset="0"/>
                          <a:cs typeface="Times New Roman" panose="02020603050405020304" pitchFamily="18" charset="0"/>
                        </a:rPr>
                        <a:t>320,00</a:t>
                      </a:r>
                    </a:p>
                  </a:txBody>
                  <a:tcPr marL="6350" marR="6350" marT="6350" marB="0" anchor="ctr"/>
                </a:tc>
                <a:tc>
                  <a:txBody>
                    <a:bodyPr/>
                    <a:lstStyle/>
                    <a:p>
                      <a:pPr algn="ctr" fontAlgn="ctr">
                        <a:lnSpc>
                          <a:spcPct val="107000"/>
                        </a:lnSpc>
                        <a:spcAft>
                          <a:spcPts val="800"/>
                        </a:spcAft>
                      </a:pPr>
                      <a:r>
                        <a:rPr lang="es-ES" sz="1600" b="0" kern="100">
                          <a:solidFill>
                            <a:schemeClr val="tx1"/>
                          </a:solidFill>
                          <a:effectLst/>
                          <a:latin typeface="+mn-lt"/>
                          <a:ea typeface="Aptos" panose="020B0004020202020204" pitchFamily="34" charset="0"/>
                          <a:cs typeface="Times New Roman" panose="02020603050405020304" pitchFamily="18" charset="0"/>
                        </a:rPr>
                        <a:t>360,00</a:t>
                      </a:r>
                    </a:p>
                  </a:txBody>
                  <a:tcPr marL="6350" marR="6350" marT="6350" marB="0" anchor="ctr"/>
                </a:tc>
                <a:tc>
                  <a:txBody>
                    <a:bodyPr/>
                    <a:lstStyle/>
                    <a:p>
                      <a:pPr algn="ctr"/>
                      <a:r>
                        <a:rPr lang="es-ES" sz="1600" b="0">
                          <a:solidFill>
                            <a:schemeClr val="tx1"/>
                          </a:solidFill>
                          <a:latin typeface="+mn-lt"/>
                        </a:rPr>
                        <a:t>+ 40,00</a:t>
                      </a:r>
                    </a:p>
                  </a:txBody>
                  <a:tcPr anchor="ctr"/>
                </a:tc>
                <a:extLst>
                  <a:ext uri="{0D108BD9-81ED-4DB2-BD59-A6C34878D82A}">
                    <a16:rowId xmlns:a16="http://schemas.microsoft.com/office/drawing/2014/main" val="3437527144"/>
                  </a:ext>
                </a:extLst>
              </a:tr>
              <a:tr h="370840">
                <a:tc>
                  <a:txBody>
                    <a:bodyPr/>
                    <a:lstStyle/>
                    <a:p>
                      <a:pPr algn="r"/>
                      <a:r>
                        <a:rPr lang="es-ES" sz="1600" b="0">
                          <a:latin typeface="+mn-lt"/>
                        </a:rPr>
                        <a:t>Junio 2023</a:t>
                      </a:r>
                    </a:p>
                  </a:txBody>
                  <a:tcPr anchor="ctr"/>
                </a:tc>
                <a:tc>
                  <a:txBody>
                    <a:bodyPr/>
                    <a:lstStyle/>
                    <a:p>
                      <a:pPr algn="ctr" fontAlgn="ctr">
                        <a:lnSpc>
                          <a:spcPct val="107000"/>
                        </a:lnSpc>
                        <a:spcAft>
                          <a:spcPts val="800"/>
                        </a:spcAft>
                      </a:pPr>
                      <a:r>
                        <a:rPr lang="es-ES" sz="1600" b="0" kern="100">
                          <a:solidFill>
                            <a:schemeClr val="tx1"/>
                          </a:solidFill>
                          <a:effectLst/>
                          <a:latin typeface="+mn-lt"/>
                          <a:ea typeface="Aptos" panose="020B0004020202020204" pitchFamily="34" charset="0"/>
                          <a:cs typeface="Times New Roman" panose="02020603050405020304" pitchFamily="18" charset="0"/>
                        </a:rPr>
                        <a:t>320,00</a:t>
                      </a:r>
                    </a:p>
                  </a:txBody>
                  <a:tcPr marL="6350" marR="6350" marT="6350" marB="0" anchor="ctr"/>
                </a:tc>
                <a:tc>
                  <a:txBody>
                    <a:bodyPr/>
                    <a:lstStyle/>
                    <a:p>
                      <a:pPr algn="ctr" fontAlgn="ctr">
                        <a:lnSpc>
                          <a:spcPct val="107000"/>
                        </a:lnSpc>
                        <a:spcAft>
                          <a:spcPts val="800"/>
                        </a:spcAft>
                      </a:pPr>
                      <a:r>
                        <a:rPr lang="es-ES" sz="1600" b="0" kern="100">
                          <a:solidFill>
                            <a:schemeClr val="tx1"/>
                          </a:solidFill>
                          <a:effectLst/>
                          <a:latin typeface="+mn-lt"/>
                          <a:ea typeface="Aptos" panose="020B0004020202020204" pitchFamily="34" charset="0"/>
                          <a:cs typeface="Times New Roman" panose="02020603050405020304" pitchFamily="18" charset="0"/>
                        </a:rPr>
                        <a:t>360,00</a:t>
                      </a:r>
                    </a:p>
                  </a:txBody>
                  <a:tcPr marL="6350" marR="6350" marT="6350" marB="0" anchor="ctr"/>
                </a:tc>
                <a:tc>
                  <a:txBody>
                    <a:bodyPr/>
                    <a:lstStyle/>
                    <a:p>
                      <a:pPr algn="ctr"/>
                      <a:r>
                        <a:rPr lang="es-ES" sz="1600" b="0">
                          <a:solidFill>
                            <a:schemeClr val="tx1"/>
                          </a:solidFill>
                          <a:latin typeface="+mn-lt"/>
                        </a:rPr>
                        <a:t>+ 40,00</a:t>
                      </a:r>
                    </a:p>
                  </a:txBody>
                  <a:tcPr anchor="ctr"/>
                </a:tc>
                <a:extLst>
                  <a:ext uri="{0D108BD9-81ED-4DB2-BD59-A6C34878D82A}">
                    <a16:rowId xmlns:a16="http://schemas.microsoft.com/office/drawing/2014/main" val="222401551"/>
                  </a:ext>
                </a:extLst>
              </a:tr>
            </a:tbl>
          </a:graphicData>
        </a:graphic>
      </p:graphicFrame>
      <p:sp>
        <p:nvSpPr>
          <p:cNvPr id="41" name="Flecha: hacia abajo 40">
            <a:extLst>
              <a:ext uri="{FF2B5EF4-FFF2-40B4-BE49-F238E27FC236}">
                <a16:creationId xmlns:a16="http://schemas.microsoft.com/office/drawing/2014/main" id="{3941D436-2064-0942-61FE-5E3E6145B36A}"/>
              </a:ext>
            </a:extLst>
          </p:cNvPr>
          <p:cNvSpPr/>
          <p:nvPr/>
        </p:nvSpPr>
        <p:spPr>
          <a:xfrm rot="16200000" flipH="1">
            <a:off x="2476414" y="4703573"/>
            <a:ext cx="698731" cy="36512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45" name="CuadroTexto 44">
            <a:extLst>
              <a:ext uri="{FF2B5EF4-FFF2-40B4-BE49-F238E27FC236}">
                <a16:creationId xmlns:a16="http://schemas.microsoft.com/office/drawing/2014/main" id="{B197432A-47FC-048A-509A-0BECE0EDE580}"/>
              </a:ext>
            </a:extLst>
          </p:cNvPr>
          <p:cNvSpPr txBox="1"/>
          <p:nvPr/>
        </p:nvSpPr>
        <p:spPr>
          <a:xfrm>
            <a:off x="880208" y="4303031"/>
            <a:ext cx="1732629" cy="1015663"/>
          </a:xfrm>
          <a:prstGeom prst="rect">
            <a:avLst/>
          </a:prstGeom>
          <a:noFill/>
        </p:spPr>
        <p:txBody>
          <a:bodyPr wrap="square">
            <a:spAutoFit/>
          </a:bodyPr>
          <a:lstStyle/>
          <a:p>
            <a:pPr algn="r"/>
            <a:r>
              <a:rPr lang="es-ES" sz="1200"/>
              <a:t>Situación de IT en el mes de abril de 2023. Liquidaciones de los meses de marzo y abril no regularizables </a:t>
            </a:r>
          </a:p>
        </p:txBody>
      </p:sp>
      <p:graphicFrame>
        <p:nvGraphicFramePr>
          <p:cNvPr id="51" name="Tabla 50">
            <a:extLst>
              <a:ext uri="{FF2B5EF4-FFF2-40B4-BE49-F238E27FC236}">
                <a16:creationId xmlns:a16="http://schemas.microsoft.com/office/drawing/2014/main" id="{D6690C40-6662-8B25-700C-EB89B7C3CDE9}"/>
              </a:ext>
            </a:extLst>
          </p:cNvPr>
          <p:cNvGraphicFramePr>
            <a:graphicFrameLocks noGrp="1"/>
          </p:cNvGraphicFramePr>
          <p:nvPr>
            <p:extLst>
              <p:ext uri="{D42A27DB-BD31-4B8C-83A1-F6EECF244321}">
                <p14:modId xmlns:p14="http://schemas.microsoft.com/office/powerpoint/2010/main" val="3247368738"/>
              </p:ext>
            </p:extLst>
          </p:nvPr>
        </p:nvGraphicFramePr>
        <p:xfrm>
          <a:off x="3057487" y="6185780"/>
          <a:ext cx="7036352" cy="370840"/>
        </p:xfrm>
        <a:graphic>
          <a:graphicData uri="http://schemas.openxmlformats.org/drawingml/2006/table">
            <a:tbl>
              <a:tblPr firstRow="1" bandRow="1">
                <a:tableStyleId>{5C22544A-7EE6-4342-B048-85BDC9FD1C3A}</a:tableStyleId>
              </a:tblPr>
              <a:tblGrid>
                <a:gridCol w="5277264">
                  <a:extLst>
                    <a:ext uri="{9D8B030D-6E8A-4147-A177-3AD203B41FA5}">
                      <a16:colId xmlns:a16="http://schemas.microsoft.com/office/drawing/2014/main" val="3531856080"/>
                    </a:ext>
                  </a:extLst>
                </a:gridCol>
                <a:gridCol w="1759088">
                  <a:extLst>
                    <a:ext uri="{9D8B030D-6E8A-4147-A177-3AD203B41FA5}">
                      <a16:colId xmlns:a16="http://schemas.microsoft.com/office/drawing/2014/main" val="2072780511"/>
                    </a:ext>
                  </a:extLst>
                </a:gridCol>
              </a:tblGrid>
              <a:tr h="370840">
                <a:tc>
                  <a:txBody>
                    <a:bodyPr/>
                    <a:lstStyle/>
                    <a:p>
                      <a:pPr algn="l"/>
                      <a:r>
                        <a:rPr lang="es-ES" sz="1600" b="1">
                          <a:latin typeface="+mn-lt"/>
                        </a:rPr>
                        <a:t>Resultado anual de la regularización 2023</a:t>
                      </a:r>
                    </a:p>
                  </a:txBody>
                  <a:tcPr anchor="ctr"/>
                </a:tc>
                <a:tc>
                  <a:txBody>
                    <a:bodyPr/>
                    <a:lstStyle/>
                    <a:p>
                      <a:pPr algn="ctr"/>
                      <a:r>
                        <a:rPr lang="es-ES" sz="1600" b="1">
                          <a:solidFill>
                            <a:schemeClr val="bg1"/>
                          </a:solidFill>
                          <a:latin typeface="+mn-lt"/>
                        </a:rPr>
                        <a:t>+ 60,00 €</a:t>
                      </a:r>
                    </a:p>
                  </a:txBody>
                  <a:tcPr anchor="ctr"/>
                </a:tc>
                <a:extLst>
                  <a:ext uri="{0D108BD9-81ED-4DB2-BD59-A6C34878D82A}">
                    <a16:rowId xmlns:a16="http://schemas.microsoft.com/office/drawing/2014/main" val="441678137"/>
                  </a:ext>
                </a:extLst>
              </a:tr>
            </a:tbl>
          </a:graphicData>
        </a:graphic>
      </p:graphicFrame>
      <p:sp>
        <p:nvSpPr>
          <p:cNvPr id="52" name="CuadroTexto 51">
            <a:extLst>
              <a:ext uri="{FF2B5EF4-FFF2-40B4-BE49-F238E27FC236}">
                <a16:creationId xmlns:a16="http://schemas.microsoft.com/office/drawing/2014/main" id="{32CD1A6C-466F-98C8-717A-B442C0D01B5C}"/>
              </a:ext>
            </a:extLst>
          </p:cNvPr>
          <p:cNvSpPr txBox="1"/>
          <p:nvPr/>
        </p:nvSpPr>
        <p:spPr>
          <a:xfrm>
            <a:off x="10073743" y="3829980"/>
            <a:ext cx="2060062" cy="276999"/>
          </a:xfrm>
          <a:prstGeom prst="rect">
            <a:avLst/>
          </a:prstGeom>
          <a:noFill/>
        </p:spPr>
        <p:txBody>
          <a:bodyPr wrap="square">
            <a:spAutoFit/>
          </a:bodyPr>
          <a:lstStyle/>
          <a:p>
            <a:r>
              <a:rPr lang="es-ES" sz="1200"/>
              <a:t>A favor del autónomo/a</a:t>
            </a:r>
          </a:p>
        </p:txBody>
      </p:sp>
      <p:sp>
        <p:nvSpPr>
          <p:cNvPr id="55" name="CuadroTexto 54">
            <a:extLst>
              <a:ext uri="{FF2B5EF4-FFF2-40B4-BE49-F238E27FC236}">
                <a16:creationId xmlns:a16="http://schemas.microsoft.com/office/drawing/2014/main" id="{E8E35143-40FB-5686-9FDD-A90BB152FB78}"/>
              </a:ext>
            </a:extLst>
          </p:cNvPr>
          <p:cNvSpPr txBox="1"/>
          <p:nvPr/>
        </p:nvSpPr>
        <p:spPr>
          <a:xfrm>
            <a:off x="10073743" y="4223204"/>
            <a:ext cx="2060062" cy="276999"/>
          </a:xfrm>
          <a:prstGeom prst="rect">
            <a:avLst/>
          </a:prstGeom>
          <a:noFill/>
        </p:spPr>
        <p:txBody>
          <a:bodyPr wrap="square">
            <a:spAutoFit/>
          </a:bodyPr>
          <a:lstStyle/>
          <a:p>
            <a:r>
              <a:rPr lang="es-ES" sz="1200"/>
              <a:t>A favor del autónomo/a</a:t>
            </a:r>
          </a:p>
        </p:txBody>
      </p:sp>
      <p:sp>
        <p:nvSpPr>
          <p:cNvPr id="56" name="CuadroTexto 55">
            <a:extLst>
              <a:ext uri="{FF2B5EF4-FFF2-40B4-BE49-F238E27FC236}">
                <a16:creationId xmlns:a16="http://schemas.microsoft.com/office/drawing/2014/main" id="{E7739CD9-9BEA-D039-BA63-1F4272CD18C9}"/>
              </a:ext>
            </a:extLst>
          </p:cNvPr>
          <p:cNvSpPr txBox="1"/>
          <p:nvPr/>
        </p:nvSpPr>
        <p:spPr>
          <a:xfrm>
            <a:off x="10073743" y="4554912"/>
            <a:ext cx="2060062" cy="276999"/>
          </a:xfrm>
          <a:prstGeom prst="rect">
            <a:avLst/>
          </a:prstGeom>
          <a:noFill/>
        </p:spPr>
        <p:txBody>
          <a:bodyPr wrap="square">
            <a:spAutoFit/>
          </a:bodyPr>
          <a:lstStyle/>
          <a:p>
            <a:r>
              <a:rPr lang="es-ES" sz="1200"/>
              <a:t>Sin diferencias</a:t>
            </a:r>
          </a:p>
        </p:txBody>
      </p:sp>
      <p:sp>
        <p:nvSpPr>
          <p:cNvPr id="57" name="CuadroTexto 56">
            <a:extLst>
              <a:ext uri="{FF2B5EF4-FFF2-40B4-BE49-F238E27FC236}">
                <a16:creationId xmlns:a16="http://schemas.microsoft.com/office/drawing/2014/main" id="{11273294-7D02-57A9-0F02-10AB2B7904A4}"/>
              </a:ext>
            </a:extLst>
          </p:cNvPr>
          <p:cNvSpPr txBox="1"/>
          <p:nvPr/>
        </p:nvSpPr>
        <p:spPr>
          <a:xfrm>
            <a:off x="10073743" y="4958502"/>
            <a:ext cx="2060062" cy="276999"/>
          </a:xfrm>
          <a:prstGeom prst="rect">
            <a:avLst/>
          </a:prstGeom>
          <a:noFill/>
        </p:spPr>
        <p:txBody>
          <a:bodyPr wrap="square">
            <a:spAutoFit/>
          </a:bodyPr>
          <a:lstStyle/>
          <a:p>
            <a:r>
              <a:rPr lang="es-ES" sz="1200"/>
              <a:t>Sin diferencias</a:t>
            </a:r>
          </a:p>
        </p:txBody>
      </p:sp>
      <p:sp>
        <p:nvSpPr>
          <p:cNvPr id="58" name="CuadroTexto 57">
            <a:extLst>
              <a:ext uri="{FF2B5EF4-FFF2-40B4-BE49-F238E27FC236}">
                <a16:creationId xmlns:a16="http://schemas.microsoft.com/office/drawing/2014/main" id="{5768FF4D-6D39-8F9B-C786-3D63517A581A}"/>
              </a:ext>
            </a:extLst>
          </p:cNvPr>
          <p:cNvSpPr txBox="1"/>
          <p:nvPr/>
        </p:nvSpPr>
        <p:spPr>
          <a:xfrm>
            <a:off x="10073743" y="5279844"/>
            <a:ext cx="2743200" cy="276999"/>
          </a:xfrm>
          <a:prstGeom prst="rect">
            <a:avLst/>
          </a:prstGeom>
          <a:noFill/>
        </p:spPr>
        <p:txBody>
          <a:bodyPr wrap="square">
            <a:spAutoFit/>
          </a:bodyPr>
          <a:lstStyle/>
          <a:p>
            <a:r>
              <a:rPr lang="es-ES" sz="1200"/>
              <a:t>A ingresar por el autónomo/a</a:t>
            </a:r>
          </a:p>
        </p:txBody>
      </p:sp>
      <p:sp>
        <p:nvSpPr>
          <p:cNvPr id="59" name="CuadroTexto 58">
            <a:extLst>
              <a:ext uri="{FF2B5EF4-FFF2-40B4-BE49-F238E27FC236}">
                <a16:creationId xmlns:a16="http://schemas.microsoft.com/office/drawing/2014/main" id="{CC7B8D87-3AF2-29D5-04A1-E018F1F9895A}"/>
              </a:ext>
            </a:extLst>
          </p:cNvPr>
          <p:cNvSpPr txBox="1"/>
          <p:nvPr/>
        </p:nvSpPr>
        <p:spPr>
          <a:xfrm>
            <a:off x="10150507" y="6097728"/>
            <a:ext cx="1616113" cy="584775"/>
          </a:xfrm>
          <a:prstGeom prst="rect">
            <a:avLst/>
          </a:prstGeom>
          <a:noFill/>
        </p:spPr>
        <p:txBody>
          <a:bodyPr wrap="square">
            <a:spAutoFit/>
          </a:bodyPr>
          <a:lstStyle/>
          <a:p>
            <a:r>
              <a:rPr lang="es-ES" sz="1600" b="1">
                <a:solidFill>
                  <a:srgbClr val="D73A2C"/>
                </a:solidFill>
                <a:latin typeface="+mj-lt"/>
              </a:rPr>
              <a:t>A ingresar por el autónomo/a</a:t>
            </a:r>
          </a:p>
        </p:txBody>
      </p:sp>
      <p:sp>
        <p:nvSpPr>
          <p:cNvPr id="60" name="CuadroTexto 59">
            <a:extLst>
              <a:ext uri="{FF2B5EF4-FFF2-40B4-BE49-F238E27FC236}">
                <a16:creationId xmlns:a16="http://schemas.microsoft.com/office/drawing/2014/main" id="{DED2AA41-77BE-31CD-0004-01905DDD25D1}"/>
              </a:ext>
            </a:extLst>
          </p:cNvPr>
          <p:cNvSpPr txBox="1"/>
          <p:nvPr/>
        </p:nvSpPr>
        <p:spPr>
          <a:xfrm>
            <a:off x="10073743" y="5651426"/>
            <a:ext cx="2743200" cy="276999"/>
          </a:xfrm>
          <a:prstGeom prst="rect">
            <a:avLst/>
          </a:prstGeom>
          <a:noFill/>
        </p:spPr>
        <p:txBody>
          <a:bodyPr wrap="square">
            <a:spAutoFit/>
          </a:bodyPr>
          <a:lstStyle/>
          <a:p>
            <a:r>
              <a:rPr lang="es-ES" sz="1200"/>
              <a:t>A ingresar por el autónomo/a</a:t>
            </a:r>
          </a:p>
        </p:txBody>
      </p:sp>
      <p:sp>
        <p:nvSpPr>
          <p:cNvPr id="61" name="Flecha: hacia abajo 60">
            <a:extLst>
              <a:ext uri="{FF2B5EF4-FFF2-40B4-BE49-F238E27FC236}">
                <a16:creationId xmlns:a16="http://schemas.microsoft.com/office/drawing/2014/main" id="{46C227B5-4627-0E07-E90E-CED30CBE66B4}"/>
              </a:ext>
            </a:extLst>
          </p:cNvPr>
          <p:cNvSpPr/>
          <p:nvPr/>
        </p:nvSpPr>
        <p:spPr>
          <a:xfrm rot="16200000" flipH="1">
            <a:off x="2476414" y="5565800"/>
            <a:ext cx="698731" cy="365125"/>
          </a:xfrm>
          <a:prstGeom prst="downArrow">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62" name="CuadroTexto 61">
            <a:extLst>
              <a:ext uri="{FF2B5EF4-FFF2-40B4-BE49-F238E27FC236}">
                <a16:creationId xmlns:a16="http://schemas.microsoft.com/office/drawing/2014/main" id="{4E497595-5C7D-1629-EBCB-2DA89C3786D0}"/>
              </a:ext>
            </a:extLst>
          </p:cNvPr>
          <p:cNvSpPr txBox="1"/>
          <p:nvPr/>
        </p:nvSpPr>
        <p:spPr>
          <a:xfrm>
            <a:off x="880208" y="5337957"/>
            <a:ext cx="1732629" cy="1200329"/>
          </a:xfrm>
          <a:prstGeom prst="rect">
            <a:avLst/>
          </a:prstGeom>
          <a:noFill/>
        </p:spPr>
        <p:txBody>
          <a:bodyPr wrap="square">
            <a:spAutoFit/>
          </a:bodyPr>
          <a:lstStyle/>
          <a:p>
            <a:pPr algn="r"/>
            <a:r>
              <a:rPr lang="es-ES" sz="1200"/>
              <a:t>El autónomo/a en previsión de menores ingresos en el año, modifica la base de cotización provisional por una inferior</a:t>
            </a:r>
          </a:p>
        </p:txBody>
      </p:sp>
    </p:spTree>
    <p:extLst>
      <p:ext uri="{BB962C8B-B14F-4D97-AF65-F5344CB8AC3E}">
        <p14:creationId xmlns:p14="http://schemas.microsoft.com/office/powerpoint/2010/main" val="367587875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E4235A00-B2B9-1755-EB2C-8C66CDCDE421}"/>
              </a:ext>
            </a:extLst>
          </p:cNvPr>
          <p:cNvSpPr txBox="1"/>
          <p:nvPr/>
        </p:nvSpPr>
        <p:spPr>
          <a:xfrm>
            <a:off x="745543" y="862972"/>
            <a:ext cx="7804568" cy="584775"/>
          </a:xfrm>
          <a:prstGeom prst="rect">
            <a:avLst/>
          </a:prstGeom>
          <a:noFill/>
        </p:spPr>
        <p:txBody>
          <a:bodyPr wrap="square">
            <a:spAutoFit/>
          </a:bodyPr>
          <a:lstStyle/>
          <a:p>
            <a:r>
              <a:rPr kumimoji="0" lang="es-ES" sz="1600" b="0" i="0" u="none" strike="noStrike" kern="0" cap="none" spc="0" normalizeH="0" baseline="0" noProof="0">
                <a:ln>
                  <a:noFill/>
                </a:ln>
                <a:solidFill>
                  <a:prstClr val="black">
                    <a:lumMod val="50000"/>
                  </a:prstClr>
                </a:solidFill>
                <a:effectLst/>
                <a:uLnTx/>
                <a:uFillTx/>
                <a:cs typeface="Arial" panose="020B0604020202020204" pitchFamily="34" charset="0"/>
              </a:rPr>
              <a:t>La TGSS va a realizar la RC y comprobación de que las BCP elegidas por los/as autónomos/as se corresponden con los RN efectivamente obtenidos</a:t>
            </a:r>
            <a:endParaRPr lang="es-ES" sz="1600"/>
          </a:p>
        </p:txBody>
      </p:sp>
      <p:pic>
        <p:nvPicPr>
          <p:cNvPr id="40" name="Imagen 39">
            <a:extLst>
              <a:ext uri="{FF2B5EF4-FFF2-40B4-BE49-F238E27FC236}">
                <a16:creationId xmlns:a16="http://schemas.microsoft.com/office/drawing/2014/main" id="{70C8F804-053F-CAB5-7355-EC6361F8D87C}"/>
              </a:ext>
            </a:extLst>
          </p:cNvPr>
          <p:cNvPicPr>
            <a:picLocks noChangeAspect="1"/>
          </p:cNvPicPr>
          <p:nvPr/>
        </p:nvPicPr>
        <p:blipFill rotWithShape="1">
          <a:blip r:embed="rId3">
            <a:duotone>
              <a:schemeClr val="bg2">
                <a:shade val="45000"/>
                <a:satMod val="135000"/>
              </a:schemeClr>
              <a:prstClr val="white"/>
            </a:duotone>
          </a:blip>
          <a:srcRect l="47591" t="21192" r="30972" b="17130"/>
          <a:stretch/>
        </p:blipFill>
        <p:spPr>
          <a:xfrm>
            <a:off x="9131307" y="467389"/>
            <a:ext cx="3066515" cy="6390611"/>
          </a:xfrm>
          <a:prstGeom prst="rect">
            <a:avLst/>
          </a:prstGeom>
        </p:spPr>
      </p:pic>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cxnSp>
        <p:nvCxnSpPr>
          <p:cNvPr id="3" name="Straight Connector 3">
            <a:extLst>
              <a:ext uri="{FF2B5EF4-FFF2-40B4-BE49-F238E27FC236}">
                <a16:creationId xmlns:a16="http://schemas.microsoft.com/office/drawing/2014/main" id="{EA119D4A-6D5B-6AC0-227C-8247B472A6F7}"/>
              </a:ext>
            </a:extLst>
          </p:cNvPr>
          <p:cNvCxnSpPr>
            <a:cxnSpLocks/>
          </p:cNvCxnSpPr>
          <p:nvPr/>
        </p:nvCxnSpPr>
        <p:spPr>
          <a:xfrm>
            <a:off x="576742" y="2840303"/>
            <a:ext cx="8759846" cy="0"/>
          </a:xfrm>
          <a:prstGeom prst="line">
            <a:avLst/>
          </a:prstGeom>
          <a:ln w="28575">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 name="Rectangle: Rounded Corners 32">
            <a:extLst>
              <a:ext uri="{FF2B5EF4-FFF2-40B4-BE49-F238E27FC236}">
                <a16:creationId xmlns:a16="http://schemas.microsoft.com/office/drawing/2014/main" id="{12518E12-F752-7F96-88C8-69B86C3E111A}"/>
              </a:ext>
            </a:extLst>
          </p:cNvPr>
          <p:cNvSpPr/>
          <p:nvPr/>
        </p:nvSpPr>
        <p:spPr>
          <a:xfrm>
            <a:off x="1464411" y="3369979"/>
            <a:ext cx="2462427" cy="1805288"/>
          </a:xfrm>
          <a:prstGeom prst="roundRect">
            <a:avLst>
              <a:gd name="adj" fmla="val 8348"/>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ctangle: Rounded Corners 50">
            <a:extLst>
              <a:ext uri="{FF2B5EF4-FFF2-40B4-BE49-F238E27FC236}">
                <a16:creationId xmlns:a16="http://schemas.microsoft.com/office/drawing/2014/main" id="{8E800B50-EA10-41C0-2D10-94AC1A258B0A}"/>
              </a:ext>
            </a:extLst>
          </p:cNvPr>
          <p:cNvSpPr/>
          <p:nvPr/>
        </p:nvSpPr>
        <p:spPr>
          <a:xfrm>
            <a:off x="6449005" y="2149893"/>
            <a:ext cx="1366174" cy="344514"/>
          </a:xfrm>
          <a:prstGeom prst="roundRect">
            <a:avLst>
              <a:gd name="adj" fmla="val 50000"/>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66">
            <a:extLst>
              <a:ext uri="{FF2B5EF4-FFF2-40B4-BE49-F238E27FC236}">
                <a16:creationId xmlns:a16="http://schemas.microsoft.com/office/drawing/2014/main" id="{E547643B-17B5-F714-EE45-3388C0D216E9}"/>
              </a:ext>
            </a:extLst>
          </p:cNvPr>
          <p:cNvSpPr/>
          <p:nvPr/>
        </p:nvSpPr>
        <p:spPr>
          <a:xfrm>
            <a:off x="2240516" y="2151602"/>
            <a:ext cx="1724748" cy="369561"/>
          </a:xfrm>
          <a:prstGeom prst="rect">
            <a:avLst/>
          </a:prstGeom>
          <a:solidFill>
            <a:schemeClr val="accent1"/>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white"/>
                </a:solidFill>
                <a:effectLst/>
                <a:uLnTx/>
                <a:uFillTx/>
                <a:ea typeface="Open Sans" panose="020B0606030504020204" pitchFamily="34" charset="0"/>
                <a:cs typeface="Arial" panose="020B0604020202020204" pitchFamily="34" charset="0"/>
              </a:rPr>
              <a:t>Fase I</a:t>
            </a:r>
          </a:p>
        </p:txBody>
      </p:sp>
      <p:sp>
        <p:nvSpPr>
          <p:cNvPr id="17" name="Rectangle 66">
            <a:extLst>
              <a:ext uri="{FF2B5EF4-FFF2-40B4-BE49-F238E27FC236}">
                <a16:creationId xmlns:a16="http://schemas.microsoft.com/office/drawing/2014/main" id="{173AEE43-45FF-AE4C-1BD4-78E62EF31235}"/>
              </a:ext>
            </a:extLst>
          </p:cNvPr>
          <p:cNvSpPr/>
          <p:nvPr/>
        </p:nvSpPr>
        <p:spPr>
          <a:xfrm>
            <a:off x="6148756" y="2140030"/>
            <a:ext cx="1724748" cy="369561"/>
          </a:xfrm>
          <a:prstGeom prst="rect">
            <a:avLst/>
          </a:prstGeom>
          <a:solidFill>
            <a:schemeClr val="accent1"/>
          </a:solidFill>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400" b="1" i="0" u="none" strike="noStrike" kern="1200" cap="none" spc="0" normalizeH="0" baseline="0" noProof="0">
                <a:ln>
                  <a:noFill/>
                </a:ln>
                <a:solidFill>
                  <a:prstClr val="white"/>
                </a:solidFill>
                <a:effectLst/>
                <a:uLnTx/>
                <a:uFillTx/>
                <a:ea typeface="Open Sans" panose="020B0606030504020204" pitchFamily="34" charset="0"/>
                <a:cs typeface="Arial" panose="020B0604020202020204" pitchFamily="34" charset="0"/>
              </a:rPr>
              <a:t>Fase II</a:t>
            </a:r>
          </a:p>
        </p:txBody>
      </p:sp>
      <p:sp>
        <p:nvSpPr>
          <p:cNvPr id="19" name="Rectangle 60">
            <a:extLst>
              <a:ext uri="{FF2B5EF4-FFF2-40B4-BE49-F238E27FC236}">
                <a16:creationId xmlns:a16="http://schemas.microsoft.com/office/drawing/2014/main" id="{0441BCD0-2505-7C8E-FC35-E5E9B77D5522}"/>
              </a:ext>
            </a:extLst>
          </p:cNvPr>
          <p:cNvSpPr/>
          <p:nvPr/>
        </p:nvSpPr>
        <p:spPr>
          <a:xfrm>
            <a:off x="1571454" y="3602842"/>
            <a:ext cx="2594864" cy="320289"/>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D73A2C"/>
                </a:solidFill>
                <a:effectLst/>
                <a:uLnTx/>
                <a:uFillTx/>
                <a:ea typeface="+mn-ea"/>
                <a:cs typeface="Arial" panose="020B0604020202020204" pitchFamily="34" charset="0"/>
              </a:rPr>
              <a:t>Cotización </a:t>
            </a:r>
            <a:r>
              <a:rPr lang="es-ES">
                <a:solidFill>
                  <a:srgbClr val="D73A2C"/>
                </a:solidFill>
                <a:cs typeface="Arial" panose="020B0604020202020204" pitchFamily="34" charset="0"/>
              </a:rPr>
              <a:t>Año</a:t>
            </a:r>
            <a:r>
              <a:rPr kumimoji="0" lang="es-ES" sz="1800" b="0" i="0" u="none" strike="noStrike" kern="1200" cap="none" spc="0" normalizeH="0" baseline="0" noProof="0">
                <a:ln>
                  <a:noFill/>
                </a:ln>
                <a:solidFill>
                  <a:srgbClr val="D73A2C"/>
                </a:solidFill>
                <a:effectLst/>
                <a:uLnTx/>
                <a:uFillTx/>
                <a:ea typeface="+mn-ea"/>
                <a:cs typeface="Arial" panose="020B0604020202020204" pitchFamily="34" charset="0"/>
              </a:rPr>
              <a:t> 2023</a:t>
            </a:r>
            <a:endParaRPr kumimoji="0" lang="en-IN" sz="1800" b="0" i="0" u="none" strike="noStrike" kern="1200" cap="none" spc="0" normalizeH="0" baseline="0" noProof="0">
              <a:ln>
                <a:noFill/>
              </a:ln>
              <a:solidFill>
                <a:srgbClr val="D73A2C"/>
              </a:solidFill>
              <a:effectLst/>
              <a:uLnTx/>
              <a:uFillTx/>
              <a:ea typeface="+mn-ea"/>
              <a:cs typeface="Arial" panose="020B0604020202020204" pitchFamily="34" charset="0"/>
            </a:endParaRPr>
          </a:p>
        </p:txBody>
      </p:sp>
      <p:sp>
        <p:nvSpPr>
          <p:cNvPr id="20" name="Text Placeholder 9">
            <a:extLst>
              <a:ext uri="{FF2B5EF4-FFF2-40B4-BE49-F238E27FC236}">
                <a16:creationId xmlns:a16="http://schemas.microsoft.com/office/drawing/2014/main" id="{475A1269-4AAC-0A5F-3B9F-8EE1187C7EB0}"/>
              </a:ext>
            </a:extLst>
          </p:cNvPr>
          <p:cNvSpPr txBox="1">
            <a:spLocks/>
          </p:cNvSpPr>
          <p:nvPr/>
        </p:nvSpPr>
        <p:spPr>
          <a:xfrm>
            <a:off x="1571454" y="4018272"/>
            <a:ext cx="3062872" cy="2029006"/>
          </a:xfrm>
          <a:prstGeom prst="rect">
            <a:avLst/>
          </a:prstGeom>
        </p:spPr>
        <p:txBody>
          <a:bodyPr vert="horz" lIns="0" tIns="0" rIns="9144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El o la autónoma ha cotizado por las BCP según los RN que esperaba obtener, habiendo tenido que: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Calcular </a:t>
            </a:r>
            <a:r>
              <a:rPr lang="es-ES" sz="1400">
                <a:solidFill>
                  <a:srgbClr val="1D5253"/>
                </a:solidFill>
                <a:latin typeface="Calibri" panose="020F0502020204030204"/>
                <a:cs typeface="Arial"/>
              </a:rPr>
              <a:t>sus</a:t>
            </a: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 RN anuales previstos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Elegir su BCP según los RN previstos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Ajustar su BCP durante el año, si </a:t>
            </a:r>
            <a:r>
              <a:rPr lang="es-ES" sz="1400">
                <a:solidFill>
                  <a:srgbClr val="1D5253"/>
                </a:solidFill>
                <a:latin typeface="Calibri" panose="020F0502020204030204"/>
                <a:cs typeface="Arial"/>
              </a:rPr>
              <a:t>su previsión de RN</a:t>
            </a: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 cambiaba </a:t>
            </a:r>
            <a:endPar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panose="020B0604020202020204" pitchFamily="34" charset="0"/>
            </a:endParaRPr>
          </a:p>
        </p:txBody>
      </p:sp>
      <p:sp>
        <p:nvSpPr>
          <p:cNvPr id="22" name="Rectangle 60">
            <a:extLst>
              <a:ext uri="{FF2B5EF4-FFF2-40B4-BE49-F238E27FC236}">
                <a16:creationId xmlns:a16="http://schemas.microsoft.com/office/drawing/2014/main" id="{CA76C540-C9B3-EF30-284C-29FDD8BEAC4A}"/>
              </a:ext>
            </a:extLst>
          </p:cNvPr>
          <p:cNvSpPr/>
          <p:nvPr/>
        </p:nvSpPr>
        <p:spPr>
          <a:xfrm>
            <a:off x="4826524" y="3602842"/>
            <a:ext cx="4142712" cy="359559"/>
          </a:xfrm>
          <a:prstGeom prst="rect">
            <a:avLst/>
          </a:prstGeom>
        </p:spPr>
        <p:txBody>
          <a:bodyPr wrap="square" lIns="0" tIns="0" rIns="0" bIns="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800" b="0" i="0" u="none" strike="noStrike" kern="1200" cap="none" spc="0" normalizeH="0" baseline="0" noProof="0">
                <a:ln>
                  <a:noFill/>
                </a:ln>
                <a:solidFill>
                  <a:srgbClr val="D73A2C"/>
                </a:solidFill>
                <a:effectLst/>
                <a:uLnTx/>
                <a:uFillTx/>
                <a:ea typeface="+mn-ea"/>
                <a:cs typeface="Arial" panose="020B0604020202020204" pitchFamily="34" charset="0"/>
              </a:rPr>
              <a:t>RC Año 2023</a:t>
            </a:r>
            <a:endParaRPr kumimoji="0" lang="en-IN" sz="1800" b="0" i="0" u="none" strike="noStrike" kern="1200" cap="none" spc="0" normalizeH="0" baseline="0" noProof="0">
              <a:ln>
                <a:noFill/>
              </a:ln>
              <a:solidFill>
                <a:srgbClr val="D73A2C"/>
              </a:solidFill>
              <a:effectLst/>
              <a:uLnTx/>
              <a:uFillTx/>
              <a:ea typeface="+mn-ea"/>
              <a:cs typeface="Arial" panose="020B0604020202020204" pitchFamily="34" charset="0"/>
            </a:endParaRPr>
          </a:p>
        </p:txBody>
      </p:sp>
      <p:sp>
        <p:nvSpPr>
          <p:cNvPr id="24" name="Text Placeholder 9">
            <a:extLst>
              <a:ext uri="{FF2B5EF4-FFF2-40B4-BE49-F238E27FC236}">
                <a16:creationId xmlns:a16="http://schemas.microsoft.com/office/drawing/2014/main" id="{5F95273A-5ED3-82FD-E92F-032F0D085F8A}"/>
              </a:ext>
            </a:extLst>
          </p:cNvPr>
          <p:cNvSpPr txBox="1">
            <a:spLocks/>
          </p:cNvSpPr>
          <p:nvPr/>
        </p:nvSpPr>
        <p:spPr>
          <a:xfrm>
            <a:off x="4938890" y="4018272"/>
            <a:ext cx="4030346" cy="2029006"/>
          </a:xfrm>
          <a:prstGeom prst="rect">
            <a:avLst/>
          </a:prstGeom>
        </p:spPr>
        <p:txBody>
          <a:bodyPr vert="horz" lIns="0" tIns="0" rIns="9144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defRPr/>
            </a:pPr>
            <a:r>
              <a:rPr lang="es-ES" sz="1400">
                <a:solidFill>
                  <a:srgbClr val="1D5253"/>
                </a:solidFill>
                <a:latin typeface="Calibri" panose="020F0502020204030204"/>
                <a:cs typeface="Arial"/>
              </a:rPr>
              <a:t>Las AATT comunican a TGSS los RN anuales.</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La TGSS debe:</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Determinar los RN mensuales computables para el cálculo de la BCD</a:t>
            </a:r>
            <a:endParaRPr lang="es-ES" sz="1400">
              <a:solidFill>
                <a:srgbClr val="1D5253"/>
              </a:solidFill>
              <a:latin typeface="Calibri" panose="020F0502020204030204"/>
              <a:cs typeface="Arial"/>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Verificar si la BCP elegida por el o la autónoma se adecúa a los RN finalmente obtenidos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s-ES" sz="1400" b="0" i="0" u="none" strike="noStrike" kern="1200" cap="none" spc="0" normalizeH="0" baseline="0" noProof="0">
                <a:ln>
                  <a:noFill/>
                </a:ln>
                <a:solidFill>
                  <a:srgbClr val="1D5253"/>
                </a:solidFill>
                <a:effectLst/>
                <a:uLnTx/>
                <a:uFillTx/>
                <a:latin typeface="Calibri" panose="020F0502020204030204"/>
                <a:ea typeface="+mn-ea"/>
                <a:cs typeface="Arial"/>
              </a:rPr>
              <a:t>Reclamar o abonar la diferencia, en caso necesario</a:t>
            </a:r>
            <a:r>
              <a:rPr lang="es-ES" sz="1400">
                <a:solidFill>
                  <a:srgbClr val="1D5253"/>
                </a:solidFill>
                <a:latin typeface="Calibri" panose="020F0502020204030204"/>
                <a:cs typeface="Arial"/>
              </a:rPr>
              <a:t>. </a:t>
            </a:r>
            <a:endParaRPr kumimoji="0" lang="es-ES" sz="1200" b="0" i="0" u="none" strike="noStrike" kern="1200" cap="none" spc="0" normalizeH="0" baseline="0" noProof="0">
              <a:ln>
                <a:noFill/>
              </a:ln>
              <a:solidFill>
                <a:srgbClr val="1D5253"/>
              </a:solidFill>
              <a:effectLst/>
              <a:uLnTx/>
              <a:uFillTx/>
              <a:latin typeface="Arial"/>
              <a:ea typeface="+mn-ea"/>
              <a:cs typeface="Arial"/>
            </a:endParaRPr>
          </a:p>
        </p:txBody>
      </p:sp>
      <p:sp>
        <p:nvSpPr>
          <p:cNvPr id="26" name="Rectángulo 25">
            <a:extLst>
              <a:ext uri="{FF2B5EF4-FFF2-40B4-BE49-F238E27FC236}">
                <a16:creationId xmlns:a16="http://schemas.microsoft.com/office/drawing/2014/main" id="{56C84B47-E196-291A-0BA6-5748E0D7513D}"/>
              </a:ext>
            </a:extLst>
          </p:cNvPr>
          <p:cNvSpPr/>
          <p:nvPr/>
        </p:nvSpPr>
        <p:spPr>
          <a:xfrm>
            <a:off x="4941130" y="2659066"/>
            <a:ext cx="4140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Rectángulo 27">
            <a:extLst>
              <a:ext uri="{FF2B5EF4-FFF2-40B4-BE49-F238E27FC236}">
                <a16:creationId xmlns:a16="http://schemas.microsoft.com/office/drawing/2014/main" id="{022F5FD7-401D-4EAD-56F9-BBA011FB3D54}"/>
              </a:ext>
            </a:extLst>
          </p:cNvPr>
          <p:cNvSpPr/>
          <p:nvPr/>
        </p:nvSpPr>
        <p:spPr>
          <a:xfrm>
            <a:off x="1266890" y="2659066"/>
            <a:ext cx="3672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60">
            <a:extLst>
              <a:ext uri="{FF2B5EF4-FFF2-40B4-BE49-F238E27FC236}">
                <a16:creationId xmlns:a16="http://schemas.microsoft.com/office/drawing/2014/main" id="{A0A88E70-7A59-00BC-D9B8-CEFBBCD7E320}"/>
              </a:ext>
            </a:extLst>
          </p:cNvPr>
          <p:cNvSpPr/>
          <p:nvPr/>
        </p:nvSpPr>
        <p:spPr>
          <a:xfrm>
            <a:off x="1051545" y="3074343"/>
            <a:ext cx="985908" cy="32028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D73A2C"/>
                </a:solidFill>
                <a:effectLst/>
                <a:uLnTx/>
                <a:uFillTx/>
                <a:ea typeface="+mn-ea"/>
                <a:cs typeface="Arial" panose="020B0604020202020204" pitchFamily="34" charset="0"/>
              </a:rPr>
              <a:t>2023</a:t>
            </a:r>
            <a:endParaRPr kumimoji="0" lang="en-IN" sz="1600" b="0" i="0" u="none" strike="noStrike" kern="1200" cap="none" spc="0" normalizeH="0" baseline="0" noProof="0">
              <a:ln>
                <a:noFill/>
              </a:ln>
              <a:solidFill>
                <a:srgbClr val="D73A2C"/>
              </a:solidFill>
              <a:effectLst/>
              <a:uLnTx/>
              <a:uFillTx/>
              <a:ea typeface="+mn-ea"/>
              <a:cs typeface="Arial" panose="020B0604020202020204" pitchFamily="34" charset="0"/>
            </a:endParaRPr>
          </a:p>
        </p:txBody>
      </p:sp>
      <p:sp>
        <p:nvSpPr>
          <p:cNvPr id="31" name="Rectangle 60">
            <a:extLst>
              <a:ext uri="{FF2B5EF4-FFF2-40B4-BE49-F238E27FC236}">
                <a16:creationId xmlns:a16="http://schemas.microsoft.com/office/drawing/2014/main" id="{970B64A8-2135-032B-AAA7-4A6A874065F5}"/>
              </a:ext>
            </a:extLst>
          </p:cNvPr>
          <p:cNvSpPr/>
          <p:nvPr/>
        </p:nvSpPr>
        <p:spPr>
          <a:xfrm>
            <a:off x="4884834" y="3074343"/>
            <a:ext cx="985908" cy="32028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D73A2C"/>
                </a:solidFill>
                <a:effectLst/>
                <a:uLnTx/>
                <a:uFillTx/>
                <a:ea typeface="+mn-ea"/>
                <a:cs typeface="Arial" panose="020B0604020202020204" pitchFamily="34" charset="0"/>
              </a:rPr>
              <a:t>2024</a:t>
            </a:r>
            <a:endParaRPr kumimoji="0" lang="en-IN" sz="1600" b="0" i="0" u="none" strike="noStrike" kern="1200" cap="none" spc="0" normalizeH="0" baseline="0" noProof="0">
              <a:ln>
                <a:noFill/>
              </a:ln>
              <a:solidFill>
                <a:srgbClr val="D73A2C"/>
              </a:solidFill>
              <a:effectLst/>
              <a:uLnTx/>
              <a:uFillTx/>
              <a:ea typeface="+mn-ea"/>
              <a:cs typeface="Arial" panose="020B0604020202020204" pitchFamily="34" charset="0"/>
            </a:endParaRPr>
          </a:p>
        </p:txBody>
      </p:sp>
      <p:sp>
        <p:nvSpPr>
          <p:cNvPr id="32" name="Rectangle 60">
            <a:extLst>
              <a:ext uri="{FF2B5EF4-FFF2-40B4-BE49-F238E27FC236}">
                <a16:creationId xmlns:a16="http://schemas.microsoft.com/office/drawing/2014/main" id="{925D3FCA-A011-FE0F-058D-D1BA722691BF}"/>
              </a:ext>
            </a:extLst>
          </p:cNvPr>
          <p:cNvSpPr/>
          <p:nvPr/>
        </p:nvSpPr>
        <p:spPr>
          <a:xfrm>
            <a:off x="7906183" y="3074343"/>
            <a:ext cx="985908" cy="320289"/>
          </a:xfrm>
          <a:prstGeom prst="rect">
            <a:avLst/>
          </a:prstGeom>
        </p:spPr>
        <p:txBody>
          <a:bodyPr wrap="square" lIns="0" tIns="0" rIns="0" bIns="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600" b="0" i="0" u="none" strike="noStrike" kern="1200" cap="none" spc="0" normalizeH="0" baseline="0" noProof="0">
                <a:ln>
                  <a:noFill/>
                </a:ln>
                <a:solidFill>
                  <a:srgbClr val="D73A2C"/>
                </a:solidFill>
                <a:effectLst/>
                <a:uLnTx/>
                <a:uFillTx/>
                <a:ea typeface="+mn-ea"/>
                <a:cs typeface="Arial" panose="020B0604020202020204" pitchFamily="34" charset="0"/>
              </a:rPr>
              <a:t>2025</a:t>
            </a:r>
            <a:endParaRPr kumimoji="0" lang="en-IN" sz="1600" b="0" i="0" u="none" strike="noStrike" kern="1200" cap="none" spc="0" normalizeH="0" baseline="0" noProof="0">
              <a:ln>
                <a:noFill/>
              </a:ln>
              <a:solidFill>
                <a:srgbClr val="D73A2C"/>
              </a:solidFill>
              <a:effectLst/>
              <a:uLnTx/>
              <a:uFillTx/>
              <a:ea typeface="+mn-ea"/>
              <a:cs typeface="Arial" panose="020B0604020202020204" pitchFamily="34" charset="0"/>
            </a:endParaRPr>
          </a:p>
        </p:txBody>
      </p:sp>
      <p:grpSp>
        <p:nvGrpSpPr>
          <p:cNvPr id="33" name="Grupo 32">
            <a:extLst>
              <a:ext uri="{FF2B5EF4-FFF2-40B4-BE49-F238E27FC236}">
                <a16:creationId xmlns:a16="http://schemas.microsoft.com/office/drawing/2014/main" id="{673E1BAA-C658-D956-CB94-0C2F2C2FB3E3}"/>
              </a:ext>
            </a:extLst>
          </p:cNvPr>
          <p:cNvGrpSpPr/>
          <p:nvPr/>
        </p:nvGrpSpPr>
        <p:grpSpPr>
          <a:xfrm>
            <a:off x="1929378" y="2847082"/>
            <a:ext cx="108000" cy="714893"/>
            <a:chOff x="4644405" y="5784112"/>
            <a:chExt cx="108000" cy="714893"/>
          </a:xfrm>
        </p:grpSpPr>
        <p:cxnSp>
          <p:nvCxnSpPr>
            <p:cNvPr id="34" name="Conector recto 33">
              <a:extLst>
                <a:ext uri="{FF2B5EF4-FFF2-40B4-BE49-F238E27FC236}">
                  <a16:creationId xmlns:a16="http://schemas.microsoft.com/office/drawing/2014/main" id="{80103D66-612E-0CC6-3E71-83D1F68942A1}"/>
                </a:ext>
              </a:extLst>
            </p:cNvPr>
            <p:cNvCxnSpPr>
              <a:cxnSpLocks/>
            </p:cNvCxnSpPr>
            <p:nvPr/>
          </p:nvCxnSpPr>
          <p:spPr>
            <a:xfrm>
              <a:off x="4698405" y="5784112"/>
              <a:ext cx="0" cy="59542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5" name="Elipse 34">
              <a:extLst>
                <a:ext uri="{FF2B5EF4-FFF2-40B4-BE49-F238E27FC236}">
                  <a16:creationId xmlns:a16="http://schemas.microsoft.com/office/drawing/2014/main" id="{26B47597-BA9E-FD40-A76A-F9A1B55E03FC}"/>
                </a:ext>
              </a:extLst>
            </p:cNvPr>
            <p:cNvSpPr/>
            <p:nvPr/>
          </p:nvSpPr>
          <p:spPr>
            <a:xfrm>
              <a:off x="4644405" y="6391005"/>
              <a:ext cx="108000" cy="108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upo 35">
            <a:extLst>
              <a:ext uri="{FF2B5EF4-FFF2-40B4-BE49-F238E27FC236}">
                <a16:creationId xmlns:a16="http://schemas.microsoft.com/office/drawing/2014/main" id="{0DF73E3E-EAE4-9460-B6B9-22F9840379DB}"/>
              </a:ext>
            </a:extLst>
          </p:cNvPr>
          <p:cNvGrpSpPr/>
          <p:nvPr/>
        </p:nvGrpSpPr>
        <p:grpSpPr>
          <a:xfrm>
            <a:off x="6761053" y="2852875"/>
            <a:ext cx="108000" cy="714893"/>
            <a:chOff x="4644405" y="5784112"/>
            <a:chExt cx="108000" cy="714893"/>
          </a:xfrm>
        </p:grpSpPr>
        <p:cxnSp>
          <p:nvCxnSpPr>
            <p:cNvPr id="37" name="Conector recto 36">
              <a:extLst>
                <a:ext uri="{FF2B5EF4-FFF2-40B4-BE49-F238E27FC236}">
                  <a16:creationId xmlns:a16="http://schemas.microsoft.com/office/drawing/2014/main" id="{B7A4D7E6-E2DB-0739-6241-C93FD28D4A20}"/>
                </a:ext>
              </a:extLst>
            </p:cNvPr>
            <p:cNvCxnSpPr>
              <a:cxnSpLocks/>
            </p:cNvCxnSpPr>
            <p:nvPr/>
          </p:nvCxnSpPr>
          <p:spPr>
            <a:xfrm>
              <a:off x="4698405" y="5784112"/>
              <a:ext cx="0" cy="595423"/>
            </a:xfrm>
            <a:prstGeom prst="line">
              <a:avLst/>
            </a:prstGeom>
            <a:ln>
              <a:solidFill>
                <a:schemeClr val="accent1">
                  <a:lumMod val="50000"/>
                </a:schemeClr>
              </a:solidFill>
            </a:ln>
          </p:spPr>
          <p:style>
            <a:lnRef idx="1">
              <a:schemeClr val="accent1"/>
            </a:lnRef>
            <a:fillRef idx="0">
              <a:schemeClr val="accent1"/>
            </a:fillRef>
            <a:effectRef idx="0">
              <a:schemeClr val="accent1"/>
            </a:effectRef>
            <a:fontRef idx="minor">
              <a:schemeClr val="tx1"/>
            </a:fontRef>
          </p:style>
        </p:cxnSp>
        <p:sp>
          <p:nvSpPr>
            <p:cNvPr id="38" name="Elipse 37">
              <a:extLst>
                <a:ext uri="{FF2B5EF4-FFF2-40B4-BE49-F238E27FC236}">
                  <a16:creationId xmlns:a16="http://schemas.microsoft.com/office/drawing/2014/main" id="{8B30246F-AFAB-0BA5-8AE5-FF06F4D585EE}"/>
                </a:ext>
              </a:extLst>
            </p:cNvPr>
            <p:cNvSpPr/>
            <p:nvPr/>
          </p:nvSpPr>
          <p:spPr>
            <a:xfrm>
              <a:off x="4644405" y="6391005"/>
              <a:ext cx="108000" cy="108000"/>
            </a:xfrm>
            <a:prstGeom prst="ellipse">
              <a:avLst/>
            </a:prstGeom>
            <a:solidFill>
              <a:schemeClr val="accent1">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9" name="Rectangle 21">
            <a:extLst>
              <a:ext uri="{FF2B5EF4-FFF2-40B4-BE49-F238E27FC236}">
                <a16:creationId xmlns:a16="http://schemas.microsoft.com/office/drawing/2014/main" id="{AA90D5FC-76F1-13D1-A419-DE6614A89820}"/>
              </a:ext>
            </a:extLst>
          </p:cNvPr>
          <p:cNvSpPr/>
          <p:nvPr/>
        </p:nvSpPr>
        <p:spPr>
          <a:xfrm rot="5400000">
            <a:off x="7469821" y="2128875"/>
            <a:ext cx="6390610" cy="3067639"/>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41" name="Text Placeholder 5">
            <a:extLst>
              <a:ext uri="{FF2B5EF4-FFF2-40B4-BE49-F238E27FC236}">
                <a16:creationId xmlns:a16="http://schemas.microsoft.com/office/drawing/2014/main" id="{F77010BE-7E01-5170-5BB5-5BCC1C02CE72}"/>
              </a:ext>
            </a:extLst>
          </p:cNvPr>
          <p:cNvSpPr txBox="1">
            <a:spLocks/>
          </p:cNvSpPr>
          <p:nvPr/>
        </p:nvSpPr>
        <p:spPr>
          <a:xfrm>
            <a:off x="7898562" y="1368869"/>
            <a:ext cx="912986" cy="504680"/>
          </a:xfrm>
          <a:prstGeom prst="rect">
            <a:avLst/>
          </a:prstGeom>
        </p:spPr>
        <p:txBody>
          <a:bodyPr vert="horz" lIns="91440" tIns="0" rIns="91440" bIns="0" rtlCol="0">
            <a:noAutofit/>
          </a:bodyPr>
          <a:lstStyle>
            <a:lvl1pPr marL="0" indent="0" algn="l" defTabSz="914400" rtl="0" eaLnBrk="1" latinLnBrk="0" hangingPunct="1">
              <a:lnSpc>
                <a:spcPct val="90000"/>
              </a:lnSpc>
              <a:spcBef>
                <a:spcPts val="1000"/>
              </a:spcBef>
              <a:buFontTx/>
              <a:buNone/>
              <a:defRPr sz="16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20000"/>
              </a:lnSpc>
              <a:spcBef>
                <a:spcPts val="600"/>
              </a:spcBef>
              <a:spcAft>
                <a:spcPts val="600"/>
              </a:spcAft>
              <a:buClrTx/>
              <a:buSzTx/>
              <a:buFontTx/>
              <a:buNone/>
              <a:tabLst/>
              <a:defRPr/>
            </a:pPr>
            <a:r>
              <a:rPr kumimoji="0" lang="es-ES" sz="1400" b="0" i="0" u="none" strike="noStrike" kern="1200" cap="none" spc="0" normalizeH="0" baseline="0" noProof="0">
                <a:ln>
                  <a:noFill/>
                </a:ln>
                <a:solidFill>
                  <a:srgbClr val="D73A2C"/>
                </a:solidFill>
                <a:effectLst/>
                <a:uLnTx/>
                <a:uFillTx/>
                <a:latin typeface="Calibri" panose="020F0502020204030204"/>
                <a:ea typeface="+mn-ea"/>
                <a:cs typeface="Arial" panose="020B0604020202020204" pitchFamily="34" charset="0"/>
              </a:rPr>
              <a:t>Estamos aquí</a:t>
            </a:r>
          </a:p>
        </p:txBody>
      </p:sp>
      <p:grpSp>
        <p:nvGrpSpPr>
          <p:cNvPr id="42" name="Group 129">
            <a:extLst>
              <a:ext uri="{FF2B5EF4-FFF2-40B4-BE49-F238E27FC236}">
                <a16:creationId xmlns:a16="http://schemas.microsoft.com/office/drawing/2014/main" id="{0772B28C-BC0B-2FF9-935B-3109D7927F20}"/>
              </a:ext>
            </a:extLst>
          </p:cNvPr>
          <p:cNvGrpSpPr/>
          <p:nvPr/>
        </p:nvGrpSpPr>
        <p:grpSpPr>
          <a:xfrm rot="7909026">
            <a:off x="7147677" y="1697758"/>
            <a:ext cx="822434" cy="257088"/>
            <a:chOff x="-13779500" y="1027113"/>
            <a:chExt cx="3113087" cy="1160463"/>
          </a:xfrm>
          <a:solidFill>
            <a:schemeClr val="bg1">
              <a:lumMod val="75000"/>
            </a:schemeClr>
          </a:solidFill>
        </p:grpSpPr>
        <p:sp>
          <p:nvSpPr>
            <p:cNvPr id="43" name="Freeform 73">
              <a:extLst>
                <a:ext uri="{FF2B5EF4-FFF2-40B4-BE49-F238E27FC236}">
                  <a16:creationId xmlns:a16="http://schemas.microsoft.com/office/drawing/2014/main" id="{4345739D-3080-651A-EE87-E838FD4B7945}"/>
                </a:ext>
              </a:extLst>
            </p:cNvPr>
            <p:cNvSpPr>
              <a:spLocks/>
            </p:cNvSpPr>
            <p:nvPr/>
          </p:nvSpPr>
          <p:spPr bwMode="auto">
            <a:xfrm>
              <a:off x="-13779500" y="1027113"/>
              <a:ext cx="2909888" cy="1160463"/>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4" name="Freeform 74">
              <a:extLst>
                <a:ext uri="{FF2B5EF4-FFF2-40B4-BE49-F238E27FC236}">
                  <a16:creationId xmlns:a16="http://schemas.microsoft.com/office/drawing/2014/main" id="{9B3A7617-D7A5-0350-B437-C29BAC0565AE}"/>
                </a:ext>
              </a:extLst>
            </p:cNvPr>
            <p:cNvSpPr>
              <a:spLocks noEditPoints="1"/>
            </p:cNvSpPr>
            <p:nvPr/>
          </p:nvSpPr>
          <p:spPr bwMode="auto">
            <a:xfrm>
              <a:off x="-11488738" y="1335088"/>
              <a:ext cx="822325" cy="817563"/>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8" name="Grupo 7">
            <a:extLst>
              <a:ext uri="{FF2B5EF4-FFF2-40B4-BE49-F238E27FC236}">
                <a16:creationId xmlns:a16="http://schemas.microsoft.com/office/drawing/2014/main" id="{97833599-C64C-E6D5-B4DE-62F6CDA749A9}"/>
              </a:ext>
            </a:extLst>
          </p:cNvPr>
          <p:cNvGrpSpPr/>
          <p:nvPr/>
        </p:nvGrpSpPr>
        <p:grpSpPr>
          <a:xfrm>
            <a:off x="83315" y="100378"/>
            <a:ext cx="11312995" cy="630845"/>
            <a:chOff x="101977" y="91047"/>
            <a:chExt cx="11312995" cy="630845"/>
          </a:xfrm>
        </p:grpSpPr>
        <p:sp>
          <p:nvSpPr>
            <p:cNvPr id="9" name="TextBox 12">
              <a:extLst>
                <a:ext uri="{FF2B5EF4-FFF2-40B4-BE49-F238E27FC236}">
                  <a16:creationId xmlns:a16="http://schemas.microsoft.com/office/drawing/2014/main" id="{FAA4863D-FC9C-131D-7CF6-C093C8791D4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Aspectos generales del proceso </a:t>
              </a:r>
              <a:r>
                <a:rPr lang="es-ES">
                  <a:solidFill>
                    <a:srgbClr val="1D5253"/>
                  </a:solidFill>
                  <a:latin typeface="Calibri Light" panose="020F0302020204030204"/>
                </a:rPr>
                <a:t>de </a:t>
              </a: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Regularización de Cuotas </a:t>
              </a:r>
            </a:p>
          </p:txBody>
        </p:sp>
        <p:grpSp>
          <p:nvGrpSpPr>
            <p:cNvPr id="10" name="Grupo 9">
              <a:extLst>
                <a:ext uri="{FF2B5EF4-FFF2-40B4-BE49-F238E27FC236}">
                  <a16:creationId xmlns:a16="http://schemas.microsoft.com/office/drawing/2014/main" id="{C4165B75-C4DD-2348-81E1-7AD87D6E7DF5}"/>
                </a:ext>
              </a:extLst>
            </p:cNvPr>
            <p:cNvGrpSpPr/>
            <p:nvPr/>
          </p:nvGrpSpPr>
          <p:grpSpPr>
            <a:xfrm>
              <a:off x="101977" y="91047"/>
              <a:ext cx="712074" cy="630845"/>
              <a:chOff x="101977" y="91047"/>
              <a:chExt cx="712074" cy="630845"/>
            </a:xfrm>
          </p:grpSpPr>
          <p:sp>
            <p:nvSpPr>
              <p:cNvPr id="11" name="Graphic 10">
                <a:extLst>
                  <a:ext uri="{FF2B5EF4-FFF2-40B4-BE49-F238E27FC236}">
                    <a16:creationId xmlns:a16="http://schemas.microsoft.com/office/drawing/2014/main" id="{ACA07F98-79B7-80DE-04DF-42D187FA4C58}"/>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extBox 38">
                <a:extLst>
                  <a:ext uri="{FF2B5EF4-FFF2-40B4-BE49-F238E27FC236}">
                    <a16:creationId xmlns:a16="http://schemas.microsoft.com/office/drawing/2014/main" id="{B1730F98-2930-5EC6-DB01-7119116DB646}"/>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1.1</a:t>
                </a:r>
              </a:p>
            </p:txBody>
          </p:sp>
        </p:grpSp>
      </p:grpSp>
    </p:spTree>
    <p:extLst>
      <p:ext uri="{BB962C8B-B14F-4D97-AF65-F5344CB8AC3E}">
        <p14:creationId xmlns:p14="http://schemas.microsoft.com/office/powerpoint/2010/main" val="602864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ángulo 5">
            <a:extLst>
              <a:ext uri="{FF2B5EF4-FFF2-40B4-BE49-F238E27FC236}">
                <a16:creationId xmlns:a16="http://schemas.microsoft.com/office/drawing/2014/main" id="{B5C9937C-ADAC-3E53-2498-183E499E0724}"/>
              </a:ext>
              <a:ext uri="{C183D7F6-B498-43B3-948B-1728B52AA6E4}">
                <adec:decorative xmlns:adec="http://schemas.microsoft.com/office/drawing/2017/decorative" val="1"/>
              </a:ext>
            </a:extLst>
          </p:cNvPr>
          <p:cNvSpPr/>
          <p:nvPr/>
        </p:nvSpPr>
        <p:spPr>
          <a:xfrm>
            <a:off x="9330981"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Rectángulo 8">
            <a:extLst>
              <a:ext uri="{FF2B5EF4-FFF2-40B4-BE49-F238E27FC236}">
                <a16:creationId xmlns:a16="http://schemas.microsoft.com/office/drawing/2014/main" id="{B26D5493-AEFE-9D60-B976-C89022CB6075}"/>
              </a:ext>
              <a:ext uri="{C183D7F6-B498-43B3-948B-1728B52AA6E4}">
                <adec:decorative xmlns:adec="http://schemas.microsoft.com/office/drawing/2017/decorative" val="1"/>
              </a:ext>
            </a:extLst>
          </p:cNvPr>
          <p:cNvSpPr/>
          <p:nvPr/>
        </p:nvSpPr>
        <p:spPr>
          <a:xfrm>
            <a:off x="428505" y="1172128"/>
            <a:ext cx="11334993" cy="5018460"/>
          </a:xfrm>
          <a:prstGeom prst="rect">
            <a:avLst/>
          </a:prstGeom>
          <a:solidFill>
            <a:srgbClr val="FBFBFB"/>
          </a:solidFill>
          <a:ln w="25400" cap="flat" cmpd="sng" algn="ctr">
            <a:noFill/>
            <a:prstDash val="solid"/>
          </a:ln>
          <a:effectLst/>
        </p:spPr>
        <p:txBody>
          <a:bodyPr rtlCol="0" anchor="ctr"/>
          <a:lstStyle>
            <a:defPPr>
              <a:defRPr lang="es-ES"/>
            </a:defPPr>
          </a:lstStyle>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lang="es-ES" altLang="en-US" sz="2400">
              <a:solidFill>
                <a:prstClr val="black"/>
              </a:solidFill>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lang="es-ES" altLang="en-US" sz="2400">
              <a:solidFill>
                <a:prstClr val="black"/>
              </a:solidFill>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lang="es-ES" altLang="en-US" sz="2400">
              <a:solidFill>
                <a:prstClr val="black"/>
              </a:solidFill>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lang="es-ES" altLang="en-US" sz="2400">
              <a:solidFill>
                <a:prstClr val="black"/>
              </a:solidFill>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lang="es-ES" altLang="en-US" sz="2400">
              <a:solidFill>
                <a:prstClr val="black"/>
              </a:solidFill>
              <a:latin typeface="Calibri" panose="020F0502020204030204"/>
              <a:ea typeface="Lato Light" panose="020F0502020204030203" pitchFamily="34" charset="0"/>
              <a:cs typeface="Segoe UI" panose="020B0502040204020203" pitchFamily="34" charset="0"/>
            </a:endParaRPr>
          </a:p>
          <a:p>
            <a:pPr marL="0" marR="0" lvl="0" indent="0" algn="ctr" defTabSz="1218987" rtl="0" eaLnBrk="1" fontAlgn="auto" latinLnBrk="0" hangingPunct="1">
              <a:lnSpc>
                <a:spcPct val="100000"/>
              </a:lnSpc>
              <a:spcBef>
                <a:spcPts val="0"/>
              </a:spcBef>
              <a:spcAft>
                <a:spcPts val="0"/>
              </a:spcAft>
              <a:buClrTx/>
              <a:buSzTx/>
              <a:buFontTx/>
              <a:buNone/>
              <a:tabLst/>
              <a:defRPr/>
            </a:pPr>
            <a:endPar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 name="Subtitle 2">
            <a:extLst>
              <a:ext uri="{FF2B5EF4-FFF2-40B4-BE49-F238E27FC236}">
                <a16:creationId xmlns:a16="http://schemas.microsoft.com/office/drawing/2014/main" id="{DDCF2C56-74F4-0B4A-59C4-860FBA94A52E}"/>
              </a:ext>
            </a:extLst>
          </p:cNvPr>
          <p:cNvSpPr txBox="1">
            <a:spLocks noChangeArrowheads="1"/>
          </p:cNvSpPr>
          <p:nvPr/>
        </p:nvSpPr>
        <p:spPr bwMode="auto">
          <a:xfrm>
            <a:off x="1132114" y="1755369"/>
            <a:ext cx="992777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just"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20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Tras la notificación de la resolución del procedimiento, en función del resultado de la RC, </a:t>
            </a:r>
            <a:r>
              <a:rPr lang="es-ES" altLang="en-US" sz="2000">
                <a:solidFill>
                  <a:prstClr val="black"/>
                </a:solidFill>
                <a:latin typeface="Calibri" panose="020F0502020204030204"/>
                <a:ea typeface="Lato Light" panose="020F0502020204030203" pitchFamily="34" charset="0"/>
                <a:cs typeface="Segoe UI" panose="020B0502040204020203" pitchFamily="34" charset="0"/>
              </a:rPr>
              <a:t>se</a:t>
            </a:r>
            <a:r>
              <a:rPr kumimoji="0" lang="es-ES" altLang="en-US" sz="20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inicia la devolución de oficio o bien el seguimiento del ingreso de diferencias de cotización, según proceda. </a:t>
            </a:r>
            <a:endParaRPr kumimoji="0" lang="es-ES" altLang="en-US" sz="20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grpSp>
        <p:nvGrpSpPr>
          <p:cNvPr id="16" name="Grupo 15">
            <a:extLst>
              <a:ext uri="{FF2B5EF4-FFF2-40B4-BE49-F238E27FC236}">
                <a16:creationId xmlns:a16="http://schemas.microsoft.com/office/drawing/2014/main" id="{CD6FEFDA-B480-1D05-DCC9-9524BF4DC47A}"/>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A70FFFF6-FF54-8913-1295-5C97E7FFF673}"/>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Finalización del proceso</a:t>
              </a:r>
            </a:p>
          </p:txBody>
        </p:sp>
        <p:grpSp>
          <p:nvGrpSpPr>
            <p:cNvPr id="18" name="Grupo 17">
              <a:extLst>
                <a:ext uri="{FF2B5EF4-FFF2-40B4-BE49-F238E27FC236}">
                  <a16:creationId xmlns:a16="http://schemas.microsoft.com/office/drawing/2014/main" id="{BC5C2230-1A95-3D04-3814-F10A234D0053}"/>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11E1BAA9-D57C-15D6-2E3A-C4A46D837D8D}"/>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402A8B47-484C-5A40-5CC6-59EE7A501BCE}"/>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2.5</a:t>
                </a:r>
              </a:p>
            </p:txBody>
          </p:sp>
        </p:grpSp>
      </p:grpSp>
      <p:sp>
        <p:nvSpPr>
          <p:cNvPr id="10" name="Subtitle 2">
            <a:extLst>
              <a:ext uri="{FF2B5EF4-FFF2-40B4-BE49-F238E27FC236}">
                <a16:creationId xmlns:a16="http://schemas.microsoft.com/office/drawing/2014/main" id="{D82E7A73-8F79-AC36-39F1-C867EDB3D882}"/>
              </a:ext>
            </a:extLst>
          </p:cNvPr>
          <p:cNvSpPr txBox="1">
            <a:spLocks noChangeArrowheads="1"/>
          </p:cNvSpPr>
          <p:nvPr/>
        </p:nvSpPr>
        <p:spPr bwMode="auto">
          <a:xfrm>
            <a:off x="1132114" y="1234228"/>
            <a:ext cx="992777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3000">
                <a:solidFill>
                  <a:srgbClr val="C00000"/>
                </a:solidFill>
                <a:latin typeface="+mn-lt"/>
                <a:ea typeface="Lato Light" panose="020F0502020204030203" pitchFamily="34" charset="0"/>
                <a:cs typeface="Segoe UI" panose="020B0502040204020203" pitchFamily="34" charset="0"/>
              </a:rPr>
              <a:t>Finalización del proceso de RC</a:t>
            </a:r>
            <a:endParaRPr lang="es-ES" altLang="en-US" sz="3000" b="1">
              <a:solidFill>
                <a:srgbClr val="C00000"/>
              </a:solidFill>
              <a:latin typeface="+mn-lt"/>
              <a:ea typeface="Lato Light" panose="020F0502020204030203" pitchFamily="34" charset="0"/>
              <a:cs typeface="Segoe UI" panose="020B0502040204020203" pitchFamily="34" charset="0"/>
            </a:endParaRPr>
          </a:p>
        </p:txBody>
      </p:sp>
      <p:sp>
        <p:nvSpPr>
          <p:cNvPr id="3" name="Rectángulo 2">
            <a:extLst>
              <a:ext uri="{FF2B5EF4-FFF2-40B4-BE49-F238E27FC236}">
                <a16:creationId xmlns:a16="http://schemas.microsoft.com/office/drawing/2014/main" id="{066DA466-7B50-0BF0-403E-01649FA972D9}"/>
              </a:ext>
            </a:extLst>
          </p:cNvPr>
          <p:cNvSpPr/>
          <p:nvPr/>
        </p:nvSpPr>
        <p:spPr>
          <a:xfrm>
            <a:off x="10101302" y="3495984"/>
            <a:ext cx="1224000" cy="1151438"/>
          </a:xfrm>
          <a:prstGeom prst="rect">
            <a:avLst/>
          </a:prstGeom>
          <a:noFill/>
          <a:ln w="38100">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1" name="Group 129">
            <a:extLst>
              <a:ext uri="{FF2B5EF4-FFF2-40B4-BE49-F238E27FC236}">
                <a16:creationId xmlns:a16="http://schemas.microsoft.com/office/drawing/2014/main" id="{90DBAE7A-6CAA-2B48-EE00-3790DB482412}"/>
              </a:ext>
            </a:extLst>
          </p:cNvPr>
          <p:cNvGrpSpPr/>
          <p:nvPr/>
        </p:nvGrpSpPr>
        <p:grpSpPr>
          <a:xfrm rot="7909026">
            <a:off x="10617129" y="2798624"/>
            <a:ext cx="979650" cy="365191"/>
            <a:chOff x="-18333410" y="-3929739"/>
            <a:chExt cx="3113043" cy="1160474"/>
          </a:xfrm>
          <a:solidFill>
            <a:srgbClr val="D73A2C"/>
          </a:solidFill>
        </p:grpSpPr>
        <p:sp>
          <p:nvSpPr>
            <p:cNvPr id="12" name="Freeform 73">
              <a:extLst>
                <a:ext uri="{FF2B5EF4-FFF2-40B4-BE49-F238E27FC236}">
                  <a16:creationId xmlns:a16="http://schemas.microsoft.com/office/drawing/2014/main" id="{15DA374D-C626-66F8-6545-8A1BD6E51A2F}"/>
                </a:ext>
              </a:extLst>
            </p:cNvPr>
            <p:cNvSpPr>
              <a:spLocks/>
            </p:cNvSpPr>
            <p:nvPr/>
          </p:nvSpPr>
          <p:spPr bwMode="auto">
            <a:xfrm>
              <a:off x="-18333410" y="-3929739"/>
              <a:ext cx="2909903" cy="1160474"/>
            </a:xfrm>
            <a:custGeom>
              <a:avLst/>
              <a:gdLst>
                <a:gd name="T0" fmla="*/ 660 w 1353"/>
                <a:gd name="T1" fmla="*/ 532 h 541"/>
                <a:gd name="T2" fmla="*/ 1057 w 1353"/>
                <a:gd name="T3" fmla="*/ 443 h 541"/>
                <a:gd name="T4" fmla="*/ 1115 w 1353"/>
                <a:gd name="T5" fmla="*/ 419 h 541"/>
                <a:gd name="T6" fmla="*/ 1170 w 1353"/>
                <a:gd name="T7" fmla="*/ 394 h 541"/>
                <a:gd name="T8" fmla="*/ 1299 w 1353"/>
                <a:gd name="T9" fmla="*/ 319 h 541"/>
                <a:gd name="T10" fmla="*/ 1328 w 1353"/>
                <a:gd name="T11" fmla="*/ 299 h 541"/>
                <a:gd name="T12" fmla="*/ 1340 w 1353"/>
                <a:gd name="T13" fmla="*/ 289 h 541"/>
                <a:gd name="T14" fmla="*/ 1342 w 1353"/>
                <a:gd name="T15" fmla="*/ 288 h 541"/>
                <a:gd name="T16" fmla="*/ 1343 w 1353"/>
                <a:gd name="T17" fmla="*/ 287 h 541"/>
                <a:gd name="T18" fmla="*/ 1325 w 1353"/>
                <a:gd name="T19" fmla="*/ 264 h 541"/>
                <a:gd name="T20" fmla="*/ 1324 w 1353"/>
                <a:gd name="T21" fmla="*/ 264 h 541"/>
                <a:gd name="T22" fmla="*/ 1280 w 1353"/>
                <a:gd name="T23" fmla="*/ 270 h 541"/>
                <a:gd name="T24" fmla="*/ 1224 w 1353"/>
                <a:gd name="T25" fmla="*/ 274 h 541"/>
                <a:gd name="T26" fmla="*/ 927 w 1353"/>
                <a:gd name="T27" fmla="*/ 261 h 541"/>
                <a:gd name="T28" fmla="*/ 243 w 1353"/>
                <a:gd name="T29" fmla="*/ 68 h 541"/>
                <a:gd name="T30" fmla="*/ 185 w 1353"/>
                <a:gd name="T31" fmla="*/ 44 h 541"/>
                <a:gd name="T32" fmla="*/ 154 w 1353"/>
                <a:gd name="T33" fmla="*/ 30 h 541"/>
                <a:gd name="T34" fmla="*/ 143 w 1353"/>
                <a:gd name="T35" fmla="*/ 55 h 541"/>
                <a:gd name="T36" fmla="*/ 175 w 1353"/>
                <a:gd name="T37" fmla="*/ 69 h 541"/>
                <a:gd name="T38" fmla="*/ 233 w 1353"/>
                <a:gd name="T39" fmla="*/ 93 h 541"/>
                <a:gd name="T40" fmla="*/ 923 w 1353"/>
                <a:gd name="T41" fmla="*/ 287 h 541"/>
                <a:gd name="T42" fmla="*/ 1226 w 1353"/>
                <a:gd name="T43" fmla="*/ 301 h 541"/>
                <a:gd name="T44" fmla="*/ 1282 w 1353"/>
                <a:gd name="T45" fmla="*/ 297 h 541"/>
                <a:gd name="T46" fmla="*/ 1284 w 1353"/>
                <a:gd name="T47" fmla="*/ 297 h 541"/>
                <a:gd name="T48" fmla="*/ 1158 w 1353"/>
                <a:gd name="T49" fmla="*/ 369 h 541"/>
                <a:gd name="T50" fmla="*/ 1104 w 1353"/>
                <a:gd name="T51" fmla="*/ 394 h 541"/>
                <a:gd name="T52" fmla="*/ 1047 w 1353"/>
                <a:gd name="T53" fmla="*/ 417 h 541"/>
                <a:gd name="T54" fmla="*/ 658 w 1353"/>
                <a:gd name="T55" fmla="*/ 505 h 541"/>
                <a:gd name="T56" fmla="*/ 89 w 1353"/>
                <a:gd name="T57" fmla="*/ 459 h 541"/>
                <a:gd name="T58" fmla="*/ 27 w 1353"/>
                <a:gd name="T59" fmla="*/ 385 h 541"/>
                <a:gd name="T60" fmla="*/ 27 w 1353"/>
                <a:gd name="T61" fmla="*/ 191 h 541"/>
                <a:gd name="T62" fmla="*/ 0 w 1353"/>
                <a:gd name="T63" fmla="*/ 191 h 541"/>
                <a:gd name="T64" fmla="*/ 0 w 1353"/>
                <a:gd name="T65" fmla="*/ 385 h 541"/>
                <a:gd name="T66" fmla="*/ 0 w 1353"/>
                <a:gd name="T67" fmla="*/ 438 h 541"/>
                <a:gd name="T68" fmla="*/ 0 w 1353"/>
                <a:gd name="T69" fmla="*/ 459 h 541"/>
                <a:gd name="T70" fmla="*/ 0 w 1353"/>
                <a:gd name="T71" fmla="*/ 463 h 541"/>
                <a:gd name="T72" fmla="*/ 5 w 1353"/>
                <a:gd name="T73" fmla="*/ 465 h 541"/>
                <a:gd name="T74" fmla="*/ 376 w 1353"/>
                <a:gd name="T75" fmla="*/ 533 h 5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1353" h="541">
                  <a:moveTo>
                    <a:pt x="376" y="533"/>
                  </a:moveTo>
                  <a:cubicBezTo>
                    <a:pt x="475" y="541"/>
                    <a:pt x="571" y="540"/>
                    <a:pt x="660" y="532"/>
                  </a:cubicBezTo>
                  <a:cubicBezTo>
                    <a:pt x="749" y="524"/>
                    <a:pt x="830" y="510"/>
                    <a:pt x="898" y="493"/>
                  </a:cubicBezTo>
                  <a:cubicBezTo>
                    <a:pt x="965" y="476"/>
                    <a:pt x="1020" y="457"/>
                    <a:pt x="1057" y="443"/>
                  </a:cubicBezTo>
                  <a:cubicBezTo>
                    <a:pt x="1076" y="436"/>
                    <a:pt x="1090" y="429"/>
                    <a:pt x="1100" y="425"/>
                  </a:cubicBezTo>
                  <a:cubicBezTo>
                    <a:pt x="1110" y="421"/>
                    <a:pt x="1115" y="419"/>
                    <a:pt x="1115" y="419"/>
                  </a:cubicBezTo>
                  <a:cubicBezTo>
                    <a:pt x="1115" y="419"/>
                    <a:pt x="1119" y="417"/>
                    <a:pt x="1146" y="405"/>
                  </a:cubicBezTo>
                  <a:cubicBezTo>
                    <a:pt x="1152" y="402"/>
                    <a:pt x="1160" y="398"/>
                    <a:pt x="1170" y="394"/>
                  </a:cubicBezTo>
                  <a:cubicBezTo>
                    <a:pt x="1179" y="389"/>
                    <a:pt x="1190" y="383"/>
                    <a:pt x="1203" y="377"/>
                  </a:cubicBezTo>
                  <a:cubicBezTo>
                    <a:pt x="1228" y="363"/>
                    <a:pt x="1260" y="346"/>
                    <a:pt x="1299" y="319"/>
                  </a:cubicBezTo>
                  <a:cubicBezTo>
                    <a:pt x="1299" y="319"/>
                    <a:pt x="1299" y="319"/>
                    <a:pt x="1299" y="319"/>
                  </a:cubicBezTo>
                  <a:cubicBezTo>
                    <a:pt x="1306" y="315"/>
                    <a:pt x="1315" y="308"/>
                    <a:pt x="1328" y="299"/>
                  </a:cubicBezTo>
                  <a:cubicBezTo>
                    <a:pt x="1331" y="296"/>
                    <a:pt x="1334" y="294"/>
                    <a:pt x="1337" y="291"/>
                  </a:cubicBezTo>
                  <a:cubicBezTo>
                    <a:pt x="1340" y="289"/>
                    <a:pt x="1340" y="289"/>
                    <a:pt x="1340" y="289"/>
                  </a:cubicBezTo>
                  <a:cubicBezTo>
                    <a:pt x="1341" y="288"/>
                    <a:pt x="1341" y="288"/>
                    <a:pt x="1341" y="288"/>
                  </a:cubicBezTo>
                  <a:cubicBezTo>
                    <a:pt x="1342" y="288"/>
                    <a:pt x="1342" y="288"/>
                    <a:pt x="1342" y="288"/>
                  </a:cubicBezTo>
                  <a:cubicBezTo>
                    <a:pt x="1342" y="287"/>
                    <a:pt x="1342" y="287"/>
                    <a:pt x="1342" y="287"/>
                  </a:cubicBezTo>
                  <a:cubicBezTo>
                    <a:pt x="1343" y="287"/>
                    <a:pt x="1343" y="287"/>
                    <a:pt x="1343" y="287"/>
                  </a:cubicBezTo>
                  <a:cubicBezTo>
                    <a:pt x="1338" y="277"/>
                    <a:pt x="1353" y="310"/>
                    <a:pt x="1332" y="263"/>
                  </a:cubicBezTo>
                  <a:cubicBezTo>
                    <a:pt x="1330" y="264"/>
                    <a:pt x="1328" y="264"/>
                    <a:pt x="1325" y="264"/>
                  </a:cubicBezTo>
                  <a:cubicBezTo>
                    <a:pt x="1325" y="264"/>
                    <a:pt x="1325" y="264"/>
                    <a:pt x="1324" y="264"/>
                  </a:cubicBezTo>
                  <a:cubicBezTo>
                    <a:pt x="1324" y="264"/>
                    <a:pt x="1324" y="264"/>
                    <a:pt x="1324" y="264"/>
                  </a:cubicBezTo>
                  <a:cubicBezTo>
                    <a:pt x="1316" y="265"/>
                    <a:pt x="1306" y="267"/>
                    <a:pt x="1296" y="268"/>
                  </a:cubicBezTo>
                  <a:cubicBezTo>
                    <a:pt x="1291" y="269"/>
                    <a:pt x="1285" y="269"/>
                    <a:pt x="1280" y="270"/>
                  </a:cubicBezTo>
                  <a:cubicBezTo>
                    <a:pt x="1274" y="270"/>
                    <a:pt x="1268" y="271"/>
                    <a:pt x="1262" y="271"/>
                  </a:cubicBezTo>
                  <a:cubicBezTo>
                    <a:pt x="1250" y="272"/>
                    <a:pt x="1237" y="273"/>
                    <a:pt x="1224" y="274"/>
                  </a:cubicBezTo>
                  <a:cubicBezTo>
                    <a:pt x="1197" y="275"/>
                    <a:pt x="1168" y="277"/>
                    <a:pt x="1136" y="276"/>
                  </a:cubicBezTo>
                  <a:cubicBezTo>
                    <a:pt x="1074" y="275"/>
                    <a:pt x="1002" y="271"/>
                    <a:pt x="927" y="261"/>
                  </a:cubicBezTo>
                  <a:cubicBezTo>
                    <a:pt x="852" y="251"/>
                    <a:pt x="772" y="236"/>
                    <a:pt x="693" y="216"/>
                  </a:cubicBezTo>
                  <a:cubicBezTo>
                    <a:pt x="533" y="178"/>
                    <a:pt x="374" y="123"/>
                    <a:pt x="243" y="68"/>
                  </a:cubicBezTo>
                  <a:cubicBezTo>
                    <a:pt x="227" y="62"/>
                    <a:pt x="210" y="55"/>
                    <a:pt x="195" y="48"/>
                  </a:cubicBezTo>
                  <a:cubicBezTo>
                    <a:pt x="192" y="47"/>
                    <a:pt x="188" y="45"/>
                    <a:pt x="185" y="44"/>
                  </a:cubicBezTo>
                  <a:cubicBezTo>
                    <a:pt x="181" y="42"/>
                    <a:pt x="176" y="40"/>
                    <a:pt x="172" y="38"/>
                  </a:cubicBezTo>
                  <a:cubicBezTo>
                    <a:pt x="165" y="35"/>
                    <a:pt x="158" y="32"/>
                    <a:pt x="154" y="30"/>
                  </a:cubicBezTo>
                  <a:cubicBezTo>
                    <a:pt x="116" y="13"/>
                    <a:pt x="93" y="8"/>
                    <a:pt x="59" y="0"/>
                  </a:cubicBezTo>
                  <a:cubicBezTo>
                    <a:pt x="86" y="23"/>
                    <a:pt x="105" y="37"/>
                    <a:pt x="143" y="55"/>
                  </a:cubicBezTo>
                  <a:cubicBezTo>
                    <a:pt x="147" y="57"/>
                    <a:pt x="154" y="60"/>
                    <a:pt x="162" y="63"/>
                  </a:cubicBezTo>
                  <a:cubicBezTo>
                    <a:pt x="166" y="65"/>
                    <a:pt x="170" y="67"/>
                    <a:pt x="175" y="69"/>
                  </a:cubicBezTo>
                  <a:cubicBezTo>
                    <a:pt x="178" y="70"/>
                    <a:pt x="181" y="72"/>
                    <a:pt x="184" y="73"/>
                  </a:cubicBezTo>
                  <a:cubicBezTo>
                    <a:pt x="200" y="80"/>
                    <a:pt x="216" y="87"/>
                    <a:pt x="233" y="93"/>
                  </a:cubicBezTo>
                  <a:cubicBezTo>
                    <a:pt x="365" y="148"/>
                    <a:pt x="525" y="204"/>
                    <a:pt x="686" y="243"/>
                  </a:cubicBezTo>
                  <a:cubicBezTo>
                    <a:pt x="767" y="262"/>
                    <a:pt x="847" y="277"/>
                    <a:pt x="923" y="287"/>
                  </a:cubicBezTo>
                  <a:cubicBezTo>
                    <a:pt x="1000" y="298"/>
                    <a:pt x="1072" y="302"/>
                    <a:pt x="1136" y="303"/>
                  </a:cubicBezTo>
                  <a:cubicBezTo>
                    <a:pt x="1168" y="304"/>
                    <a:pt x="1198" y="302"/>
                    <a:pt x="1226" y="301"/>
                  </a:cubicBezTo>
                  <a:cubicBezTo>
                    <a:pt x="1239" y="300"/>
                    <a:pt x="1252" y="299"/>
                    <a:pt x="1264" y="298"/>
                  </a:cubicBezTo>
                  <a:cubicBezTo>
                    <a:pt x="1271" y="298"/>
                    <a:pt x="1277" y="297"/>
                    <a:pt x="1282" y="297"/>
                  </a:cubicBezTo>
                  <a:cubicBezTo>
                    <a:pt x="1283" y="297"/>
                    <a:pt x="1284" y="296"/>
                    <a:pt x="1285" y="296"/>
                  </a:cubicBezTo>
                  <a:cubicBezTo>
                    <a:pt x="1285" y="296"/>
                    <a:pt x="1284" y="297"/>
                    <a:pt x="1284" y="297"/>
                  </a:cubicBezTo>
                  <a:cubicBezTo>
                    <a:pt x="1246" y="322"/>
                    <a:pt x="1215" y="340"/>
                    <a:pt x="1190" y="353"/>
                  </a:cubicBezTo>
                  <a:cubicBezTo>
                    <a:pt x="1178" y="359"/>
                    <a:pt x="1167" y="365"/>
                    <a:pt x="1158" y="369"/>
                  </a:cubicBezTo>
                  <a:cubicBezTo>
                    <a:pt x="1149" y="374"/>
                    <a:pt x="1141" y="378"/>
                    <a:pt x="1134" y="381"/>
                  </a:cubicBezTo>
                  <a:cubicBezTo>
                    <a:pt x="1109" y="392"/>
                    <a:pt x="1104" y="394"/>
                    <a:pt x="1104" y="394"/>
                  </a:cubicBezTo>
                  <a:cubicBezTo>
                    <a:pt x="1104" y="394"/>
                    <a:pt x="1099" y="397"/>
                    <a:pt x="1089" y="401"/>
                  </a:cubicBezTo>
                  <a:cubicBezTo>
                    <a:pt x="1080" y="404"/>
                    <a:pt x="1066" y="411"/>
                    <a:pt x="1047" y="417"/>
                  </a:cubicBezTo>
                  <a:cubicBezTo>
                    <a:pt x="1011" y="431"/>
                    <a:pt x="958" y="450"/>
                    <a:pt x="891" y="466"/>
                  </a:cubicBezTo>
                  <a:cubicBezTo>
                    <a:pt x="825" y="483"/>
                    <a:pt x="745" y="498"/>
                    <a:pt x="658" y="505"/>
                  </a:cubicBezTo>
                  <a:cubicBezTo>
                    <a:pt x="571" y="513"/>
                    <a:pt x="475" y="514"/>
                    <a:pt x="378" y="506"/>
                  </a:cubicBezTo>
                  <a:cubicBezTo>
                    <a:pt x="282" y="498"/>
                    <a:pt x="183" y="481"/>
                    <a:pt x="89" y="459"/>
                  </a:cubicBezTo>
                  <a:cubicBezTo>
                    <a:pt x="68" y="453"/>
                    <a:pt x="47" y="448"/>
                    <a:pt x="27" y="442"/>
                  </a:cubicBezTo>
                  <a:cubicBezTo>
                    <a:pt x="27" y="423"/>
                    <a:pt x="27" y="404"/>
                    <a:pt x="27" y="385"/>
                  </a:cubicBezTo>
                  <a:cubicBezTo>
                    <a:pt x="27" y="339"/>
                    <a:pt x="27" y="294"/>
                    <a:pt x="27" y="252"/>
                  </a:cubicBezTo>
                  <a:cubicBezTo>
                    <a:pt x="27" y="224"/>
                    <a:pt x="27" y="202"/>
                    <a:pt x="27" y="191"/>
                  </a:cubicBezTo>
                  <a:cubicBezTo>
                    <a:pt x="27" y="150"/>
                    <a:pt x="22" y="126"/>
                    <a:pt x="13" y="92"/>
                  </a:cubicBezTo>
                  <a:cubicBezTo>
                    <a:pt x="5" y="126"/>
                    <a:pt x="0" y="150"/>
                    <a:pt x="0" y="191"/>
                  </a:cubicBezTo>
                  <a:cubicBezTo>
                    <a:pt x="0" y="202"/>
                    <a:pt x="0" y="224"/>
                    <a:pt x="0" y="252"/>
                  </a:cubicBezTo>
                  <a:cubicBezTo>
                    <a:pt x="0" y="294"/>
                    <a:pt x="0" y="339"/>
                    <a:pt x="0" y="385"/>
                  </a:cubicBezTo>
                  <a:cubicBezTo>
                    <a:pt x="0" y="396"/>
                    <a:pt x="0" y="408"/>
                    <a:pt x="0" y="420"/>
                  </a:cubicBezTo>
                  <a:cubicBezTo>
                    <a:pt x="0" y="426"/>
                    <a:pt x="0" y="432"/>
                    <a:pt x="0" y="438"/>
                  </a:cubicBezTo>
                  <a:cubicBezTo>
                    <a:pt x="0" y="450"/>
                    <a:pt x="0" y="450"/>
                    <a:pt x="0" y="450"/>
                  </a:cubicBezTo>
                  <a:cubicBezTo>
                    <a:pt x="0" y="459"/>
                    <a:pt x="0" y="459"/>
                    <a:pt x="0" y="459"/>
                  </a:cubicBezTo>
                  <a:cubicBezTo>
                    <a:pt x="0" y="462"/>
                    <a:pt x="0" y="462"/>
                    <a:pt x="0" y="462"/>
                  </a:cubicBezTo>
                  <a:cubicBezTo>
                    <a:pt x="0" y="463"/>
                    <a:pt x="0" y="463"/>
                    <a:pt x="0" y="463"/>
                  </a:cubicBezTo>
                  <a:cubicBezTo>
                    <a:pt x="0" y="463"/>
                    <a:pt x="0" y="464"/>
                    <a:pt x="0" y="464"/>
                  </a:cubicBezTo>
                  <a:cubicBezTo>
                    <a:pt x="5" y="465"/>
                    <a:pt x="5" y="465"/>
                    <a:pt x="5" y="465"/>
                  </a:cubicBezTo>
                  <a:cubicBezTo>
                    <a:pt x="30" y="471"/>
                    <a:pt x="57" y="478"/>
                    <a:pt x="83" y="485"/>
                  </a:cubicBezTo>
                  <a:cubicBezTo>
                    <a:pt x="178" y="508"/>
                    <a:pt x="278" y="525"/>
                    <a:pt x="376" y="533"/>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13" name="Freeform 74">
              <a:extLst>
                <a:ext uri="{FF2B5EF4-FFF2-40B4-BE49-F238E27FC236}">
                  <a16:creationId xmlns:a16="http://schemas.microsoft.com/office/drawing/2014/main" id="{2EB80251-449E-091C-F445-E11B082D050E}"/>
                </a:ext>
              </a:extLst>
            </p:cNvPr>
            <p:cNvSpPr>
              <a:spLocks noEditPoints="1"/>
            </p:cNvSpPr>
            <p:nvPr/>
          </p:nvSpPr>
          <p:spPr bwMode="auto">
            <a:xfrm>
              <a:off x="-16042698" y="-3621738"/>
              <a:ext cx="822331" cy="817560"/>
            </a:xfrm>
            <a:custGeom>
              <a:avLst/>
              <a:gdLst>
                <a:gd name="T0" fmla="*/ 227 w 382"/>
                <a:gd name="T1" fmla="*/ 286 h 381"/>
                <a:gd name="T2" fmla="*/ 195 w 382"/>
                <a:gd name="T3" fmla="*/ 381 h 381"/>
                <a:gd name="T4" fmla="*/ 251 w 382"/>
                <a:gd name="T5" fmla="*/ 298 h 381"/>
                <a:gd name="T6" fmla="*/ 278 w 382"/>
                <a:gd name="T7" fmla="*/ 243 h 381"/>
                <a:gd name="T8" fmla="*/ 377 w 382"/>
                <a:gd name="T9" fmla="*/ 44 h 381"/>
                <a:gd name="T10" fmla="*/ 378 w 382"/>
                <a:gd name="T11" fmla="*/ 41 h 381"/>
                <a:gd name="T12" fmla="*/ 380 w 382"/>
                <a:gd name="T13" fmla="*/ 37 h 381"/>
                <a:gd name="T14" fmla="*/ 382 w 382"/>
                <a:gd name="T15" fmla="*/ 35 h 381"/>
                <a:gd name="T16" fmla="*/ 382 w 382"/>
                <a:gd name="T17" fmla="*/ 33 h 381"/>
                <a:gd name="T18" fmla="*/ 380 w 382"/>
                <a:gd name="T19" fmla="*/ 33 h 381"/>
                <a:gd name="T20" fmla="*/ 343 w 382"/>
                <a:gd name="T21" fmla="*/ 29 h 381"/>
                <a:gd name="T22" fmla="*/ 281 w 382"/>
                <a:gd name="T23" fmla="*/ 23 h 381"/>
                <a:gd name="T24" fmla="*/ 142 w 382"/>
                <a:gd name="T25" fmla="*/ 8 h 381"/>
                <a:gd name="T26" fmla="*/ 100 w 382"/>
                <a:gd name="T27" fmla="*/ 4 h 381"/>
                <a:gd name="T28" fmla="*/ 0 w 382"/>
                <a:gd name="T29" fmla="*/ 7 h 381"/>
                <a:gd name="T30" fmla="*/ 97 w 382"/>
                <a:gd name="T31" fmla="*/ 30 h 381"/>
                <a:gd name="T32" fmla="*/ 139 w 382"/>
                <a:gd name="T33" fmla="*/ 35 h 381"/>
                <a:gd name="T34" fmla="*/ 278 w 382"/>
                <a:gd name="T35" fmla="*/ 49 h 381"/>
                <a:gd name="T36" fmla="*/ 340 w 382"/>
                <a:gd name="T37" fmla="*/ 56 h 381"/>
                <a:gd name="T38" fmla="*/ 341 w 382"/>
                <a:gd name="T39" fmla="*/ 56 h 381"/>
                <a:gd name="T40" fmla="*/ 254 w 382"/>
                <a:gd name="T41" fmla="*/ 231 h 381"/>
                <a:gd name="T42" fmla="*/ 227 w 382"/>
                <a:gd name="T43" fmla="*/ 286 h 381"/>
                <a:gd name="T44" fmla="*/ 341 w 382"/>
                <a:gd name="T45" fmla="*/ 56 h 381"/>
                <a:gd name="T46" fmla="*/ 341 w 382"/>
                <a:gd name="T47" fmla="*/ 56 h 381"/>
                <a:gd name="T48" fmla="*/ 341 w 382"/>
                <a:gd name="T49" fmla="*/ 56 h 381"/>
                <a:gd name="T50" fmla="*/ 341 w 382"/>
                <a:gd name="T51" fmla="*/ 56 h 381"/>
                <a:gd name="T52" fmla="*/ 341 w 382"/>
                <a:gd name="T53" fmla="*/ 56 h 381"/>
                <a:gd name="T54" fmla="*/ 341 w 382"/>
                <a:gd name="T55" fmla="*/ 56 h 381"/>
                <a:gd name="T56" fmla="*/ 341 w 382"/>
                <a:gd name="T57" fmla="*/ 56 h 381"/>
                <a:gd name="T58" fmla="*/ 341 w 382"/>
                <a:gd name="T59" fmla="*/ 56 h 3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82" h="381">
                  <a:moveTo>
                    <a:pt x="227" y="286"/>
                  </a:moveTo>
                  <a:cubicBezTo>
                    <a:pt x="209" y="323"/>
                    <a:pt x="202" y="346"/>
                    <a:pt x="195" y="381"/>
                  </a:cubicBezTo>
                  <a:cubicBezTo>
                    <a:pt x="218" y="354"/>
                    <a:pt x="232" y="335"/>
                    <a:pt x="251" y="298"/>
                  </a:cubicBezTo>
                  <a:cubicBezTo>
                    <a:pt x="255" y="289"/>
                    <a:pt x="264" y="272"/>
                    <a:pt x="278" y="243"/>
                  </a:cubicBezTo>
                  <a:cubicBezTo>
                    <a:pt x="313" y="172"/>
                    <a:pt x="377" y="44"/>
                    <a:pt x="377" y="44"/>
                  </a:cubicBezTo>
                  <a:cubicBezTo>
                    <a:pt x="377" y="44"/>
                    <a:pt x="377" y="43"/>
                    <a:pt x="378" y="41"/>
                  </a:cubicBezTo>
                  <a:cubicBezTo>
                    <a:pt x="379" y="40"/>
                    <a:pt x="379" y="39"/>
                    <a:pt x="380" y="37"/>
                  </a:cubicBezTo>
                  <a:cubicBezTo>
                    <a:pt x="381" y="36"/>
                    <a:pt x="381" y="35"/>
                    <a:pt x="382" y="35"/>
                  </a:cubicBezTo>
                  <a:cubicBezTo>
                    <a:pt x="382" y="34"/>
                    <a:pt x="382" y="34"/>
                    <a:pt x="382" y="33"/>
                  </a:cubicBezTo>
                  <a:cubicBezTo>
                    <a:pt x="382" y="33"/>
                    <a:pt x="381" y="33"/>
                    <a:pt x="380" y="33"/>
                  </a:cubicBezTo>
                  <a:cubicBezTo>
                    <a:pt x="372" y="32"/>
                    <a:pt x="359" y="31"/>
                    <a:pt x="343" y="29"/>
                  </a:cubicBezTo>
                  <a:cubicBezTo>
                    <a:pt x="327" y="27"/>
                    <a:pt x="305" y="25"/>
                    <a:pt x="281" y="23"/>
                  </a:cubicBezTo>
                  <a:cubicBezTo>
                    <a:pt x="232" y="18"/>
                    <a:pt x="176" y="12"/>
                    <a:pt x="142" y="8"/>
                  </a:cubicBezTo>
                  <a:cubicBezTo>
                    <a:pt x="118" y="6"/>
                    <a:pt x="107" y="4"/>
                    <a:pt x="100" y="4"/>
                  </a:cubicBezTo>
                  <a:cubicBezTo>
                    <a:pt x="59" y="0"/>
                    <a:pt x="35" y="2"/>
                    <a:pt x="0" y="7"/>
                  </a:cubicBezTo>
                  <a:cubicBezTo>
                    <a:pt x="33" y="19"/>
                    <a:pt x="56" y="26"/>
                    <a:pt x="97" y="30"/>
                  </a:cubicBezTo>
                  <a:cubicBezTo>
                    <a:pt x="104" y="31"/>
                    <a:pt x="116" y="32"/>
                    <a:pt x="139" y="35"/>
                  </a:cubicBezTo>
                  <a:cubicBezTo>
                    <a:pt x="173" y="38"/>
                    <a:pt x="230" y="44"/>
                    <a:pt x="278" y="49"/>
                  </a:cubicBezTo>
                  <a:cubicBezTo>
                    <a:pt x="302" y="52"/>
                    <a:pt x="324" y="54"/>
                    <a:pt x="340" y="56"/>
                  </a:cubicBezTo>
                  <a:cubicBezTo>
                    <a:pt x="341" y="56"/>
                    <a:pt x="341" y="56"/>
                    <a:pt x="341" y="56"/>
                  </a:cubicBezTo>
                  <a:cubicBezTo>
                    <a:pt x="341" y="56"/>
                    <a:pt x="285" y="169"/>
                    <a:pt x="254" y="231"/>
                  </a:cubicBezTo>
                  <a:cubicBezTo>
                    <a:pt x="240" y="260"/>
                    <a:pt x="231" y="277"/>
                    <a:pt x="227" y="286"/>
                  </a:cubicBezTo>
                  <a:close/>
                  <a:moveTo>
                    <a:pt x="341" y="56"/>
                  </a:moveTo>
                  <a:cubicBezTo>
                    <a:pt x="341" y="56"/>
                    <a:pt x="341" y="56"/>
                    <a:pt x="341" y="56"/>
                  </a:cubicBezTo>
                  <a:cubicBezTo>
                    <a:pt x="341" y="56"/>
                    <a:pt x="341" y="56"/>
                    <a:pt x="341" y="56"/>
                  </a:cubicBezTo>
                  <a:cubicBezTo>
                    <a:pt x="341" y="56"/>
                    <a:pt x="341" y="56"/>
                    <a:pt x="341" y="56"/>
                  </a:cubicBezTo>
                  <a:cubicBezTo>
                    <a:pt x="341" y="56"/>
                    <a:pt x="341" y="56"/>
                    <a:pt x="341" y="56"/>
                  </a:cubicBezTo>
                  <a:close/>
                  <a:moveTo>
                    <a:pt x="341" y="56"/>
                  </a:moveTo>
                  <a:cubicBezTo>
                    <a:pt x="341" y="56"/>
                    <a:pt x="341" y="56"/>
                    <a:pt x="341" y="56"/>
                  </a:cubicBezTo>
                  <a:cubicBezTo>
                    <a:pt x="341" y="56"/>
                    <a:pt x="341" y="56"/>
                    <a:pt x="341" y="56"/>
                  </a:cubicBezTo>
                  <a:close/>
                </a:path>
              </a:pathLst>
            </a:custGeom>
            <a:grpFill/>
            <a:ln w="9525">
              <a:solidFill>
                <a:srgbClr val="D73A2C"/>
              </a:solidFill>
              <a:round/>
              <a:headEnd/>
              <a:tailEnd/>
            </a:ln>
          </p:spPr>
          <p:txBody>
            <a:bodyPr vert="horz" wrap="square" lIns="91440" tIns="45720" rIns="91440" bIns="45720" numCol="1" anchor="t" anchorCtr="0" compatLnSpc="1">
              <a:prstTxWarp prst="textNoShape">
                <a:avLst/>
              </a:prstTxWarp>
            </a:bodyPr>
            <a:lstStyle/>
            <a:p>
              <a:endParaRPr lang="en-IN"/>
            </a:p>
          </p:txBody>
        </p:sp>
      </p:grpSp>
      <p:pic>
        <p:nvPicPr>
          <p:cNvPr id="7" name="Imagen 6">
            <a:extLst>
              <a:ext uri="{FF2B5EF4-FFF2-40B4-BE49-F238E27FC236}">
                <a16:creationId xmlns:a16="http://schemas.microsoft.com/office/drawing/2014/main" id="{E223FA49-8686-5D59-8265-F2FC436CBDFC}"/>
              </a:ext>
            </a:extLst>
          </p:cNvPr>
          <p:cNvPicPr>
            <a:picLocks noChangeAspect="1"/>
          </p:cNvPicPr>
          <p:nvPr/>
        </p:nvPicPr>
        <p:blipFill>
          <a:blip r:embed="rId2"/>
          <a:stretch>
            <a:fillRect/>
          </a:stretch>
        </p:blipFill>
        <p:spPr>
          <a:xfrm>
            <a:off x="1536816" y="2803122"/>
            <a:ext cx="9684000" cy="2529838"/>
          </a:xfrm>
          <a:prstGeom prst="rect">
            <a:avLst/>
          </a:prstGeom>
        </p:spPr>
      </p:pic>
    </p:spTree>
    <p:extLst>
      <p:ext uri="{BB962C8B-B14F-4D97-AF65-F5344CB8AC3E}">
        <p14:creationId xmlns:p14="http://schemas.microsoft.com/office/powerpoint/2010/main" val="27204267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Rectangle 21">
            <a:extLst>
              <a:ext uri="{FF2B5EF4-FFF2-40B4-BE49-F238E27FC236}">
                <a16:creationId xmlns:a16="http://schemas.microsoft.com/office/drawing/2014/main" id="{E1BBD1B2-2193-2BB9-CB59-C3AE4D65E3C8}"/>
              </a:ext>
            </a:extLst>
          </p:cNvPr>
          <p:cNvSpPr/>
          <p:nvPr/>
        </p:nvSpPr>
        <p:spPr>
          <a:xfrm>
            <a:off x="4372" y="1177743"/>
            <a:ext cx="6091628" cy="5680256"/>
          </a:xfrm>
          <a:prstGeom prst="rect">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6" name="CuadroTexto 5">
            <a:extLst>
              <a:ext uri="{FF2B5EF4-FFF2-40B4-BE49-F238E27FC236}">
                <a16:creationId xmlns:a16="http://schemas.microsoft.com/office/drawing/2014/main" id="{9B5B9FB8-0524-0B09-0903-B4ABE67FEEAB}"/>
              </a:ext>
            </a:extLst>
          </p:cNvPr>
          <p:cNvSpPr txBox="1"/>
          <p:nvPr/>
        </p:nvSpPr>
        <p:spPr>
          <a:xfrm>
            <a:off x="616945" y="2890135"/>
            <a:ext cx="4464000" cy="3170099"/>
          </a:xfrm>
          <a:prstGeom prst="rect">
            <a:avLst/>
          </a:prstGeom>
          <a:noFill/>
        </p:spPr>
        <p:txBody>
          <a:bodyPr wrap="square" rtlCol="0">
            <a:spAutoFit/>
          </a:bodyPr>
          <a:lstStyle/>
          <a:p>
            <a:pPr algn="just">
              <a:spcBef>
                <a:spcPts val="1200"/>
              </a:spcBef>
            </a:pPr>
            <a:r>
              <a:rPr lang="es-ES"/>
              <a:t>Si el resultado de la regularización es a ingresar, el o la autónoma recibe una resolución finalizada en “2”, (R 23 XX2), en la que se le indica el importe a ingresar.</a:t>
            </a:r>
          </a:p>
          <a:p>
            <a:pPr algn="just">
              <a:spcBef>
                <a:spcPts val="1200"/>
              </a:spcBef>
            </a:pPr>
            <a:r>
              <a:rPr lang="es-ES" b="1"/>
              <a:t>Forma de pago: </a:t>
            </a:r>
            <a:r>
              <a:rPr lang="es-ES"/>
              <a:t>El ingreso se tiene que realizar con el </a:t>
            </a:r>
            <a:r>
              <a:rPr lang="es-ES" b="1">
                <a:solidFill>
                  <a:srgbClr val="1D5353"/>
                </a:solidFill>
              </a:rPr>
              <a:t>justificante</a:t>
            </a:r>
            <a:r>
              <a:rPr lang="es-ES">
                <a:solidFill>
                  <a:srgbClr val="1D5353"/>
                </a:solidFill>
              </a:rPr>
              <a:t> </a:t>
            </a:r>
            <a:r>
              <a:rPr lang="es-ES" b="1">
                <a:solidFill>
                  <a:srgbClr val="1D5353"/>
                </a:solidFill>
              </a:rPr>
              <a:t>de</a:t>
            </a:r>
            <a:r>
              <a:rPr lang="es-ES">
                <a:solidFill>
                  <a:srgbClr val="1D5353"/>
                </a:solidFill>
              </a:rPr>
              <a:t> </a:t>
            </a:r>
            <a:r>
              <a:rPr lang="es-ES" b="1">
                <a:solidFill>
                  <a:srgbClr val="1D5353"/>
                </a:solidFill>
              </a:rPr>
              <a:t>ingreso</a:t>
            </a:r>
            <a:r>
              <a:rPr lang="es-ES">
                <a:solidFill>
                  <a:srgbClr val="1D5353"/>
                </a:solidFill>
              </a:rPr>
              <a:t> </a:t>
            </a:r>
            <a:r>
              <a:rPr lang="es-ES"/>
              <a:t>que se adjunta con la resolución.</a:t>
            </a:r>
          </a:p>
          <a:p>
            <a:pPr algn="just">
              <a:spcBef>
                <a:spcPts val="1200"/>
              </a:spcBef>
            </a:pPr>
            <a:r>
              <a:rPr lang="es-ES" b="1"/>
              <a:t>Plazo: </a:t>
            </a:r>
            <a:r>
              <a:rPr lang="es-ES"/>
              <a:t>El </a:t>
            </a:r>
            <a:r>
              <a:rPr lang="es-ES" b="1">
                <a:solidFill>
                  <a:srgbClr val="1D5353"/>
                </a:solidFill>
              </a:rPr>
              <a:t>plazo</a:t>
            </a:r>
            <a:r>
              <a:rPr lang="es-ES"/>
              <a:t> para su ingreso sin recargo es hasta el último día del mes siguiente al de la notificación.</a:t>
            </a:r>
          </a:p>
        </p:txBody>
      </p:sp>
      <p:sp>
        <p:nvSpPr>
          <p:cNvPr id="7" name="Subtitle 2">
            <a:extLst>
              <a:ext uri="{FF2B5EF4-FFF2-40B4-BE49-F238E27FC236}">
                <a16:creationId xmlns:a16="http://schemas.microsoft.com/office/drawing/2014/main" id="{97AB29CE-99CE-EDC8-2F25-D13B27457CE9}"/>
              </a:ext>
            </a:extLst>
          </p:cNvPr>
          <p:cNvSpPr txBox="1">
            <a:spLocks noChangeArrowheads="1"/>
          </p:cNvSpPr>
          <p:nvPr/>
        </p:nvSpPr>
        <p:spPr bwMode="auto">
          <a:xfrm>
            <a:off x="411257" y="1589127"/>
            <a:ext cx="3980230" cy="1218795"/>
          </a:xfrm>
          <a:prstGeom prst="rect">
            <a:avLst/>
          </a:prstGeom>
        </p:spPr>
        <p:txBody>
          <a:bodyPr vert="horz" lIns="91440" tIns="45720" rIns="91440" bIns="45720" rtlCol="0" anchor="ctr">
            <a:normAutofit fontScale="97500"/>
          </a:bodyPr>
          <a:lstStyle>
            <a:defPPr>
              <a:defRPr lang="en-US"/>
            </a:defPPr>
            <a:lvl1pPr>
              <a:lnSpc>
                <a:spcPct val="90000"/>
              </a:lnSpc>
              <a:spcBef>
                <a:spcPct val="0"/>
              </a:spcBef>
              <a:buNone/>
              <a:defRPr sz="4400">
                <a:solidFill>
                  <a:srgbClr val="D73A2C"/>
                </a:solidFill>
                <a:ea typeface="+mj-ea"/>
                <a:cs typeface="+mj-cs"/>
              </a:defRPr>
            </a:lvl1pPr>
          </a:lstStyle>
          <a:p>
            <a:r>
              <a:rPr lang="es-ES" altLang="en-US" sz="2400" b="1"/>
              <a:t>¿Cómo se realiza el ingreso?</a:t>
            </a:r>
          </a:p>
        </p:txBody>
      </p:sp>
      <p:sp>
        <p:nvSpPr>
          <p:cNvPr id="9" name="Subtitle 2">
            <a:extLst>
              <a:ext uri="{FF2B5EF4-FFF2-40B4-BE49-F238E27FC236}">
                <a16:creationId xmlns:a16="http://schemas.microsoft.com/office/drawing/2014/main" id="{8751761D-67C9-4934-2971-A3D2941DE932}"/>
              </a:ext>
            </a:extLst>
          </p:cNvPr>
          <p:cNvSpPr txBox="1">
            <a:spLocks noChangeArrowheads="1"/>
          </p:cNvSpPr>
          <p:nvPr/>
        </p:nvSpPr>
        <p:spPr bwMode="auto">
          <a:xfrm>
            <a:off x="6895717" y="2890135"/>
            <a:ext cx="4464000" cy="35548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None/>
            </a:pPr>
            <a:r>
              <a:rPr lang="es-ES" altLang="en-US" sz="1800">
                <a:latin typeface="+mn-lt"/>
                <a:ea typeface="Lato Light" panose="020F0502020204030203" pitchFamily="34" charset="0"/>
                <a:cs typeface="Segoe UI" panose="020B0502040204020203" pitchFamily="34" charset="0"/>
              </a:rPr>
              <a:t>Finalizado el proceso de regularización, si el resultado es a</a:t>
            </a:r>
            <a:r>
              <a:rPr lang="es-ES" altLang="en-US" sz="1800">
                <a:solidFill>
                  <a:srgbClr val="1D5353"/>
                </a:solidFill>
                <a:latin typeface="+mn-lt"/>
                <a:ea typeface="Lato Light" panose="020F0502020204030203" pitchFamily="34" charset="0"/>
                <a:cs typeface="Segoe UI" panose="020B0502040204020203" pitchFamily="34" charset="0"/>
              </a:rPr>
              <a:t> </a:t>
            </a:r>
            <a:r>
              <a:rPr lang="es-ES" altLang="en-US" sz="1800" b="1">
                <a:solidFill>
                  <a:srgbClr val="1D5353"/>
                </a:solidFill>
                <a:latin typeface="+mn-lt"/>
              </a:rPr>
              <a:t>devolver</a:t>
            </a:r>
            <a:r>
              <a:rPr lang="es-ES" altLang="en-US" sz="1800">
                <a:solidFill>
                  <a:srgbClr val="1D5353"/>
                </a:solidFill>
                <a:latin typeface="+mn-lt"/>
                <a:ea typeface="Lato Light" panose="020F0502020204030203" pitchFamily="34" charset="0"/>
                <a:cs typeface="Segoe UI" panose="020B0502040204020203" pitchFamily="34" charset="0"/>
              </a:rPr>
              <a:t> </a:t>
            </a:r>
            <a:r>
              <a:rPr lang="es-ES" altLang="en-US" sz="1800">
                <a:latin typeface="+mn-lt"/>
                <a:ea typeface="Lato Light" panose="020F0502020204030203" pitchFamily="34" charset="0"/>
                <a:cs typeface="Segoe UI" panose="020B0502040204020203" pitchFamily="34" charset="0"/>
              </a:rPr>
              <a:t>por parte de la TGSS, se realiza una </a:t>
            </a:r>
            <a:r>
              <a:rPr lang="es-ES" altLang="en-US" sz="1800" b="1">
                <a:solidFill>
                  <a:srgbClr val="1D5353"/>
                </a:solidFill>
                <a:latin typeface="+mn-lt"/>
              </a:rPr>
              <a:t>devolución</a:t>
            </a:r>
            <a:r>
              <a:rPr lang="es-ES" altLang="en-US" sz="1800">
                <a:solidFill>
                  <a:srgbClr val="1D5353"/>
                </a:solidFill>
                <a:latin typeface="+mn-lt"/>
                <a:ea typeface="Lato Light" panose="020F0502020204030203" pitchFamily="34" charset="0"/>
                <a:cs typeface="Segoe UI" panose="020B0502040204020203" pitchFamily="34" charset="0"/>
              </a:rPr>
              <a:t> </a:t>
            </a:r>
            <a:r>
              <a:rPr lang="es-ES" altLang="en-US" sz="1800" b="1">
                <a:solidFill>
                  <a:srgbClr val="1D5353"/>
                </a:solidFill>
                <a:latin typeface="+mn-lt"/>
              </a:rPr>
              <a:t>de</a:t>
            </a:r>
            <a:r>
              <a:rPr lang="es-ES" altLang="en-US" sz="1800">
                <a:solidFill>
                  <a:srgbClr val="1D5353"/>
                </a:solidFill>
                <a:latin typeface="+mn-lt"/>
                <a:ea typeface="Lato Light" panose="020F0502020204030203" pitchFamily="34" charset="0"/>
                <a:cs typeface="Segoe UI" panose="020B0502040204020203" pitchFamily="34" charset="0"/>
              </a:rPr>
              <a:t> </a:t>
            </a:r>
            <a:r>
              <a:rPr lang="es-ES" altLang="en-US" sz="1800" b="1">
                <a:solidFill>
                  <a:srgbClr val="1D5353"/>
                </a:solidFill>
                <a:latin typeface="+mn-lt"/>
              </a:rPr>
              <a:t>oficio</a:t>
            </a:r>
            <a:r>
              <a:rPr lang="es-ES" altLang="en-US" sz="1800">
                <a:latin typeface="+mn-lt"/>
                <a:ea typeface="Lato Light" panose="020F0502020204030203" pitchFamily="34" charset="0"/>
                <a:cs typeface="Segoe UI" panose="020B0502040204020203" pitchFamily="34" charset="0"/>
              </a:rPr>
              <a:t>.</a:t>
            </a:r>
          </a:p>
          <a:p>
            <a:pPr algn="just">
              <a:lnSpc>
                <a:spcPct val="100000"/>
              </a:lnSpc>
              <a:spcBef>
                <a:spcPts val="0"/>
              </a:spcBef>
              <a:spcAft>
                <a:spcPts val="600"/>
              </a:spcAft>
              <a:buNone/>
            </a:pPr>
            <a:r>
              <a:rPr lang="es-ES" altLang="en-US" sz="1800" b="1">
                <a:latin typeface="+mn-lt"/>
                <a:ea typeface="Lato Light" panose="020F0502020204030203" pitchFamily="34" charset="0"/>
                <a:cs typeface="Segoe UI" panose="020B0502040204020203" pitchFamily="34" charset="0"/>
              </a:rPr>
              <a:t>Plazo: </a:t>
            </a:r>
            <a:r>
              <a:rPr lang="es-ES" altLang="en-US" sz="1800">
                <a:latin typeface="+mn-lt"/>
                <a:ea typeface="Lato Light" panose="020F0502020204030203" pitchFamily="34" charset="0"/>
                <a:cs typeface="Segoe UI" panose="020B0502040204020203" pitchFamily="34" charset="0"/>
              </a:rPr>
              <a:t>El </a:t>
            </a:r>
            <a:r>
              <a:rPr lang="es-ES" altLang="en-US" sz="1800" b="1">
                <a:solidFill>
                  <a:srgbClr val="1D5353"/>
                </a:solidFill>
                <a:latin typeface="+mn-lt"/>
              </a:rPr>
              <a:t>plazo</a:t>
            </a:r>
            <a:r>
              <a:rPr lang="es-ES" altLang="en-US" sz="1800">
                <a:latin typeface="+mn-lt"/>
                <a:ea typeface="Lato Light" panose="020F0502020204030203" pitchFamily="34" charset="0"/>
                <a:cs typeface="Segoe UI" panose="020B0502040204020203" pitchFamily="34" charset="0"/>
              </a:rPr>
              <a:t> máximo para la devolución, sin interés de demora, es hasta el 30 de abril de 2025.</a:t>
            </a:r>
          </a:p>
          <a:p>
            <a:pPr algn="just">
              <a:lnSpc>
                <a:spcPct val="100000"/>
              </a:lnSpc>
              <a:spcBef>
                <a:spcPts val="0"/>
              </a:spcBef>
              <a:spcAft>
                <a:spcPts val="600"/>
              </a:spcAft>
              <a:buNone/>
            </a:pPr>
            <a:r>
              <a:rPr lang="es-ES" altLang="en-US" sz="1800" b="1">
                <a:latin typeface="+mn-lt"/>
                <a:ea typeface="Lato Light" panose="020F0502020204030203" pitchFamily="34" charset="0"/>
                <a:cs typeface="Segoe UI" panose="020B0502040204020203" pitchFamily="34" charset="0"/>
              </a:rPr>
              <a:t>Dónde: </a:t>
            </a:r>
            <a:r>
              <a:rPr lang="es-ES" altLang="en-US" sz="1800">
                <a:latin typeface="+mn-lt"/>
                <a:ea typeface="Lato Light" panose="020F0502020204030203" pitchFamily="34" charset="0"/>
                <a:cs typeface="Segoe UI" panose="020B0502040204020203" pitchFamily="34" charset="0"/>
              </a:rPr>
              <a:t>El abono se realiza en la </a:t>
            </a:r>
            <a:r>
              <a:rPr lang="es-ES" altLang="en-US" sz="1800" b="1">
                <a:solidFill>
                  <a:srgbClr val="1D5353"/>
                </a:solidFill>
                <a:latin typeface="+mn-lt"/>
              </a:rPr>
              <a:t>cuenta bancaria actual </a:t>
            </a:r>
            <a:r>
              <a:rPr lang="es-ES" altLang="en-US" sz="1800">
                <a:latin typeface="+mn-lt"/>
                <a:ea typeface="Lato Light" panose="020F0502020204030203" pitchFamily="34" charset="0"/>
                <a:cs typeface="Segoe UI" panose="020B0502040204020203" pitchFamily="34" charset="0"/>
              </a:rPr>
              <a:t>en la que se realizan los cargos de las cuotas.</a:t>
            </a:r>
          </a:p>
          <a:p>
            <a:pPr algn="just">
              <a:lnSpc>
                <a:spcPct val="100000"/>
              </a:lnSpc>
              <a:spcBef>
                <a:spcPts val="0"/>
              </a:spcBef>
              <a:spcAft>
                <a:spcPts val="600"/>
              </a:spcAft>
              <a:buNone/>
            </a:pPr>
            <a:r>
              <a:rPr lang="es-ES" altLang="en-US" sz="1800" b="1">
                <a:latin typeface="+mn-lt"/>
                <a:ea typeface="Lato Light" panose="020F0502020204030203" pitchFamily="34" charset="0"/>
                <a:cs typeface="Segoe UI" panose="020B0502040204020203" pitchFamily="34" charset="0"/>
              </a:rPr>
              <a:t>Compensación de deudas:</a:t>
            </a:r>
            <a:r>
              <a:rPr lang="es-ES" altLang="en-US" sz="1800">
                <a:latin typeface="+mn-lt"/>
                <a:ea typeface="Lato Light" panose="020F0502020204030203" pitchFamily="34" charset="0"/>
                <a:cs typeface="Segoe UI" panose="020B0502040204020203" pitchFamily="34" charset="0"/>
              </a:rPr>
              <a:t> De existir deudas, éstas se compensarán de oficio con el importe de la devolución.</a:t>
            </a:r>
            <a:endParaRPr lang="es-ES" altLang="en-US" sz="1600">
              <a:latin typeface="+mn-lt"/>
              <a:ea typeface="Lato Light" panose="020F0502020204030203" pitchFamily="34" charset="0"/>
              <a:cs typeface="Segoe UI" panose="020B0502040204020203" pitchFamily="34" charset="0"/>
            </a:endParaRPr>
          </a:p>
        </p:txBody>
      </p:sp>
      <p:grpSp>
        <p:nvGrpSpPr>
          <p:cNvPr id="26" name="Group 15">
            <a:extLst>
              <a:ext uri="{FF2B5EF4-FFF2-40B4-BE49-F238E27FC236}">
                <a16:creationId xmlns:a16="http://schemas.microsoft.com/office/drawing/2014/main" id="{D7A243D3-0138-3341-ED29-7E09275B3197}"/>
              </a:ext>
            </a:extLst>
          </p:cNvPr>
          <p:cNvGrpSpPr>
            <a:grpSpLocks noChangeAspect="1"/>
          </p:cNvGrpSpPr>
          <p:nvPr/>
        </p:nvGrpSpPr>
        <p:grpSpPr>
          <a:xfrm>
            <a:off x="4914639" y="717018"/>
            <a:ext cx="2033617" cy="1931392"/>
            <a:chOff x="2593976" y="1049338"/>
            <a:chExt cx="5653087" cy="5368925"/>
          </a:xfrm>
        </p:grpSpPr>
        <p:sp>
          <p:nvSpPr>
            <p:cNvPr id="27" name="Freeform 5">
              <a:extLst>
                <a:ext uri="{FF2B5EF4-FFF2-40B4-BE49-F238E27FC236}">
                  <a16:creationId xmlns:a16="http://schemas.microsoft.com/office/drawing/2014/main" id="{724F68E9-0610-7BDF-1501-CE185D252920}"/>
                </a:ext>
              </a:extLst>
            </p:cNvPr>
            <p:cNvSpPr>
              <a:spLocks/>
            </p:cNvSpPr>
            <p:nvPr/>
          </p:nvSpPr>
          <p:spPr bwMode="auto">
            <a:xfrm>
              <a:off x="2593976" y="1049338"/>
              <a:ext cx="3760788" cy="3754437"/>
            </a:xfrm>
            <a:custGeom>
              <a:avLst/>
              <a:gdLst>
                <a:gd name="T0" fmla="*/ 236 w 1747"/>
                <a:gd name="T1" fmla="*/ 1357 h 1749"/>
                <a:gd name="T2" fmla="*/ 503 w 1747"/>
                <a:gd name="T3" fmla="*/ 236 h 1749"/>
                <a:gd name="T4" fmla="*/ 1624 w 1747"/>
                <a:gd name="T5" fmla="*/ 503 h 1749"/>
                <a:gd name="T6" fmla="*/ 1745 w 1747"/>
                <a:gd name="T7" fmla="*/ 941 h 1749"/>
                <a:gd name="T8" fmla="*/ 908 w 1747"/>
                <a:gd name="T9" fmla="*/ 1744 h 1749"/>
                <a:gd name="T10" fmla="*/ 156 w 1747"/>
                <a:gd name="T11" fmla="*/ 1744 h 1749"/>
                <a:gd name="T12" fmla="*/ 235 w 1747"/>
                <a:gd name="T13" fmla="*/ 1610 h 1749"/>
                <a:gd name="T14" fmla="*/ 236 w 1747"/>
                <a:gd name="T15" fmla="*/ 1357 h 1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1749">
                  <a:moveTo>
                    <a:pt x="236" y="1357"/>
                  </a:moveTo>
                  <a:cubicBezTo>
                    <a:pt x="0" y="974"/>
                    <a:pt x="119" y="472"/>
                    <a:pt x="503" y="236"/>
                  </a:cubicBezTo>
                  <a:cubicBezTo>
                    <a:pt x="886" y="0"/>
                    <a:pt x="1388" y="119"/>
                    <a:pt x="1624" y="503"/>
                  </a:cubicBezTo>
                  <a:cubicBezTo>
                    <a:pt x="1705" y="634"/>
                    <a:pt x="1747" y="787"/>
                    <a:pt x="1745" y="941"/>
                  </a:cubicBezTo>
                  <a:cubicBezTo>
                    <a:pt x="1730" y="1392"/>
                    <a:pt x="1359" y="1749"/>
                    <a:pt x="908" y="1744"/>
                  </a:cubicBezTo>
                  <a:cubicBezTo>
                    <a:pt x="156" y="1744"/>
                    <a:pt x="156" y="1744"/>
                    <a:pt x="156" y="1744"/>
                  </a:cubicBezTo>
                  <a:cubicBezTo>
                    <a:pt x="235" y="1610"/>
                    <a:pt x="235" y="1610"/>
                    <a:pt x="235" y="1610"/>
                  </a:cubicBezTo>
                  <a:cubicBezTo>
                    <a:pt x="282" y="1532"/>
                    <a:pt x="282" y="1435"/>
                    <a:pt x="236" y="135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6">
              <a:extLst>
                <a:ext uri="{FF2B5EF4-FFF2-40B4-BE49-F238E27FC236}">
                  <a16:creationId xmlns:a16="http://schemas.microsoft.com/office/drawing/2014/main" id="{55A1CCC7-1A67-17B9-F7BC-1A1F65E6072D}"/>
                </a:ext>
              </a:extLst>
            </p:cNvPr>
            <p:cNvSpPr>
              <a:spLocks/>
            </p:cNvSpPr>
            <p:nvPr/>
          </p:nvSpPr>
          <p:spPr bwMode="auto">
            <a:xfrm>
              <a:off x="4365626" y="2811463"/>
              <a:ext cx="3735388" cy="3487737"/>
            </a:xfrm>
            <a:custGeom>
              <a:avLst/>
              <a:gdLst>
                <a:gd name="T0" fmla="*/ 1499 w 1735"/>
                <a:gd name="T1" fmla="*/ 1235 h 1624"/>
                <a:gd name="T2" fmla="*/ 1232 w 1735"/>
                <a:gd name="T3" fmla="*/ 114 h 1624"/>
                <a:gd name="T4" fmla="*/ 914 w 1735"/>
                <a:gd name="T5" fmla="*/ 0 h 1624"/>
                <a:gd name="T6" fmla="*/ 922 w 1735"/>
                <a:gd name="T7" fmla="*/ 120 h 1624"/>
                <a:gd name="T8" fmla="*/ 85 w 1735"/>
                <a:gd name="T9" fmla="*/ 923 h 1624"/>
                <a:gd name="T10" fmla="*/ 0 w 1735"/>
                <a:gd name="T11" fmla="*/ 923 h 1624"/>
                <a:gd name="T12" fmla="*/ 827 w 1735"/>
                <a:gd name="T13" fmla="*/ 1622 h 1624"/>
                <a:gd name="T14" fmla="*/ 1580 w 1735"/>
                <a:gd name="T15" fmla="*/ 1622 h 1624"/>
                <a:gd name="T16" fmla="*/ 1500 w 1735"/>
                <a:gd name="T17" fmla="*/ 1487 h 1624"/>
                <a:gd name="T18" fmla="*/ 1499 w 1735"/>
                <a:gd name="T19" fmla="*/ 1235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 h="1624">
                  <a:moveTo>
                    <a:pt x="1499" y="1235"/>
                  </a:moveTo>
                  <a:cubicBezTo>
                    <a:pt x="1735" y="851"/>
                    <a:pt x="1615" y="349"/>
                    <a:pt x="1232" y="114"/>
                  </a:cubicBezTo>
                  <a:cubicBezTo>
                    <a:pt x="1135" y="54"/>
                    <a:pt x="1027" y="15"/>
                    <a:pt x="914" y="0"/>
                  </a:cubicBezTo>
                  <a:cubicBezTo>
                    <a:pt x="919" y="40"/>
                    <a:pt x="922" y="80"/>
                    <a:pt x="922" y="120"/>
                  </a:cubicBezTo>
                  <a:cubicBezTo>
                    <a:pt x="907" y="571"/>
                    <a:pt x="535" y="928"/>
                    <a:pt x="85" y="923"/>
                  </a:cubicBezTo>
                  <a:cubicBezTo>
                    <a:pt x="0" y="923"/>
                    <a:pt x="0" y="923"/>
                    <a:pt x="0" y="923"/>
                  </a:cubicBezTo>
                  <a:cubicBezTo>
                    <a:pt x="66" y="1328"/>
                    <a:pt x="417" y="1624"/>
                    <a:pt x="827" y="1622"/>
                  </a:cubicBezTo>
                  <a:cubicBezTo>
                    <a:pt x="1580" y="1622"/>
                    <a:pt x="1580" y="1622"/>
                    <a:pt x="1580" y="1622"/>
                  </a:cubicBezTo>
                  <a:cubicBezTo>
                    <a:pt x="1500" y="1487"/>
                    <a:pt x="1500" y="1487"/>
                    <a:pt x="1500" y="1487"/>
                  </a:cubicBezTo>
                  <a:cubicBezTo>
                    <a:pt x="1453" y="1410"/>
                    <a:pt x="1453" y="1313"/>
                    <a:pt x="1499" y="12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7">
              <a:extLst>
                <a:ext uri="{FF2B5EF4-FFF2-40B4-BE49-F238E27FC236}">
                  <a16:creationId xmlns:a16="http://schemas.microsoft.com/office/drawing/2014/main" id="{6CD05ACF-EC14-44F2-C41E-121BFCFFFE23}"/>
                </a:ext>
              </a:extLst>
            </p:cNvPr>
            <p:cNvSpPr>
              <a:spLocks noEditPoints="1"/>
            </p:cNvSpPr>
            <p:nvPr/>
          </p:nvSpPr>
          <p:spPr bwMode="auto">
            <a:xfrm>
              <a:off x="2636838" y="1123951"/>
              <a:ext cx="5610225" cy="5294312"/>
            </a:xfrm>
            <a:custGeom>
              <a:avLst/>
              <a:gdLst>
                <a:gd name="T0" fmla="*/ 2353 w 2606"/>
                <a:gd name="T1" fmla="*/ 2244 h 2466"/>
                <a:gd name="T2" fmla="*/ 2353 w 2606"/>
                <a:gd name="T3" fmla="*/ 2051 h 2466"/>
                <a:gd name="T4" fmla="*/ 2067 w 2606"/>
                <a:gd name="T5" fmla="*/ 850 h 2466"/>
                <a:gd name="T6" fmla="*/ 1771 w 2606"/>
                <a:gd name="T7" fmla="*/ 736 h 2466"/>
                <a:gd name="T8" fmla="*/ 1511 w 2606"/>
                <a:gd name="T9" fmla="*/ 258 h 2466"/>
                <a:gd name="T10" fmla="*/ 840 w 2606"/>
                <a:gd name="T11" fmla="*/ 21 h 2466"/>
                <a:gd name="T12" fmla="*/ 38 w 2606"/>
                <a:gd name="T13" fmla="*/ 960 h 2466"/>
                <a:gd name="T14" fmla="*/ 167 w 2606"/>
                <a:gd name="T15" fmla="*/ 1352 h 2466"/>
                <a:gd name="T16" fmla="*/ 167 w 2606"/>
                <a:gd name="T17" fmla="*/ 1544 h 2466"/>
                <a:gd name="T18" fmla="*/ 86 w 2606"/>
                <a:gd name="T19" fmla="*/ 1680 h 2466"/>
                <a:gd name="T20" fmla="*/ 106 w 2606"/>
                <a:gd name="T21" fmla="*/ 1759 h 2466"/>
                <a:gd name="T22" fmla="*/ 136 w 2606"/>
                <a:gd name="T23" fmla="*/ 1767 h 2466"/>
                <a:gd name="T24" fmla="*/ 755 w 2606"/>
                <a:gd name="T25" fmla="*/ 1767 h 2466"/>
                <a:gd name="T26" fmla="*/ 1628 w 2606"/>
                <a:gd name="T27" fmla="*/ 2466 h 2466"/>
                <a:gd name="T28" fmla="*/ 2383 w 2606"/>
                <a:gd name="T29" fmla="*/ 2466 h 2466"/>
                <a:gd name="T30" fmla="*/ 2441 w 2606"/>
                <a:gd name="T31" fmla="*/ 2408 h 2466"/>
                <a:gd name="T32" fmla="*/ 2433 w 2606"/>
                <a:gd name="T33" fmla="*/ 2378 h 2466"/>
                <a:gd name="T34" fmla="*/ 2353 w 2606"/>
                <a:gd name="T35" fmla="*/ 2244 h 2466"/>
                <a:gd name="T36" fmla="*/ 237 w 2606"/>
                <a:gd name="T37" fmla="*/ 1651 h 2466"/>
                <a:gd name="T38" fmla="*/ 265 w 2606"/>
                <a:gd name="T39" fmla="*/ 1604 h 2466"/>
                <a:gd name="T40" fmla="*/ 265 w 2606"/>
                <a:gd name="T41" fmla="*/ 1291 h 2466"/>
                <a:gd name="T42" fmla="*/ 513 w 2606"/>
                <a:gd name="T43" fmla="*/ 250 h 2466"/>
                <a:gd name="T44" fmla="*/ 1554 w 2606"/>
                <a:gd name="T45" fmla="*/ 498 h 2466"/>
                <a:gd name="T46" fmla="*/ 1667 w 2606"/>
                <a:gd name="T47" fmla="*/ 905 h 2466"/>
                <a:gd name="T48" fmla="*/ 888 w 2606"/>
                <a:gd name="T49" fmla="*/ 1651 h 2466"/>
                <a:gd name="T50" fmla="*/ 237 w 2606"/>
                <a:gd name="T51" fmla="*/ 1651 h 2466"/>
                <a:gd name="T52" fmla="*/ 1630 w 2606"/>
                <a:gd name="T53" fmla="*/ 2350 h 2466"/>
                <a:gd name="T54" fmla="*/ 874 w 2606"/>
                <a:gd name="T55" fmla="*/ 1767 h 2466"/>
                <a:gd name="T56" fmla="*/ 888 w 2606"/>
                <a:gd name="T57" fmla="*/ 1767 h 2466"/>
                <a:gd name="T58" fmla="*/ 1783 w 2606"/>
                <a:gd name="T59" fmla="*/ 907 h 2466"/>
                <a:gd name="T60" fmla="*/ 1783 w 2606"/>
                <a:gd name="T61" fmla="*/ 856 h 2466"/>
                <a:gd name="T62" fmla="*/ 2347 w 2606"/>
                <a:gd name="T63" fmla="*/ 1766 h 2466"/>
                <a:gd name="T64" fmla="*/ 2254 w 2606"/>
                <a:gd name="T65" fmla="*/ 1990 h 2466"/>
                <a:gd name="T66" fmla="*/ 2254 w 2606"/>
                <a:gd name="T67" fmla="*/ 2302 h 2466"/>
                <a:gd name="T68" fmla="*/ 2282 w 2606"/>
                <a:gd name="T69" fmla="*/ 2350 h 2466"/>
                <a:gd name="T70" fmla="*/ 1630 w 2606"/>
                <a:gd name="T71" fmla="*/ 2350 h 2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6" h="2466">
                  <a:moveTo>
                    <a:pt x="2353" y="2244"/>
                  </a:moveTo>
                  <a:cubicBezTo>
                    <a:pt x="2318" y="2185"/>
                    <a:pt x="2318" y="2111"/>
                    <a:pt x="2353" y="2051"/>
                  </a:cubicBezTo>
                  <a:cubicBezTo>
                    <a:pt x="2606" y="1641"/>
                    <a:pt x="2478" y="1103"/>
                    <a:pt x="2067" y="850"/>
                  </a:cubicBezTo>
                  <a:cubicBezTo>
                    <a:pt x="1976" y="794"/>
                    <a:pt x="1876" y="756"/>
                    <a:pt x="1771" y="736"/>
                  </a:cubicBezTo>
                  <a:cubicBezTo>
                    <a:pt x="1738" y="553"/>
                    <a:pt x="1646" y="385"/>
                    <a:pt x="1511" y="258"/>
                  </a:cubicBezTo>
                  <a:cubicBezTo>
                    <a:pt x="1331" y="87"/>
                    <a:pt x="1087" y="0"/>
                    <a:pt x="840" y="21"/>
                  </a:cubicBezTo>
                  <a:cubicBezTo>
                    <a:pt x="359" y="59"/>
                    <a:pt x="0" y="479"/>
                    <a:pt x="38" y="960"/>
                  </a:cubicBezTo>
                  <a:cubicBezTo>
                    <a:pt x="49" y="1099"/>
                    <a:pt x="93" y="1234"/>
                    <a:pt x="167" y="1352"/>
                  </a:cubicBezTo>
                  <a:cubicBezTo>
                    <a:pt x="202" y="1411"/>
                    <a:pt x="202" y="1485"/>
                    <a:pt x="167" y="1544"/>
                  </a:cubicBezTo>
                  <a:cubicBezTo>
                    <a:pt x="86" y="1680"/>
                    <a:pt x="86" y="1680"/>
                    <a:pt x="86" y="1680"/>
                  </a:cubicBezTo>
                  <a:cubicBezTo>
                    <a:pt x="69" y="1707"/>
                    <a:pt x="78" y="1743"/>
                    <a:pt x="106" y="1759"/>
                  </a:cubicBezTo>
                  <a:cubicBezTo>
                    <a:pt x="115" y="1765"/>
                    <a:pt x="125" y="1767"/>
                    <a:pt x="136" y="1767"/>
                  </a:cubicBezTo>
                  <a:cubicBezTo>
                    <a:pt x="755" y="1767"/>
                    <a:pt x="755" y="1767"/>
                    <a:pt x="755" y="1767"/>
                  </a:cubicBezTo>
                  <a:cubicBezTo>
                    <a:pt x="846" y="2176"/>
                    <a:pt x="1209" y="2466"/>
                    <a:pt x="1628" y="2466"/>
                  </a:cubicBezTo>
                  <a:cubicBezTo>
                    <a:pt x="2383" y="2466"/>
                    <a:pt x="2383" y="2466"/>
                    <a:pt x="2383" y="2466"/>
                  </a:cubicBezTo>
                  <a:cubicBezTo>
                    <a:pt x="2415" y="2466"/>
                    <a:pt x="2441" y="2440"/>
                    <a:pt x="2441" y="2408"/>
                  </a:cubicBezTo>
                  <a:cubicBezTo>
                    <a:pt x="2441" y="2397"/>
                    <a:pt x="2438" y="2387"/>
                    <a:pt x="2433" y="2378"/>
                  </a:cubicBezTo>
                  <a:lnTo>
                    <a:pt x="2353" y="2244"/>
                  </a:lnTo>
                  <a:close/>
                  <a:moveTo>
                    <a:pt x="237" y="1651"/>
                  </a:moveTo>
                  <a:cubicBezTo>
                    <a:pt x="265" y="1604"/>
                    <a:pt x="265" y="1604"/>
                    <a:pt x="265" y="1604"/>
                  </a:cubicBezTo>
                  <a:cubicBezTo>
                    <a:pt x="324" y="1508"/>
                    <a:pt x="324" y="1387"/>
                    <a:pt x="265" y="1291"/>
                  </a:cubicBezTo>
                  <a:cubicBezTo>
                    <a:pt x="46" y="935"/>
                    <a:pt x="157" y="469"/>
                    <a:pt x="513" y="250"/>
                  </a:cubicBezTo>
                  <a:cubicBezTo>
                    <a:pt x="869" y="31"/>
                    <a:pt x="1335" y="142"/>
                    <a:pt x="1554" y="498"/>
                  </a:cubicBezTo>
                  <a:cubicBezTo>
                    <a:pt x="1630" y="620"/>
                    <a:pt x="1669" y="762"/>
                    <a:pt x="1667" y="905"/>
                  </a:cubicBezTo>
                  <a:cubicBezTo>
                    <a:pt x="1653" y="1324"/>
                    <a:pt x="1307" y="1655"/>
                    <a:pt x="888" y="1651"/>
                  </a:cubicBezTo>
                  <a:lnTo>
                    <a:pt x="237" y="1651"/>
                  </a:lnTo>
                  <a:close/>
                  <a:moveTo>
                    <a:pt x="1630" y="2350"/>
                  </a:moveTo>
                  <a:cubicBezTo>
                    <a:pt x="1275" y="2352"/>
                    <a:pt x="963" y="2112"/>
                    <a:pt x="874" y="1767"/>
                  </a:cubicBezTo>
                  <a:cubicBezTo>
                    <a:pt x="888" y="1767"/>
                    <a:pt x="888" y="1767"/>
                    <a:pt x="888" y="1767"/>
                  </a:cubicBezTo>
                  <a:cubicBezTo>
                    <a:pt x="1370" y="1771"/>
                    <a:pt x="1768" y="1389"/>
                    <a:pt x="1783" y="907"/>
                  </a:cubicBezTo>
                  <a:cubicBezTo>
                    <a:pt x="1783" y="890"/>
                    <a:pt x="1783" y="873"/>
                    <a:pt x="1783" y="856"/>
                  </a:cubicBezTo>
                  <a:cubicBezTo>
                    <a:pt x="2190" y="952"/>
                    <a:pt x="2442" y="1359"/>
                    <a:pt x="2347" y="1766"/>
                  </a:cubicBezTo>
                  <a:cubicBezTo>
                    <a:pt x="2328" y="1845"/>
                    <a:pt x="2297" y="1921"/>
                    <a:pt x="2254" y="1990"/>
                  </a:cubicBezTo>
                  <a:cubicBezTo>
                    <a:pt x="2196" y="2086"/>
                    <a:pt x="2196" y="2206"/>
                    <a:pt x="2254" y="2302"/>
                  </a:cubicBezTo>
                  <a:cubicBezTo>
                    <a:pt x="2282" y="2350"/>
                    <a:pt x="2282" y="2350"/>
                    <a:pt x="2282" y="2350"/>
                  </a:cubicBezTo>
                  <a:cubicBezTo>
                    <a:pt x="1630" y="2350"/>
                    <a:pt x="1630" y="2350"/>
                    <a:pt x="1630" y="2350"/>
                  </a:cubicBezTo>
                  <a:close/>
                </a:path>
              </a:pathLst>
            </a:custGeom>
            <a:solidFill>
              <a:schemeClr val="bg1">
                <a:lumMod val="85000"/>
                <a:alpha val="6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8">
              <a:extLst>
                <a:ext uri="{FF2B5EF4-FFF2-40B4-BE49-F238E27FC236}">
                  <a16:creationId xmlns:a16="http://schemas.microsoft.com/office/drawing/2014/main" id="{E01E0136-2A1C-70A2-0259-57E7CC7779CB}"/>
                </a:ext>
              </a:extLst>
            </p:cNvPr>
            <p:cNvSpPr>
              <a:spLocks/>
            </p:cNvSpPr>
            <p:nvPr/>
          </p:nvSpPr>
          <p:spPr bwMode="auto">
            <a:xfrm>
              <a:off x="3930651" y="2232025"/>
              <a:ext cx="1166813" cy="1128712"/>
            </a:xfrm>
            <a:custGeom>
              <a:avLst/>
              <a:gdLst>
                <a:gd name="T0" fmla="*/ 373 w 542"/>
                <a:gd name="T1" fmla="*/ 238 h 526"/>
                <a:gd name="T2" fmla="*/ 373 w 542"/>
                <a:gd name="T3" fmla="*/ 238 h 526"/>
                <a:gd name="T4" fmla="*/ 178 w 542"/>
                <a:gd name="T5" fmla="*/ 339 h 526"/>
                <a:gd name="T6" fmla="*/ 173 w 542"/>
                <a:gd name="T7" fmla="*/ 345 h 526"/>
                <a:gd name="T8" fmla="*/ 198 w 542"/>
                <a:gd name="T9" fmla="*/ 526 h 526"/>
                <a:gd name="T10" fmla="*/ 315 w 542"/>
                <a:gd name="T11" fmla="*/ 526 h 526"/>
                <a:gd name="T12" fmla="*/ 327 w 542"/>
                <a:gd name="T13" fmla="*/ 457 h 526"/>
                <a:gd name="T14" fmla="*/ 542 w 542"/>
                <a:gd name="T15" fmla="*/ 236 h 526"/>
                <a:gd name="T16" fmla="*/ 542 w 542"/>
                <a:gd name="T17" fmla="*/ 236 h 526"/>
                <a:gd name="T18" fmla="*/ 272 w 542"/>
                <a:gd name="T19" fmla="*/ 3 h 526"/>
                <a:gd name="T20" fmla="*/ 0 w 542"/>
                <a:gd name="T21" fmla="*/ 123 h 526"/>
                <a:gd name="T22" fmla="*/ 102 w 542"/>
                <a:gd name="T23" fmla="*/ 236 h 526"/>
                <a:gd name="T24" fmla="*/ 269 w 542"/>
                <a:gd name="T25" fmla="*/ 159 h 526"/>
                <a:gd name="T26" fmla="*/ 373 w 542"/>
                <a:gd name="T27" fmla="*/ 23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526">
                  <a:moveTo>
                    <a:pt x="373" y="238"/>
                  </a:moveTo>
                  <a:cubicBezTo>
                    <a:pt x="373" y="238"/>
                    <a:pt x="373" y="238"/>
                    <a:pt x="373" y="238"/>
                  </a:cubicBezTo>
                  <a:cubicBezTo>
                    <a:pt x="373" y="296"/>
                    <a:pt x="319" y="333"/>
                    <a:pt x="178" y="339"/>
                  </a:cubicBezTo>
                  <a:cubicBezTo>
                    <a:pt x="173" y="345"/>
                    <a:pt x="173" y="345"/>
                    <a:pt x="173" y="345"/>
                  </a:cubicBezTo>
                  <a:cubicBezTo>
                    <a:pt x="198" y="526"/>
                    <a:pt x="198" y="526"/>
                    <a:pt x="198" y="526"/>
                  </a:cubicBezTo>
                  <a:cubicBezTo>
                    <a:pt x="315" y="526"/>
                    <a:pt x="315" y="526"/>
                    <a:pt x="315" y="526"/>
                  </a:cubicBezTo>
                  <a:cubicBezTo>
                    <a:pt x="327" y="457"/>
                    <a:pt x="327" y="457"/>
                    <a:pt x="327" y="457"/>
                  </a:cubicBezTo>
                  <a:cubicBezTo>
                    <a:pt x="446" y="436"/>
                    <a:pt x="542" y="378"/>
                    <a:pt x="542" y="236"/>
                  </a:cubicBezTo>
                  <a:cubicBezTo>
                    <a:pt x="542" y="236"/>
                    <a:pt x="542" y="236"/>
                    <a:pt x="542" y="236"/>
                  </a:cubicBezTo>
                  <a:cubicBezTo>
                    <a:pt x="542" y="88"/>
                    <a:pt x="433" y="3"/>
                    <a:pt x="272" y="3"/>
                  </a:cubicBezTo>
                  <a:cubicBezTo>
                    <a:pt x="168" y="0"/>
                    <a:pt x="68" y="44"/>
                    <a:pt x="0" y="123"/>
                  </a:cubicBezTo>
                  <a:cubicBezTo>
                    <a:pt x="102" y="236"/>
                    <a:pt x="102" y="236"/>
                    <a:pt x="102" y="236"/>
                  </a:cubicBezTo>
                  <a:cubicBezTo>
                    <a:pt x="145" y="188"/>
                    <a:pt x="205" y="160"/>
                    <a:pt x="269" y="159"/>
                  </a:cubicBezTo>
                  <a:cubicBezTo>
                    <a:pt x="336" y="159"/>
                    <a:pt x="373" y="188"/>
                    <a:pt x="373" y="2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Rectangle 9">
              <a:extLst>
                <a:ext uri="{FF2B5EF4-FFF2-40B4-BE49-F238E27FC236}">
                  <a16:creationId xmlns:a16="http://schemas.microsoft.com/office/drawing/2014/main" id="{23D9D536-7771-6DCE-3D17-E9569E11F6B7}"/>
                </a:ext>
              </a:extLst>
            </p:cNvPr>
            <p:cNvSpPr>
              <a:spLocks noChangeArrowheads="1"/>
            </p:cNvSpPr>
            <p:nvPr/>
          </p:nvSpPr>
          <p:spPr bwMode="auto">
            <a:xfrm>
              <a:off x="4279901" y="3549650"/>
              <a:ext cx="387350" cy="382587"/>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grpSp>
        <p:nvGrpSpPr>
          <p:cNvPr id="4" name="Grupo 3">
            <a:extLst>
              <a:ext uri="{FF2B5EF4-FFF2-40B4-BE49-F238E27FC236}">
                <a16:creationId xmlns:a16="http://schemas.microsoft.com/office/drawing/2014/main" id="{AF7291F3-DD18-6A6E-2227-6F3139811720}"/>
              </a:ext>
            </a:extLst>
          </p:cNvPr>
          <p:cNvGrpSpPr/>
          <p:nvPr/>
        </p:nvGrpSpPr>
        <p:grpSpPr>
          <a:xfrm>
            <a:off x="83315" y="100378"/>
            <a:ext cx="11312995" cy="630845"/>
            <a:chOff x="101977" y="91047"/>
            <a:chExt cx="11312995" cy="630845"/>
          </a:xfrm>
        </p:grpSpPr>
        <p:sp>
          <p:nvSpPr>
            <p:cNvPr id="12" name="TextBox 12">
              <a:extLst>
                <a:ext uri="{FF2B5EF4-FFF2-40B4-BE49-F238E27FC236}">
                  <a16:creationId xmlns:a16="http://schemas.microsoft.com/office/drawing/2014/main" id="{6CFBA362-84F0-C978-FA44-4B714FAE897A}"/>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Finalización del proceso</a:t>
              </a:r>
            </a:p>
          </p:txBody>
        </p:sp>
        <p:grpSp>
          <p:nvGrpSpPr>
            <p:cNvPr id="13" name="Grupo 12">
              <a:extLst>
                <a:ext uri="{FF2B5EF4-FFF2-40B4-BE49-F238E27FC236}">
                  <a16:creationId xmlns:a16="http://schemas.microsoft.com/office/drawing/2014/main" id="{3E03DF9E-8D26-E104-6951-ED099DE25033}"/>
                </a:ext>
              </a:extLst>
            </p:cNvPr>
            <p:cNvGrpSpPr/>
            <p:nvPr/>
          </p:nvGrpSpPr>
          <p:grpSpPr>
            <a:xfrm>
              <a:off x="101977" y="91047"/>
              <a:ext cx="712074" cy="630845"/>
              <a:chOff x="101977" y="91047"/>
              <a:chExt cx="712074" cy="630845"/>
            </a:xfrm>
          </p:grpSpPr>
          <p:sp>
            <p:nvSpPr>
              <p:cNvPr id="14" name="Graphic 10">
                <a:extLst>
                  <a:ext uri="{FF2B5EF4-FFF2-40B4-BE49-F238E27FC236}">
                    <a16:creationId xmlns:a16="http://schemas.microsoft.com/office/drawing/2014/main" id="{D64B4C4A-B7D5-32E8-FF7A-7FD4C1C5EE3F}"/>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38">
                <a:extLst>
                  <a:ext uri="{FF2B5EF4-FFF2-40B4-BE49-F238E27FC236}">
                    <a16:creationId xmlns:a16="http://schemas.microsoft.com/office/drawing/2014/main" id="{B6D6C6BE-2F7D-6E8C-81A1-843B26220B13}"/>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a:t>
                </a:r>
                <a:r>
                  <a:rPr lang="en-US" sz="2200" b="1">
                    <a:solidFill>
                      <a:prstClr val="white"/>
                    </a:solidFill>
                    <a:latin typeface="Calibri" panose="020F0502020204030204"/>
                  </a:rPr>
                  <a:t>5</a:t>
                </a:r>
                <a:endParaRPr kumimoji="0" lang="en-US" sz="2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
        <p:nvSpPr>
          <p:cNvPr id="2" name="Marcador de número de diapositiva 414">
            <a:extLst>
              <a:ext uri="{FF2B5EF4-FFF2-40B4-BE49-F238E27FC236}">
                <a16:creationId xmlns:a16="http://schemas.microsoft.com/office/drawing/2014/main" id="{896578F3-EE09-15A0-5AA6-F34CDA86AB2F}"/>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Subtitle 2">
            <a:extLst>
              <a:ext uri="{FF2B5EF4-FFF2-40B4-BE49-F238E27FC236}">
                <a16:creationId xmlns:a16="http://schemas.microsoft.com/office/drawing/2014/main" id="{9330438D-C1AA-D3B5-CE03-963399D78DBB}"/>
              </a:ext>
            </a:extLst>
          </p:cNvPr>
          <p:cNvSpPr txBox="1">
            <a:spLocks noChangeArrowheads="1"/>
          </p:cNvSpPr>
          <p:nvPr/>
        </p:nvSpPr>
        <p:spPr bwMode="auto">
          <a:xfrm>
            <a:off x="6650573" y="1829192"/>
            <a:ext cx="4731952"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2400" b="1">
                <a:solidFill>
                  <a:srgbClr val="D73A2C"/>
                </a:solidFill>
                <a:latin typeface="+mn-lt"/>
                <a:ea typeface="Lato Light" panose="020F0502020204030203" pitchFamily="34" charset="0"/>
                <a:cs typeface="Segoe UI" panose="020B0502040204020203" pitchFamily="34" charset="0"/>
              </a:rPr>
              <a:t>¿Cuándo se recibe el importe de la devolución?</a:t>
            </a:r>
          </a:p>
        </p:txBody>
      </p:sp>
      <p:grpSp>
        <p:nvGrpSpPr>
          <p:cNvPr id="11" name="Group 2">
            <a:extLst>
              <a:ext uri="{FF2B5EF4-FFF2-40B4-BE49-F238E27FC236}">
                <a16:creationId xmlns:a16="http://schemas.microsoft.com/office/drawing/2014/main" id="{BC30A08E-95AE-7B79-2A48-D4973ADDA24C}"/>
              </a:ext>
            </a:extLst>
          </p:cNvPr>
          <p:cNvGrpSpPr/>
          <p:nvPr/>
        </p:nvGrpSpPr>
        <p:grpSpPr>
          <a:xfrm flipV="1">
            <a:off x="10382504" y="447018"/>
            <a:ext cx="1809496" cy="1931444"/>
            <a:chOff x="9424376" y="3913857"/>
            <a:chExt cx="2783546" cy="2971140"/>
          </a:xfrm>
        </p:grpSpPr>
        <p:sp>
          <p:nvSpPr>
            <p:cNvPr id="17" name="Freeform: Shape 3">
              <a:extLst>
                <a:ext uri="{FF2B5EF4-FFF2-40B4-BE49-F238E27FC236}">
                  <a16:creationId xmlns:a16="http://schemas.microsoft.com/office/drawing/2014/main" id="{FE0BF14B-C21E-4131-AEFA-BFD88888EA8F}"/>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5">
              <a:extLst>
                <a:ext uri="{FF2B5EF4-FFF2-40B4-BE49-F238E27FC236}">
                  <a16:creationId xmlns:a16="http://schemas.microsoft.com/office/drawing/2014/main" id="{4BDBE8F2-C975-E108-F315-3BD5260E4127}"/>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0B3EB025-CF87-F1A8-5750-54E9359B8385}"/>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5" name="Imagen 4">
            <a:extLst>
              <a:ext uri="{FF2B5EF4-FFF2-40B4-BE49-F238E27FC236}">
                <a16:creationId xmlns:a16="http://schemas.microsoft.com/office/drawing/2014/main" id="{EA5F87D0-7E38-CE20-0E41-423A8A4BB005}"/>
              </a:ext>
            </a:extLst>
          </p:cNvPr>
          <p:cNvPicPr>
            <a:picLocks noChangeAspect="1"/>
          </p:cNvPicPr>
          <p:nvPr/>
        </p:nvPicPr>
        <p:blipFill>
          <a:blip r:embed="rId2"/>
          <a:stretch>
            <a:fillRect/>
          </a:stretch>
        </p:blipFill>
        <p:spPr>
          <a:xfrm>
            <a:off x="3609762" y="156391"/>
            <a:ext cx="2196000" cy="566401"/>
          </a:xfrm>
          <a:prstGeom prst="rect">
            <a:avLst/>
          </a:prstGeom>
        </p:spPr>
      </p:pic>
    </p:spTree>
    <p:extLst>
      <p:ext uri="{BB962C8B-B14F-4D97-AF65-F5344CB8AC3E}">
        <p14:creationId xmlns:p14="http://schemas.microsoft.com/office/powerpoint/2010/main" val="144633831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20">
            <a:extLst>
              <a:ext uri="{FF2B5EF4-FFF2-40B4-BE49-F238E27FC236}">
                <a16:creationId xmlns:a16="http://schemas.microsoft.com/office/drawing/2014/main" id="{71879315-0642-601E-C4AA-764806668FB4}"/>
              </a:ext>
            </a:extLst>
          </p:cNvPr>
          <p:cNvPicPr>
            <a:picLocks noChangeAspect="1"/>
          </p:cNvPicPr>
          <p:nvPr/>
        </p:nvPicPr>
        <p:blipFill>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t="22" b="22"/>
          <a:stretch/>
        </p:blipFill>
        <p:spPr>
          <a:xfrm>
            <a:off x="0" y="1116989"/>
            <a:ext cx="5636192" cy="5741011"/>
          </a:xfrm>
          <a:prstGeom prst="rect">
            <a:avLst/>
          </a:prstGeom>
        </p:spPr>
      </p:pic>
      <p:sp>
        <p:nvSpPr>
          <p:cNvPr id="11" name="Marcador de número de diapositiva 414">
            <a:extLst>
              <a:ext uri="{FF2B5EF4-FFF2-40B4-BE49-F238E27FC236}">
                <a16:creationId xmlns:a16="http://schemas.microsoft.com/office/drawing/2014/main" id="{8D3AA359-B981-E313-2AA7-C8C60F4EF1BE}"/>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72</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3" name="Rectangle 21">
            <a:extLst>
              <a:ext uri="{FF2B5EF4-FFF2-40B4-BE49-F238E27FC236}">
                <a16:creationId xmlns:a16="http://schemas.microsoft.com/office/drawing/2014/main" id="{E1BBD1B2-2193-2BB9-CB59-C3AE4D65E3C8}"/>
              </a:ext>
            </a:extLst>
          </p:cNvPr>
          <p:cNvSpPr/>
          <p:nvPr/>
        </p:nvSpPr>
        <p:spPr>
          <a:xfrm>
            <a:off x="5641881" y="1122880"/>
            <a:ext cx="6552000" cy="5741922"/>
          </a:xfrm>
          <a:prstGeom prst="rect">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grpSp>
        <p:nvGrpSpPr>
          <p:cNvPr id="26" name="Group 15">
            <a:extLst>
              <a:ext uri="{FF2B5EF4-FFF2-40B4-BE49-F238E27FC236}">
                <a16:creationId xmlns:a16="http://schemas.microsoft.com/office/drawing/2014/main" id="{D7A243D3-0138-3341-ED29-7E09275B3197}"/>
              </a:ext>
            </a:extLst>
          </p:cNvPr>
          <p:cNvGrpSpPr>
            <a:grpSpLocks noChangeAspect="1"/>
          </p:cNvGrpSpPr>
          <p:nvPr/>
        </p:nvGrpSpPr>
        <p:grpSpPr>
          <a:xfrm>
            <a:off x="4619384" y="964788"/>
            <a:ext cx="2033617" cy="1931392"/>
            <a:chOff x="2593976" y="1049338"/>
            <a:chExt cx="5653087" cy="5368925"/>
          </a:xfrm>
        </p:grpSpPr>
        <p:sp>
          <p:nvSpPr>
            <p:cNvPr id="27" name="Freeform 5">
              <a:extLst>
                <a:ext uri="{FF2B5EF4-FFF2-40B4-BE49-F238E27FC236}">
                  <a16:creationId xmlns:a16="http://schemas.microsoft.com/office/drawing/2014/main" id="{724F68E9-0610-7BDF-1501-CE185D252920}"/>
                </a:ext>
              </a:extLst>
            </p:cNvPr>
            <p:cNvSpPr>
              <a:spLocks/>
            </p:cNvSpPr>
            <p:nvPr/>
          </p:nvSpPr>
          <p:spPr bwMode="auto">
            <a:xfrm>
              <a:off x="2593976" y="1049338"/>
              <a:ext cx="3760788" cy="3754437"/>
            </a:xfrm>
            <a:custGeom>
              <a:avLst/>
              <a:gdLst>
                <a:gd name="T0" fmla="*/ 236 w 1747"/>
                <a:gd name="T1" fmla="*/ 1357 h 1749"/>
                <a:gd name="T2" fmla="*/ 503 w 1747"/>
                <a:gd name="T3" fmla="*/ 236 h 1749"/>
                <a:gd name="T4" fmla="*/ 1624 w 1747"/>
                <a:gd name="T5" fmla="*/ 503 h 1749"/>
                <a:gd name="T6" fmla="*/ 1745 w 1747"/>
                <a:gd name="T7" fmla="*/ 941 h 1749"/>
                <a:gd name="T8" fmla="*/ 908 w 1747"/>
                <a:gd name="T9" fmla="*/ 1744 h 1749"/>
                <a:gd name="T10" fmla="*/ 156 w 1747"/>
                <a:gd name="T11" fmla="*/ 1744 h 1749"/>
                <a:gd name="T12" fmla="*/ 235 w 1747"/>
                <a:gd name="T13" fmla="*/ 1610 h 1749"/>
                <a:gd name="T14" fmla="*/ 236 w 1747"/>
                <a:gd name="T15" fmla="*/ 1357 h 1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1749">
                  <a:moveTo>
                    <a:pt x="236" y="1357"/>
                  </a:moveTo>
                  <a:cubicBezTo>
                    <a:pt x="0" y="974"/>
                    <a:pt x="119" y="472"/>
                    <a:pt x="503" y="236"/>
                  </a:cubicBezTo>
                  <a:cubicBezTo>
                    <a:pt x="886" y="0"/>
                    <a:pt x="1388" y="119"/>
                    <a:pt x="1624" y="503"/>
                  </a:cubicBezTo>
                  <a:cubicBezTo>
                    <a:pt x="1705" y="634"/>
                    <a:pt x="1747" y="787"/>
                    <a:pt x="1745" y="941"/>
                  </a:cubicBezTo>
                  <a:cubicBezTo>
                    <a:pt x="1730" y="1392"/>
                    <a:pt x="1359" y="1749"/>
                    <a:pt x="908" y="1744"/>
                  </a:cubicBezTo>
                  <a:cubicBezTo>
                    <a:pt x="156" y="1744"/>
                    <a:pt x="156" y="1744"/>
                    <a:pt x="156" y="1744"/>
                  </a:cubicBezTo>
                  <a:cubicBezTo>
                    <a:pt x="235" y="1610"/>
                    <a:pt x="235" y="1610"/>
                    <a:pt x="235" y="1610"/>
                  </a:cubicBezTo>
                  <a:cubicBezTo>
                    <a:pt x="282" y="1532"/>
                    <a:pt x="282" y="1435"/>
                    <a:pt x="236" y="135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9" name="Freeform 6">
              <a:extLst>
                <a:ext uri="{FF2B5EF4-FFF2-40B4-BE49-F238E27FC236}">
                  <a16:creationId xmlns:a16="http://schemas.microsoft.com/office/drawing/2014/main" id="{55A1CCC7-1A67-17B9-F7BC-1A1F65E6072D}"/>
                </a:ext>
              </a:extLst>
            </p:cNvPr>
            <p:cNvSpPr>
              <a:spLocks/>
            </p:cNvSpPr>
            <p:nvPr/>
          </p:nvSpPr>
          <p:spPr bwMode="auto">
            <a:xfrm>
              <a:off x="4365626" y="2811463"/>
              <a:ext cx="3735388" cy="3487737"/>
            </a:xfrm>
            <a:custGeom>
              <a:avLst/>
              <a:gdLst>
                <a:gd name="T0" fmla="*/ 1499 w 1735"/>
                <a:gd name="T1" fmla="*/ 1235 h 1624"/>
                <a:gd name="T2" fmla="*/ 1232 w 1735"/>
                <a:gd name="T3" fmla="*/ 114 h 1624"/>
                <a:gd name="T4" fmla="*/ 914 w 1735"/>
                <a:gd name="T5" fmla="*/ 0 h 1624"/>
                <a:gd name="T6" fmla="*/ 922 w 1735"/>
                <a:gd name="T7" fmla="*/ 120 h 1624"/>
                <a:gd name="T8" fmla="*/ 85 w 1735"/>
                <a:gd name="T9" fmla="*/ 923 h 1624"/>
                <a:gd name="T10" fmla="*/ 0 w 1735"/>
                <a:gd name="T11" fmla="*/ 923 h 1624"/>
                <a:gd name="T12" fmla="*/ 827 w 1735"/>
                <a:gd name="T13" fmla="*/ 1622 h 1624"/>
                <a:gd name="T14" fmla="*/ 1580 w 1735"/>
                <a:gd name="T15" fmla="*/ 1622 h 1624"/>
                <a:gd name="T16" fmla="*/ 1500 w 1735"/>
                <a:gd name="T17" fmla="*/ 1487 h 1624"/>
                <a:gd name="T18" fmla="*/ 1499 w 1735"/>
                <a:gd name="T19" fmla="*/ 1235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 h="1624">
                  <a:moveTo>
                    <a:pt x="1499" y="1235"/>
                  </a:moveTo>
                  <a:cubicBezTo>
                    <a:pt x="1735" y="851"/>
                    <a:pt x="1615" y="349"/>
                    <a:pt x="1232" y="114"/>
                  </a:cubicBezTo>
                  <a:cubicBezTo>
                    <a:pt x="1135" y="54"/>
                    <a:pt x="1027" y="15"/>
                    <a:pt x="914" y="0"/>
                  </a:cubicBezTo>
                  <a:cubicBezTo>
                    <a:pt x="919" y="40"/>
                    <a:pt x="922" y="80"/>
                    <a:pt x="922" y="120"/>
                  </a:cubicBezTo>
                  <a:cubicBezTo>
                    <a:pt x="907" y="571"/>
                    <a:pt x="535" y="928"/>
                    <a:pt x="85" y="923"/>
                  </a:cubicBezTo>
                  <a:cubicBezTo>
                    <a:pt x="0" y="923"/>
                    <a:pt x="0" y="923"/>
                    <a:pt x="0" y="923"/>
                  </a:cubicBezTo>
                  <a:cubicBezTo>
                    <a:pt x="66" y="1328"/>
                    <a:pt x="417" y="1624"/>
                    <a:pt x="827" y="1622"/>
                  </a:cubicBezTo>
                  <a:cubicBezTo>
                    <a:pt x="1580" y="1622"/>
                    <a:pt x="1580" y="1622"/>
                    <a:pt x="1580" y="1622"/>
                  </a:cubicBezTo>
                  <a:cubicBezTo>
                    <a:pt x="1500" y="1487"/>
                    <a:pt x="1500" y="1487"/>
                    <a:pt x="1500" y="1487"/>
                  </a:cubicBezTo>
                  <a:cubicBezTo>
                    <a:pt x="1453" y="1410"/>
                    <a:pt x="1453" y="1313"/>
                    <a:pt x="1499" y="12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0" name="Freeform 7">
              <a:extLst>
                <a:ext uri="{FF2B5EF4-FFF2-40B4-BE49-F238E27FC236}">
                  <a16:creationId xmlns:a16="http://schemas.microsoft.com/office/drawing/2014/main" id="{6CD05ACF-EC14-44F2-C41E-121BFCFFFE23}"/>
                </a:ext>
              </a:extLst>
            </p:cNvPr>
            <p:cNvSpPr>
              <a:spLocks noEditPoints="1"/>
            </p:cNvSpPr>
            <p:nvPr/>
          </p:nvSpPr>
          <p:spPr bwMode="auto">
            <a:xfrm>
              <a:off x="2636838" y="1123951"/>
              <a:ext cx="5610225" cy="5294312"/>
            </a:xfrm>
            <a:custGeom>
              <a:avLst/>
              <a:gdLst>
                <a:gd name="T0" fmla="*/ 2353 w 2606"/>
                <a:gd name="T1" fmla="*/ 2244 h 2466"/>
                <a:gd name="T2" fmla="*/ 2353 w 2606"/>
                <a:gd name="T3" fmla="*/ 2051 h 2466"/>
                <a:gd name="T4" fmla="*/ 2067 w 2606"/>
                <a:gd name="T5" fmla="*/ 850 h 2466"/>
                <a:gd name="T6" fmla="*/ 1771 w 2606"/>
                <a:gd name="T7" fmla="*/ 736 h 2466"/>
                <a:gd name="T8" fmla="*/ 1511 w 2606"/>
                <a:gd name="T9" fmla="*/ 258 h 2466"/>
                <a:gd name="T10" fmla="*/ 840 w 2606"/>
                <a:gd name="T11" fmla="*/ 21 h 2466"/>
                <a:gd name="T12" fmla="*/ 38 w 2606"/>
                <a:gd name="T13" fmla="*/ 960 h 2466"/>
                <a:gd name="T14" fmla="*/ 167 w 2606"/>
                <a:gd name="T15" fmla="*/ 1352 h 2466"/>
                <a:gd name="T16" fmla="*/ 167 w 2606"/>
                <a:gd name="T17" fmla="*/ 1544 h 2466"/>
                <a:gd name="T18" fmla="*/ 86 w 2606"/>
                <a:gd name="T19" fmla="*/ 1680 h 2466"/>
                <a:gd name="T20" fmla="*/ 106 w 2606"/>
                <a:gd name="T21" fmla="*/ 1759 h 2466"/>
                <a:gd name="T22" fmla="*/ 136 w 2606"/>
                <a:gd name="T23" fmla="*/ 1767 h 2466"/>
                <a:gd name="T24" fmla="*/ 755 w 2606"/>
                <a:gd name="T25" fmla="*/ 1767 h 2466"/>
                <a:gd name="T26" fmla="*/ 1628 w 2606"/>
                <a:gd name="T27" fmla="*/ 2466 h 2466"/>
                <a:gd name="T28" fmla="*/ 2383 w 2606"/>
                <a:gd name="T29" fmla="*/ 2466 h 2466"/>
                <a:gd name="T30" fmla="*/ 2441 w 2606"/>
                <a:gd name="T31" fmla="*/ 2408 h 2466"/>
                <a:gd name="T32" fmla="*/ 2433 w 2606"/>
                <a:gd name="T33" fmla="*/ 2378 h 2466"/>
                <a:gd name="T34" fmla="*/ 2353 w 2606"/>
                <a:gd name="T35" fmla="*/ 2244 h 2466"/>
                <a:gd name="T36" fmla="*/ 237 w 2606"/>
                <a:gd name="T37" fmla="*/ 1651 h 2466"/>
                <a:gd name="T38" fmla="*/ 265 w 2606"/>
                <a:gd name="T39" fmla="*/ 1604 h 2466"/>
                <a:gd name="T40" fmla="*/ 265 w 2606"/>
                <a:gd name="T41" fmla="*/ 1291 h 2466"/>
                <a:gd name="T42" fmla="*/ 513 w 2606"/>
                <a:gd name="T43" fmla="*/ 250 h 2466"/>
                <a:gd name="T44" fmla="*/ 1554 w 2606"/>
                <a:gd name="T45" fmla="*/ 498 h 2466"/>
                <a:gd name="T46" fmla="*/ 1667 w 2606"/>
                <a:gd name="T47" fmla="*/ 905 h 2466"/>
                <a:gd name="T48" fmla="*/ 888 w 2606"/>
                <a:gd name="T49" fmla="*/ 1651 h 2466"/>
                <a:gd name="T50" fmla="*/ 237 w 2606"/>
                <a:gd name="T51" fmla="*/ 1651 h 2466"/>
                <a:gd name="T52" fmla="*/ 1630 w 2606"/>
                <a:gd name="T53" fmla="*/ 2350 h 2466"/>
                <a:gd name="T54" fmla="*/ 874 w 2606"/>
                <a:gd name="T55" fmla="*/ 1767 h 2466"/>
                <a:gd name="T56" fmla="*/ 888 w 2606"/>
                <a:gd name="T57" fmla="*/ 1767 h 2466"/>
                <a:gd name="T58" fmla="*/ 1783 w 2606"/>
                <a:gd name="T59" fmla="*/ 907 h 2466"/>
                <a:gd name="T60" fmla="*/ 1783 w 2606"/>
                <a:gd name="T61" fmla="*/ 856 h 2466"/>
                <a:gd name="T62" fmla="*/ 2347 w 2606"/>
                <a:gd name="T63" fmla="*/ 1766 h 2466"/>
                <a:gd name="T64" fmla="*/ 2254 w 2606"/>
                <a:gd name="T65" fmla="*/ 1990 h 2466"/>
                <a:gd name="T66" fmla="*/ 2254 w 2606"/>
                <a:gd name="T67" fmla="*/ 2302 h 2466"/>
                <a:gd name="T68" fmla="*/ 2282 w 2606"/>
                <a:gd name="T69" fmla="*/ 2350 h 2466"/>
                <a:gd name="T70" fmla="*/ 1630 w 2606"/>
                <a:gd name="T71" fmla="*/ 2350 h 2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6" h="2466">
                  <a:moveTo>
                    <a:pt x="2353" y="2244"/>
                  </a:moveTo>
                  <a:cubicBezTo>
                    <a:pt x="2318" y="2185"/>
                    <a:pt x="2318" y="2111"/>
                    <a:pt x="2353" y="2051"/>
                  </a:cubicBezTo>
                  <a:cubicBezTo>
                    <a:pt x="2606" y="1641"/>
                    <a:pt x="2478" y="1103"/>
                    <a:pt x="2067" y="850"/>
                  </a:cubicBezTo>
                  <a:cubicBezTo>
                    <a:pt x="1976" y="794"/>
                    <a:pt x="1876" y="756"/>
                    <a:pt x="1771" y="736"/>
                  </a:cubicBezTo>
                  <a:cubicBezTo>
                    <a:pt x="1738" y="553"/>
                    <a:pt x="1646" y="385"/>
                    <a:pt x="1511" y="258"/>
                  </a:cubicBezTo>
                  <a:cubicBezTo>
                    <a:pt x="1331" y="87"/>
                    <a:pt x="1087" y="0"/>
                    <a:pt x="840" y="21"/>
                  </a:cubicBezTo>
                  <a:cubicBezTo>
                    <a:pt x="359" y="59"/>
                    <a:pt x="0" y="479"/>
                    <a:pt x="38" y="960"/>
                  </a:cubicBezTo>
                  <a:cubicBezTo>
                    <a:pt x="49" y="1099"/>
                    <a:pt x="93" y="1234"/>
                    <a:pt x="167" y="1352"/>
                  </a:cubicBezTo>
                  <a:cubicBezTo>
                    <a:pt x="202" y="1411"/>
                    <a:pt x="202" y="1485"/>
                    <a:pt x="167" y="1544"/>
                  </a:cubicBezTo>
                  <a:cubicBezTo>
                    <a:pt x="86" y="1680"/>
                    <a:pt x="86" y="1680"/>
                    <a:pt x="86" y="1680"/>
                  </a:cubicBezTo>
                  <a:cubicBezTo>
                    <a:pt x="69" y="1707"/>
                    <a:pt x="78" y="1743"/>
                    <a:pt x="106" y="1759"/>
                  </a:cubicBezTo>
                  <a:cubicBezTo>
                    <a:pt x="115" y="1765"/>
                    <a:pt x="125" y="1767"/>
                    <a:pt x="136" y="1767"/>
                  </a:cubicBezTo>
                  <a:cubicBezTo>
                    <a:pt x="755" y="1767"/>
                    <a:pt x="755" y="1767"/>
                    <a:pt x="755" y="1767"/>
                  </a:cubicBezTo>
                  <a:cubicBezTo>
                    <a:pt x="846" y="2176"/>
                    <a:pt x="1209" y="2466"/>
                    <a:pt x="1628" y="2466"/>
                  </a:cubicBezTo>
                  <a:cubicBezTo>
                    <a:pt x="2383" y="2466"/>
                    <a:pt x="2383" y="2466"/>
                    <a:pt x="2383" y="2466"/>
                  </a:cubicBezTo>
                  <a:cubicBezTo>
                    <a:pt x="2415" y="2466"/>
                    <a:pt x="2441" y="2440"/>
                    <a:pt x="2441" y="2408"/>
                  </a:cubicBezTo>
                  <a:cubicBezTo>
                    <a:pt x="2441" y="2397"/>
                    <a:pt x="2438" y="2387"/>
                    <a:pt x="2433" y="2378"/>
                  </a:cubicBezTo>
                  <a:lnTo>
                    <a:pt x="2353" y="2244"/>
                  </a:lnTo>
                  <a:close/>
                  <a:moveTo>
                    <a:pt x="237" y="1651"/>
                  </a:moveTo>
                  <a:cubicBezTo>
                    <a:pt x="265" y="1604"/>
                    <a:pt x="265" y="1604"/>
                    <a:pt x="265" y="1604"/>
                  </a:cubicBezTo>
                  <a:cubicBezTo>
                    <a:pt x="324" y="1508"/>
                    <a:pt x="324" y="1387"/>
                    <a:pt x="265" y="1291"/>
                  </a:cubicBezTo>
                  <a:cubicBezTo>
                    <a:pt x="46" y="935"/>
                    <a:pt x="157" y="469"/>
                    <a:pt x="513" y="250"/>
                  </a:cubicBezTo>
                  <a:cubicBezTo>
                    <a:pt x="869" y="31"/>
                    <a:pt x="1335" y="142"/>
                    <a:pt x="1554" y="498"/>
                  </a:cubicBezTo>
                  <a:cubicBezTo>
                    <a:pt x="1630" y="620"/>
                    <a:pt x="1669" y="762"/>
                    <a:pt x="1667" y="905"/>
                  </a:cubicBezTo>
                  <a:cubicBezTo>
                    <a:pt x="1653" y="1324"/>
                    <a:pt x="1307" y="1655"/>
                    <a:pt x="888" y="1651"/>
                  </a:cubicBezTo>
                  <a:lnTo>
                    <a:pt x="237" y="1651"/>
                  </a:lnTo>
                  <a:close/>
                  <a:moveTo>
                    <a:pt x="1630" y="2350"/>
                  </a:moveTo>
                  <a:cubicBezTo>
                    <a:pt x="1275" y="2352"/>
                    <a:pt x="963" y="2112"/>
                    <a:pt x="874" y="1767"/>
                  </a:cubicBezTo>
                  <a:cubicBezTo>
                    <a:pt x="888" y="1767"/>
                    <a:pt x="888" y="1767"/>
                    <a:pt x="888" y="1767"/>
                  </a:cubicBezTo>
                  <a:cubicBezTo>
                    <a:pt x="1370" y="1771"/>
                    <a:pt x="1768" y="1389"/>
                    <a:pt x="1783" y="907"/>
                  </a:cubicBezTo>
                  <a:cubicBezTo>
                    <a:pt x="1783" y="890"/>
                    <a:pt x="1783" y="873"/>
                    <a:pt x="1783" y="856"/>
                  </a:cubicBezTo>
                  <a:cubicBezTo>
                    <a:pt x="2190" y="952"/>
                    <a:pt x="2442" y="1359"/>
                    <a:pt x="2347" y="1766"/>
                  </a:cubicBezTo>
                  <a:cubicBezTo>
                    <a:pt x="2328" y="1845"/>
                    <a:pt x="2297" y="1921"/>
                    <a:pt x="2254" y="1990"/>
                  </a:cubicBezTo>
                  <a:cubicBezTo>
                    <a:pt x="2196" y="2086"/>
                    <a:pt x="2196" y="2206"/>
                    <a:pt x="2254" y="2302"/>
                  </a:cubicBezTo>
                  <a:cubicBezTo>
                    <a:pt x="2282" y="2350"/>
                    <a:pt x="2282" y="2350"/>
                    <a:pt x="2282" y="2350"/>
                  </a:cubicBezTo>
                  <a:cubicBezTo>
                    <a:pt x="1630" y="2350"/>
                    <a:pt x="1630" y="2350"/>
                    <a:pt x="1630" y="2350"/>
                  </a:cubicBezTo>
                  <a:close/>
                </a:path>
              </a:pathLst>
            </a:custGeom>
            <a:solidFill>
              <a:schemeClr val="bg1">
                <a:lumMod val="85000"/>
                <a:alpha val="6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1" name="Freeform 8">
              <a:extLst>
                <a:ext uri="{FF2B5EF4-FFF2-40B4-BE49-F238E27FC236}">
                  <a16:creationId xmlns:a16="http://schemas.microsoft.com/office/drawing/2014/main" id="{E01E0136-2A1C-70A2-0259-57E7CC7779CB}"/>
                </a:ext>
              </a:extLst>
            </p:cNvPr>
            <p:cNvSpPr>
              <a:spLocks/>
            </p:cNvSpPr>
            <p:nvPr/>
          </p:nvSpPr>
          <p:spPr bwMode="auto">
            <a:xfrm>
              <a:off x="3930651" y="2232025"/>
              <a:ext cx="1166813" cy="1128712"/>
            </a:xfrm>
            <a:custGeom>
              <a:avLst/>
              <a:gdLst>
                <a:gd name="T0" fmla="*/ 373 w 542"/>
                <a:gd name="T1" fmla="*/ 238 h 526"/>
                <a:gd name="T2" fmla="*/ 373 w 542"/>
                <a:gd name="T3" fmla="*/ 238 h 526"/>
                <a:gd name="T4" fmla="*/ 178 w 542"/>
                <a:gd name="T5" fmla="*/ 339 h 526"/>
                <a:gd name="T6" fmla="*/ 173 w 542"/>
                <a:gd name="T7" fmla="*/ 345 h 526"/>
                <a:gd name="T8" fmla="*/ 198 w 542"/>
                <a:gd name="T9" fmla="*/ 526 h 526"/>
                <a:gd name="T10" fmla="*/ 315 w 542"/>
                <a:gd name="T11" fmla="*/ 526 h 526"/>
                <a:gd name="T12" fmla="*/ 327 w 542"/>
                <a:gd name="T13" fmla="*/ 457 h 526"/>
                <a:gd name="T14" fmla="*/ 542 w 542"/>
                <a:gd name="T15" fmla="*/ 236 h 526"/>
                <a:gd name="T16" fmla="*/ 542 w 542"/>
                <a:gd name="T17" fmla="*/ 236 h 526"/>
                <a:gd name="T18" fmla="*/ 272 w 542"/>
                <a:gd name="T19" fmla="*/ 3 h 526"/>
                <a:gd name="T20" fmla="*/ 0 w 542"/>
                <a:gd name="T21" fmla="*/ 123 h 526"/>
                <a:gd name="T22" fmla="*/ 102 w 542"/>
                <a:gd name="T23" fmla="*/ 236 h 526"/>
                <a:gd name="T24" fmla="*/ 269 w 542"/>
                <a:gd name="T25" fmla="*/ 159 h 526"/>
                <a:gd name="T26" fmla="*/ 373 w 542"/>
                <a:gd name="T27" fmla="*/ 23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526">
                  <a:moveTo>
                    <a:pt x="373" y="238"/>
                  </a:moveTo>
                  <a:cubicBezTo>
                    <a:pt x="373" y="238"/>
                    <a:pt x="373" y="238"/>
                    <a:pt x="373" y="238"/>
                  </a:cubicBezTo>
                  <a:cubicBezTo>
                    <a:pt x="373" y="296"/>
                    <a:pt x="319" y="333"/>
                    <a:pt x="178" y="339"/>
                  </a:cubicBezTo>
                  <a:cubicBezTo>
                    <a:pt x="173" y="345"/>
                    <a:pt x="173" y="345"/>
                    <a:pt x="173" y="345"/>
                  </a:cubicBezTo>
                  <a:cubicBezTo>
                    <a:pt x="198" y="526"/>
                    <a:pt x="198" y="526"/>
                    <a:pt x="198" y="526"/>
                  </a:cubicBezTo>
                  <a:cubicBezTo>
                    <a:pt x="315" y="526"/>
                    <a:pt x="315" y="526"/>
                    <a:pt x="315" y="526"/>
                  </a:cubicBezTo>
                  <a:cubicBezTo>
                    <a:pt x="327" y="457"/>
                    <a:pt x="327" y="457"/>
                    <a:pt x="327" y="457"/>
                  </a:cubicBezTo>
                  <a:cubicBezTo>
                    <a:pt x="446" y="436"/>
                    <a:pt x="542" y="378"/>
                    <a:pt x="542" y="236"/>
                  </a:cubicBezTo>
                  <a:cubicBezTo>
                    <a:pt x="542" y="236"/>
                    <a:pt x="542" y="236"/>
                    <a:pt x="542" y="236"/>
                  </a:cubicBezTo>
                  <a:cubicBezTo>
                    <a:pt x="542" y="88"/>
                    <a:pt x="433" y="3"/>
                    <a:pt x="272" y="3"/>
                  </a:cubicBezTo>
                  <a:cubicBezTo>
                    <a:pt x="168" y="0"/>
                    <a:pt x="68" y="44"/>
                    <a:pt x="0" y="123"/>
                  </a:cubicBezTo>
                  <a:cubicBezTo>
                    <a:pt x="102" y="236"/>
                    <a:pt x="102" y="236"/>
                    <a:pt x="102" y="236"/>
                  </a:cubicBezTo>
                  <a:cubicBezTo>
                    <a:pt x="145" y="188"/>
                    <a:pt x="205" y="160"/>
                    <a:pt x="269" y="159"/>
                  </a:cubicBezTo>
                  <a:cubicBezTo>
                    <a:pt x="336" y="159"/>
                    <a:pt x="373" y="188"/>
                    <a:pt x="373" y="2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42" name="Rectangle 9">
              <a:extLst>
                <a:ext uri="{FF2B5EF4-FFF2-40B4-BE49-F238E27FC236}">
                  <a16:creationId xmlns:a16="http://schemas.microsoft.com/office/drawing/2014/main" id="{23D9D536-7771-6DCE-3D17-E9569E11F6B7}"/>
                </a:ext>
              </a:extLst>
            </p:cNvPr>
            <p:cNvSpPr>
              <a:spLocks noChangeArrowheads="1"/>
            </p:cNvSpPr>
            <p:nvPr/>
          </p:nvSpPr>
          <p:spPr bwMode="auto">
            <a:xfrm>
              <a:off x="4279901" y="3549650"/>
              <a:ext cx="387350" cy="382587"/>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6" name="CuadroTexto 5">
            <a:extLst>
              <a:ext uri="{FF2B5EF4-FFF2-40B4-BE49-F238E27FC236}">
                <a16:creationId xmlns:a16="http://schemas.microsoft.com/office/drawing/2014/main" id="{9B5B9FB8-0524-0B09-0903-B4ABE67FEEAB}"/>
              </a:ext>
            </a:extLst>
          </p:cNvPr>
          <p:cNvSpPr txBox="1"/>
          <p:nvPr/>
        </p:nvSpPr>
        <p:spPr>
          <a:xfrm>
            <a:off x="6975749" y="3315456"/>
            <a:ext cx="4420561" cy="1938992"/>
          </a:xfrm>
          <a:prstGeom prst="rect">
            <a:avLst/>
          </a:prstGeom>
          <a:noFill/>
        </p:spPr>
        <p:txBody>
          <a:bodyPr wrap="square" rtlCol="0">
            <a:spAutoFit/>
          </a:bodyPr>
          <a:lstStyle/>
          <a:p>
            <a:pPr algn="just">
              <a:spcBef>
                <a:spcPts val="1200"/>
              </a:spcBef>
            </a:pPr>
            <a:r>
              <a:rPr lang="es-ES" sz="2000"/>
              <a:t>Si, como consecuencia del proceso de regularización, se han compensado, en la devolución de cuotas, deudas existentes previamente, se envía un documento informativo con el detalle de las deudas compensadas</a:t>
            </a:r>
          </a:p>
        </p:txBody>
      </p:sp>
      <p:sp>
        <p:nvSpPr>
          <p:cNvPr id="7" name="Subtitle 2">
            <a:extLst>
              <a:ext uri="{FF2B5EF4-FFF2-40B4-BE49-F238E27FC236}">
                <a16:creationId xmlns:a16="http://schemas.microsoft.com/office/drawing/2014/main" id="{97AB29CE-99CE-EDC8-2F25-D13B27457CE9}"/>
              </a:ext>
            </a:extLst>
          </p:cNvPr>
          <p:cNvSpPr txBox="1">
            <a:spLocks noChangeArrowheads="1"/>
          </p:cNvSpPr>
          <p:nvPr/>
        </p:nvSpPr>
        <p:spPr bwMode="auto">
          <a:xfrm>
            <a:off x="6666256" y="1834351"/>
            <a:ext cx="4159834" cy="1218795"/>
          </a:xfrm>
          <a:prstGeom prst="rect">
            <a:avLst/>
          </a:prstGeom>
        </p:spPr>
        <p:txBody>
          <a:bodyPr vert="horz" lIns="91440" tIns="45720" rIns="91440" bIns="45720" rtlCol="0" anchor="ctr">
            <a:normAutofit fontScale="97500"/>
          </a:bodyPr>
          <a:lstStyle>
            <a:defPPr>
              <a:defRPr lang="en-US"/>
            </a:defPPr>
            <a:lvl1pPr>
              <a:lnSpc>
                <a:spcPct val="90000"/>
              </a:lnSpc>
              <a:spcBef>
                <a:spcPct val="0"/>
              </a:spcBef>
              <a:buNone/>
              <a:defRPr sz="4400">
                <a:solidFill>
                  <a:srgbClr val="D73A2C"/>
                </a:solidFill>
                <a:ea typeface="+mj-ea"/>
                <a:cs typeface="+mj-cs"/>
              </a:defRPr>
            </a:lvl1pPr>
          </a:lstStyle>
          <a:p>
            <a:pPr algn="just">
              <a:lnSpc>
                <a:spcPct val="100000"/>
              </a:lnSpc>
              <a:spcBef>
                <a:spcPts val="0"/>
              </a:spcBef>
              <a:spcAft>
                <a:spcPts val="600"/>
              </a:spcAft>
              <a:buFont typeface="Arial" panose="020B0604020202020204" pitchFamily="34" charset="0"/>
              <a:buNone/>
            </a:pPr>
            <a:r>
              <a:rPr lang="es-ES" altLang="en-US" sz="2400" b="1">
                <a:latin typeface="+mn-lt"/>
                <a:ea typeface="Lato Light" panose="020F0502020204030203" pitchFamily="34" charset="0"/>
                <a:cs typeface="Segoe UI" panose="020B0502040204020203" pitchFamily="34" charset="0"/>
              </a:rPr>
              <a:t>¿Qué pasa si se han compensado deudas?</a:t>
            </a:r>
          </a:p>
        </p:txBody>
      </p:sp>
      <p:grpSp>
        <p:nvGrpSpPr>
          <p:cNvPr id="9" name="Group 2">
            <a:extLst>
              <a:ext uri="{FF2B5EF4-FFF2-40B4-BE49-F238E27FC236}">
                <a16:creationId xmlns:a16="http://schemas.microsoft.com/office/drawing/2014/main" id="{93DBD9A1-1990-0AB9-8BFB-CA8FF10EED06}"/>
              </a:ext>
            </a:extLst>
          </p:cNvPr>
          <p:cNvGrpSpPr/>
          <p:nvPr/>
        </p:nvGrpSpPr>
        <p:grpSpPr>
          <a:xfrm flipV="1">
            <a:off x="10382504" y="523515"/>
            <a:ext cx="1809496" cy="1931444"/>
            <a:chOff x="9424376" y="3913857"/>
            <a:chExt cx="2783546" cy="2971140"/>
          </a:xfrm>
        </p:grpSpPr>
        <p:sp>
          <p:nvSpPr>
            <p:cNvPr id="10" name="Freeform: Shape 3">
              <a:extLst>
                <a:ext uri="{FF2B5EF4-FFF2-40B4-BE49-F238E27FC236}">
                  <a16:creationId xmlns:a16="http://schemas.microsoft.com/office/drawing/2014/main" id="{03F20B85-6257-96EC-66C9-35F0AAAC4CF6}"/>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5">
              <a:extLst>
                <a:ext uri="{FF2B5EF4-FFF2-40B4-BE49-F238E27FC236}">
                  <a16:creationId xmlns:a16="http://schemas.microsoft.com/office/drawing/2014/main" id="{63B2487B-B996-B3B3-EA16-A13D659940CC}"/>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Graphic 10">
              <a:extLst>
                <a:ext uri="{FF2B5EF4-FFF2-40B4-BE49-F238E27FC236}">
                  <a16:creationId xmlns:a16="http://schemas.microsoft.com/office/drawing/2014/main" id="{186C72BF-9AD1-0996-02EB-AA68DE1C7509}"/>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upo 1">
            <a:extLst>
              <a:ext uri="{FF2B5EF4-FFF2-40B4-BE49-F238E27FC236}">
                <a16:creationId xmlns:a16="http://schemas.microsoft.com/office/drawing/2014/main" id="{D873DCCB-A523-8938-05F9-DA5920240C45}"/>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34CDA8AE-43CC-026F-C471-8C4BD22074F4}"/>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Finalización del proceso</a:t>
              </a:r>
            </a:p>
          </p:txBody>
        </p:sp>
        <p:grpSp>
          <p:nvGrpSpPr>
            <p:cNvPr id="16" name="Grupo 15">
              <a:extLst>
                <a:ext uri="{FF2B5EF4-FFF2-40B4-BE49-F238E27FC236}">
                  <a16:creationId xmlns:a16="http://schemas.microsoft.com/office/drawing/2014/main" id="{5E28D170-F81C-608E-DDFA-A80CC6036FD0}"/>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97EEFA79-46A9-5D7D-D02E-E5EB5D1B0111}"/>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024758BD-DA61-FA75-6529-E3DD8E6D9817}"/>
                  </a:ext>
                </a:extLst>
              </p:cNvPr>
              <p:cNvSpPr txBox="1"/>
              <p:nvPr/>
            </p:nvSpPr>
            <p:spPr>
              <a:xfrm>
                <a:off x="175296" y="311689"/>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2.</a:t>
                </a:r>
                <a:r>
                  <a:rPr lang="en-US" sz="2200" b="1">
                    <a:solidFill>
                      <a:prstClr val="white"/>
                    </a:solidFill>
                    <a:latin typeface="Calibri" panose="020F0502020204030204"/>
                  </a:rPr>
                  <a:t>5</a:t>
                </a:r>
                <a:endParaRPr kumimoji="0" lang="en-US" sz="2200" b="1"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pic>
        <p:nvPicPr>
          <p:cNvPr id="21" name="Imagen 20">
            <a:extLst>
              <a:ext uri="{FF2B5EF4-FFF2-40B4-BE49-F238E27FC236}">
                <a16:creationId xmlns:a16="http://schemas.microsoft.com/office/drawing/2014/main" id="{E66CE729-4F87-3DC4-ED2B-19A7131892AA}"/>
              </a:ext>
            </a:extLst>
          </p:cNvPr>
          <p:cNvPicPr>
            <a:picLocks noChangeAspect="1"/>
          </p:cNvPicPr>
          <p:nvPr/>
        </p:nvPicPr>
        <p:blipFill>
          <a:blip r:embed="rId3"/>
          <a:stretch>
            <a:fillRect/>
          </a:stretch>
        </p:blipFill>
        <p:spPr>
          <a:xfrm>
            <a:off x="3609762" y="156391"/>
            <a:ext cx="2196000" cy="566401"/>
          </a:xfrm>
          <a:prstGeom prst="rect">
            <a:avLst/>
          </a:prstGeom>
        </p:spPr>
      </p:pic>
    </p:spTree>
    <p:extLst>
      <p:ext uri="{BB962C8B-B14F-4D97-AF65-F5344CB8AC3E}">
        <p14:creationId xmlns:p14="http://schemas.microsoft.com/office/powerpoint/2010/main" val="277191003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61">
            <a:extLst>
              <a:ext uri="{FF2B5EF4-FFF2-40B4-BE49-F238E27FC236}">
                <a16:creationId xmlns:a16="http://schemas.microsoft.com/office/drawing/2014/main" id="{2AD7CE10-C45F-BA8F-7AF4-40B57312B179}"/>
              </a:ext>
            </a:extLst>
          </p:cNvPr>
          <p:cNvGrpSpPr/>
          <p:nvPr/>
        </p:nvGrpSpPr>
        <p:grpSpPr>
          <a:xfrm>
            <a:off x="101977" y="91047"/>
            <a:ext cx="11499276" cy="808838"/>
            <a:chOff x="101977" y="91047"/>
            <a:chExt cx="11499276" cy="808838"/>
          </a:xfrm>
        </p:grpSpPr>
        <p:sp>
          <p:nvSpPr>
            <p:cNvPr id="63" name="TextBox 12">
              <a:extLst>
                <a:ext uri="{FF2B5EF4-FFF2-40B4-BE49-F238E27FC236}">
                  <a16:creationId xmlns:a16="http://schemas.microsoft.com/office/drawing/2014/main" id="{232A2B9B-3750-4ED2-B835-40DEEFBBBA6B}"/>
                </a:ext>
              </a:extLst>
            </p:cNvPr>
            <p:cNvSpPr txBox="1"/>
            <p:nvPr/>
          </p:nvSpPr>
          <p:spPr>
            <a:xfrm>
              <a:off x="1012810" y="308151"/>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r>
                <a:rPr lang="es-ES">
                  <a:latin typeface="+mj-lt"/>
                </a:rPr>
                <a:t>¿Qué vamos a ver en este apartado?</a:t>
              </a:r>
            </a:p>
          </p:txBody>
        </p:sp>
        <p:sp>
          <p:nvSpPr>
            <p:cNvPr id="66" name="Graphic 15">
              <a:extLst>
                <a:ext uri="{FF2B5EF4-FFF2-40B4-BE49-F238E27FC236}">
                  <a16:creationId xmlns:a16="http://schemas.microsoft.com/office/drawing/2014/main" id="{82A9A692-AA4B-F01F-D1C7-F4A91B22D022}"/>
                </a:ext>
              </a:extLst>
            </p:cNvPr>
            <p:cNvSpPr/>
            <p:nvPr/>
          </p:nvSpPr>
          <p:spPr>
            <a:xfrm>
              <a:off x="526291" y="705598"/>
              <a:ext cx="3131309" cy="145308"/>
            </a:xfrm>
            <a:custGeom>
              <a:avLst/>
              <a:gdLst>
                <a:gd name="connsiteX0" fmla="*/ 0 w 1969960"/>
                <a:gd name="connsiteY0" fmla="*/ 165259 h 165258"/>
                <a:gd name="connsiteX1" fmla="*/ 314039 w 1969960"/>
                <a:gd name="connsiteY1" fmla="*/ 165259 h 165258"/>
                <a:gd name="connsiteX2" fmla="*/ 408623 w 1969960"/>
                <a:gd name="connsiteY2" fmla="*/ 106870 h 165258"/>
                <a:gd name="connsiteX3" fmla="*/ 432911 w 1969960"/>
                <a:gd name="connsiteY3" fmla="*/ 58388 h 165258"/>
                <a:gd name="connsiteX4" fmla="*/ 527495 w 1969960"/>
                <a:gd name="connsiteY4" fmla="*/ 0 h 165258"/>
                <a:gd name="connsiteX5" fmla="*/ 1969961 w 1969960"/>
                <a:gd name="connsiteY5" fmla="*/ 0 h 165258"/>
                <a:gd name="connsiteX0" fmla="*/ 0 w 2823401"/>
                <a:gd name="connsiteY0" fmla="*/ 165259 h 165259"/>
                <a:gd name="connsiteX1" fmla="*/ 314039 w 2823401"/>
                <a:gd name="connsiteY1" fmla="*/ 165259 h 165259"/>
                <a:gd name="connsiteX2" fmla="*/ 408623 w 2823401"/>
                <a:gd name="connsiteY2" fmla="*/ 106870 h 165259"/>
                <a:gd name="connsiteX3" fmla="*/ 432911 w 2823401"/>
                <a:gd name="connsiteY3" fmla="*/ 58388 h 165259"/>
                <a:gd name="connsiteX4" fmla="*/ 527495 w 2823401"/>
                <a:gd name="connsiteY4" fmla="*/ 0 h 165259"/>
                <a:gd name="connsiteX5" fmla="*/ 2823401 w 2823401"/>
                <a:gd name="connsiteY5" fmla="*/ 0 h 16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401" h="165259">
                  <a:moveTo>
                    <a:pt x="0" y="165259"/>
                  </a:moveTo>
                  <a:lnTo>
                    <a:pt x="314039" y="165259"/>
                  </a:lnTo>
                  <a:cubicBezTo>
                    <a:pt x="354044" y="165259"/>
                    <a:pt x="390716" y="142685"/>
                    <a:pt x="408623" y="106870"/>
                  </a:cubicBezTo>
                  <a:lnTo>
                    <a:pt x="432911" y="58388"/>
                  </a:lnTo>
                  <a:cubicBezTo>
                    <a:pt x="450818" y="22574"/>
                    <a:pt x="487394" y="0"/>
                    <a:pt x="527495" y="0"/>
                  </a:cubicBezTo>
                  <a:lnTo>
                    <a:pt x="2823401" y="0"/>
                  </a:lnTo>
                </a:path>
              </a:pathLst>
            </a:custGeom>
            <a:solidFill>
              <a:schemeClr val="accent2"/>
            </a:solidFill>
            <a:ln w="12700" cap="flat">
              <a:solidFill>
                <a:schemeClr val="bg1">
                  <a:lumMod val="85000"/>
                </a:schemeClr>
              </a:solidFill>
              <a:prstDash val="solid"/>
              <a:miter/>
            </a:ln>
          </p:spPr>
          <p:txBody>
            <a:bodyPr rtlCol="0" anchor="ctr"/>
            <a:lstStyle/>
            <a:p>
              <a:endParaRPr lang="en-US"/>
            </a:p>
          </p:txBody>
        </p:sp>
        <p:sp>
          <p:nvSpPr>
            <p:cNvPr id="69" name="Graphic 10">
              <a:extLst>
                <a:ext uri="{FF2B5EF4-FFF2-40B4-BE49-F238E27FC236}">
                  <a16:creationId xmlns:a16="http://schemas.microsoft.com/office/drawing/2014/main" id="{FB93D86C-2E87-65E3-2C29-96458ABC40ED}"/>
                </a:ext>
              </a:extLst>
            </p:cNvPr>
            <p:cNvSpPr/>
            <p:nvPr/>
          </p:nvSpPr>
          <p:spPr>
            <a:xfrm>
              <a:off x="101977" y="91047"/>
              <a:ext cx="912986" cy="808838"/>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73</a:t>
            </a:fld>
            <a:endParaRPr lang="es-ES"/>
          </a:p>
        </p:txBody>
      </p:sp>
      <p:sp>
        <p:nvSpPr>
          <p:cNvPr id="2" name="Marcador de texto 36">
            <a:extLst>
              <a:ext uri="{FF2B5EF4-FFF2-40B4-BE49-F238E27FC236}">
                <a16:creationId xmlns:a16="http://schemas.microsoft.com/office/drawing/2014/main" id="{5E71E98F-8861-9822-D645-900506479A24}"/>
              </a:ext>
            </a:extLst>
          </p:cNvPr>
          <p:cNvSpPr txBox="1">
            <a:spLocks/>
          </p:cNvSpPr>
          <p:nvPr/>
        </p:nvSpPr>
        <p:spPr>
          <a:xfrm>
            <a:off x="4313736" y="2179812"/>
            <a:ext cx="7145555"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l" defTabSz="1218987" rtl="0" eaLnBrk="1" fontAlgn="auto" latinLnBrk="0" hangingPunct="1">
              <a:lnSpc>
                <a:spcPct val="85000"/>
              </a:lnSpc>
              <a:spcBef>
                <a:spcPts val="0"/>
              </a:spcBef>
              <a:spcAft>
                <a:spcPts val="600"/>
              </a:spcAft>
              <a:buClrTx/>
              <a:buSzTx/>
              <a:buFont typeface="Arial" pitchFamily="34" charset="0"/>
              <a:buNone/>
              <a:tabLst/>
              <a:defRPr/>
            </a:pPr>
            <a:r>
              <a:rPr lang="es-ES" sz="3600">
                <a:solidFill>
                  <a:srgbClr val="D73A2C"/>
                </a:solidFill>
                <a:latin typeface="Calibri Light" panose="020F0302020204030204"/>
              </a:rPr>
              <a:t>Notificaciones: resoluciones y trámites de audiencia</a:t>
            </a:r>
            <a:endParaRPr kumimoji="0" lang="es-ES" sz="4800" b="0" i="0" u="none" strike="noStrike" kern="1200" cap="none" spc="0" normalizeH="0" baseline="0" noProof="0">
              <a:ln>
                <a:noFill/>
              </a:ln>
              <a:solidFill>
                <a:srgbClr val="D73A2C"/>
              </a:solidFill>
              <a:effectLst/>
              <a:uLnTx/>
              <a:uFillTx/>
              <a:latin typeface="Calibri Light" panose="020F0302020204030204"/>
              <a:ea typeface="+mn-ea"/>
              <a:cs typeface="Arial"/>
            </a:endParaRPr>
          </a:p>
        </p:txBody>
      </p:sp>
      <p:sp>
        <p:nvSpPr>
          <p:cNvPr id="7" name="Freeform: Shape 22">
            <a:extLst>
              <a:ext uri="{FF2B5EF4-FFF2-40B4-BE49-F238E27FC236}">
                <a16:creationId xmlns:a16="http://schemas.microsoft.com/office/drawing/2014/main" id="{5C81E68E-65D8-2789-489C-EE2C41AB1388}"/>
              </a:ext>
            </a:extLst>
          </p:cNvPr>
          <p:cNvSpPr/>
          <p:nvPr/>
        </p:nvSpPr>
        <p:spPr>
          <a:xfrm rot="10800000">
            <a:off x="0" y="2119103"/>
            <a:ext cx="5081761" cy="4738897"/>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endParaRPr lang="en-US">
              <a:solidFill>
                <a:prstClr val="black"/>
              </a:solidFill>
              <a:latin typeface="Calibri" panose="020F0502020204030204"/>
            </a:endParaRPr>
          </a:p>
        </p:txBody>
      </p:sp>
      <p:sp>
        <p:nvSpPr>
          <p:cNvPr id="8" name="Marcador de texto 36">
            <a:extLst>
              <a:ext uri="{FF2B5EF4-FFF2-40B4-BE49-F238E27FC236}">
                <a16:creationId xmlns:a16="http://schemas.microsoft.com/office/drawing/2014/main" id="{57C7A9E0-275D-383F-ABFF-3381AD793DAE}"/>
              </a:ext>
            </a:extLst>
          </p:cNvPr>
          <p:cNvSpPr txBox="1">
            <a:spLocks/>
          </p:cNvSpPr>
          <p:nvPr/>
        </p:nvSpPr>
        <p:spPr>
          <a:xfrm>
            <a:off x="1053699" y="3708929"/>
            <a:ext cx="1983763" cy="197834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lang="es-ES" sz="13800">
                <a:solidFill>
                  <a:schemeClr val="bg1"/>
                </a:solidFill>
              </a:rPr>
              <a:t>3</a:t>
            </a:r>
            <a:endParaRPr kumimoji="0" lang="es-ES" sz="13800" b="0" i="0" u="none" strike="noStrike" kern="1200" cap="none" spc="0" normalizeH="0" baseline="0" noProof="0">
              <a:ln>
                <a:noFill/>
              </a:ln>
              <a:solidFill>
                <a:schemeClr val="bg1"/>
              </a:solidFill>
              <a:effectLst/>
              <a:uLnTx/>
              <a:uFillTx/>
              <a:ea typeface="+mn-ea"/>
              <a:cs typeface="Arial"/>
            </a:endParaRPr>
          </a:p>
        </p:txBody>
      </p:sp>
      <p:cxnSp>
        <p:nvCxnSpPr>
          <p:cNvPr id="4" name="Conector recto 3">
            <a:extLst>
              <a:ext uri="{FF2B5EF4-FFF2-40B4-BE49-F238E27FC236}">
                <a16:creationId xmlns:a16="http://schemas.microsoft.com/office/drawing/2014/main" id="{CB429170-EF2A-1D06-394D-EA6D8D8FCE61}"/>
              </a:ext>
            </a:extLst>
          </p:cNvPr>
          <p:cNvCxnSpPr>
            <a:cxnSpLocks/>
          </p:cNvCxnSpPr>
          <p:nvPr/>
        </p:nvCxnSpPr>
        <p:spPr>
          <a:xfrm>
            <a:off x="5290745" y="3543297"/>
            <a:ext cx="0" cy="2916000"/>
          </a:xfrm>
          <a:prstGeom prst="line">
            <a:avLst/>
          </a:prstGeom>
          <a:noFill/>
          <a:ln w="76200" cap="flat" cmpd="sng" algn="ctr">
            <a:solidFill>
              <a:srgbClr val="D73A2C"/>
            </a:solidFill>
            <a:prstDash val="solid"/>
            <a:miter lim="800000"/>
          </a:ln>
          <a:effectLst/>
        </p:spPr>
      </p:cxnSp>
      <p:sp>
        <p:nvSpPr>
          <p:cNvPr id="6" name="Text Placeholder 5">
            <a:extLst>
              <a:ext uri="{FF2B5EF4-FFF2-40B4-BE49-F238E27FC236}">
                <a16:creationId xmlns:a16="http://schemas.microsoft.com/office/drawing/2014/main" id="{DB4DEA3A-6F66-CB02-18C4-332C6242FF68}"/>
              </a:ext>
            </a:extLst>
          </p:cNvPr>
          <p:cNvSpPr txBox="1">
            <a:spLocks/>
          </p:cNvSpPr>
          <p:nvPr/>
        </p:nvSpPr>
        <p:spPr>
          <a:xfrm>
            <a:off x="5472069" y="3580899"/>
            <a:ext cx="6196206" cy="1866226"/>
          </a:xfrm>
          <a:prstGeom prst="rect">
            <a:avLst/>
          </a:prstGeom>
        </p:spPr>
        <p:txBody>
          <a:bodyPr vert="horz" lIns="91440" tIns="0" rIns="91440" bIns="0" rtlCol="0">
            <a:noAutofit/>
          </a:bodyPr>
          <a:lstStyle>
            <a:defPPr>
              <a:defRPr lang="en-US"/>
            </a:defPPr>
            <a:lvl1pPr marL="342900" indent="-342900" algn="just">
              <a:lnSpc>
                <a:spcPct val="120000"/>
              </a:lnSpc>
              <a:spcBef>
                <a:spcPts val="600"/>
              </a:spcBef>
              <a:spcAft>
                <a:spcPts val="600"/>
              </a:spcAft>
              <a:buClr>
                <a:srgbClr val="D73A2C"/>
              </a:buClr>
              <a:buFont typeface="Wingdings" panose="05000000000000000000" pitchFamily="2" charset="2"/>
              <a:buChar char="q"/>
              <a:defRPr>
                <a:solidFill>
                  <a:prstClr val="black">
                    <a:lumMod val="50000"/>
                  </a:prstClr>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algn="just">
              <a:lnSpc>
                <a:spcPct val="120000"/>
              </a:lnSpc>
              <a:spcBef>
                <a:spcPts val="600"/>
              </a:spcBef>
              <a:spcAft>
                <a:spcPts val="600"/>
              </a:spcAft>
            </a:pPr>
            <a:r>
              <a:rPr lang="es-ES"/>
              <a:t>Tipos de documentos</a:t>
            </a:r>
            <a:endParaRPr lang="es-ES" sz="1800">
              <a:solidFill>
                <a:prstClr val="black">
                  <a:lumMod val="50000"/>
                </a:prstClr>
              </a:solidFill>
              <a:latin typeface="+mj-lt"/>
              <a:cs typeface="Arial" panose="020B0604020202020204" pitchFamily="34" charset="0"/>
            </a:endParaRPr>
          </a:p>
          <a:p>
            <a:r>
              <a:rPr lang="es-ES" sz="1800">
                <a:solidFill>
                  <a:prstClr val="black">
                    <a:lumMod val="50000"/>
                  </a:prstClr>
                </a:solidFill>
                <a:latin typeface="+mj-lt"/>
                <a:cs typeface="Arial" panose="020B0604020202020204" pitchFamily="34" charset="0"/>
              </a:rPr>
              <a:t>Documentos recibidos en función del resultado de la regularización de cuotas</a:t>
            </a:r>
          </a:p>
          <a:p>
            <a:r>
              <a:rPr lang="es-ES"/>
              <a:t>Notificaciones recibidas por el Autorizado RED</a:t>
            </a:r>
            <a:endParaRPr lang="es-ES" sz="1800">
              <a:solidFill>
                <a:prstClr val="black">
                  <a:lumMod val="50000"/>
                </a:prstClr>
              </a:solidFill>
              <a:latin typeface="+mj-lt"/>
              <a:cs typeface="Arial" panose="020B0604020202020204" pitchFamily="34" charset="0"/>
            </a:endParaRPr>
          </a:p>
          <a:p>
            <a:pPr algn="just">
              <a:lnSpc>
                <a:spcPct val="120000"/>
              </a:lnSpc>
              <a:spcBef>
                <a:spcPts val="600"/>
              </a:spcBef>
              <a:spcAft>
                <a:spcPts val="600"/>
              </a:spcAft>
            </a:pPr>
            <a:r>
              <a:rPr lang="es-ES" sz="1800">
                <a:solidFill>
                  <a:prstClr val="black">
                    <a:lumMod val="50000"/>
                  </a:prstClr>
                </a:solidFill>
                <a:latin typeface="+mj-lt"/>
                <a:cs typeface="Arial" panose="020B0604020202020204" pitchFamily="34" charset="0"/>
              </a:rPr>
              <a:t>Nomenclatura</a:t>
            </a:r>
          </a:p>
          <a:p>
            <a:pPr algn="just">
              <a:lnSpc>
                <a:spcPct val="120000"/>
              </a:lnSpc>
              <a:spcBef>
                <a:spcPts val="600"/>
              </a:spcBef>
              <a:spcAft>
                <a:spcPts val="600"/>
              </a:spcAft>
            </a:pPr>
            <a:r>
              <a:rPr lang="es-ES" sz="1800">
                <a:solidFill>
                  <a:prstClr val="black">
                    <a:lumMod val="50000"/>
                  </a:prstClr>
                </a:solidFill>
                <a:latin typeface="+mj-lt"/>
                <a:cs typeface="Arial" panose="020B0604020202020204" pitchFamily="34" charset="0"/>
              </a:rPr>
              <a:t>Bloques de información de los documentos</a:t>
            </a:r>
          </a:p>
        </p:txBody>
      </p:sp>
    </p:spTree>
    <p:extLst>
      <p:ext uri="{BB962C8B-B14F-4D97-AF65-F5344CB8AC3E}">
        <p14:creationId xmlns:p14="http://schemas.microsoft.com/office/powerpoint/2010/main" val="299787063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Persegi Panjang: Sudut Lengkung 1">
            <a:extLst>
              <a:ext uri="{FF2B5EF4-FFF2-40B4-BE49-F238E27FC236}">
                <a16:creationId xmlns:a16="http://schemas.microsoft.com/office/drawing/2014/main" id="{11AB190E-E0D7-7FAC-F3AA-A8470D12A3B1}"/>
              </a:ext>
            </a:extLst>
          </p:cNvPr>
          <p:cNvSpPr/>
          <p:nvPr/>
        </p:nvSpPr>
        <p:spPr>
          <a:xfrm>
            <a:off x="9782511" y="2842987"/>
            <a:ext cx="2099962" cy="328697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4" name="Persegi Panjang: Sudut Lengkung 1">
            <a:extLst>
              <a:ext uri="{FF2B5EF4-FFF2-40B4-BE49-F238E27FC236}">
                <a16:creationId xmlns:a16="http://schemas.microsoft.com/office/drawing/2014/main" id="{BCA4B6BF-8A0B-5768-EE9A-A8381BEE5658}"/>
              </a:ext>
            </a:extLst>
          </p:cNvPr>
          <p:cNvSpPr/>
          <p:nvPr/>
        </p:nvSpPr>
        <p:spPr>
          <a:xfrm>
            <a:off x="7513240" y="2842987"/>
            <a:ext cx="2099962" cy="328697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3" name="Persegi Panjang: Sudut Lengkung 1">
            <a:extLst>
              <a:ext uri="{FF2B5EF4-FFF2-40B4-BE49-F238E27FC236}">
                <a16:creationId xmlns:a16="http://schemas.microsoft.com/office/drawing/2014/main" id="{D418D3A2-AF27-CC89-41DD-DAF5403604F4}"/>
              </a:ext>
            </a:extLst>
          </p:cNvPr>
          <p:cNvSpPr/>
          <p:nvPr/>
        </p:nvSpPr>
        <p:spPr>
          <a:xfrm>
            <a:off x="5207918" y="2842987"/>
            <a:ext cx="2099962" cy="328697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1" name="Persegi Panjang: Sudut Lengkung 1">
            <a:extLst>
              <a:ext uri="{FF2B5EF4-FFF2-40B4-BE49-F238E27FC236}">
                <a16:creationId xmlns:a16="http://schemas.microsoft.com/office/drawing/2014/main" id="{228757D7-94EA-34ED-9098-7A548D5C7896}"/>
              </a:ext>
            </a:extLst>
          </p:cNvPr>
          <p:cNvSpPr/>
          <p:nvPr/>
        </p:nvSpPr>
        <p:spPr>
          <a:xfrm>
            <a:off x="3014970" y="2842987"/>
            <a:ext cx="2099962" cy="328697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1" name="Persegi Panjang: Sudut Lengkung 1">
            <a:extLst>
              <a:ext uri="{FF2B5EF4-FFF2-40B4-BE49-F238E27FC236}">
                <a16:creationId xmlns:a16="http://schemas.microsoft.com/office/drawing/2014/main" id="{7F240F99-EE9A-7606-79F0-0558BEC7C2B0}"/>
              </a:ext>
            </a:extLst>
          </p:cNvPr>
          <p:cNvSpPr/>
          <p:nvPr/>
        </p:nvSpPr>
        <p:spPr>
          <a:xfrm>
            <a:off x="859394" y="2842987"/>
            <a:ext cx="2099962" cy="3286977"/>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6" name="Título 1">
            <a:extLst>
              <a:ext uri="{FF2B5EF4-FFF2-40B4-BE49-F238E27FC236}">
                <a16:creationId xmlns:a16="http://schemas.microsoft.com/office/drawing/2014/main" id="{5DA1CA27-1703-E7AB-8499-09B9B35A16D9}"/>
              </a:ext>
            </a:extLst>
          </p:cNvPr>
          <p:cNvSpPr txBox="1">
            <a:spLocks/>
          </p:cNvSpPr>
          <p:nvPr/>
        </p:nvSpPr>
        <p:spPr>
          <a:xfrm>
            <a:off x="747371" y="2201023"/>
            <a:ext cx="8489932" cy="334133"/>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600" b="1" i="0" u="none" strike="noStrike" kern="1200" cap="all" spc="100" normalizeH="0" baseline="0" noProof="0">
                <a:ln>
                  <a:noFill/>
                </a:ln>
                <a:solidFill>
                  <a:schemeClr val="tx1">
                    <a:lumMod val="95000"/>
                    <a:lumOff val="5000"/>
                  </a:schemeClr>
                </a:solidFill>
                <a:effectLst/>
                <a:uLnTx/>
                <a:uFillTx/>
                <a:ea typeface="+mj-ea"/>
                <a:cs typeface="Arial"/>
              </a:rPr>
              <a:t>TIPOS DE documentos RESULTANTES DEL PROCESO DE RC</a:t>
            </a:r>
          </a:p>
        </p:txBody>
      </p:sp>
      <p:sp>
        <p:nvSpPr>
          <p:cNvPr id="33" name="CuadroTexto 32">
            <a:extLst>
              <a:ext uri="{FF2B5EF4-FFF2-40B4-BE49-F238E27FC236}">
                <a16:creationId xmlns:a16="http://schemas.microsoft.com/office/drawing/2014/main" id="{D0F9CA11-FADA-A9E0-97C2-39B00E91E9B4}"/>
              </a:ext>
            </a:extLst>
          </p:cNvPr>
          <p:cNvSpPr txBox="1"/>
          <p:nvPr/>
        </p:nvSpPr>
        <p:spPr>
          <a:xfrm>
            <a:off x="706623" y="1378104"/>
            <a:ext cx="7816453" cy="584775"/>
          </a:xfrm>
          <a:prstGeom prst="rect">
            <a:avLst/>
          </a:prstGeom>
          <a:noFill/>
        </p:spPr>
        <p:txBody>
          <a:bodyPr wrap="square">
            <a:spAutoFit/>
          </a:bodyPr>
          <a:lstStyle/>
          <a:p>
            <a:pPr marL="84138" lvl="2" algn="just">
              <a:spcBef>
                <a:spcPts val="600"/>
              </a:spcBef>
              <a:spcAft>
                <a:spcPts val="600"/>
              </a:spcAft>
            </a:pPr>
            <a:r>
              <a:rPr lang="es-ES" sz="1600">
                <a:solidFill>
                  <a:srgbClr val="000000"/>
                </a:solidFill>
                <a:ea typeface="Open Sans" panose="020B0606030504020204" pitchFamily="34" charset="0"/>
                <a:cs typeface="Open Sans" panose="020B0606030504020204" pitchFamily="34" charset="0"/>
              </a:rPr>
              <a:t>Toda la </a:t>
            </a:r>
            <a:r>
              <a:rPr lang="es-ES" sz="1600" b="1">
                <a:solidFill>
                  <a:srgbClr val="000000"/>
                </a:solidFill>
                <a:ea typeface="Open Sans" panose="020B0606030504020204" pitchFamily="34" charset="0"/>
                <a:cs typeface="Open Sans" panose="020B0606030504020204" pitchFamily="34" charset="0"/>
              </a:rPr>
              <a:t>documentación</a:t>
            </a:r>
            <a:r>
              <a:rPr lang="es-ES" sz="1600">
                <a:solidFill>
                  <a:srgbClr val="000000"/>
                </a:solidFill>
                <a:ea typeface="Open Sans" panose="020B0606030504020204" pitchFamily="34" charset="0"/>
                <a:cs typeface="Open Sans" panose="020B0606030504020204" pitchFamily="34" charset="0"/>
              </a:rPr>
              <a:t> resultante del </a:t>
            </a:r>
            <a:r>
              <a:rPr lang="es-ES" sz="1600" b="1">
                <a:solidFill>
                  <a:schemeClr val="accent1"/>
                </a:solidFill>
                <a:ea typeface="Open Sans" panose="020B0606030504020204" pitchFamily="34" charset="0"/>
                <a:cs typeface="Open Sans" panose="020B0606030504020204" pitchFamily="34" charset="0"/>
              </a:rPr>
              <a:t>proceso de regularización </a:t>
            </a:r>
            <a:r>
              <a:rPr lang="es-ES" sz="1600">
                <a:solidFill>
                  <a:srgbClr val="000000"/>
                </a:solidFill>
                <a:ea typeface="Open Sans" panose="020B0606030504020204" pitchFamily="34" charset="0"/>
                <a:cs typeface="Open Sans" panose="020B0606030504020204" pitchFamily="34" charset="0"/>
              </a:rPr>
              <a:t>estará</a:t>
            </a:r>
            <a:r>
              <a:rPr lang="es-ES" sz="1600">
                <a:solidFill>
                  <a:schemeClr val="accent1"/>
                </a:solidFill>
                <a:ea typeface="Open Sans" panose="020B0606030504020204" pitchFamily="34" charset="0"/>
                <a:cs typeface="Open Sans" panose="020B0606030504020204" pitchFamily="34" charset="0"/>
              </a:rPr>
              <a:t> </a:t>
            </a:r>
            <a:r>
              <a:rPr lang="es-ES" sz="1600">
                <a:solidFill>
                  <a:srgbClr val="000000"/>
                </a:solidFill>
                <a:ea typeface="Open Sans" panose="020B0606030504020204" pitchFamily="34" charset="0"/>
                <a:cs typeface="Open Sans" panose="020B0606030504020204" pitchFamily="34" charset="0"/>
              </a:rPr>
              <a:t>disponible en el </a:t>
            </a:r>
            <a:r>
              <a:rPr lang="es-ES" sz="1600" b="1">
                <a:solidFill>
                  <a:srgbClr val="000000"/>
                </a:solidFill>
                <a:ea typeface="Open Sans" panose="020B0606030504020204" pitchFamily="34" charset="0"/>
                <a:cs typeface="Open Sans" panose="020B0606030504020204" pitchFamily="34" charset="0"/>
              </a:rPr>
              <a:t>apartado de Notificaciones/Comunicaciones</a:t>
            </a:r>
            <a:r>
              <a:rPr lang="es-ES" sz="1600">
                <a:solidFill>
                  <a:srgbClr val="000000"/>
                </a:solidFill>
                <a:ea typeface="Open Sans" panose="020B0606030504020204" pitchFamily="34" charset="0"/>
                <a:cs typeface="Open Sans" panose="020B0606030504020204" pitchFamily="34" charset="0"/>
              </a:rPr>
              <a:t> de la </a:t>
            </a:r>
            <a:r>
              <a:rPr lang="es-ES" sz="1600" b="1">
                <a:solidFill>
                  <a:srgbClr val="000000"/>
                </a:solidFill>
                <a:ea typeface="Open Sans" panose="020B0606030504020204" pitchFamily="34" charset="0"/>
                <a:cs typeface="Open Sans" panose="020B0606030504020204" pitchFamily="34" charset="0"/>
              </a:rPr>
              <a:t>Sede Electrónica de la Seguridad Social.</a:t>
            </a:r>
          </a:p>
        </p:txBody>
      </p:sp>
      <p:sp>
        <p:nvSpPr>
          <p:cNvPr id="3" name="Marcador de número de diapositiva 414">
            <a:extLst>
              <a:ext uri="{FF2B5EF4-FFF2-40B4-BE49-F238E27FC236}">
                <a16:creationId xmlns:a16="http://schemas.microsoft.com/office/drawing/2014/main" id="{D985C31F-D518-8690-148F-BB72CB8F65A2}"/>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74</a:t>
            </a:fld>
            <a:endParaRPr lang="es-ES"/>
          </a:p>
        </p:txBody>
      </p:sp>
      <p:sp>
        <p:nvSpPr>
          <p:cNvPr id="59" name="CuadroTexto 58">
            <a:extLst>
              <a:ext uri="{FF2B5EF4-FFF2-40B4-BE49-F238E27FC236}">
                <a16:creationId xmlns:a16="http://schemas.microsoft.com/office/drawing/2014/main" id="{42A03C0B-770F-01A8-816A-061580EC0FF4}"/>
              </a:ext>
            </a:extLst>
          </p:cNvPr>
          <p:cNvSpPr txBox="1"/>
          <p:nvPr/>
        </p:nvSpPr>
        <p:spPr>
          <a:xfrm>
            <a:off x="807866" y="6429781"/>
            <a:ext cx="10838309" cy="400110"/>
          </a:xfrm>
          <a:prstGeom prst="rect">
            <a:avLst/>
          </a:prstGeom>
          <a:noFill/>
        </p:spPr>
        <p:txBody>
          <a:bodyPr wrap="square">
            <a:spAutoFit/>
          </a:bodyPr>
          <a:lstStyle/>
          <a:p>
            <a:pPr marL="84138" lvl="2" algn="just">
              <a:spcBef>
                <a:spcPts val="600"/>
              </a:spcBef>
              <a:spcAft>
                <a:spcPts val="600"/>
              </a:spcAft>
            </a:pPr>
            <a:r>
              <a:rPr lang="es-ES" sz="1000">
                <a:solidFill>
                  <a:srgbClr val="000000"/>
                </a:solidFill>
                <a:ea typeface="Open Sans" panose="020B0606030504020204" pitchFamily="34" charset="0"/>
                <a:cs typeface="Open Sans" panose="020B0606030504020204" pitchFamily="34" charset="0"/>
              </a:rPr>
              <a:t>(1) En aquellos casos en los que la persona trabajadora quiera mantener una BBCC superior a la calculada por la TGSS en el proceso de regularización y cumpla las condiciones para poder ejercer esta opción, se le enviará una comunicación informando de las </a:t>
            </a:r>
            <a:r>
              <a:rPr lang="es-ES" sz="1000" err="1">
                <a:solidFill>
                  <a:srgbClr val="000000"/>
                </a:solidFill>
                <a:ea typeface="Open Sans" panose="020B0606030504020204" pitchFamily="34" charset="0"/>
                <a:cs typeface="Open Sans" panose="020B0606030504020204" pitchFamily="34" charset="0"/>
              </a:rPr>
              <a:t>BBCCs</a:t>
            </a:r>
            <a:r>
              <a:rPr lang="es-ES" sz="1000">
                <a:solidFill>
                  <a:srgbClr val="000000"/>
                </a:solidFill>
                <a:ea typeface="Open Sans" panose="020B0606030504020204" pitchFamily="34" charset="0"/>
                <a:cs typeface="Open Sans" panose="020B0606030504020204" pitchFamily="34" charset="0"/>
              </a:rPr>
              <a:t> entre las que puede elegir mediante un trámite de audiencia.</a:t>
            </a:r>
          </a:p>
        </p:txBody>
      </p:sp>
      <p:grpSp>
        <p:nvGrpSpPr>
          <p:cNvPr id="2" name="Grupo 1">
            <a:extLst>
              <a:ext uri="{FF2B5EF4-FFF2-40B4-BE49-F238E27FC236}">
                <a16:creationId xmlns:a16="http://schemas.microsoft.com/office/drawing/2014/main" id="{B6F45BE8-0A1F-6EB2-2253-9B6BBF681190}"/>
              </a:ext>
            </a:extLst>
          </p:cNvPr>
          <p:cNvGrpSpPr/>
          <p:nvPr/>
        </p:nvGrpSpPr>
        <p:grpSpPr>
          <a:xfrm>
            <a:off x="83315" y="100378"/>
            <a:ext cx="11312995" cy="630845"/>
            <a:chOff x="101977" y="91047"/>
            <a:chExt cx="11312995" cy="630845"/>
          </a:xfrm>
        </p:grpSpPr>
        <p:sp>
          <p:nvSpPr>
            <p:cNvPr id="4" name="TextBox 12">
              <a:extLst>
                <a:ext uri="{FF2B5EF4-FFF2-40B4-BE49-F238E27FC236}">
                  <a16:creationId xmlns:a16="http://schemas.microsoft.com/office/drawing/2014/main" id="{E29C7230-0981-36EB-C993-F176009EBE84}"/>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Tipos de documentos</a:t>
              </a:r>
            </a:p>
          </p:txBody>
        </p:sp>
        <p:grpSp>
          <p:nvGrpSpPr>
            <p:cNvPr id="5" name="Grupo 4">
              <a:extLst>
                <a:ext uri="{FF2B5EF4-FFF2-40B4-BE49-F238E27FC236}">
                  <a16:creationId xmlns:a16="http://schemas.microsoft.com/office/drawing/2014/main" id="{DF01B791-1A64-7851-F656-DC4EDF0EA105}"/>
                </a:ext>
              </a:extLst>
            </p:cNvPr>
            <p:cNvGrpSpPr/>
            <p:nvPr/>
          </p:nvGrpSpPr>
          <p:grpSpPr>
            <a:xfrm>
              <a:off x="101977" y="91047"/>
              <a:ext cx="712074" cy="630845"/>
              <a:chOff x="101977" y="91047"/>
              <a:chExt cx="712074" cy="630845"/>
            </a:xfrm>
          </p:grpSpPr>
          <p:sp>
            <p:nvSpPr>
              <p:cNvPr id="8" name="Graphic 10">
                <a:extLst>
                  <a:ext uri="{FF2B5EF4-FFF2-40B4-BE49-F238E27FC236}">
                    <a16:creationId xmlns:a16="http://schemas.microsoft.com/office/drawing/2014/main" id="{6657ED39-E0FD-AC98-C85B-180894DD1204}"/>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9" name="TextBox 38">
                <a:extLst>
                  <a:ext uri="{FF2B5EF4-FFF2-40B4-BE49-F238E27FC236}">
                    <a16:creationId xmlns:a16="http://schemas.microsoft.com/office/drawing/2014/main" id="{ADCB2FE3-14CF-1AC9-B70C-EB90D8AFD3EF}"/>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3.1</a:t>
                </a:r>
              </a:p>
            </p:txBody>
          </p:sp>
        </p:grpSp>
      </p:grpSp>
      <p:sp>
        <p:nvSpPr>
          <p:cNvPr id="227" name="Title 1">
            <a:extLst>
              <a:ext uri="{FF2B5EF4-FFF2-40B4-BE49-F238E27FC236}">
                <a16:creationId xmlns:a16="http://schemas.microsoft.com/office/drawing/2014/main" id="{591B8FCF-5247-5DEC-EBCB-FE9341E2EB8A}"/>
              </a:ext>
            </a:extLst>
          </p:cNvPr>
          <p:cNvSpPr txBox="1">
            <a:spLocks/>
          </p:cNvSpPr>
          <p:nvPr/>
        </p:nvSpPr>
        <p:spPr>
          <a:xfrm>
            <a:off x="809911" y="687303"/>
            <a:ext cx="5286089"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Tipos de documentos</a:t>
            </a:r>
            <a:endParaRPr kumimoji="0" lang="es-ES" sz="2800" b="0" i="0" u="none" strike="noStrike" kern="1200" cap="none" spc="0" normalizeH="0" baseline="0" noProof="0">
              <a:ln>
                <a:noFill/>
              </a:ln>
              <a:solidFill>
                <a:schemeClr val="accent3"/>
              </a:solidFill>
              <a:effectLst/>
              <a:uLnTx/>
              <a:uFillTx/>
              <a:latin typeface="Calibri" panose="020F0502020204030204"/>
              <a:ea typeface="+mj-ea"/>
              <a:cs typeface="+mj-cs"/>
            </a:endParaRPr>
          </a:p>
        </p:txBody>
      </p:sp>
      <p:pic>
        <p:nvPicPr>
          <p:cNvPr id="12" name="Imagen 11">
            <a:extLst>
              <a:ext uri="{FF2B5EF4-FFF2-40B4-BE49-F238E27FC236}">
                <a16:creationId xmlns:a16="http://schemas.microsoft.com/office/drawing/2014/main" id="{AC600AE2-1CCD-231C-CBC2-BEF05D503C22}"/>
              </a:ext>
            </a:extLst>
          </p:cNvPr>
          <p:cNvPicPr>
            <a:picLocks noChangeAspect="1"/>
          </p:cNvPicPr>
          <p:nvPr/>
        </p:nvPicPr>
        <p:blipFill>
          <a:blip r:embed="rId3"/>
          <a:stretch>
            <a:fillRect/>
          </a:stretch>
        </p:blipFill>
        <p:spPr>
          <a:xfrm>
            <a:off x="8553082" y="1781194"/>
            <a:ext cx="3155531" cy="641965"/>
          </a:xfrm>
          <a:prstGeom prst="rect">
            <a:avLst/>
          </a:prstGeom>
        </p:spPr>
      </p:pic>
      <p:sp>
        <p:nvSpPr>
          <p:cNvPr id="25" name="Subtitle 2">
            <a:extLst>
              <a:ext uri="{FF2B5EF4-FFF2-40B4-BE49-F238E27FC236}">
                <a16:creationId xmlns:a16="http://schemas.microsoft.com/office/drawing/2014/main" id="{31671730-985A-63C1-5DC4-FE5582C3326D}"/>
              </a:ext>
            </a:extLst>
          </p:cNvPr>
          <p:cNvSpPr txBox="1">
            <a:spLocks noChangeArrowheads="1"/>
          </p:cNvSpPr>
          <p:nvPr/>
        </p:nvSpPr>
        <p:spPr bwMode="auto">
          <a:xfrm>
            <a:off x="966815" y="3840945"/>
            <a:ext cx="1856978" cy="722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Carta de presentación</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27" name="Straight Connector 11">
            <a:extLst>
              <a:ext uri="{FF2B5EF4-FFF2-40B4-BE49-F238E27FC236}">
                <a16:creationId xmlns:a16="http://schemas.microsoft.com/office/drawing/2014/main" id="{AE016351-5622-13E2-4645-A44D0E913158}"/>
              </a:ext>
            </a:extLst>
          </p:cNvPr>
          <p:cNvCxnSpPr>
            <a:cxnSpLocks/>
          </p:cNvCxnSpPr>
          <p:nvPr/>
        </p:nvCxnSpPr>
        <p:spPr>
          <a:xfrm>
            <a:off x="943796" y="3806955"/>
            <a:ext cx="1903015"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293" name="Subtitle 2">
            <a:extLst>
              <a:ext uri="{FF2B5EF4-FFF2-40B4-BE49-F238E27FC236}">
                <a16:creationId xmlns:a16="http://schemas.microsoft.com/office/drawing/2014/main" id="{029ED714-40F1-780E-AC55-A8F758373EA0}"/>
              </a:ext>
            </a:extLst>
          </p:cNvPr>
          <p:cNvSpPr txBox="1">
            <a:spLocks noChangeArrowheads="1"/>
          </p:cNvSpPr>
          <p:nvPr/>
        </p:nvSpPr>
        <p:spPr bwMode="auto">
          <a:xfrm>
            <a:off x="757256" y="5704206"/>
            <a:ext cx="2276094" cy="361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a:solidFill>
                  <a:prstClr val="black"/>
                </a:solidFill>
                <a:latin typeface="Calibri" panose="020F0502020204030204"/>
                <a:ea typeface="Lato Light" panose="020F0502020204030203" pitchFamily="34" charset="0"/>
                <a:cs typeface="Segoe UI" panose="020B0502040204020203" pitchFamily="34" charset="0"/>
              </a:rPr>
              <a:t>4</a:t>
            </a: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modelos</a:t>
            </a:r>
          </a:p>
        </p:txBody>
      </p:sp>
      <p:sp>
        <p:nvSpPr>
          <p:cNvPr id="7" name="!!CoverSlideFooterText">
            <a:extLst>
              <a:ext uri="{FF2B5EF4-FFF2-40B4-BE49-F238E27FC236}">
                <a16:creationId xmlns:a16="http://schemas.microsoft.com/office/drawing/2014/main" id="{FA63C97F-28C0-FC0B-3F4B-F0BF3C3FE1AA}"/>
              </a:ext>
            </a:extLst>
          </p:cNvPr>
          <p:cNvSpPr/>
          <p:nvPr/>
        </p:nvSpPr>
        <p:spPr>
          <a:xfrm>
            <a:off x="678902" y="2686688"/>
            <a:ext cx="1150871" cy="5966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2" name="Subtitle 2">
            <a:extLst>
              <a:ext uri="{FF2B5EF4-FFF2-40B4-BE49-F238E27FC236}">
                <a16:creationId xmlns:a16="http://schemas.microsoft.com/office/drawing/2014/main" id="{0A94CD7B-2069-B755-D6A1-524D449AE542}"/>
              </a:ext>
            </a:extLst>
          </p:cNvPr>
          <p:cNvSpPr txBox="1">
            <a:spLocks noChangeArrowheads="1"/>
          </p:cNvSpPr>
          <p:nvPr/>
        </p:nvSpPr>
        <p:spPr bwMode="auto">
          <a:xfrm>
            <a:off x="2880409" y="5675949"/>
            <a:ext cx="2355514" cy="35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71 modelos</a:t>
            </a:r>
          </a:p>
        </p:txBody>
      </p:sp>
      <p:sp>
        <p:nvSpPr>
          <p:cNvPr id="52" name="Subtitle 2">
            <a:extLst>
              <a:ext uri="{FF2B5EF4-FFF2-40B4-BE49-F238E27FC236}">
                <a16:creationId xmlns:a16="http://schemas.microsoft.com/office/drawing/2014/main" id="{0AB748F9-37DA-07DC-E3E0-DFD6BC5F3F77}"/>
              </a:ext>
            </a:extLst>
          </p:cNvPr>
          <p:cNvSpPr txBox="1">
            <a:spLocks noChangeArrowheads="1"/>
          </p:cNvSpPr>
          <p:nvPr/>
        </p:nvSpPr>
        <p:spPr bwMode="auto">
          <a:xfrm>
            <a:off x="3129677" y="3840945"/>
            <a:ext cx="1856977" cy="356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Resolución</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53" name="Straight Connector 11">
            <a:extLst>
              <a:ext uri="{FF2B5EF4-FFF2-40B4-BE49-F238E27FC236}">
                <a16:creationId xmlns:a16="http://schemas.microsoft.com/office/drawing/2014/main" id="{A05483B2-B75C-644F-4DE2-7CEA288700D5}"/>
              </a:ext>
            </a:extLst>
          </p:cNvPr>
          <p:cNvCxnSpPr>
            <a:cxnSpLocks/>
          </p:cNvCxnSpPr>
          <p:nvPr/>
        </p:nvCxnSpPr>
        <p:spPr>
          <a:xfrm>
            <a:off x="3106659" y="3806955"/>
            <a:ext cx="190301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130" name="Subtitle 2">
            <a:extLst>
              <a:ext uri="{FF2B5EF4-FFF2-40B4-BE49-F238E27FC236}">
                <a16:creationId xmlns:a16="http://schemas.microsoft.com/office/drawing/2014/main" id="{840B52E5-A765-6B41-05AC-00A40ECFB36F}"/>
              </a:ext>
            </a:extLst>
          </p:cNvPr>
          <p:cNvSpPr txBox="1">
            <a:spLocks noChangeArrowheads="1"/>
          </p:cNvSpPr>
          <p:nvPr/>
        </p:nvSpPr>
        <p:spPr bwMode="auto">
          <a:xfrm>
            <a:off x="5179685" y="5691801"/>
            <a:ext cx="2253741" cy="3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a:solidFill>
                  <a:prstClr val="black"/>
                </a:solidFill>
                <a:latin typeface="Calibri" panose="020F0502020204030204"/>
                <a:ea typeface="Lato Light" panose="020F0502020204030203" pitchFamily="34" charset="0"/>
                <a:cs typeface="Segoe UI" panose="020B0502040204020203" pitchFamily="34" charset="0"/>
              </a:rPr>
              <a:t>2</a:t>
            </a: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modelos</a:t>
            </a:r>
          </a:p>
        </p:txBody>
      </p:sp>
      <p:sp>
        <p:nvSpPr>
          <p:cNvPr id="131" name="Subtitle 2">
            <a:extLst>
              <a:ext uri="{FF2B5EF4-FFF2-40B4-BE49-F238E27FC236}">
                <a16:creationId xmlns:a16="http://schemas.microsoft.com/office/drawing/2014/main" id="{6D889A1F-DF4B-420A-B8B7-8F0873294D55}"/>
              </a:ext>
            </a:extLst>
          </p:cNvPr>
          <p:cNvSpPr txBox="1">
            <a:spLocks noChangeArrowheads="1"/>
          </p:cNvSpPr>
          <p:nvPr/>
        </p:nvSpPr>
        <p:spPr bwMode="auto">
          <a:xfrm>
            <a:off x="5307253" y="3840945"/>
            <a:ext cx="1856978" cy="3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Anexo explicativo</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132" name="Straight Connector 11">
            <a:extLst>
              <a:ext uri="{FF2B5EF4-FFF2-40B4-BE49-F238E27FC236}">
                <a16:creationId xmlns:a16="http://schemas.microsoft.com/office/drawing/2014/main" id="{7AECBB69-D4F1-2485-4B64-B8054B3FB9C0}"/>
              </a:ext>
            </a:extLst>
          </p:cNvPr>
          <p:cNvCxnSpPr>
            <a:cxnSpLocks/>
          </p:cNvCxnSpPr>
          <p:nvPr/>
        </p:nvCxnSpPr>
        <p:spPr>
          <a:xfrm>
            <a:off x="5244861" y="3806955"/>
            <a:ext cx="1903015"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297" name="CuadroTexto 296">
            <a:extLst>
              <a:ext uri="{FF2B5EF4-FFF2-40B4-BE49-F238E27FC236}">
                <a16:creationId xmlns:a16="http://schemas.microsoft.com/office/drawing/2014/main" id="{A02F5239-E467-6B4A-FD82-98069EE0EF41}"/>
              </a:ext>
            </a:extLst>
          </p:cNvPr>
          <p:cNvSpPr txBox="1"/>
          <p:nvPr/>
        </p:nvSpPr>
        <p:spPr>
          <a:xfrm>
            <a:off x="5250151" y="4112320"/>
            <a:ext cx="1919490" cy="430887"/>
          </a:xfrm>
          <a:prstGeom prst="rect">
            <a:avLst/>
          </a:prstGeom>
          <a:noFill/>
        </p:spPr>
        <p:txBody>
          <a:bodyPr wrap="square">
            <a:spAutoFit/>
          </a:bodyPr>
          <a:lstStyle/>
          <a:p>
            <a:pPr algn="just"/>
            <a:r>
              <a:rPr lang="es-ES" sz="1100">
                <a:solidFill>
                  <a:srgbClr val="000000"/>
                </a:solidFill>
                <a:effectLst/>
                <a:latin typeface="+mj-lt"/>
                <a:ea typeface="Open Sans" panose="020B0606030504020204" pitchFamily="34" charset="0"/>
                <a:cs typeface="Open Sans" panose="020B0606030504020204" pitchFamily="34" charset="0"/>
              </a:rPr>
              <a:t>Si se realiza recálculo de cuotas</a:t>
            </a:r>
            <a:endParaRPr lang="es-ES" sz="1100">
              <a:highlight>
                <a:srgbClr val="FFFF00"/>
              </a:highlight>
            </a:endParaRPr>
          </a:p>
        </p:txBody>
      </p:sp>
      <p:sp>
        <p:nvSpPr>
          <p:cNvPr id="15" name="Subtitle 2">
            <a:extLst>
              <a:ext uri="{FF2B5EF4-FFF2-40B4-BE49-F238E27FC236}">
                <a16:creationId xmlns:a16="http://schemas.microsoft.com/office/drawing/2014/main" id="{D83C036F-F30E-17B9-4120-BDFC3E64E67F}"/>
              </a:ext>
            </a:extLst>
          </p:cNvPr>
          <p:cNvSpPr txBox="1">
            <a:spLocks noChangeArrowheads="1"/>
          </p:cNvSpPr>
          <p:nvPr/>
        </p:nvSpPr>
        <p:spPr bwMode="auto">
          <a:xfrm>
            <a:off x="7522219" y="5719873"/>
            <a:ext cx="2099962" cy="349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1 modelo </a:t>
            </a:r>
            <a:r>
              <a:rPr lang="es-ES" sz="1400">
                <a:solidFill>
                  <a:srgbClr val="000000"/>
                </a:solidFill>
                <a:effectLst/>
                <a:latin typeface="+mj-lt"/>
                <a:ea typeface="Open Sans" panose="020B0606030504020204" pitchFamily="34" charset="0"/>
                <a:cs typeface="Open Sans" panose="020B0606030504020204" pitchFamily="34" charset="0"/>
              </a:rPr>
              <a:t>-TC1/31-</a:t>
            </a:r>
            <a:r>
              <a:rPr kumimoji="0" lang="es-ES" altLang="en-US" sz="1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a:t>
            </a:r>
            <a:endPar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sp>
        <p:nvSpPr>
          <p:cNvPr id="16" name="Subtitle 2">
            <a:extLst>
              <a:ext uri="{FF2B5EF4-FFF2-40B4-BE49-F238E27FC236}">
                <a16:creationId xmlns:a16="http://schemas.microsoft.com/office/drawing/2014/main" id="{E60BBB27-36FA-D599-80A1-C5CEF43E5FEB}"/>
              </a:ext>
            </a:extLst>
          </p:cNvPr>
          <p:cNvSpPr txBox="1">
            <a:spLocks noChangeArrowheads="1"/>
          </p:cNvSpPr>
          <p:nvPr/>
        </p:nvSpPr>
        <p:spPr bwMode="auto">
          <a:xfrm>
            <a:off x="7662782" y="3840945"/>
            <a:ext cx="1856976" cy="69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Documento de pago</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17" name="Straight Connector 11">
            <a:extLst>
              <a:ext uri="{FF2B5EF4-FFF2-40B4-BE49-F238E27FC236}">
                <a16:creationId xmlns:a16="http://schemas.microsoft.com/office/drawing/2014/main" id="{0B7E348D-A914-7623-59E5-2465468F13CA}"/>
              </a:ext>
            </a:extLst>
          </p:cNvPr>
          <p:cNvCxnSpPr>
            <a:cxnSpLocks/>
          </p:cNvCxnSpPr>
          <p:nvPr/>
        </p:nvCxnSpPr>
        <p:spPr>
          <a:xfrm>
            <a:off x="7639763" y="3806955"/>
            <a:ext cx="190301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32" name="CuadroTexto 31">
            <a:extLst>
              <a:ext uri="{FF2B5EF4-FFF2-40B4-BE49-F238E27FC236}">
                <a16:creationId xmlns:a16="http://schemas.microsoft.com/office/drawing/2014/main" id="{70962C15-0642-1F36-CABF-9DFF04EF8123}"/>
              </a:ext>
            </a:extLst>
          </p:cNvPr>
          <p:cNvSpPr txBox="1"/>
          <p:nvPr/>
        </p:nvSpPr>
        <p:spPr>
          <a:xfrm>
            <a:off x="7521430" y="4391328"/>
            <a:ext cx="1926157" cy="430887"/>
          </a:xfrm>
          <a:prstGeom prst="rect">
            <a:avLst/>
          </a:prstGeom>
          <a:noFill/>
        </p:spPr>
        <p:txBody>
          <a:bodyPr wrap="square">
            <a:spAutoFit/>
          </a:bodyPr>
          <a:lstStyle/>
          <a:p>
            <a:pPr algn="just"/>
            <a:r>
              <a:rPr lang="es-ES" sz="1100">
                <a:solidFill>
                  <a:srgbClr val="000000"/>
                </a:solidFill>
                <a:effectLst/>
                <a:latin typeface="+mj-lt"/>
                <a:ea typeface="Open Sans" panose="020B0606030504020204" pitchFamily="34" charset="0"/>
                <a:cs typeface="Open Sans" panose="020B0606030504020204" pitchFamily="34" charset="0"/>
              </a:rPr>
              <a:t>Si el resultado de la regularización es a ingresar </a:t>
            </a:r>
            <a:endParaRPr lang="es-ES" sz="1100"/>
          </a:p>
        </p:txBody>
      </p:sp>
      <p:sp>
        <p:nvSpPr>
          <p:cNvPr id="218" name="Subtitle 2">
            <a:extLst>
              <a:ext uri="{FF2B5EF4-FFF2-40B4-BE49-F238E27FC236}">
                <a16:creationId xmlns:a16="http://schemas.microsoft.com/office/drawing/2014/main" id="{68B39AB4-B2DE-9B9D-F6EA-DA1BF70CAB04}"/>
              </a:ext>
            </a:extLst>
          </p:cNvPr>
          <p:cNvSpPr txBox="1">
            <a:spLocks noChangeArrowheads="1"/>
          </p:cNvSpPr>
          <p:nvPr/>
        </p:nvSpPr>
        <p:spPr bwMode="auto">
          <a:xfrm>
            <a:off x="9729545" y="5688732"/>
            <a:ext cx="220593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10 modelos</a:t>
            </a:r>
          </a:p>
        </p:txBody>
      </p:sp>
      <p:sp>
        <p:nvSpPr>
          <p:cNvPr id="219" name="Subtitle 2">
            <a:extLst>
              <a:ext uri="{FF2B5EF4-FFF2-40B4-BE49-F238E27FC236}">
                <a16:creationId xmlns:a16="http://schemas.microsoft.com/office/drawing/2014/main" id="{4E3EE242-3A94-80B2-430D-34F7DE551768}"/>
              </a:ext>
            </a:extLst>
          </p:cNvPr>
          <p:cNvSpPr txBox="1">
            <a:spLocks noChangeArrowheads="1"/>
          </p:cNvSpPr>
          <p:nvPr/>
        </p:nvSpPr>
        <p:spPr bwMode="auto">
          <a:xfrm>
            <a:off x="9904024" y="3840945"/>
            <a:ext cx="1856977" cy="6989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Trámite de audiencia</a:t>
            </a:r>
            <a:r>
              <a:rPr lang="es-ES" sz="1800" baseline="30000">
                <a:solidFill>
                  <a:srgbClr val="000000"/>
                </a:solidFill>
                <a:latin typeface="+mj-lt"/>
                <a:ea typeface="Open Sans" panose="020B0606030504020204" pitchFamily="34" charset="0"/>
                <a:cs typeface="Open Sans" panose="020B0606030504020204" pitchFamily="34" charset="0"/>
              </a:rPr>
              <a:t>1</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220" name="Straight Connector 11">
            <a:extLst>
              <a:ext uri="{FF2B5EF4-FFF2-40B4-BE49-F238E27FC236}">
                <a16:creationId xmlns:a16="http://schemas.microsoft.com/office/drawing/2014/main" id="{F91A7352-CB73-DF5A-6ACF-D1DBDB6C6A72}"/>
              </a:ext>
            </a:extLst>
          </p:cNvPr>
          <p:cNvCxnSpPr>
            <a:cxnSpLocks/>
          </p:cNvCxnSpPr>
          <p:nvPr/>
        </p:nvCxnSpPr>
        <p:spPr>
          <a:xfrm>
            <a:off x="9881005" y="3806955"/>
            <a:ext cx="1903014"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165" name="CuadroTexto 164">
            <a:extLst>
              <a:ext uri="{FF2B5EF4-FFF2-40B4-BE49-F238E27FC236}">
                <a16:creationId xmlns:a16="http://schemas.microsoft.com/office/drawing/2014/main" id="{C679A862-6B89-5AC2-95F5-3CDEB9C547BE}"/>
              </a:ext>
            </a:extLst>
          </p:cNvPr>
          <p:cNvSpPr txBox="1"/>
          <p:nvPr/>
        </p:nvSpPr>
        <p:spPr>
          <a:xfrm>
            <a:off x="9818562" y="4391328"/>
            <a:ext cx="1965457" cy="769441"/>
          </a:xfrm>
          <a:prstGeom prst="rect">
            <a:avLst/>
          </a:prstGeom>
          <a:noFill/>
        </p:spPr>
        <p:txBody>
          <a:bodyPr wrap="square">
            <a:spAutoFit/>
          </a:bodyPr>
          <a:lstStyle/>
          <a:p>
            <a:pPr algn="just"/>
            <a:r>
              <a:rPr lang="es-ES" sz="1100">
                <a:solidFill>
                  <a:srgbClr val="000000"/>
                </a:solidFill>
                <a:effectLst/>
                <a:latin typeface="+mj-lt"/>
                <a:ea typeface="Open Sans" panose="020B0606030504020204" pitchFamily="34" charset="0"/>
                <a:cs typeface="Open Sans" panose="020B0606030504020204" pitchFamily="34" charset="0"/>
              </a:rPr>
              <a:t>Si la persona trabajadora cumple los requisitos para elegir la BBCC que se va a utilizar en la regularización</a:t>
            </a:r>
            <a:endParaRPr lang="es-ES" sz="1100"/>
          </a:p>
        </p:txBody>
      </p:sp>
      <p:grpSp>
        <p:nvGrpSpPr>
          <p:cNvPr id="40" name="Grupo 39">
            <a:extLst>
              <a:ext uri="{FF2B5EF4-FFF2-40B4-BE49-F238E27FC236}">
                <a16:creationId xmlns:a16="http://schemas.microsoft.com/office/drawing/2014/main" id="{410DE0EC-9B37-9DA9-C031-35CE3788150A}"/>
              </a:ext>
            </a:extLst>
          </p:cNvPr>
          <p:cNvGrpSpPr/>
          <p:nvPr/>
        </p:nvGrpSpPr>
        <p:grpSpPr>
          <a:xfrm>
            <a:off x="810704" y="1198079"/>
            <a:ext cx="1253278" cy="48218"/>
            <a:chOff x="810704" y="1456130"/>
            <a:chExt cx="1253278" cy="48218"/>
          </a:xfrm>
        </p:grpSpPr>
        <p:sp>
          <p:nvSpPr>
            <p:cNvPr id="228" name="!!CoverSlideFooterText">
              <a:extLst>
                <a:ext uri="{FF2B5EF4-FFF2-40B4-BE49-F238E27FC236}">
                  <a16:creationId xmlns:a16="http://schemas.microsoft.com/office/drawing/2014/main" id="{1C55D027-A259-D136-DE06-9AB6A5002727}"/>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39" name="!!CoverSlideFooterText">
              <a:extLst>
                <a:ext uri="{FF2B5EF4-FFF2-40B4-BE49-F238E27FC236}">
                  <a16:creationId xmlns:a16="http://schemas.microsoft.com/office/drawing/2014/main" id="{C0CC6532-A74B-CB6C-9361-6C15D424B200}"/>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grpSp>
        <p:nvGrpSpPr>
          <p:cNvPr id="147" name="Group 2">
            <a:extLst>
              <a:ext uri="{FF2B5EF4-FFF2-40B4-BE49-F238E27FC236}">
                <a16:creationId xmlns:a16="http://schemas.microsoft.com/office/drawing/2014/main" id="{DA7BAA98-8A67-8197-B174-7A7C6092C77D}"/>
              </a:ext>
            </a:extLst>
          </p:cNvPr>
          <p:cNvGrpSpPr/>
          <p:nvPr/>
        </p:nvGrpSpPr>
        <p:grpSpPr>
          <a:xfrm flipV="1">
            <a:off x="10382504" y="399397"/>
            <a:ext cx="1809496" cy="1931445"/>
            <a:chOff x="9424376" y="3913857"/>
            <a:chExt cx="2783546" cy="2971140"/>
          </a:xfrm>
        </p:grpSpPr>
        <p:sp>
          <p:nvSpPr>
            <p:cNvPr id="152" name="Freeform: Shape 3">
              <a:extLst>
                <a:ext uri="{FF2B5EF4-FFF2-40B4-BE49-F238E27FC236}">
                  <a16:creationId xmlns:a16="http://schemas.microsoft.com/office/drawing/2014/main" id="{49644915-B1CE-20E6-9A9A-AA1009E3CF7D}"/>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53" name="Freeform: Shape 5">
              <a:extLst>
                <a:ext uri="{FF2B5EF4-FFF2-40B4-BE49-F238E27FC236}">
                  <a16:creationId xmlns:a16="http://schemas.microsoft.com/office/drawing/2014/main" id="{7D0FB926-7059-DD23-E751-C52B11D2F4FE}"/>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54" name="Graphic 10">
              <a:extLst>
                <a:ext uri="{FF2B5EF4-FFF2-40B4-BE49-F238E27FC236}">
                  <a16:creationId xmlns:a16="http://schemas.microsoft.com/office/drawing/2014/main" id="{F5900E91-5114-0DB8-5CD3-0D6566CD5ABA}"/>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sp>
        <p:nvSpPr>
          <p:cNvPr id="10" name="CuadroTexto 9">
            <a:extLst>
              <a:ext uri="{FF2B5EF4-FFF2-40B4-BE49-F238E27FC236}">
                <a16:creationId xmlns:a16="http://schemas.microsoft.com/office/drawing/2014/main" id="{05A081C9-F2A1-EF17-E1CF-8EDB6922322D}"/>
              </a:ext>
            </a:extLst>
          </p:cNvPr>
          <p:cNvSpPr txBox="1"/>
          <p:nvPr/>
        </p:nvSpPr>
        <p:spPr>
          <a:xfrm>
            <a:off x="7522643" y="4833260"/>
            <a:ext cx="1926157" cy="769441"/>
          </a:xfrm>
          <a:prstGeom prst="rect">
            <a:avLst/>
          </a:prstGeom>
          <a:noFill/>
        </p:spPr>
        <p:txBody>
          <a:bodyPr wrap="square">
            <a:spAutoFit/>
          </a:bodyPr>
          <a:lstStyle/>
          <a:p>
            <a:pPr algn="just">
              <a:spcAft>
                <a:spcPts val="300"/>
              </a:spcAft>
            </a:pPr>
            <a:r>
              <a:rPr lang="es-ES" sz="1100">
                <a:solidFill>
                  <a:srgbClr val="000000"/>
                </a:solidFill>
                <a:latin typeface="+mj-lt"/>
                <a:ea typeface="Open Sans" panose="020B0606030504020204" pitchFamily="34" charset="0"/>
                <a:cs typeface="Open Sans" panose="020B0606030504020204" pitchFamily="34" charset="0"/>
              </a:rPr>
              <a:t>El recibo permite su ingreso mediante </a:t>
            </a:r>
            <a:r>
              <a:rPr lang="es-ES" sz="1100">
                <a:solidFill>
                  <a:srgbClr val="000000"/>
                </a:solidFill>
                <a:latin typeface="+mj-lt"/>
                <a:ea typeface="Open Sans" panose="020B0606030504020204" pitchFamily="34" charset="0"/>
                <a:cs typeface="Arial" panose="020B0604020202020204" pitchFamily="34" charset="0"/>
              </a:rPr>
              <a:t>pago en ventanilla, cajero electrónico, internet o transferencia</a:t>
            </a:r>
            <a:r>
              <a:rPr lang="es-ES" sz="1100">
                <a:solidFill>
                  <a:srgbClr val="000000"/>
                </a:solidFill>
                <a:latin typeface="+mj-lt"/>
                <a:ea typeface="Open Sans" panose="020B0606030504020204" pitchFamily="34" charset="0"/>
                <a:cs typeface="Open Sans" panose="020B0606030504020204" pitchFamily="34" charset="0"/>
              </a:rPr>
              <a:t>.</a:t>
            </a:r>
          </a:p>
        </p:txBody>
      </p:sp>
      <p:sp>
        <p:nvSpPr>
          <p:cNvPr id="14" name="CuadroTexto 13">
            <a:extLst>
              <a:ext uri="{FF2B5EF4-FFF2-40B4-BE49-F238E27FC236}">
                <a16:creationId xmlns:a16="http://schemas.microsoft.com/office/drawing/2014/main" id="{FE5268E9-C000-986D-21B1-E6C79426E293}"/>
              </a:ext>
            </a:extLst>
          </p:cNvPr>
          <p:cNvSpPr txBox="1"/>
          <p:nvPr/>
        </p:nvSpPr>
        <p:spPr>
          <a:xfrm>
            <a:off x="5250151" y="4504298"/>
            <a:ext cx="1950656" cy="1184940"/>
          </a:xfrm>
          <a:prstGeom prst="rect">
            <a:avLst/>
          </a:prstGeom>
          <a:noFill/>
        </p:spPr>
        <p:txBody>
          <a:bodyPr wrap="square">
            <a:spAutoFit/>
          </a:bodyPr>
          <a:lstStyle/>
          <a:p>
            <a:pPr algn="just">
              <a:spcAft>
                <a:spcPts val="300"/>
              </a:spcAft>
            </a:pPr>
            <a:r>
              <a:rPr lang="es-ES" sz="1100">
                <a:solidFill>
                  <a:srgbClr val="000000"/>
                </a:solidFill>
                <a:latin typeface="+mj-lt"/>
                <a:ea typeface="Open Sans" panose="020B0606030504020204" pitchFamily="34" charset="0"/>
                <a:cs typeface="Open Sans" panose="020B0606030504020204" pitchFamily="34" charset="0"/>
              </a:rPr>
              <a:t>Recoge el detalle mensual de las diferencias de cotización:</a:t>
            </a:r>
          </a:p>
          <a:p>
            <a:pPr algn="just">
              <a:spcAft>
                <a:spcPts val="300"/>
              </a:spcAft>
            </a:pPr>
            <a:r>
              <a:rPr lang="es-ES" sz="1100">
                <a:solidFill>
                  <a:srgbClr val="000000"/>
                </a:solidFill>
                <a:latin typeface="+mj-lt"/>
                <a:ea typeface="Open Sans" panose="020B0606030504020204" pitchFamily="34" charset="0"/>
                <a:cs typeface="Open Sans" panose="020B0606030504020204" pitchFamily="34" charset="0"/>
              </a:rPr>
              <a:t>ANEXO 1: Todas las cuotas del año que se regulariza han sido pagadas en plazo. </a:t>
            </a:r>
          </a:p>
          <a:p>
            <a:pPr algn="just">
              <a:spcAft>
                <a:spcPts val="300"/>
              </a:spcAft>
            </a:pPr>
            <a:r>
              <a:rPr lang="es-ES" sz="1100">
                <a:solidFill>
                  <a:srgbClr val="000000"/>
                </a:solidFill>
                <a:latin typeface="+mj-lt"/>
                <a:ea typeface="Open Sans" panose="020B0606030504020204" pitchFamily="34" charset="0"/>
                <a:cs typeface="Open Sans" panose="020B0606030504020204" pitchFamily="34" charset="0"/>
              </a:rPr>
              <a:t>ANEXO 2: Resto de casos</a:t>
            </a:r>
            <a:endParaRPr lang="es-ES" sz="1100" b="1">
              <a:solidFill>
                <a:srgbClr val="000000"/>
              </a:solidFill>
              <a:latin typeface="+mj-lt"/>
              <a:ea typeface="Open Sans" panose="020B0606030504020204" pitchFamily="34" charset="0"/>
              <a:cs typeface="Open Sans" panose="020B0606030504020204" pitchFamily="34" charset="0"/>
            </a:endParaRPr>
          </a:p>
        </p:txBody>
      </p:sp>
      <p:grpSp>
        <p:nvGrpSpPr>
          <p:cNvPr id="41" name="Grupo 40">
            <a:extLst>
              <a:ext uri="{FF2B5EF4-FFF2-40B4-BE49-F238E27FC236}">
                <a16:creationId xmlns:a16="http://schemas.microsoft.com/office/drawing/2014/main" id="{5D527BD8-0F4F-4191-D79E-7D08C96AA33C}"/>
              </a:ext>
            </a:extLst>
          </p:cNvPr>
          <p:cNvGrpSpPr/>
          <p:nvPr/>
        </p:nvGrpSpPr>
        <p:grpSpPr>
          <a:xfrm>
            <a:off x="4107659" y="640314"/>
            <a:ext cx="905714" cy="730092"/>
            <a:chOff x="7926143" y="5247806"/>
            <a:chExt cx="1517261" cy="1223057"/>
          </a:xfrm>
        </p:grpSpPr>
        <p:grpSp>
          <p:nvGrpSpPr>
            <p:cNvPr id="42" name="Group 84">
              <a:extLst>
                <a:ext uri="{FF2B5EF4-FFF2-40B4-BE49-F238E27FC236}">
                  <a16:creationId xmlns:a16="http://schemas.microsoft.com/office/drawing/2014/main" id="{22E1A511-70D5-F9A1-6A1C-AC1016C3557E}"/>
                </a:ext>
              </a:extLst>
            </p:cNvPr>
            <p:cNvGrpSpPr/>
            <p:nvPr/>
          </p:nvGrpSpPr>
          <p:grpSpPr>
            <a:xfrm>
              <a:off x="8077583" y="5247806"/>
              <a:ext cx="1223057" cy="1223057"/>
              <a:chOff x="10088877" y="540340"/>
              <a:chExt cx="1467715" cy="1467715"/>
            </a:xfrm>
          </p:grpSpPr>
          <p:sp>
            <p:nvSpPr>
              <p:cNvPr id="133" name="Rectangle: Rounded Corners 69">
                <a:extLst>
                  <a:ext uri="{FF2B5EF4-FFF2-40B4-BE49-F238E27FC236}">
                    <a16:creationId xmlns:a16="http://schemas.microsoft.com/office/drawing/2014/main" id="{67C37EB8-8833-B9CA-026E-764C7A61219B}"/>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44" name="Rectangle: Rounded Corners 72">
                <a:extLst>
                  <a:ext uri="{FF2B5EF4-FFF2-40B4-BE49-F238E27FC236}">
                    <a16:creationId xmlns:a16="http://schemas.microsoft.com/office/drawing/2014/main" id="{8786A222-90DF-3CDE-1E7A-2D8DCB093A66}"/>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54" name="TextBox 79">
              <a:extLst>
                <a:ext uri="{FF2B5EF4-FFF2-40B4-BE49-F238E27FC236}">
                  <a16:creationId xmlns:a16="http://schemas.microsoft.com/office/drawing/2014/main" id="{4D76BC1F-6989-682C-9DEF-7F9D78F22473}"/>
                </a:ext>
              </a:extLst>
            </p:cNvPr>
            <p:cNvSpPr txBox="1"/>
            <p:nvPr/>
          </p:nvSpPr>
          <p:spPr>
            <a:xfrm>
              <a:off x="7926143" y="5487215"/>
              <a:ext cx="1517261" cy="8765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88</a:t>
              </a:r>
            </a:p>
          </p:txBody>
        </p:sp>
      </p:grpSp>
      <p:grpSp>
        <p:nvGrpSpPr>
          <p:cNvPr id="37" name="Grupo 36">
            <a:extLst>
              <a:ext uri="{FF2B5EF4-FFF2-40B4-BE49-F238E27FC236}">
                <a16:creationId xmlns:a16="http://schemas.microsoft.com/office/drawing/2014/main" id="{DD26D9FF-E7FE-6787-9BF9-E9FEC556B84B}"/>
              </a:ext>
            </a:extLst>
          </p:cNvPr>
          <p:cNvGrpSpPr/>
          <p:nvPr/>
        </p:nvGrpSpPr>
        <p:grpSpPr>
          <a:xfrm>
            <a:off x="1602269" y="3064756"/>
            <a:ext cx="554072" cy="554072"/>
            <a:chOff x="1285019" y="3820484"/>
            <a:chExt cx="554072" cy="554072"/>
          </a:xfrm>
        </p:grpSpPr>
        <p:sp>
          <p:nvSpPr>
            <p:cNvPr id="38" name="Freeform: Shape 7">
              <a:extLst>
                <a:ext uri="{FF2B5EF4-FFF2-40B4-BE49-F238E27FC236}">
                  <a16:creationId xmlns:a16="http://schemas.microsoft.com/office/drawing/2014/main" id="{FEA9A22B-BEAB-593B-9EEA-C77282A0E178}"/>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9" name="Freeform: Shape 8">
              <a:extLst>
                <a:ext uri="{FF2B5EF4-FFF2-40B4-BE49-F238E27FC236}">
                  <a16:creationId xmlns:a16="http://schemas.microsoft.com/office/drawing/2014/main" id="{17BECE79-5BEF-8063-09D4-AA67CC3EC9E9}"/>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3" name="Freeform: Shape 9">
              <a:extLst>
                <a:ext uri="{FF2B5EF4-FFF2-40B4-BE49-F238E27FC236}">
                  <a16:creationId xmlns:a16="http://schemas.microsoft.com/office/drawing/2014/main" id="{8691A19D-2FA8-F904-ADF4-D24D3DFF7586}"/>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5" name="Freeform: Shape 10">
              <a:extLst>
                <a:ext uri="{FF2B5EF4-FFF2-40B4-BE49-F238E27FC236}">
                  <a16:creationId xmlns:a16="http://schemas.microsoft.com/office/drawing/2014/main" id="{53ED4CDE-CA6E-8956-2BFF-E2F760F73969}"/>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6" name="Freeform: Shape 11">
              <a:extLst>
                <a:ext uri="{FF2B5EF4-FFF2-40B4-BE49-F238E27FC236}">
                  <a16:creationId xmlns:a16="http://schemas.microsoft.com/office/drawing/2014/main" id="{CF624641-64C8-182E-6727-8E7A9FEA5042}"/>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8" name="Freeform: Shape 12">
              <a:extLst>
                <a:ext uri="{FF2B5EF4-FFF2-40B4-BE49-F238E27FC236}">
                  <a16:creationId xmlns:a16="http://schemas.microsoft.com/office/drawing/2014/main" id="{E7AD80A7-8729-58D9-5DF6-68D171FEB65B}"/>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9" name="Freeform: Shape 13">
              <a:extLst>
                <a:ext uri="{FF2B5EF4-FFF2-40B4-BE49-F238E27FC236}">
                  <a16:creationId xmlns:a16="http://schemas.microsoft.com/office/drawing/2014/main" id="{788C4E99-1BFA-184D-0784-D051C31A6D48}"/>
                </a:ext>
              </a:extLst>
            </p:cNvPr>
            <p:cNvSpPr/>
            <p:nvPr/>
          </p:nvSpPr>
          <p:spPr>
            <a:xfrm>
              <a:off x="145816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0" name="Freeform: Shape 14">
              <a:extLst>
                <a:ext uri="{FF2B5EF4-FFF2-40B4-BE49-F238E27FC236}">
                  <a16:creationId xmlns:a16="http://schemas.microsoft.com/office/drawing/2014/main" id="{BFD8407B-F49F-6BB4-7162-336A72FEC951}"/>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1" name="Freeform: Shape 15">
              <a:extLst>
                <a:ext uri="{FF2B5EF4-FFF2-40B4-BE49-F238E27FC236}">
                  <a16:creationId xmlns:a16="http://schemas.microsoft.com/office/drawing/2014/main" id="{9C251FC7-E006-0F6D-8F56-B7B888607B9A}"/>
                </a:ext>
              </a:extLst>
            </p:cNvPr>
            <p:cNvSpPr/>
            <p:nvPr/>
          </p:nvSpPr>
          <p:spPr>
            <a:xfrm>
              <a:off x="1504920"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155" name="Grupo 154">
            <a:extLst>
              <a:ext uri="{FF2B5EF4-FFF2-40B4-BE49-F238E27FC236}">
                <a16:creationId xmlns:a16="http://schemas.microsoft.com/office/drawing/2014/main" id="{BC93D795-6BBF-9E1F-E33C-22BDE50FF031}"/>
              </a:ext>
            </a:extLst>
          </p:cNvPr>
          <p:cNvGrpSpPr/>
          <p:nvPr/>
        </p:nvGrpSpPr>
        <p:grpSpPr>
          <a:xfrm>
            <a:off x="3702231" y="3064756"/>
            <a:ext cx="554072" cy="554072"/>
            <a:chOff x="3521087" y="3820484"/>
            <a:chExt cx="554072" cy="554072"/>
          </a:xfrm>
        </p:grpSpPr>
        <p:sp>
          <p:nvSpPr>
            <p:cNvPr id="156" name="Freeform: Shape 7">
              <a:extLst>
                <a:ext uri="{FF2B5EF4-FFF2-40B4-BE49-F238E27FC236}">
                  <a16:creationId xmlns:a16="http://schemas.microsoft.com/office/drawing/2014/main" id="{F0852057-EDDA-F7BB-B0FF-35977E55EC71}"/>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7" name="Freeform: Shape 8">
              <a:extLst>
                <a:ext uri="{FF2B5EF4-FFF2-40B4-BE49-F238E27FC236}">
                  <a16:creationId xmlns:a16="http://schemas.microsoft.com/office/drawing/2014/main" id="{9B8F51F3-D070-FDA2-9BA4-5CD19D752F63}"/>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8" name="Freeform: Shape 9">
              <a:extLst>
                <a:ext uri="{FF2B5EF4-FFF2-40B4-BE49-F238E27FC236}">
                  <a16:creationId xmlns:a16="http://schemas.microsoft.com/office/drawing/2014/main" id="{0DA5FFCB-DF6C-C01E-329A-7C5E7D609815}"/>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9" name="Freeform: Shape 10">
              <a:extLst>
                <a:ext uri="{FF2B5EF4-FFF2-40B4-BE49-F238E27FC236}">
                  <a16:creationId xmlns:a16="http://schemas.microsoft.com/office/drawing/2014/main" id="{47FAACC4-7F9C-789D-5EA7-2AE7E5BB75D9}"/>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0" name="Freeform: Shape 11">
              <a:extLst>
                <a:ext uri="{FF2B5EF4-FFF2-40B4-BE49-F238E27FC236}">
                  <a16:creationId xmlns:a16="http://schemas.microsoft.com/office/drawing/2014/main" id="{8D788E4B-4A79-A1AF-815D-300A617BBB27}"/>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1" name="Freeform: Shape 12">
              <a:extLst>
                <a:ext uri="{FF2B5EF4-FFF2-40B4-BE49-F238E27FC236}">
                  <a16:creationId xmlns:a16="http://schemas.microsoft.com/office/drawing/2014/main" id="{799F4DE2-DB91-411C-826D-A5BA824C1126}"/>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2" name="Freeform: Shape 13">
              <a:extLst>
                <a:ext uri="{FF2B5EF4-FFF2-40B4-BE49-F238E27FC236}">
                  <a16:creationId xmlns:a16="http://schemas.microsoft.com/office/drawing/2014/main" id="{8544A027-09AF-D1BB-85C6-2818CB1618DA}"/>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3" name="Freeform: Shape 14">
              <a:extLst>
                <a:ext uri="{FF2B5EF4-FFF2-40B4-BE49-F238E27FC236}">
                  <a16:creationId xmlns:a16="http://schemas.microsoft.com/office/drawing/2014/main" id="{065B0DDC-80D5-00FE-8024-22C23A29F892}"/>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64" name="Freeform: Shape 15">
              <a:extLst>
                <a:ext uri="{FF2B5EF4-FFF2-40B4-BE49-F238E27FC236}">
                  <a16:creationId xmlns:a16="http://schemas.microsoft.com/office/drawing/2014/main" id="{D86E33D0-3469-A0DD-504B-D5AA2189D777}"/>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166" name="Grupo 165">
            <a:extLst>
              <a:ext uri="{FF2B5EF4-FFF2-40B4-BE49-F238E27FC236}">
                <a16:creationId xmlns:a16="http://schemas.microsoft.com/office/drawing/2014/main" id="{C42F3CEE-8CCF-15FF-8896-DC276FA4D207}"/>
              </a:ext>
            </a:extLst>
          </p:cNvPr>
          <p:cNvGrpSpPr/>
          <p:nvPr/>
        </p:nvGrpSpPr>
        <p:grpSpPr>
          <a:xfrm>
            <a:off x="5919332" y="3064756"/>
            <a:ext cx="554072" cy="554072"/>
            <a:chOff x="5777011" y="3820484"/>
            <a:chExt cx="554072" cy="554072"/>
          </a:xfrm>
          <a:solidFill>
            <a:schemeClr val="accent6">
              <a:lumMod val="60000"/>
              <a:lumOff val="40000"/>
            </a:schemeClr>
          </a:solidFill>
        </p:grpSpPr>
        <p:sp>
          <p:nvSpPr>
            <p:cNvPr id="167" name="Freeform: Shape 7">
              <a:extLst>
                <a:ext uri="{FF2B5EF4-FFF2-40B4-BE49-F238E27FC236}">
                  <a16:creationId xmlns:a16="http://schemas.microsoft.com/office/drawing/2014/main" id="{43478915-8669-4422-52CF-A641DB09F1DC}"/>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68" name="Freeform: Shape 8">
              <a:extLst>
                <a:ext uri="{FF2B5EF4-FFF2-40B4-BE49-F238E27FC236}">
                  <a16:creationId xmlns:a16="http://schemas.microsoft.com/office/drawing/2014/main" id="{EC9F2479-6F45-57CB-9554-ADEA6118D294}"/>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69" name="Freeform: Shape 9">
              <a:extLst>
                <a:ext uri="{FF2B5EF4-FFF2-40B4-BE49-F238E27FC236}">
                  <a16:creationId xmlns:a16="http://schemas.microsoft.com/office/drawing/2014/main" id="{EC9A5539-A683-F349-7862-3A0640789163}"/>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70" name="Freeform: Shape 10">
              <a:extLst>
                <a:ext uri="{FF2B5EF4-FFF2-40B4-BE49-F238E27FC236}">
                  <a16:creationId xmlns:a16="http://schemas.microsoft.com/office/drawing/2014/main" id="{BBCA29C7-E8ED-2D60-C4E8-01D3FF7B8402}"/>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71" name="Freeform: Shape 11">
              <a:extLst>
                <a:ext uri="{FF2B5EF4-FFF2-40B4-BE49-F238E27FC236}">
                  <a16:creationId xmlns:a16="http://schemas.microsoft.com/office/drawing/2014/main" id="{C0936EED-1CC5-6D1E-F605-6C2307D9A572}"/>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72" name="Freeform: Shape 12">
              <a:extLst>
                <a:ext uri="{FF2B5EF4-FFF2-40B4-BE49-F238E27FC236}">
                  <a16:creationId xmlns:a16="http://schemas.microsoft.com/office/drawing/2014/main" id="{CECB5044-CA2D-DF1D-2039-03DC6DA96BFE}"/>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73" name="Freeform: Shape 13">
              <a:extLst>
                <a:ext uri="{FF2B5EF4-FFF2-40B4-BE49-F238E27FC236}">
                  <a16:creationId xmlns:a16="http://schemas.microsoft.com/office/drawing/2014/main" id="{92136ABC-49F3-F147-CB55-DAABCCFFBF65}"/>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74" name="Freeform: Shape 14">
              <a:extLst>
                <a:ext uri="{FF2B5EF4-FFF2-40B4-BE49-F238E27FC236}">
                  <a16:creationId xmlns:a16="http://schemas.microsoft.com/office/drawing/2014/main" id="{C5168C89-9F87-A0CB-8B27-8F030961CE43}"/>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sp>
          <p:nvSpPr>
            <p:cNvPr id="175" name="Freeform: Shape 15">
              <a:extLst>
                <a:ext uri="{FF2B5EF4-FFF2-40B4-BE49-F238E27FC236}">
                  <a16:creationId xmlns:a16="http://schemas.microsoft.com/office/drawing/2014/main" id="{9CA05140-BB0D-6B77-E9B7-E7BBD95081BC}"/>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chemeClr val="accent5"/>
                </a:solidFill>
                <a:effectLst/>
                <a:uLnTx/>
                <a:uFillTx/>
                <a:latin typeface="Segoe UI" panose="020B0502040204020203" pitchFamily="34" charset="0"/>
                <a:ea typeface="+mn-ea"/>
                <a:cs typeface="+mn-cs"/>
              </a:endParaRPr>
            </a:p>
          </p:txBody>
        </p:sp>
      </p:grpSp>
      <p:grpSp>
        <p:nvGrpSpPr>
          <p:cNvPr id="176" name="Grupo 175">
            <a:extLst>
              <a:ext uri="{FF2B5EF4-FFF2-40B4-BE49-F238E27FC236}">
                <a16:creationId xmlns:a16="http://schemas.microsoft.com/office/drawing/2014/main" id="{7B0C9571-F5E7-EDE7-DDB7-0149407ACC65}"/>
              </a:ext>
            </a:extLst>
          </p:cNvPr>
          <p:cNvGrpSpPr/>
          <p:nvPr/>
        </p:nvGrpSpPr>
        <p:grpSpPr>
          <a:xfrm>
            <a:off x="8256690" y="3064248"/>
            <a:ext cx="554072" cy="554072"/>
            <a:chOff x="8349929" y="3607367"/>
            <a:chExt cx="554072" cy="554072"/>
          </a:xfrm>
        </p:grpSpPr>
        <p:sp>
          <p:nvSpPr>
            <p:cNvPr id="177" name="Freeform: Shape 7">
              <a:extLst>
                <a:ext uri="{FF2B5EF4-FFF2-40B4-BE49-F238E27FC236}">
                  <a16:creationId xmlns:a16="http://schemas.microsoft.com/office/drawing/2014/main" id="{DB3F43D3-6DDF-B2A4-89BD-BB9905BA16AF}"/>
                </a:ext>
              </a:extLst>
            </p:cNvPr>
            <p:cNvSpPr/>
            <p:nvPr/>
          </p:nvSpPr>
          <p:spPr>
            <a:xfrm>
              <a:off x="8609650" y="3780514"/>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78" name="Freeform: Shape 8">
              <a:extLst>
                <a:ext uri="{FF2B5EF4-FFF2-40B4-BE49-F238E27FC236}">
                  <a16:creationId xmlns:a16="http://schemas.microsoft.com/office/drawing/2014/main" id="{8386EDB5-BAB0-49FA-E010-BF77439C9BB2}"/>
                </a:ext>
              </a:extLst>
            </p:cNvPr>
            <p:cNvSpPr/>
            <p:nvPr/>
          </p:nvSpPr>
          <p:spPr>
            <a:xfrm>
              <a:off x="8609650" y="3823800"/>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79" name="Freeform: Shape 9">
              <a:extLst>
                <a:ext uri="{FF2B5EF4-FFF2-40B4-BE49-F238E27FC236}">
                  <a16:creationId xmlns:a16="http://schemas.microsoft.com/office/drawing/2014/main" id="{821B2D64-179E-3BBD-9C53-6F4EF82D35DF}"/>
                </a:ext>
              </a:extLst>
            </p:cNvPr>
            <p:cNvSpPr/>
            <p:nvPr/>
          </p:nvSpPr>
          <p:spPr>
            <a:xfrm>
              <a:off x="8349929" y="3607367"/>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0" name="Freeform: Shape 10">
              <a:extLst>
                <a:ext uri="{FF2B5EF4-FFF2-40B4-BE49-F238E27FC236}">
                  <a16:creationId xmlns:a16="http://schemas.microsoft.com/office/drawing/2014/main" id="{10805459-954C-5BA8-36C0-5DDCF7D50499}"/>
                </a:ext>
              </a:extLst>
            </p:cNvPr>
            <p:cNvSpPr/>
            <p:nvPr/>
          </p:nvSpPr>
          <p:spPr>
            <a:xfrm>
              <a:off x="8616143" y="3672297"/>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1" name="Freeform: Shape 11">
              <a:extLst>
                <a:ext uri="{FF2B5EF4-FFF2-40B4-BE49-F238E27FC236}">
                  <a16:creationId xmlns:a16="http://schemas.microsoft.com/office/drawing/2014/main" id="{FE406C29-4F17-EDB6-7371-72A031533373}"/>
                </a:ext>
              </a:extLst>
            </p:cNvPr>
            <p:cNvSpPr/>
            <p:nvPr/>
          </p:nvSpPr>
          <p:spPr>
            <a:xfrm>
              <a:off x="8616143" y="3715583"/>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2" name="Freeform: Shape 12">
              <a:extLst>
                <a:ext uri="{FF2B5EF4-FFF2-40B4-BE49-F238E27FC236}">
                  <a16:creationId xmlns:a16="http://schemas.microsoft.com/office/drawing/2014/main" id="{5AD6FCA3-C286-14D3-F932-BAE07EAC8E25}"/>
                </a:ext>
              </a:extLst>
            </p:cNvPr>
            <p:cNvSpPr/>
            <p:nvPr/>
          </p:nvSpPr>
          <p:spPr>
            <a:xfrm>
              <a:off x="8393215" y="3780515"/>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3" name="Freeform: Shape 13">
              <a:extLst>
                <a:ext uri="{FF2B5EF4-FFF2-40B4-BE49-F238E27FC236}">
                  <a16:creationId xmlns:a16="http://schemas.microsoft.com/office/drawing/2014/main" id="{97FD9694-0903-B9FF-9A49-8E01949469CC}"/>
                </a:ext>
              </a:extLst>
            </p:cNvPr>
            <p:cNvSpPr/>
            <p:nvPr/>
          </p:nvSpPr>
          <p:spPr>
            <a:xfrm>
              <a:off x="8523076" y="3895224"/>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4" name="Freeform: Shape 14">
              <a:extLst>
                <a:ext uri="{FF2B5EF4-FFF2-40B4-BE49-F238E27FC236}">
                  <a16:creationId xmlns:a16="http://schemas.microsoft.com/office/drawing/2014/main" id="{CC31F175-F2D8-E563-7EF8-CD9A4AE1B0B1}"/>
                </a:ext>
              </a:extLst>
            </p:cNvPr>
            <p:cNvSpPr/>
            <p:nvPr/>
          </p:nvSpPr>
          <p:spPr>
            <a:xfrm>
              <a:off x="8652937" y="3780514"/>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5" name="Freeform: Shape 15">
              <a:extLst>
                <a:ext uri="{FF2B5EF4-FFF2-40B4-BE49-F238E27FC236}">
                  <a16:creationId xmlns:a16="http://schemas.microsoft.com/office/drawing/2014/main" id="{805E645C-9E7A-7420-7C4F-F8E05A6C2280}"/>
                </a:ext>
              </a:extLst>
            </p:cNvPr>
            <p:cNvSpPr/>
            <p:nvPr/>
          </p:nvSpPr>
          <p:spPr>
            <a:xfrm>
              <a:off x="8652937" y="3823800"/>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186" name="Grupo 185">
            <a:extLst>
              <a:ext uri="{FF2B5EF4-FFF2-40B4-BE49-F238E27FC236}">
                <a16:creationId xmlns:a16="http://schemas.microsoft.com/office/drawing/2014/main" id="{14D2ECBB-9A48-D33A-39E2-2ED6119DB040}"/>
              </a:ext>
            </a:extLst>
          </p:cNvPr>
          <p:cNvGrpSpPr/>
          <p:nvPr/>
        </p:nvGrpSpPr>
        <p:grpSpPr>
          <a:xfrm>
            <a:off x="10524254" y="3064248"/>
            <a:ext cx="554072" cy="554072"/>
            <a:chOff x="10299825" y="3820484"/>
            <a:chExt cx="554072" cy="554072"/>
          </a:xfrm>
        </p:grpSpPr>
        <p:sp>
          <p:nvSpPr>
            <p:cNvPr id="187" name="Freeform: Shape 7">
              <a:extLst>
                <a:ext uri="{FF2B5EF4-FFF2-40B4-BE49-F238E27FC236}">
                  <a16:creationId xmlns:a16="http://schemas.microsoft.com/office/drawing/2014/main" id="{3810B5B8-5596-9B55-1893-0ABF53431CF4}"/>
                </a:ext>
              </a:extLst>
            </p:cNvPr>
            <p:cNvSpPr/>
            <p:nvPr/>
          </p:nvSpPr>
          <p:spPr>
            <a:xfrm>
              <a:off x="10559546"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8" name="Freeform: Shape 8">
              <a:extLst>
                <a:ext uri="{FF2B5EF4-FFF2-40B4-BE49-F238E27FC236}">
                  <a16:creationId xmlns:a16="http://schemas.microsoft.com/office/drawing/2014/main" id="{EE5F7111-2B51-34E6-BDF8-A103C0E94F17}"/>
                </a:ext>
              </a:extLst>
            </p:cNvPr>
            <p:cNvSpPr/>
            <p:nvPr/>
          </p:nvSpPr>
          <p:spPr>
            <a:xfrm>
              <a:off x="10559546"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89" name="Freeform: Shape 9">
              <a:extLst>
                <a:ext uri="{FF2B5EF4-FFF2-40B4-BE49-F238E27FC236}">
                  <a16:creationId xmlns:a16="http://schemas.microsoft.com/office/drawing/2014/main" id="{73A3B9CF-0CC7-86C7-8707-63DBA1C13D7C}"/>
                </a:ext>
              </a:extLst>
            </p:cNvPr>
            <p:cNvSpPr/>
            <p:nvPr/>
          </p:nvSpPr>
          <p:spPr>
            <a:xfrm>
              <a:off x="10299825"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0" name="Freeform: Shape 10">
              <a:extLst>
                <a:ext uri="{FF2B5EF4-FFF2-40B4-BE49-F238E27FC236}">
                  <a16:creationId xmlns:a16="http://schemas.microsoft.com/office/drawing/2014/main" id="{D25AAF6C-7248-6DB5-952A-6C48CE9331C4}"/>
                </a:ext>
              </a:extLst>
            </p:cNvPr>
            <p:cNvSpPr/>
            <p:nvPr/>
          </p:nvSpPr>
          <p:spPr>
            <a:xfrm>
              <a:off x="10566039"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1" name="Freeform: Shape 11">
              <a:extLst>
                <a:ext uri="{FF2B5EF4-FFF2-40B4-BE49-F238E27FC236}">
                  <a16:creationId xmlns:a16="http://schemas.microsoft.com/office/drawing/2014/main" id="{28C54107-A5A0-6D00-5D45-B4E01328DFA5}"/>
                </a:ext>
              </a:extLst>
            </p:cNvPr>
            <p:cNvSpPr/>
            <p:nvPr/>
          </p:nvSpPr>
          <p:spPr>
            <a:xfrm>
              <a:off x="10566039"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2" name="Freeform: Shape 12">
              <a:extLst>
                <a:ext uri="{FF2B5EF4-FFF2-40B4-BE49-F238E27FC236}">
                  <a16:creationId xmlns:a16="http://schemas.microsoft.com/office/drawing/2014/main" id="{9A08F25C-4FA6-59C0-DA3C-37700C8BF2B8}"/>
                </a:ext>
              </a:extLst>
            </p:cNvPr>
            <p:cNvSpPr/>
            <p:nvPr/>
          </p:nvSpPr>
          <p:spPr>
            <a:xfrm>
              <a:off x="10343111"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3" name="Freeform: Shape 13">
              <a:extLst>
                <a:ext uri="{FF2B5EF4-FFF2-40B4-BE49-F238E27FC236}">
                  <a16:creationId xmlns:a16="http://schemas.microsoft.com/office/drawing/2014/main" id="{D68C9AE4-1510-E7B3-9D32-E8CFEF206AC3}"/>
                </a:ext>
              </a:extLst>
            </p:cNvPr>
            <p:cNvSpPr/>
            <p:nvPr/>
          </p:nvSpPr>
          <p:spPr>
            <a:xfrm>
              <a:off x="10472973"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4" name="Freeform: Shape 14">
              <a:extLst>
                <a:ext uri="{FF2B5EF4-FFF2-40B4-BE49-F238E27FC236}">
                  <a16:creationId xmlns:a16="http://schemas.microsoft.com/office/drawing/2014/main" id="{E8525E72-B44C-049C-7664-7F8DECCCAA45}"/>
                </a:ext>
              </a:extLst>
            </p:cNvPr>
            <p:cNvSpPr/>
            <p:nvPr/>
          </p:nvSpPr>
          <p:spPr>
            <a:xfrm>
              <a:off x="10602833"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5" name="Freeform: Shape 15">
              <a:extLst>
                <a:ext uri="{FF2B5EF4-FFF2-40B4-BE49-F238E27FC236}">
                  <a16:creationId xmlns:a16="http://schemas.microsoft.com/office/drawing/2014/main" id="{6A451AAC-EA07-A930-3DA1-D23B92629868}"/>
                </a:ext>
              </a:extLst>
            </p:cNvPr>
            <p:cNvSpPr/>
            <p:nvPr/>
          </p:nvSpPr>
          <p:spPr>
            <a:xfrm>
              <a:off x="10602833"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1248447888"/>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upo 35">
            <a:extLst>
              <a:ext uri="{FF2B5EF4-FFF2-40B4-BE49-F238E27FC236}">
                <a16:creationId xmlns:a16="http://schemas.microsoft.com/office/drawing/2014/main" id="{B459CE6E-5CC4-51DB-8ED5-BC20A13AB98E}"/>
              </a:ext>
            </a:extLst>
          </p:cNvPr>
          <p:cNvGrpSpPr/>
          <p:nvPr/>
        </p:nvGrpSpPr>
        <p:grpSpPr>
          <a:xfrm>
            <a:off x="925652" y="4172348"/>
            <a:ext cx="4018262" cy="1015663"/>
            <a:chOff x="1127343" y="5386964"/>
            <a:chExt cx="4018262" cy="1015663"/>
          </a:xfrm>
        </p:grpSpPr>
        <p:grpSp>
          <p:nvGrpSpPr>
            <p:cNvPr id="125" name="Grupo 124">
              <a:extLst>
                <a:ext uri="{FF2B5EF4-FFF2-40B4-BE49-F238E27FC236}">
                  <a16:creationId xmlns:a16="http://schemas.microsoft.com/office/drawing/2014/main" id="{6BD670EF-0A68-F514-3FD3-B704289FF5E9}"/>
                </a:ext>
              </a:extLst>
            </p:cNvPr>
            <p:cNvGrpSpPr/>
            <p:nvPr/>
          </p:nvGrpSpPr>
          <p:grpSpPr>
            <a:xfrm>
              <a:off x="1127343" y="5441266"/>
              <a:ext cx="1077081" cy="868230"/>
              <a:chOff x="7926143" y="5247806"/>
              <a:chExt cx="1517261" cy="1223057"/>
            </a:xfrm>
          </p:grpSpPr>
          <p:grpSp>
            <p:nvGrpSpPr>
              <p:cNvPr id="126" name="Group 84">
                <a:extLst>
                  <a:ext uri="{FF2B5EF4-FFF2-40B4-BE49-F238E27FC236}">
                    <a16:creationId xmlns:a16="http://schemas.microsoft.com/office/drawing/2014/main" id="{25D9A731-C2F9-F55E-8B81-F7BC0A0156D8}"/>
                  </a:ext>
                </a:extLst>
              </p:cNvPr>
              <p:cNvGrpSpPr/>
              <p:nvPr/>
            </p:nvGrpSpPr>
            <p:grpSpPr>
              <a:xfrm>
                <a:off x="8077583" y="5247806"/>
                <a:ext cx="1223057" cy="1223057"/>
                <a:chOff x="10088877" y="540340"/>
                <a:chExt cx="1467715" cy="1467715"/>
              </a:xfrm>
            </p:grpSpPr>
            <p:sp>
              <p:nvSpPr>
                <p:cNvPr id="128" name="Rectangle: Rounded Corners 69">
                  <a:extLst>
                    <a:ext uri="{FF2B5EF4-FFF2-40B4-BE49-F238E27FC236}">
                      <a16:creationId xmlns:a16="http://schemas.microsoft.com/office/drawing/2014/main" id="{05C61276-38B6-5F04-863E-B628B4EA84AA}"/>
                    </a:ext>
                  </a:extLst>
                </p:cNvPr>
                <p:cNvSpPr/>
                <p:nvPr/>
              </p:nvSpPr>
              <p:spPr>
                <a:xfrm rot="2700000">
                  <a:off x="10088877" y="540340"/>
                  <a:ext cx="1467715" cy="1467715"/>
                </a:xfrm>
                <a:prstGeom prst="roundRect">
                  <a:avLst/>
                </a:prstGeom>
                <a:solidFill>
                  <a:schemeClr val="accent2">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29" name="Rectangle: Rounded Corners 72">
                  <a:extLst>
                    <a:ext uri="{FF2B5EF4-FFF2-40B4-BE49-F238E27FC236}">
                      <a16:creationId xmlns:a16="http://schemas.microsoft.com/office/drawing/2014/main" id="{3F36DCF5-628F-B87D-ABE6-C44983EB5090}"/>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27" name="TextBox 79">
                <a:extLst>
                  <a:ext uri="{FF2B5EF4-FFF2-40B4-BE49-F238E27FC236}">
                    <a16:creationId xmlns:a16="http://schemas.microsoft.com/office/drawing/2014/main" id="{87B4CCEE-116A-4D8D-F2B4-097CC2329042}"/>
                  </a:ext>
                </a:extLst>
              </p:cNvPr>
              <p:cNvSpPr txBox="1"/>
              <p:nvPr/>
            </p:nvSpPr>
            <p:spPr>
              <a:xfrm>
                <a:off x="7926143" y="5487215"/>
                <a:ext cx="1517261" cy="7370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83</a:t>
                </a:r>
              </a:p>
            </p:txBody>
          </p:sp>
        </p:grpSp>
        <p:sp>
          <p:nvSpPr>
            <p:cNvPr id="2" name="CuadroTexto 1">
              <a:extLst>
                <a:ext uri="{FF2B5EF4-FFF2-40B4-BE49-F238E27FC236}">
                  <a16:creationId xmlns:a16="http://schemas.microsoft.com/office/drawing/2014/main" id="{EA14D9B1-E5D0-208D-1323-B3096167F42E}"/>
                </a:ext>
              </a:extLst>
            </p:cNvPr>
            <p:cNvSpPr txBox="1"/>
            <p:nvPr/>
          </p:nvSpPr>
          <p:spPr>
            <a:xfrm>
              <a:off x="2213395" y="5386964"/>
              <a:ext cx="2932210" cy="1015663"/>
            </a:xfrm>
            <a:prstGeom prst="rect">
              <a:avLst/>
            </a:prstGeom>
            <a:noFill/>
          </p:spPr>
          <p:txBody>
            <a:bodyPr wrap="square">
              <a:spAutoFit/>
            </a:bodyPr>
            <a:lstStyle/>
            <a:p>
              <a:pPr marL="84138" marR="0" lvl="2" indent="0" algn="l" defTabSz="914400" rtl="0" eaLnBrk="1" fontAlgn="auto" latinLnBrk="0" hangingPunct="1">
                <a:lnSpc>
                  <a:spcPct val="100000"/>
                </a:lnSpc>
                <a:spcBef>
                  <a:spcPts val="600"/>
                </a:spcBef>
                <a:spcAft>
                  <a:spcPts val="600"/>
                </a:spcAft>
                <a:buClrTx/>
                <a:buSzTx/>
                <a:buFontTx/>
                <a:buNone/>
                <a:tabLst/>
                <a:defRPr/>
              </a:pPr>
              <a:r>
                <a:rPr kumimoji="0" lang="es-ES" sz="2000" b="0" i="0" u="none" strike="noStrike" kern="1200" cap="none" spc="0" normalizeH="0" baseline="0" noProof="0">
                  <a:ln>
                    <a:noFill/>
                  </a:ln>
                  <a:solidFill>
                    <a:schemeClr val="accent2"/>
                  </a:solidFill>
                  <a:effectLst/>
                  <a:uLnTx/>
                  <a:uFillTx/>
                  <a:ea typeface="Open Sans" panose="020B0606030504020204" pitchFamily="34" charset="0"/>
                  <a:cs typeface="Open Sans" panose="020B0606030504020204" pitchFamily="34" charset="0"/>
                </a:rPr>
                <a:t>Tipos de resoluciones, trámites de audiencia y Anexos</a:t>
              </a:r>
            </a:p>
          </p:txBody>
        </p:sp>
      </p:grpSp>
      <p:sp>
        <p:nvSpPr>
          <p:cNvPr id="59" name="Marcador de número de diapositiva 414">
            <a:extLst>
              <a:ext uri="{FF2B5EF4-FFF2-40B4-BE49-F238E27FC236}">
                <a16:creationId xmlns:a16="http://schemas.microsoft.com/office/drawing/2014/main" id="{8BDA3D3D-122D-1328-4594-7F31ABD1564E}"/>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3" name="CuadroTexto 2">
            <a:extLst>
              <a:ext uri="{FF2B5EF4-FFF2-40B4-BE49-F238E27FC236}">
                <a16:creationId xmlns:a16="http://schemas.microsoft.com/office/drawing/2014/main" id="{E245E178-7F14-9B36-7CEC-FDAB97CADE13}"/>
              </a:ext>
            </a:extLst>
          </p:cNvPr>
          <p:cNvSpPr txBox="1"/>
          <p:nvPr/>
        </p:nvSpPr>
        <p:spPr>
          <a:xfrm>
            <a:off x="601833" y="2251738"/>
            <a:ext cx="4345454" cy="1200329"/>
          </a:xfrm>
          <a:prstGeom prst="rect">
            <a:avLst/>
          </a:prstGeom>
          <a:noFill/>
        </p:spPr>
        <p:txBody>
          <a:bodyPr wrap="square" rtlCol="0">
            <a:spAutoFit/>
          </a:bodyPr>
          <a:lstStyle/>
          <a:p>
            <a:pPr algn="just">
              <a:defRPr/>
            </a:pPr>
            <a:r>
              <a:rPr lang="es-ES">
                <a:solidFill>
                  <a:prstClr val="black"/>
                </a:solidFill>
                <a:latin typeface="Calibri" panose="020F0502020204030204"/>
              </a:rPr>
              <a:t>Se han identificado hasta </a:t>
            </a:r>
            <a:r>
              <a:rPr lang="es-ES" b="1">
                <a:solidFill>
                  <a:schemeClr val="accent2"/>
                </a:solidFill>
                <a:latin typeface="Calibri" panose="020F0502020204030204"/>
              </a:rPr>
              <a:t>81 modelos distintos </a:t>
            </a:r>
            <a:r>
              <a:rPr lang="es-ES">
                <a:solidFill>
                  <a:prstClr val="black"/>
                </a:solidFill>
                <a:latin typeface="Calibri" panose="020F0502020204030204"/>
              </a:rPr>
              <a:t>que pueden emitirse </a:t>
            </a:r>
            <a:r>
              <a:rPr lang="es-ES" b="1">
                <a:solidFill>
                  <a:schemeClr val="accent2"/>
                </a:solidFill>
                <a:latin typeface="Calibri" panose="020F0502020204030204"/>
              </a:rPr>
              <a:t>en función del colectivo </a:t>
            </a:r>
            <a:r>
              <a:rPr lang="es-ES">
                <a:solidFill>
                  <a:prstClr val="black"/>
                </a:solidFill>
                <a:latin typeface="Calibri" panose="020F0502020204030204"/>
              </a:rPr>
              <a:t>de autónomo/a </a:t>
            </a:r>
            <a:r>
              <a:rPr lang="es-ES" b="1">
                <a:solidFill>
                  <a:schemeClr val="accent2"/>
                </a:solidFill>
                <a:latin typeface="Calibri" panose="020F0502020204030204"/>
              </a:rPr>
              <a:t>y del resultado de la regularización</a:t>
            </a:r>
            <a:r>
              <a:rPr lang="es-ES">
                <a:solidFill>
                  <a:prstClr val="black"/>
                </a:solidFill>
                <a:latin typeface="Calibri" panose="020F0502020204030204"/>
              </a:rPr>
              <a:t>.</a:t>
            </a:r>
          </a:p>
        </p:txBody>
      </p:sp>
      <p:grpSp>
        <p:nvGrpSpPr>
          <p:cNvPr id="39" name="Grupo 38">
            <a:extLst>
              <a:ext uri="{FF2B5EF4-FFF2-40B4-BE49-F238E27FC236}">
                <a16:creationId xmlns:a16="http://schemas.microsoft.com/office/drawing/2014/main" id="{1DBB1A87-EA17-2802-3749-FB64F7C29E0F}"/>
              </a:ext>
            </a:extLst>
          </p:cNvPr>
          <p:cNvGrpSpPr/>
          <p:nvPr/>
        </p:nvGrpSpPr>
        <p:grpSpPr>
          <a:xfrm>
            <a:off x="5561092" y="1269690"/>
            <a:ext cx="6194781" cy="4318620"/>
            <a:chOff x="5401959" y="1840918"/>
            <a:chExt cx="6194781" cy="4318620"/>
          </a:xfrm>
        </p:grpSpPr>
        <p:sp>
          <p:nvSpPr>
            <p:cNvPr id="37" name="Elipse 36">
              <a:extLst>
                <a:ext uri="{FF2B5EF4-FFF2-40B4-BE49-F238E27FC236}">
                  <a16:creationId xmlns:a16="http://schemas.microsoft.com/office/drawing/2014/main" id="{3EAB9B39-76E8-BAC8-FEEC-A4E3087D1BC0}"/>
                </a:ext>
              </a:extLst>
            </p:cNvPr>
            <p:cNvSpPr/>
            <p:nvPr/>
          </p:nvSpPr>
          <p:spPr>
            <a:xfrm>
              <a:off x="6315979" y="2263843"/>
              <a:ext cx="1638942" cy="1700600"/>
            </a:xfrm>
            <a:prstGeom prst="ellipse">
              <a:avLst/>
            </a:prstGeom>
            <a:solidFill>
              <a:schemeClr val="accent1">
                <a:lumMod val="60000"/>
                <a:lumOff val="40000"/>
              </a:schemeClr>
            </a:solidFill>
            <a:ln w="19050" cap="flat" cmpd="sng" algn="ctr">
              <a:noFill/>
              <a:prstDash val="solid"/>
              <a:miter lim="800000"/>
            </a:ln>
            <a:effectLst/>
          </p:spPr>
          <p:txBody>
            <a:bodyPr wrap="square" rtlCol="0" anchor="ctr">
              <a:noAutofit/>
            </a:bodyPr>
            <a:lstStyle/>
            <a:p>
              <a:pPr algn="ctr"/>
              <a:endParaRPr lang="es-ES" sz="1400" kern="0">
                <a:solidFill>
                  <a:prstClr val="white"/>
                </a:solidFill>
                <a:latin typeface="Aptos" panose="02110004020202020204"/>
              </a:endParaRPr>
            </a:p>
          </p:txBody>
        </p:sp>
        <p:sp>
          <p:nvSpPr>
            <p:cNvPr id="33" name="TextBox 30">
              <a:extLst>
                <a:ext uri="{FF2B5EF4-FFF2-40B4-BE49-F238E27FC236}">
                  <a16:creationId xmlns:a16="http://schemas.microsoft.com/office/drawing/2014/main" id="{920CB4FD-1166-9468-A006-75AB5EF35039}"/>
                </a:ext>
              </a:extLst>
            </p:cNvPr>
            <p:cNvSpPr txBox="1"/>
            <p:nvPr/>
          </p:nvSpPr>
          <p:spPr>
            <a:xfrm>
              <a:off x="6254649" y="2539450"/>
              <a:ext cx="1761602" cy="1149387"/>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Venta</a:t>
              </a: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200" b="0" i="0" u="none" strike="noStrike" kern="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ambulante</a:t>
              </a:r>
              <a:endPar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nvGrpSpPr>
            <p:cNvPr id="16" name="Grupo 15">
              <a:extLst>
                <a:ext uri="{FF2B5EF4-FFF2-40B4-BE49-F238E27FC236}">
                  <a16:creationId xmlns:a16="http://schemas.microsoft.com/office/drawing/2014/main" id="{CC5E8E10-DA0D-2F3D-632C-301FC463792D}"/>
                </a:ext>
              </a:extLst>
            </p:cNvPr>
            <p:cNvGrpSpPr/>
            <p:nvPr/>
          </p:nvGrpSpPr>
          <p:grpSpPr>
            <a:xfrm>
              <a:off x="9014764" y="3319165"/>
              <a:ext cx="2581976" cy="2679117"/>
              <a:chOff x="10007854" y="1291767"/>
              <a:chExt cx="1242060" cy="1207588"/>
            </a:xfrm>
          </p:grpSpPr>
          <p:sp>
            <p:nvSpPr>
              <p:cNvPr id="30" name="Elipse 29">
                <a:extLst>
                  <a:ext uri="{FF2B5EF4-FFF2-40B4-BE49-F238E27FC236}">
                    <a16:creationId xmlns:a16="http://schemas.microsoft.com/office/drawing/2014/main" id="{701AF670-6088-B634-8120-5E87EAEB3E8F}"/>
                  </a:ext>
                </a:extLst>
              </p:cNvPr>
              <p:cNvSpPr/>
              <p:nvPr/>
            </p:nvSpPr>
            <p:spPr>
              <a:xfrm>
                <a:off x="10007854" y="1291767"/>
                <a:ext cx="1242060" cy="1207588"/>
              </a:xfrm>
              <a:prstGeom prst="ellipse">
                <a:avLst/>
              </a:prstGeom>
              <a:solidFill>
                <a:srgbClr val="0E2841"/>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31" name="TextBox 30">
                <a:extLst>
                  <a:ext uri="{FF2B5EF4-FFF2-40B4-BE49-F238E27FC236}">
                    <a16:creationId xmlns:a16="http://schemas.microsoft.com/office/drawing/2014/main" id="{32E7BCB3-DAD5-697A-1E60-11AF76075CA4}"/>
                  </a:ext>
                </a:extLst>
              </p:cNvPr>
              <p:cNvSpPr txBox="1"/>
              <p:nvPr/>
            </p:nvSpPr>
            <p:spPr>
              <a:xfrm>
                <a:off x="10166463" y="1503230"/>
                <a:ext cx="924841" cy="784661"/>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Socios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y/o familiares colaboradores</a:t>
                </a:r>
              </a:p>
            </p:txBody>
          </p:sp>
        </p:grpSp>
        <p:grpSp>
          <p:nvGrpSpPr>
            <p:cNvPr id="17" name="Grupo 16">
              <a:extLst>
                <a:ext uri="{FF2B5EF4-FFF2-40B4-BE49-F238E27FC236}">
                  <a16:creationId xmlns:a16="http://schemas.microsoft.com/office/drawing/2014/main" id="{941178EC-2C3E-09B7-56D2-F4913255193E}"/>
                </a:ext>
              </a:extLst>
            </p:cNvPr>
            <p:cNvGrpSpPr/>
            <p:nvPr/>
          </p:nvGrpSpPr>
          <p:grpSpPr>
            <a:xfrm>
              <a:off x="7620395" y="1840918"/>
              <a:ext cx="2069352" cy="1700600"/>
              <a:chOff x="9102746" y="1139368"/>
              <a:chExt cx="1025863" cy="789941"/>
            </a:xfrm>
            <a:solidFill>
              <a:srgbClr val="C04F15">
                <a:alpha val="54902"/>
              </a:srgbClr>
            </a:solidFill>
          </p:grpSpPr>
          <p:sp>
            <p:nvSpPr>
              <p:cNvPr id="26" name="Elipse 25">
                <a:extLst>
                  <a:ext uri="{FF2B5EF4-FFF2-40B4-BE49-F238E27FC236}">
                    <a16:creationId xmlns:a16="http://schemas.microsoft.com/office/drawing/2014/main" id="{5C3CB0BC-A062-EA9D-BF4E-48DF79B0AF04}"/>
                  </a:ext>
                </a:extLst>
              </p:cNvPr>
              <p:cNvSpPr/>
              <p:nvPr/>
            </p:nvSpPr>
            <p:spPr>
              <a:xfrm>
                <a:off x="9209432" y="1139368"/>
                <a:ext cx="812491" cy="789941"/>
              </a:xfrm>
              <a:prstGeom prst="ellipse">
                <a:avLst/>
              </a:prstGeom>
              <a:solidFill>
                <a:schemeClr val="accent3"/>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8" name="TextBox 30">
                <a:extLst>
                  <a:ext uri="{FF2B5EF4-FFF2-40B4-BE49-F238E27FC236}">
                    <a16:creationId xmlns:a16="http://schemas.microsoft.com/office/drawing/2014/main" id="{2CDE0614-FA1E-29F9-BE91-E5526842BB0D}"/>
                  </a:ext>
                </a:extLst>
              </p:cNvPr>
              <p:cNvSpPr txBox="1"/>
              <p:nvPr/>
            </p:nvSpPr>
            <p:spPr>
              <a:xfrm>
                <a:off x="9102746" y="1380836"/>
                <a:ext cx="1025863" cy="307005"/>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Artistas</a:t>
                </a:r>
              </a:p>
            </p:txBody>
          </p:sp>
        </p:grpSp>
        <p:grpSp>
          <p:nvGrpSpPr>
            <p:cNvPr id="18" name="Grupo 17">
              <a:extLst>
                <a:ext uri="{FF2B5EF4-FFF2-40B4-BE49-F238E27FC236}">
                  <a16:creationId xmlns:a16="http://schemas.microsoft.com/office/drawing/2014/main" id="{B53B5CFA-308A-A9A1-7F5D-BE95640B74D5}"/>
                </a:ext>
              </a:extLst>
            </p:cNvPr>
            <p:cNvGrpSpPr/>
            <p:nvPr/>
          </p:nvGrpSpPr>
          <p:grpSpPr>
            <a:xfrm>
              <a:off x="6807243" y="3334322"/>
              <a:ext cx="2722778" cy="2825216"/>
              <a:chOff x="8778826" y="1655974"/>
              <a:chExt cx="1520100" cy="1477911"/>
            </a:xfrm>
            <a:solidFill>
              <a:srgbClr val="156082">
                <a:lumMod val="75000"/>
              </a:srgbClr>
            </a:solidFill>
          </p:grpSpPr>
          <p:sp>
            <p:nvSpPr>
              <p:cNvPr id="22" name="Elipse 21">
                <a:extLst>
                  <a:ext uri="{FF2B5EF4-FFF2-40B4-BE49-F238E27FC236}">
                    <a16:creationId xmlns:a16="http://schemas.microsoft.com/office/drawing/2014/main" id="{7330366B-B7A1-6806-A991-AEE3DD6432C2}"/>
                  </a:ext>
                </a:extLst>
              </p:cNvPr>
              <p:cNvSpPr/>
              <p:nvPr/>
            </p:nvSpPr>
            <p:spPr>
              <a:xfrm>
                <a:off x="8778826" y="1655974"/>
                <a:ext cx="1520100" cy="1477911"/>
              </a:xfrm>
              <a:prstGeom prst="ellipse">
                <a:avLst/>
              </a:prstGeom>
              <a:solidFill>
                <a:srgbClr val="D73A2C">
                  <a:alpha val="83137"/>
                </a:srgb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4" name="TextBox 30">
                <a:extLst>
                  <a:ext uri="{FF2B5EF4-FFF2-40B4-BE49-F238E27FC236}">
                    <a16:creationId xmlns:a16="http://schemas.microsoft.com/office/drawing/2014/main" id="{B8C22D79-F112-4127-F1A0-5642497EF770}"/>
                  </a:ext>
                </a:extLst>
              </p:cNvPr>
              <p:cNvSpPr txBox="1"/>
              <p:nvPr/>
            </p:nvSpPr>
            <p:spPr>
              <a:xfrm>
                <a:off x="9081373" y="2238956"/>
                <a:ext cx="915005" cy="311948"/>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RETA</a:t>
                </a:r>
              </a:p>
            </p:txBody>
          </p:sp>
        </p:grpSp>
        <p:grpSp>
          <p:nvGrpSpPr>
            <p:cNvPr id="19" name="Grupo 18">
              <a:extLst>
                <a:ext uri="{FF2B5EF4-FFF2-40B4-BE49-F238E27FC236}">
                  <a16:creationId xmlns:a16="http://schemas.microsoft.com/office/drawing/2014/main" id="{41F75459-450C-FD36-2D43-51F55FA38A9A}"/>
                </a:ext>
              </a:extLst>
            </p:cNvPr>
            <p:cNvGrpSpPr/>
            <p:nvPr/>
          </p:nvGrpSpPr>
          <p:grpSpPr>
            <a:xfrm>
              <a:off x="9112560" y="1982153"/>
              <a:ext cx="1801277" cy="1511223"/>
              <a:chOff x="9086629" y="1675930"/>
              <a:chExt cx="1182199" cy="929340"/>
            </a:xfrm>
          </p:grpSpPr>
          <p:sp>
            <p:nvSpPr>
              <p:cNvPr id="20" name="Elipse 19">
                <a:extLst>
                  <a:ext uri="{FF2B5EF4-FFF2-40B4-BE49-F238E27FC236}">
                    <a16:creationId xmlns:a16="http://schemas.microsoft.com/office/drawing/2014/main" id="{2D2AED17-E4F8-023D-91CA-1D78B81CE1B7}"/>
                  </a:ext>
                </a:extLst>
              </p:cNvPr>
              <p:cNvSpPr/>
              <p:nvPr/>
            </p:nvSpPr>
            <p:spPr>
              <a:xfrm>
                <a:off x="9163154" y="1675930"/>
                <a:ext cx="955868" cy="929340"/>
              </a:xfrm>
              <a:prstGeom prst="ellipse">
                <a:avLst/>
              </a:prstGeom>
              <a:gradFill>
                <a:gsLst>
                  <a:gs pos="0">
                    <a:srgbClr val="156082"/>
                  </a:gs>
                  <a:gs pos="100000">
                    <a:srgbClr val="0F9ED5">
                      <a:alpha val="0"/>
                    </a:srgbClr>
                  </a:gs>
                </a:gsLst>
                <a:lin ang="13500000" scaled="1"/>
              </a:gra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21" name="TextBox 30">
                <a:extLst>
                  <a:ext uri="{FF2B5EF4-FFF2-40B4-BE49-F238E27FC236}">
                    <a16:creationId xmlns:a16="http://schemas.microsoft.com/office/drawing/2014/main" id="{173048EA-3DD1-FFAF-D984-C7455C2A9441}"/>
                  </a:ext>
                </a:extLst>
              </p:cNvPr>
              <p:cNvSpPr txBox="1"/>
              <p:nvPr/>
            </p:nvSpPr>
            <p:spPr>
              <a:xfrm>
                <a:off x="9086629" y="1950426"/>
                <a:ext cx="1182199" cy="366718"/>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RETAMAR</a:t>
                </a:r>
              </a:p>
            </p:txBody>
          </p:sp>
        </p:grpSp>
        <p:grpSp>
          <p:nvGrpSpPr>
            <p:cNvPr id="9" name="Grupo 8">
              <a:extLst>
                <a:ext uri="{FF2B5EF4-FFF2-40B4-BE49-F238E27FC236}">
                  <a16:creationId xmlns:a16="http://schemas.microsoft.com/office/drawing/2014/main" id="{B007EC18-A732-101C-F204-ADAC62D7D586}"/>
                </a:ext>
              </a:extLst>
            </p:cNvPr>
            <p:cNvGrpSpPr/>
            <p:nvPr/>
          </p:nvGrpSpPr>
          <p:grpSpPr>
            <a:xfrm>
              <a:off x="5995720" y="4280905"/>
              <a:ext cx="1404735" cy="1373123"/>
              <a:chOff x="9127483" y="1132898"/>
              <a:chExt cx="1243081" cy="1239152"/>
            </a:xfrm>
            <a:solidFill>
              <a:srgbClr val="4EA72E">
                <a:lumMod val="75000"/>
                <a:alpha val="54902"/>
              </a:srgbClr>
            </a:solidFill>
          </p:grpSpPr>
          <p:sp>
            <p:nvSpPr>
              <p:cNvPr id="13" name="Elipse 12">
                <a:extLst>
                  <a:ext uri="{FF2B5EF4-FFF2-40B4-BE49-F238E27FC236}">
                    <a16:creationId xmlns:a16="http://schemas.microsoft.com/office/drawing/2014/main" id="{B80FE3AC-27D4-5C61-6F6E-E7A10E503F05}"/>
                  </a:ext>
                </a:extLst>
              </p:cNvPr>
              <p:cNvSpPr/>
              <p:nvPr/>
            </p:nvSpPr>
            <p:spPr>
              <a:xfrm>
                <a:off x="9142144" y="1132898"/>
                <a:ext cx="1213759" cy="1239152"/>
              </a:xfrm>
              <a:prstGeom prst="ellipse">
                <a:avLst/>
              </a:prstGeom>
              <a:solidFill>
                <a:schemeClr val="bg2">
                  <a:lumMod val="50000"/>
                </a:scheme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400" b="0" i="0" u="none" strike="noStrike" kern="0" cap="none" spc="0" normalizeH="0" baseline="0">
                  <a:ln>
                    <a:noFill/>
                  </a:ln>
                  <a:solidFill>
                    <a:prstClr val="white"/>
                  </a:solidFill>
                  <a:effectLst/>
                  <a:uLnTx/>
                  <a:uFillTx/>
                  <a:latin typeface="Aptos" panose="02110004020202020204"/>
                  <a:ea typeface="+mn-ea"/>
                  <a:cs typeface="+mn-cs"/>
                </a:endParaRPr>
              </a:p>
            </p:txBody>
          </p:sp>
          <p:sp>
            <p:nvSpPr>
              <p:cNvPr id="14" name="TextBox 30">
                <a:extLst>
                  <a:ext uri="{FF2B5EF4-FFF2-40B4-BE49-F238E27FC236}">
                    <a16:creationId xmlns:a16="http://schemas.microsoft.com/office/drawing/2014/main" id="{CDF38EFF-570C-39B4-F507-34CCA4586D51}"/>
                  </a:ext>
                </a:extLst>
              </p:cNvPr>
              <p:cNvSpPr txBox="1"/>
              <p:nvPr/>
            </p:nvSpPr>
            <p:spPr>
              <a:xfrm>
                <a:off x="9127483" y="1598972"/>
                <a:ext cx="1243081" cy="307005"/>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Sin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200" b="0" i="0" u="none" strike="noStrike" kern="0" cap="none" spc="0" normalizeH="0" baseline="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información de rendimientos</a:t>
                </a:r>
              </a:p>
            </p:txBody>
          </p:sp>
        </p:grpSp>
        <p:grpSp>
          <p:nvGrpSpPr>
            <p:cNvPr id="10" name="Grupo 9">
              <a:extLst>
                <a:ext uri="{FF2B5EF4-FFF2-40B4-BE49-F238E27FC236}">
                  <a16:creationId xmlns:a16="http://schemas.microsoft.com/office/drawing/2014/main" id="{D56C33A0-3F93-5DE3-1F91-73D6AAD3DB07}"/>
                </a:ext>
              </a:extLst>
            </p:cNvPr>
            <p:cNvGrpSpPr/>
            <p:nvPr/>
          </p:nvGrpSpPr>
          <p:grpSpPr>
            <a:xfrm>
              <a:off x="5401959" y="3256655"/>
              <a:ext cx="1195200" cy="1193713"/>
              <a:chOff x="8914573" y="3843282"/>
              <a:chExt cx="1672118" cy="1564815"/>
            </a:xfrm>
          </p:grpSpPr>
          <p:sp>
            <p:nvSpPr>
              <p:cNvPr id="11" name="Elipse 10">
                <a:extLst>
                  <a:ext uri="{FF2B5EF4-FFF2-40B4-BE49-F238E27FC236}">
                    <a16:creationId xmlns:a16="http://schemas.microsoft.com/office/drawing/2014/main" id="{55D9C9DC-E521-39DE-32DD-BDFF97D35716}"/>
                  </a:ext>
                </a:extLst>
              </p:cNvPr>
              <p:cNvSpPr/>
              <p:nvPr/>
            </p:nvSpPr>
            <p:spPr>
              <a:xfrm>
                <a:off x="8914573" y="3843282"/>
                <a:ext cx="1672118" cy="1564815"/>
              </a:xfrm>
              <a:prstGeom prst="ellipse">
                <a:avLst/>
              </a:prstGeom>
              <a:solidFill>
                <a:schemeClr val="accent4">
                  <a:lumMod val="75000"/>
                </a:schemeClr>
              </a:solidFill>
              <a:ln w="19050" cap="flat" cmpd="sng" algn="ctr">
                <a:noFill/>
                <a:prstDash val="solid"/>
                <a:miter lim="800000"/>
              </a:ln>
              <a:effectLst/>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0" cap="none" spc="0" normalizeH="0" baseline="0" noProof="0">
                  <a:ln>
                    <a:noFill/>
                  </a:ln>
                  <a:solidFill>
                    <a:prstClr val="white"/>
                  </a:solidFill>
                  <a:effectLst/>
                  <a:uLnTx/>
                  <a:uFillTx/>
                  <a:latin typeface="Aptos" panose="02110004020202020204"/>
                  <a:ea typeface="+mn-ea"/>
                  <a:cs typeface="+mn-cs"/>
                </a:endParaRPr>
              </a:p>
            </p:txBody>
          </p:sp>
          <p:sp>
            <p:nvSpPr>
              <p:cNvPr id="12" name="TextBox 30">
                <a:extLst>
                  <a:ext uri="{FF2B5EF4-FFF2-40B4-BE49-F238E27FC236}">
                    <a16:creationId xmlns:a16="http://schemas.microsoft.com/office/drawing/2014/main" id="{A1E5EBBC-E3E4-E224-4FEF-3D3CC06C25AB}"/>
                  </a:ext>
                </a:extLst>
              </p:cNvPr>
              <p:cNvSpPr txBox="1"/>
              <p:nvPr/>
            </p:nvSpPr>
            <p:spPr>
              <a:xfrm>
                <a:off x="8939707" y="4109727"/>
                <a:ext cx="1621850" cy="1031927"/>
              </a:xfrm>
              <a:prstGeom prst="rect">
                <a:avLst/>
              </a:prstGeom>
              <a:noFill/>
              <a:ln w="19050" cap="flat" cmpd="sng" algn="ctr">
                <a:noFill/>
                <a:prstDash val="solid"/>
                <a:miter lim="800000"/>
              </a:ln>
              <a:effectLst/>
            </p:spPr>
            <p:txBody>
              <a:bodyPr wrap="square" rtlCol="0" anchor="ctr">
                <a:noAutofit/>
              </a:bodyPr>
              <a:lstStyle>
                <a:defPPr>
                  <a:defRPr lang="es-ES"/>
                </a:defPPr>
                <a:lvl1pPr algn="ctr">
                  <a:defRPr>
                    <a:solidFill>
                      <a:schemeClr val="lt1"/>
                    </a:solidFill>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Sin días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1100" b="0" i="0" u="none" strike="noStrike" kern="0" cap="none" spc="0" normalizeH="0" baseline="0" noProof="0" err="1">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regularizables</a:t>
                </a:r>
                <a:endParaRPr kumimoji="0" lang="en-US" sz="1100" b="0" i="0" u="none" strike="noStrike" kern="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grpSp>
      <p:sp>
        <p:nvSpPr>
          <p:cNvPr id="8" name="CuadroTexto 7">
            <a:extLst>
              <a:ext uri="{FF2B5EF4-FFF2-40B4-BE49-F238E27FC236}">
                <a16:creationId xmlns:a16="http://schemas.microsoft.com/office/drawing/2014/main" id="{DDF7E484-C22B-8941-D8EF-99C54F9257EF}"/>
              </a:ext>
            </a:extLst>
          </p:cNvPr>
          <p:cNvSpPr txBox="1"/>
          <p:nvPr/>
        </p:nvSpPr>
        <p:spPr>
          <a:xfrm>
            <a:off x="5678611" y="5748415"/>
            <a:ext cx="5891198" cy="646331"/>
          </a:xfrm>
          <a:prstGeom prst="rect">
            <a:avLst/>
          </a:prstGeom>
          <a:noFill/>
        </p:spPr>
        <p:txBody>
          <a:bodyPr wrap="square" rtlCol="0">
            <a:spAutoFit/>
          </a:bodyPr>
          <a:lstStyle/>
          <a:p>
            <a:pPr algn="just"/>
            <a:r>
              <a:rPr lang="es-ES" sz="1200">
                <a:solidFill>
                  <a:sysClr val="windowText" lastClr="000000"/>
                </a:solidFill>
              </a:rPr>
              <a:t>Se reciben las notificaciones en función del régimen especial. Un/a autónomo/a que haya estado simultáneamente de alta en el año que se regulariza en el RETA  y en el </a:t>
            </a:r>
            <a:r>
              <a:rPr lang="es-ES" sz="1200" err="1">
                <a:solidFill>
                  <a:sysClr val="windowText" lastClr="000000"/>
                </a:solidFill>
              </a:rPr>
              <a:t>RETAMar</a:t>
            </a:r>
            <a:r>
              <a:rPr lang="es-ES" sz="1200">
                <a:solidFill>
                  <a:sysClr val="windowText" lastClr="000000"/>
                </a:solidFill>
              </a:rPr>
              <a:t>, recibirá dos notificaciones.</a:t>
            </a:r>
          </a:p>
        </p:txBody>
      </p:sp>
      <p:grpSp>
        <p:nvGrpSpPr>
          <p:cNvPr id="4" name="Grupo 3">
            <a:extLst>
              <a:ext uri="{FF2B5EF4-FFF2-40B4-BE49-F238E27FC236}">
                <a16:creationId xmlns:a16="http://schemas.microsoft.com/office/drawing/2014/main" id="{40D63414-D55A-7790-57F3-B00F95F2E694}"/>
              </a:ext>
            </a:extLst>
          </p:cNvPr>
          <p:cNvGrpSpPr/>
          <p:nvPr/>
        </p:nvGrpSpPr>
        <p:grpSpPr>
          <a:xfrm>
            <a:off x="83315" y="100378"/>
            <a:ext cx="11312995" cy="630845"/>
            <a:chOff x="101977" y="91047"/>
            <a:chExt cx="11312995" cy="630845"/>
          </a:xfrm>
        </p:grpSpPr>
        <p:sp>
          <p:nvSpPr>
            <p:cNvPr id="6" name="TextBox 12">
              <a:extLst>
                <a:ext uri="{FF2B5EF4-FFF2-40B4-BE49-F238E27FC236}">
                  <a16:creationId xmlns:a16="http://schemas.microsoft.com/office/drawing/2014/main" id="{6025E526-7534-8779-8657-E86FDD2D659A}"/>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Tipos de documentos</a:t>
              </a:r>
            </a:p>
          </p:txBody>
        </p:sp>
        <p:grpSp>
          <p:nvGrpSpPr>
            <p:cNvPr id="15" name="Grupo 14">
              <a:extLst>
                <a:ext uri="{FF2B5EF4-FFF2-40B4-BE49-F238E27FC236}">
                  <a16:creationId xmlns:a16="http://schemas.microsoft.com/office/drawing/2014/main" id="{A348312C-67DC-BDB0-7C44-11B83B52F5B5}"/>
                </a:ext>
              </a:extLst>
            </p:cNvPr>
            <p:cNvGrpSpPr/>
            <p:nvPr/>
          </p:nvGrpSpPr>
          <p:grpSpPr>
            <a:xfrm>
              <a:off x="101977" y="91047"/>
              <a:ext cx="712074" cy="630845"/>
              <a:chOff x="101977" y="91047"/>
              <a:chExt cx="712074" cy="630845"/>
            </a:xfrm>
          </p:grpSpPr>
          <p:sp>
            <p:nvSpPr>
              <p:cNvPr id="32" name="Graphic 10">
                <a:extLst>
                  <a:ext uri="{FF2B5EF4-FFF2-40B4-BE49-F238E27FC236}">
                    <a16:creationId xmlns:a16="http://schemas.microsoft.com/office/drawing/2014/main" id="{EE20D1A5-DE9D-0A72-3611-7A7FEBC24DFE}"/>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34" name="TextBox 38">
                <a:extLst>
                  <a:ext uri="{FF2B5EF4-FFF2-40B4-BE49-F238E27FC236}">
                    <a16:creationId xmlns:a16="http://schemas.microsoft.com/office/drawing/2014/main" id="{F68BBE4B-A156-506C-731E-C6FA097E4596}"/>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3.1</a:t>
                </a:r>
              </a:p>
            </p:txBody>
          </p:sp>
        </p:grpSp>
      </p:grpSp>
      <p:sp>
        <p:nvSpPr>
          <p:cNvPr id="5" name="Title 1">
            <a:extLst>
              <a:ext uri="{FF2B5EF4-FFF2-40B4-BE49-F238E27FC236}">
                <a16:creationId xmlns:a16="http://schemas.microsoft.com/office/drawing/2014/main" id="{C2DF5464-6429-7862-E2B8-BA3BB22577D6}"/>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Notificación</a:t>
            </a:r>
          </a:p>
        </p:txBody>
      </p:sp>
      <p:grpSp>
        <p:nvGrpSpPr>
          <p:cNvPr id="27" name="Group 2">
            <a:extLst>
              <a:ext uri="{FF2B5EF4-FFF2-40B4-BE49-F238E27FC236}">
                <a16:creationId xmlns:a16="http://schemas.microsoft.com/office/drawing/2014/main" id="{3EEAC064-DB1B-7410-DC8D-4D4C529B694C}"/>
              </a:ext>
            </a:extLst>
          </p:cNvPr>
          <p:cNvGrpSpPr/>
          <p:nvPr/>
        </p:nvGrpSpPr>
        <p:grpSpPr>
          <a:xfrm flipV="1">
            <a:off x="10692150" y="399396"/>
            <a:ext cx="1499850" cy="1600931"/>
            <a:chOff x="9424376" y="3913857"/>
            <a:chExt cx="2783546" cy="2971140"/>
          </a:xfrm>
        </p:grpSpPr>
        <p:sp>
          <p:nvSpPr>
            <p:cNvPr id="29" name="Freeform: Shape 3">
              <a:extLst>
                <a:ext uri="{FF2B5EF4-FFF2-40B4-BE49-F238E27FC236}">
                  <a16:creationId xmlns:a16="http://schemas.microsoft.com/office/drawing/2014/main" id="{2C25C837-B282-F08C-285B-F35C04F0A01F}"/>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41" name="Freeform: Shape 5">
              <a:extLst>
                <a:ext uri="{FF2B5EF4-FFF2-40B4-BE49-F238E27FC236}">
                  <a16:creationId xmlns:a16="http://schemas.microsoft.com/office/drawing/2014/main" id="{19704DC3-9CF4-5D26-7E80-5E60E4FBD342}"/>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42" name="Graphic 10">
              <a:extLst>
                <a:ext uri="{FF2B5EF4-FFF2-40B4-BE49-F238E27FC236}">
                  <a16:creationId xmlns:a16="http://schemas.microsoft.com/office/drawing/2014/main" id="{34A6F246-5EE3-F577-4A16-B2AEE27D42BE}"/>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sp>
        <p:nvSpPr>
          <p:cNvPr id="35" name="!!CoverSlideFooterText">
            <a:extLst>
              <a:ext uri="{FF2B5EF4-FFF2-40B4-BE49-F238E27FC236}">
                <a16:creationId xmlns:a16="http://schemas.microsoft.com/office/drawing/2014/main" id="{59FF0BC8-D856-946D-DF72-2F9E42E629D7}"/>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38" name="!!CoverSlideFooterText">
            <a:extLst>
              <a:ext uri="{FF2B5EF4-FFF2-40B4-BE49-F238E27FC236}">
                <a16:creationId xmlns:a16="http://schemas.microsoft.com/office/drawing/2014/main" id="{62D1CE99-2E9E-4AE9-6951-BB6DCD8B0EB0}"/>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64109339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E0B3DE13-EBB9-B9F2-ECCB-61BDE60DF230}"/>
              </a:ext>
            </a:extLst>
          </p:cNvPr>
          <p:cNvGrpSpPr/>
          <p:nvPr/>
        </p:nvGrpSpPr>
        <p:grpSpPr>
          <a:xfrm>
            <a:off x="4327236" y="2900929"/>
            <a:ext cx="1407698" cy="3760799"/>
            <a:chOff x="621804" y="1332552"/>
            <a:chExt cx="2072235" cy="4021393"/>
          </a:xfrm>
        </p:grpSpPr>
        <p:sp>
          <p:nvSpPr>
            <p:cNvPr id="3" name="Rectangle: Rounded Corners 110">
              <a:extLst>
                <a:ext uri="{FF2B5EF4-FFF2-40B4-BE49-F238E27FC236}">
                  <a16:creationId xmlns:a16="http://schemas.microsoft.com/office/drawing/2014/main" id="{70C41E4A-3CE1-99C2-F313-2904BA118AAE}"/>
                </a:ext>
              </a:extLst>
            </p:cNvPr>
            <p:cNvSpPr/>
            <p:nvPr/>
          </p:nvSpPr>
          <p:spPr>
            <a:xfrm>
              <a:off x="720128" y="1332552"/>
              <a:ext cx="1875588" cy="4021393"/>
            </a:xfrm>
            <a:prstGeom prst="roundRect">
              <a:avLst>
                <a:gd name="adj" fmla="val 8926"/>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4" name="Rectangle: Rounded Corners 113">
              <a:extLst>
                <a:ext uri="{FF2B5EF4-FFF2-40B4-BE49-F238E27FC236}">
                  <a16:creationId xmlns:a16="http://schemas.microsoft.com/office/drawing/2014/main" id="{ABDAD64A-1049-13A6-2FF4-DA31D5D50D06}"/>
                </a:ext>
              </a:extLst>
            </p:cNvPr>
            <p:cNvSpPr/>
            <p:nvPr/>
          </p:nvSpPr>
          <p:spPr>
            <a:xfrm>
              <a:off x="621804" y="1543017"/>
              <a:ext cx="2072235" cy="3675128"/>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grpSp>
        <p:nvGrpSpPr>
          <p:cNvPr id="6" name="Group 3">
            <a:extLst>
              <a:ext uri="{FF2B5EF4-FFF2-40B4-BE49-F238E27FC236}">
                <a16:creationId xmlns:a16="http://schemas.microsoft.com/office/drawing/2014/main" id="{EE346BB2-5713-BAC3-FE8C-628BBD86AF6B}"/>
              </a:ext>
            </a:extLst>
          </p:cNvPr>
          <p:cNvGrpSpPr/>
          <p:nvPr/>
        </p:nvGrpSpPr>
        <p:grpSpPr>
          <a:xfrm>
            <a:off x="5838321" y="2913628"/>
            <a:ext cx="1407698" cy="3760798"/>
            <a:chOff x="2824229" y="1346132"/>
            <a:chExt cx="2072235" cy="4021393"/>
          </a:xfrm>
        </p:grpSpPr>
        <p:sp>
          <p:nvSpPr>
            <p:cNvPr id="7" name="Rectangle: Rounded Corners 104">
              <a:extLst>
                <a:ext uri="{FF2B5EF4-FFF2-40B4-BE49-F238E27FC236}">
                  <a16:creationId xmlns:a16="http://schemas.microsoft.com/office/drawing/2014/main" id="{68ABA7AD-1E12-035F-A84E-E6376DE5313F}"/>
                </a:ext>
              </a:extLst>
            </p:cNvPr>
            <p:cNvSpPr/>
            <p:nvPr/>
          </p:nvSpPr>
          <p:spPr>
            <a:xfrm>
              <a:off x="2922553" y="1346132"/>
              <a:ext cx="1875588" cy="4021393"/>
            </a:xfrm>
            <a:prstGeom prst="roundRect">
              <a:avLst>
                <a:gd name="adj" fmla="val 8926"/>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8" name="Rectangle: Rounded Corners 109">
              <a:extLst>
                <a:ext uri="{FF2B5EF4-FFF2-40B4-BE49-F238E27FC236}">
                  <a16:creationId xmlns:a16="http://schemas.microsoft.com/office/drawing/2014/main" id="{4B2CE239-73D4-73CA-1EA1-F04FF7F0B38D}"/>
                </a:ext>
              </a:extLst>
            </p:cNvPr>
            <p:cNvSpPr/>
            <p:nvPr/>
          </p:nvSpPr>
          <p:spPr>
            <a:xfrm>
              <a:off x="2824229" y="1543018"/>
              <a:ext cx="2072235" cy="3675127"/>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grpSp>
        <p:nvGrpSpPr>
          <p:cNvPr id="17" name="Group 5">
            <a:extLst>
              <a:ext uri="{FF2B5EF4-FFF2-40B4-BE49-F238E27FC236}">
                <a16:creationId xmlns:a16="http://schemas.microsoft.com/office/drawing/2014/main" id="{35C5D340-CB19-8100-57B3-62FF75739053}"/>
              </a:ext>
            </a:extLst>
          </p:cNvPr>
          <p:cNvGrpSpPr/>
          <p:nvPr/>
        </p:nvGrpSpPr>
        <p:grpSpPr>
          <a:xfrm>
            <a:off x="7337015" y="2900929"/>
            <a:ext cx="1512000" cy="3760797"/>
            <a:chOff x="2824229" y="1332552"/>
            <a:chExt cx="2225776" cy="4021393"/>
          </a:xfrm>
        </p:grpSpPr>
        <p:sp>
          <p:nvSpPr>
            <p:cNvPr id="19" name="Rectangle: Rounded Corners 100">
              <a:extLst>
                <a:ext uri="{FF2B5EF4-FFF2-40B4-BE49-F238E27FC236}">
                  <a16:creationId xmlns:a16="http://schemas.microsoft.com/office/drawing/2014/main" id="{4702046A-A511-AAD3-0FD6-059AD6E4C069}"/>
                </a:ext>
              </a:extLst>
            </p:cNvPr>
            <p:cNvSpPr/>
            <p:nvPr/>
          </p:nvSpPr>
          <p:spPr>
            <a:xfrm>
              <a:off x="2922552" y="1332552"/>
              <a:ext cx="2013797" cy="4021393"/>
            </a:xfrm>
            <a:prstGeom prst="roundRect">
              <a:avLst>
                <a:gd name="adj" fmla="val 8926"/>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20" name="Rectangle: Rounded Corners 101">
              <a:extLst>
                <a:ext uri="{FF2B5EF4-FFF2-40B4-BE49-F238E27FC236}">
                  <a16:creationId xmlns:a16="http://schemas.microsoft.com/office/drawing/2014/main" id="{A2C9C0D4-EDA4-7733-7AF2-140181C42BE9}"/>
                </a:ext>
              </a:extLst>
            </p:cNvPr>
            <p:cNvSpPr/>
            <p:nvPr/>
          </p:nvSpPr>
          <p:spPr>
            <a:xfrm>
              <a:off x="2824229" y="1543017"/>
              <a:ext cx="2225776" cy="3675128"/>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grpSp>
        <p:nvGrpSpPr>
          <p:cNvPr id="21" name="Group 6">
            <a:extLst>
              <a:ext uri="{FF2B5EF4-FFF2-40B4-BE49-F238E27FC236}">
                <a16:creationId xmlns:a16="http://schemas.microsoft.com/office/drawing/2014/main" id="{E9EEBA33-D721-6C2F-873B-D5FAE1DC6708}"/>
              </a:ext>
            </a:extLst>
          </p:cNvPr>
          <p:cNvGrpSpPr/>
          <p:nvPr/>
        </p:nvGrpSpPr>
        <p:grpSpPr>
          <a:xfrm>
            <a:off x="8948580" y="2900929"/>
            <a:ext cx="1407698" cy="3760797"/>
            <a:chOff x="2824229" y="1332552"/>
            <a:chExt cx="2072235" cy="4021393"/>
          </a:xfrm>
        </p:grpSpPr>
        <p:sp>
          <p:nvSpPr>
            <p:cNvPr id="22" name="Rectangle: Rounded Corners 93">
              <a:extLst>
                <a:ext uri="{FF2B5EF4-FFF2-40B4-BE49-F238E27FC236}">
                  <a16:creationId xmlns:a16="http://schemas.microsoft.com/office/drawing/2014/main" id="{620FFE91-EF50-B350-58C0-3D8A6A1C7DD8}"/>
                </a:ext>
              </a:extLst>
            </p:cNvPr>
            <p:cNvSpPr/>
            <p:nvPr/>
          </p:nvSpPr>
          <p:spPr>
            <a:xfrm>
              <a:off x="2922553" y="1332552"/>
              <a:ext cx="1875588" cy="4021393"/>
            </a:xfrm>
            <a:prstGeom prst="roundRect">
              <a:avLst>
                <a:gd name="adj" fmla="val 8926"/>
              </a:avLst>
            </a:prstGeom>
            <a:solidFill>
              <a:schemeClr val="accent5"/>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23" name="Rectangle: Rounded Corners 99">
              <a:extLst>
                <a:ext uri="{FF2B5EF4-FFF2-40B4-BE49-F238E27FC236}">
                  <a16:creationId xmlns:a16="http://schemas.microsoft.com/office/drawing/2014/main" id="{8DE9DF0A-4068-1BF8-B896-278C163ECB2F}"/>
                </a:ext>
              </a:extLst>
            </p:cNvPr>
            <p:cNvSpPr/>
            <p:nvPr/>
          </p:nvSpPr>
          <p:spPr>
            <a:xfrm>
              <a:off x="2824229" y="1543017"/>
              <a:ext cx="2072235" cy="3675128"/>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sp>
        <p:nvSpPr>
          <p:cNvPr id="49" name="Rectangle 42">
            <a:extLst>
              <a:ext uri="{FF2B5EF4-FFF2-40B4-BE49-F238E27FC236}">
                <a16:creationId xmlns:a16="http://schemas.microsoft.com/office/drawing/2014/main" id="{14F14C2D-D151-BE40-C902-8064255CA29F}"/>
              </a:ext>
            </a:extLst>
          </p:cNvPr>
          <p:cNvSpPr/>
          <p:nvPr/>
        </p:nvSpPr>
        <p:spPr>
          <a:xfrm>
            <a:off x="4337977" y="5598503"/>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58" name="Rectangle 80">
            <a:extLst>
              <a:ext uri="{FF2B5EF4-FFF2-40B4-BE49-F238E27FC236}">
                <a16:creationId xmlns:a16="http://schemas.microsoft.com/office/drawing/2014/main" id="{24639FBE-5C3A-C48A-2550-102F9C1C3BBC}"/>
              </a:ext>
            </a:extLst>
          </p:cNvPr>
          <p:cNvSpPr/>
          <p:nvPr/>
        </p:nvSpPr>
        <p:spPr>
          <a:xfrm>
            <a:off x="5838321" y="5600856"/>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69" name="Rectangle 70">
            <a:extLst>
              <a:ext uri="{FF2B5EF4-FFF2-40B4-BE49-F238E27FC236}">
                <a16:creationId xmlns:a16="http://schemas.microsoft.com/office/drawing/2014/main" id="{B851ABA9-FC82-4D10-07A9-90588C71E973}"/>
              </a:ext>
            </a:extLst>
          </p:cNvPr>
          <p:cNvSpPr/>
          <p:nvPr/>
        </p:nvSpPr>
        <p:spPr>
          <a:xfrm>
            <a:off x="7337015" y="5600856"/>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74" name="Rectangle 67">
            <a:extLst>
              <a:ext uri="{FF2B5EF4-FFF2-40B4-BE49-F238E27FC236}">
                <a16:creationId xmlns:a16="http://schemas.microsoft.com/office/drawing/2014/main" id="{62DA8898-E0B7-EC09-5F52-0A66FE5455AD}"/>
              </a:ext>
            </a:extLst>
          </p:cNvPr>
          <p:cNvSpPr/>
          <p:nvPr/>
        </p:nvSpPr>
        <p:spPr>
          <a:xfrm>
            <a:off x="8948580" y="5600856"/>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nvGrpSpPr>
          <p:cNvPr id="79" name="Group 122">
            <a:extLst>
              <a:ext uri="{FF2B5EF4-FFF2-40B4-BE49-F238E27FC236}">
                <a16:creationId xmlns:a16="http://schemas.microsoft.com/office/drawing/2014/main" id="{1251F171-3DB3-262B-8BCF-9258101A726E}"/>
              </a:ext>
            </a:extLst>
          </p:cNvPr>
          <p:cNvGrpSpPr/>
          <p:nvPr/>
        </p:nvGrpSpPr>
        <p:grpSpPr>
          <a:xfrm>
            <a:off x="10444718" y="2900929"/>
            <a:ext cx="1407698" cy="3760797"/>
            <a:chOff x="2824229" y="1332552"/>
            <a:chExt cx="2072235" cy="4021393"/>
          </a:xfrm>
        </p:grpSpPr>
        <p:sp>
          <p:nvSpPr>
            <p:cNvPr id="81" name="Rectangle: Rounded Corners 123">
              <a:extLst>
                <a:ext uri="{FF2B5EF4-FFF2-40B4-BE49-F238E27FC236}">
                  <a16:creationId xmlns:a16="http://schemas.microsoft.com/office/drawing/2014/main" id="{B3AE5F0F-0187-3235-8DFD-DD499EE587EF}"/>
                </a:ext>
              </a:extLst>
            </p:cNvPr>
            <p:cNvSpPr/>
            <p:nvPr/>
          </p:nvSpPr>
          <p:spPr>
            <a:xfrm>
              <a:off x="2922553" y="1332552"/>
              <a:ext cx="1875588" cy="4021393"/>
            </a:xfrm>
            <a:prstGeom prst="roundRect">
              <a:avLst>
                <a:gd name="adj" fmla="val 8926"/>
              </a:avLst>
            </a:prstGeom>
            <a:solidFill>
              <a:schemeClr val="accent5">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82" name="Rectangle: Rounded Corners 124">
              <a:extLst>
                <a:ext uri="{FF2B5EF4-FFF2-40B4-BE49-F238E27FC236}">
                  <a16:creationId xmlns:a16="http://schemas.microsoft.com/office/drawing/2014/main" id="{17C2B810-0C1D-C2FD-7731-99BE3E61CA8E}"/>
                </a:ext>
              </a:extLst>
            </p:cNvPr>
            <p:cNvSpPr/>
            <p:nvPr/>
          </p:nvSpPr>
          <p:spPr>
            <a:xfrm>
              <a:off x="2824229" y="1543017"/>
              <a:ext cx="2072235" cy="3675128"/>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sp>
        <p:nvSpPr>
          <p:cNvPr id="138" name="Rectangle 67">
            <a:extLst>
              <a:ext uri="{FF2B5EF4-FFF2-40B4-BE49-F238E27FC236}">
                <a16:creationId xmlns:a16="http://schemas.microsoft.com/office/drawing/2014/main" id="{9FA0D1D2-CBD6-C078-D73D-22B555256EE3}"/>
              </a:ext>
            </a:extLst>
          </p:cNvPr>
          <p:cNvSpPr/>
          <p:nvPr/>
        </p:nvSpPr>
        <p:spPr>
          <a:xfrm>
            <a:off x="10444718" y="5600856"/>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40" name="CuadroTexto 139">
            <a:extLst>
              <a:ext uri="{FF2B5EF4-FFF2-40B4-BE49-F238E27FC236}">
                <a16:creationId xmlns:a16="http://schemas.microsoft.com/office/drawing/2014/main" id="{FDE3B02A-70D6-11CB-4026-4FBC6A68F47E}"/>
              </a:ext>
            </a:extLst>
          </p:cNvPr>
          <p:cNvSpPr txBox="1"/>
          <p:nvPr/>
        </p:nvSpPr>
        <p:spPr>
          <a:xfrm>
            <a:off x="4299665" y="3595741"/>
            <a:ext cx="1450558" cy="286232"/>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400" b="1">
                <a:solidFill>
                  <a:srgbClr val="1D5253"/>
                </a:solidFill>
                <a:latin typeface="+mn-lt"/>
              </a:rPr>
              <a:t>Sin rendimientos</a:t>
            </a:r>
            <a:endParaRPr kumimoji="0" lang="es-ES" sz="1400" b="1" i="0" u="none" strike="noStrike" kern="1200" cap="none" spc="0" normalizeH="0" baseline="0" noProof="0">
              <a:ln>
                <a:noFill/>
              </a:ln>
              <a:solidFill>
                <a:srgbClr val="1D5253"/>
              </a:solidFill>
              <a:uLnTx/>
              <a:uFillTx/>
              <a:latin typeface="+mn-lt"/>
            </a:endParaRPr>
          </a:p>
        </p:txBody>
      </p:sp>
      <p:sp>
        <p:nvSpPr>
          <p:cNvPr id="141" name="Title 1">
            <a:extLst>
              <a:ext uri="{FF2B5EF4-FFF2-40B4-BE49-F238E27FC236}">
                <a16:creationId xmlns:a16="http://schemas.microsoft.com/office/drawing/2014/main" id="{7C96A100-F6F7-4BCE-D6B3-FAAB2AC6B8D1}"/>
              </a:ext>
            </a:extLst>
          </p:cNvPr>
          <p:cNvSpPr txBox="1">
            <a:spLocks/>
          </p:cNvSpPr>
          <p:nvPr/>
        </p:nvSpPr>
        <p:spPr>
          <a:xfrm>
            <a:off x="5797561" y="3450383"/>
            <a:ext cx="1494350" cy="5769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400" b="1">
                <a:solidFill>
                  <a:srgbClr val="1D5253"/>
                </a:solidFill>
                <a:latin typeface="+mn-lt"/>
              </a:rPr>
              <a:t>Sin periodos regularizables</a:t>
            </a:r>
            <a:endParaRPr kumimoji="0" lang="es-ES" sz="1400" b="1" i="0" u="none" strike="noStrike" kern="1200" cap="none" spc="0" normalizeH="0" baseline="0" noProof="0">
              <a:ln>
                <a:noFill/>
              </a:ln>
              <a:solidFill>
                <a:srgbClr val="1D5253"/>
              </a:solidFill>
              <a:uLnTx/>
              <a:uFillTx/>
              <a:latin typeface="+mn-lt"/>
            </a:endParaRPr>
          </a:p>
        </p:txBody>
      </p:sp>
      <p:sp>
        <p:nvSpPr>
          <p:cNvPr id="143" name="Title 1">
            <a:extLst>
              <a:ext uri="{FF2B5EF4-FFF2-40B4-BE49-F238E27FC236}">
                <a16:creationId xmlns:a16="http://schemas.microsoft.com/office/drawing/2014/main" id="{5CEDB182-F347-5359-D8CD-BD01F747051B}"/>
              </a:ext>
            </a:extLst>
          </p:cNvPr>
          <p:cNvSpPr txBox="1">
            <a:spLocks/>
          </p:cNvSpPr>
          <p:nvPr/>
        </p:nvSpPr>
        <p:spPr>
          <a:xfrm>
            <a:off x="7288065" y="3243557"/>
            <a:ext cx="1770211" cy="99060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400" b="1">
                <a:solidFill>
                  <a:srgbClr val="1D5253"/>
                </a:solidFill>
                <a:latin typeface="+mn-lt"/>
              </a:rPr>
              <a:t>Colectivos con cotización reducida </a:t>
            </a:r>
          </a:p>
        </p:txBody>
      </p:sp>
      <p:sp>
        <p:nvSpPr>
          <p:cNvPr id="144" name="Title 1">
            <a:extLst>
              <a:ext uri="{FF2B5EF4-FFF2-40B4-BE49-F238E27FC236}">
                <a16:creationId xmlns:a16="http://schemas.microsoft.com/office/drawing/2014/main" id="{4BDCEA95-AE0C-10EC-8238-D6B7ADFC3B41}"/>
              </a:ext>
            </a:extLst>
          </p:cNvPr>
          <p:cNvSpPr txBox="1">
            <a:spLocks/>
          </p:cNvSpPr>
          <p:nvPr/>
        </p:nvSpPr>
        <p:spPr>
          <a:xfrm>
            <a:off x="8974087" y="3377649"/>
            <a:ext cx="1451051" cy="722416"/>
          </a:xfrm>
          <a:prstGeom prst="rect">
            <a:avLst/>
          </a:prstGeom>
        </p:spPr>
        <p:txBody>
          <a:bodyPr vert="horz" lIns="91440" tIns="45720" rIns="91440" bIns="45720" rtlCol="0" anchor="ctr">
            <a:noAutofit/>
          </a:bodyPr>
          <a:lstStyle>
            <a:defPPr>
              <a:defRPr lang="en-US"/>
            </a:defPPr>
            <a:lvl1pPr marR="0" lvl="0" indent="0" fontAlgn="auto">
              <a:lnSpc>
                <a:spcPct val="90000"/>
              </a:lnSpc>
              <a:spcBef>
                <a:spcPct val="0"/>
              </a:spcBef>
              <a:spcAft>
                <a:spcPts val="0"/>
              </a:spcAft>
              <a:buClrTx/>
              <a:buSzTx/>
              <a:buFontTx/>
              <a:buNone/>
              <a:tabLst/>
              <a:defRPr b="1">
                <a:solidFill>
                  <a:schemeClr val="accent1"/>
                </a:solidFill>
                <a:ea typeface="+mj-ea"/>
                <a:cs typeface="+mj-cs"/>
              </a:defRPr>
            </a:lvl1pPr>
          </a:lstStyle>
          <a:p>
            <a:r>
              <a:rPr lang="es-ES" sz="1400">
                <a:solidFill>
                  <a:srgbClr val="1D5253"/>
                </a:solidFill>
              </a:rPr>
              <a:t>Concurrencia cotización reducida</a:t>
            </a:r>
          </a:p>
        </p:txBody>
      </p:sp>
      <p:sp>
        <p:nvSpPr>
          <p:cNvPr id="145" name="Title 1">
            <a:extLst>
              <a:ext uri="{FF2B5EF4-FFF2-40B4-BE49-F238E27FC236}">
                <a16:creationId xmlns:a16="http://schemas.microsoft.com/office/drawing/2014/main" id="{63F9EE8F-D0CB-C7C0-4577-D210232836BA}"/>
              </a:ext>
            </a:extLst>
          </p:cNvPr>
          <p:cNvSpPr txBox="1">
            <a:spLocks/>
          </p:cNvSpPr>
          <p:nvPr/>
        </p:nvSpPr>
        <p:spPr>
          <a:xfrm>
            <a:off x="10482597" y="3258481"/>
            <a:ext cx="1477653" cy="960753"/>
          </a:xfrm>
          <a:prstGeom prst="rect">
            <a:avLst/>
          </a:prstGeom>
        </p:spPr>
        <p:txBody>
          <a:bodyPr vert="horz" lIns="91440" tIns="45720" rIns="91440" bIns="45720" rtlCol="0" anchor="ctr">
            <a:noAutofit/>
          </a:bodyPr>
          <a:lstStyle>
            <a:defPPr>
              <a:defRPr lang="en-US"/>
            </a:defPPr>
            <a:lvl1pPr marR="0" lvl="0" indent="0" fontAlgn="auto">
              <a:lnSpc>
                <a:spcPct val="90000"/>
              </a:lnSpc>
              <a:spcBef>
                <a:spcPct val="0"/>
              </a:spcBef>
              <a:spcAft>
                <a:spcPts val="0"/>
              </a:spcAft>
              <a:buClrTx/>
              <a:buSzTx/>
              <a:buFontTx/>
              <a:buNone/>
              <a:tabLst/>
              <a:defRPr b="1">
                <a:solidFill>
                  <a:schemeClr val="accent1"/>
                </a:solidFill>
                <a:ea typeface="+mj-ea"/>
                <a:cs typeface="+mj-cs"/>
              </a:defRPr>
            </a:lvl1pPr>
          </a:lstStyle>
          <a:p>
            <a:r>
              <a:rPr lang="es-ES" sz="1400">
                <a:solidFill>
                  <a:srgbClr val="1D5253"/>
                </a:solidFill>
              </a:rPr>
              <a:t>Concurrencia cotización reducida y</a:t>
            </a:r>
          </a:p>
          <a:p>
            <a:r>
              <a:rPr lang="es-ES" sz="1400">
                <a:solidFill>
                  <a:srgbClr val="1D5253"/>
                </a:solidFill>
              </a:rPr>
              <a:t>no reducida</a:t>
            </a:r>
          </a:p>
        </p:txBody>
      </p:sp>
      <p:sp>
        <p:nvSpPr>
          <p:cNvPr id="160" name="CuadroTexto 159">
            <a:extLst>
              <a:ext uri="{FF2B5EF4-FFF2-40B4-BE49-F238E27FC236}">
                <a16:creationId xmlns:a16="http://schemas.microsoft.com/office/drawing/2014/main" id="{ECF7C2D2-CEB1-D8FE-83F2-155C3A00E537}"/>
              </a:ext>
            </a:extLst>
          </p:cNvPr>
          <p:cNvSpPr txBox="1"/>
          <p:nvPr/>
        </p:nvSpPr>
        <p:spPr>
          <a:xfrm>
            <a:off x="7355873" y="4261488"/>
            <a:ext cx="1611003" cy="276999"/>
          </a:xfrm>
          <a:prstGeom prst="rect">
            <a:avLst/>
          </a:prstGeom>
          <a:noFill/>
        </p:spPr>
        <p:txBody>
          <a:bodyPr wrap="square">
            <a:spAutoFit/>
          </a:bodyPr>
          <a:lstStyle/>
          <a:p>
            <a:pPr algn="ctr">
              <a:lnSpc>
                <a:spcPct val="100000"/>
              </a:lnSpc>
              <a:spcBef>
                <a:spcPts val="0"/>
              </a:spcBef>
              <a:spcAft>
                <a:spcPts val="600"/>
              </a:spcAft>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Artistas</a:t>
            </a:r>
            <a:endParaRPr lang="es-ES" altLang="en-US" sz="1200">
              <a:latin typeface="+mj-lt"/>
              <a:ea typeface="Lato Light" panose="020F0502020204030203" pitchFamily="34" charset="0"/>
              <a:cs typeface="Segoe UI" panose="020B0502040204020203" pitchFamily="34" charset="0"/>
            </a:endParaRPr>
          </a:p>
        </p:txBody>
      </p:sp>
      <p:sp>
        <p:nvSpPr>
          <p:cNvPr id="162" name="CuadroTexto 161">
            <a:extLst>
              <a:ext uri="{FF2B5EF4-FFF2-40B4-BE49-F238E27FC236}">
                <a16:creationId xmlns:a16="http://schemas.microsoft.com/office/drawing/2014/main" id="{6ED7E98D-BF26-9AEA-8DE9-2579D82327FD}"/>
              </a:ext>
            </a:extLst>
          </p:cNvPr>
          <p:cNvSpPr txBox="1"/>
          <p:nvPr/>
        </p:nvSpPr>
        <p:spPr>
          <a:xfrm>
            <a:off x="7360431" y="5337285"/>
            <a:ext cx="1366440" cy="276999"/>
          </a:xfrm>
          <a:prstGeom prst="rect">
            <a:avLst/>
          </a:prstGeom>
          <a:noFill/>
        </p:spPr>
        <p:txBody>
          <a:bodyPr wrap="square">
            <a:spAutoFit/>
          </a:bodyPr>
          <a:lstStyle/>
          <a:p>
            <a:pPr algn="ctr">
              <a:lnSpc>
                <a:spcPct val="100000"/>
              </a:lnSpc>
              <a:spcBef>
                <a:spcPts val="0"/>
              </a:spcBef>
              <a:spcAft>
                <a:spcPts val="600"/>
              </a:spcAft>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Venta ambulante</a:t>
            </a:r>
            <a:endParaRPr lang="es-ES" altLang="en-US" sz="1200">
              <a:latin typeface="+mj-lt"/>
              <a:ea typeface="Lato Light" panose="020F0502020204030203" pitchFamily="34" charset="0"/>
              <a:cs typeface="Segoe UI" panose="020B0502040204020203" pitchFamily="34" charset="0"/>
            </a:endParaRPr>
          </a:p>
        </p:txBody>
      </p:sp>
      <p:sp>
        <p:nvSpPr>
          <p:cNvPr id="163" name="Subtitle 2">
            <a:extLst>
              <a:ext uri="{FF2B5EF4-FFF2-40B4-BE49-F238E27FC236}">
                <a16:creationId xmlns:a16="http://schemas.microsoft.com/office/drawing/2014/main" id="{26617E68-EBC8-877A-D55E-F51DC4BE5A35}"/>
              </a:ext>
            </a:extLst>
          </p:cNvPr>
          <p:cNvSpPr txBox="1">
            <a:spLocks noChangeArrowheads="1"/>
          </p:cNvSpPr>
          <p:nvPr/>
        </p:nvSpPr>
        <p:spPr bwMode="auto">
          <a:xfrm>
            <a:off x="9051198" y="4261488"/>
            <a:ext cx="132030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a:lnSpc>
                <a:spcPct val="100000"/>
              </a:lnSpc>
              <a:spcBef>
                <a:spcPts val="0"/>
              </a:spcBef>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Artistas y            Venta ambulante </a:t>
            </a:r>
          </a:p>
        </p:txBody>
      </p:sp>
      <p:sp>
        <p:nvSpPr>
          <p:cNvPr id="165" name="CuadroTexto 164">
            <a:extLst>
              <a:ext uri="{FF2B5EF4-FFF2-40B4-BE49-F238E27FC236}">
                <a16:creationId xmlns:a16="http://schemas.microsoft.com/office/drawing/2014/main" id="{ED308734-C681-DB54-9040-F73B7ED4F04A}"/>
              </a:ext>
            </a:extLst>
          </p:cNvPr>
          <p:cNvSpPr txBox="1"/>
          <p:nvPr/>
        </p:nvSpPr>
        <p:spPr>
          <a:xfrm>
            <a:off x="10350746" y="4261488"/>
            <a:ext cx="1591033" cy="1015663"/>
          </a:xfrm>
          <a:prstGeom prst="rect">
            <a:avLst/>
          </a:prstGeom>
          <a:noFill/>
        </p:spPr>
        <p:txBody>
          <a:bodyPr wrap="square">
            <a:spAutoFit/>
          </a:bodyPr>
          <a:lstStyle/>
          <a:p>
            <a:pPr algn="ctr">
              <a:lnSpc>
                <a:spcPct val="100000"/>
              </a:lnSpc>
              <a:spcBef>
                <a:spcPts val="0"/>
              </a:spcBef>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Artistas y               Venta ambulante</a:t>
            </a:r>
          </a:p>
          <a:p>
            <a:pPr algn="ctr">
              <a:lnSpc>
                <a:spcPct val="100000"/>
              </a:lnSpc>
              <a:spcBef>
                <a:spcPts val="0"/>
              </a:spcBef>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y otra condición </a:t>
            </a:r>
          </a:p>
          <a:p>
            <a:pPr algn="ctr">
              <a:lnSpc>
                <a:spcPct val="100000"/>
              </a:lnSpc>
              <a:spcBef>
                <a:spcPts val="0"/>
              </a:spcBef>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(RETA o RETAMAR G1 o sin BBCC reducida)</a:t>
            </a:r>
            <a:endParaRPr lang="es-ES" altLang="en-US" sz="1200">
              <a:latin typeface="+mj-lt"/>
              <a:ea typeface="Lato Light" panose="020F0502020204030203" pitchFamily="34" charset="0"/>
              <a:cs typeface="Segoe UI" panose="020B0502040204020203" pitchFamily="34" charset="0"/>
            </a:endParaRPr>
          </a:p>
        </p:txBody>
      </p:sp>
      <p:sp>
        <p:nvSpPr>
          <p:cNvPr id="168" name="Title 1">
            <a:extLst>
              <a:ext uri="{FF2B5EF4-FFF2-40B4-BE49-F238E27FC236}">
                <a16:creationId xmlns:a16="http://schemas.microsoft.com/office/drawing/2014/main" id="{EB3148FA-9136-5DC8-7664-A3E014C3CD40}"/>
              </a:ext>
            </a:extLst>
          </p:cNvPr>
          <p:cNvSpPr txBox="1">
            <a:spLocks/>
          </p:cNvSpPr>
          <p:nvPr/>
        </p:nvSpPr>
        <p:spPr>
          <a:xfrm>
            <a:off x="4859251" y="5510047"/>
            <a:ext cx="423405"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a:t>
            </a:r>
          </a:p>
        </p:txBody>
      </p:sp>
      <p:sp>
        <p:nvSpPr>
          <p:cNvPr id="169" name="Title 1">
            <a:extLst>
              <a:ext uri="{FF2B5EF4-FFF2-40B4-BE49-F238E27FC236}">
                <a16:creationId xmlns:a16="http://schemas.microsoft.com/office/drawing/2014/main" id="{DEF258B7-468D-22C6-1ABC-45876723A692}"/>
              </a:ext>
            </a:extLst>
          </p:cNvPr>
          <p:cNvSpPr txBox="1">
            <a:spLocks/>
          </p:cNvSpPr>
          <p:nvPr/>
        </p:nvSpPr>
        <p:spPr>
          <a:xfrm>
            <a:off x="6329910" y="5510047"/>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3</a:t>
            </a:r>
          </a:p>
        </p:txBody>
      </p:sp>
      <p:sp>
        <p:nvSpPr>
          <p:cNvPr id="171" name="Title 1">
            <a:extLst>
              <a:ext uri="{FF2B5EF4-FFF2-40B4-BE49-F238E27FC236}">
                <a16:creationId xmlns:a16="http://schemas.microsoft.com/office/drawing/2014/main" id="{0E9FD0DB-584A-DE52-2114-3F5D636C5B03}"/>
              </a:ext>
            </a:extLst>
          </p:cNvPr>
          <p:cNvSpPr txBox="1">
            <a:spLocks/>
          </p:cNvSpPr>
          <p:nvPr/>
        </p:nvSpPr>
        <p:spPr>
          <a:xfrm>
            <a:off x="7837594" y="5510047"/>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12</a:t>
            </a:r>
          </a:p>
        </p:txBody>
      </p:sp>
      <p:sp>
        <p:nvSpPr>
          <p:cNvPr id="172" name="Title 1">
            <a:extLst>
              <a:ext uri="{FF2B5EF4-FFF2-40B4-BE49-F238E27FC236}">
                <a16:creationId xmlns:a16="http://schemas.microsoft.com/office/drawing/2014/main" id="{C61FE11E-51EB-D43B-85FA-749CEE23531B}"/>
              </a:ext>
            </a:extLst>
          </p:cNvPr>
          <p:cNvSpPr txBox="1">
            <a:spLocks/>
          </p:cNvSpPr>
          <p:nvPr/>
        </p:nvSpPr>
        <p:spPr>
          <a:xfrm>
            <a:off x="9435565" y="5510047"/>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a:t>
            </a:r>
          </a:p>
        </p:txBody>
      </p:sp>
      <p:sp>
        <p:nvSpPr>
          <p:cNvPr id="173" name="Title 1">
            <a:extLst>
              <a:ext uri="{FF2B5EF4-FFF2-40B4-BE49-F238E27FC236}">
                <a16:creationId xmlns:a16="http://schemas.microsoft.com/office/drawing/2014/main" id="{C9A4357D-8806-65A1-063B-B25B3778BD64}"/>
              </a:ext>
            </a:extLst>
          </p:cNvPr>
          <p:cNvSpPr txBox="1">
            <a:spLocks/>
          </p:cNvSpPr>
          <p:nvPr/>
        </p:nvSpPr>
        <p:spPr>
          <a:xfrm>
            <a:off x="10883656" y="5510047"/>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11</a:t>
            </a:r>
          </a:p>
        </p:txBody>
      </p:sp>
      <p:sp>
        <p:nvSpPr>
          <p:cNvPr id="175" name="Rectangle 42">
            <a:extLst>
              <a:ext uri="{FF2B5EF4-FFF2-40B4-BE49-F238E27FC236}">
                <a16:creationId xmlns:a16="http://schemas.microsoft.com/office/drawing/2014/main" id="{F04D547D-267D-8D3C-9EAE-D0BB34990892}"/>
              </a:ext>
            </a:extLst>
          </p:cNvPr>
          <p:cNvSpPr/>
          <p:nvPr/>
        </p:nvSpPr>
        <p:spPr>
          <a:xfrm>
            <a:off x="4332933" y="6028279"/>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76" name="Rectangle 80">
            <a:extLst>
              <a:ext uri="{FF2B5EF4-FFF2-40B4-BE49-F238E27FC236}">
                <a16:creationId xmlns:a16="http://schemas.microsoft.com/office/drawing/2014/main" id="{8BC59CC0-51A2-8072-CAB9-96631059F659}"/>
              </a:ext>
            </a:extLst>
          </p:cNvPr>
          <p:cNvSpPr/>
          <p:nvPr/>
        </p:nvSpPr>
        <p:spPr>
          <a:xfrm>
            <a:off x="5833461" y="6030632"/>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78" name="Rectangle 70">
            <a:extLst>
              <a:ext uri="{FF2B5EF4-FFF2-40B4-BE49-F238E27FC236}">
                <a16:creationId xmlns:a16="http://schemas.microsoft.com/office/drawing/2014/main" id="{36CDED90-958A-F435-40D5-ACDF0CF0167B}"/>
              </a:ext>
            </a:extLst>
          </p:cNvPr>
          <p:cNvSpPr/>
          <p:nvPr/>
        </p:nvSpPr>
        <p:spPr>
          <a:xfrm>
            <a:off x="7332155" y="6030632"/>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79" name="Rectangle 67">
            <a:extLst>
              <a:ext uri="{FF2B5EF4-FFF2-40B4-BE49-F238E27FC236}">
                <a16:creationId xmlns:a16="http://schemas.microsoft.com/office/drawing/2014/main" id="{4438EDFA-6CED-5355-F9E4-AC29EFD395B8}"/>
              </a:ext>
            </a:extLst>
          </p:cNvPr>
          <p:cNvSpPr/>
          <p:nvPr/>
        </p:nvSpPr>
        <p:spPr>
          <a:xfrm>
            <a:off x="8943720" y="6030632"/>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80" name="Rectangle 67">
            <a:extLst>
              <a:ext uri="{FF2B5EF4-FFF2-40B4-BE49-F238E27FC236}">
                <a16:creationId xmlns:a16="http://schemas.microsoft.com/office/drawing/2014/main" id="{263F2443-8A1E-005A-7356-22D766212653}"/>
              </a:ext>
            </a:extLst>
          </p:cNvPr>
          <p:cNvSpPr/>
          <p:nvPr/>
        </p:nvSpPr>
        <p:spPr>
          <a:xfrm>
            <a:off x="10439858" y="6030632"/>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83" name="Title 1">
            <a:extLst>
              <a:ext uri="{FF2B5EF4-FFF2-40B4-BE49-F238E27FC236}">
                <a16:creationId xmlns:a16="http://schemas.microsoft.com/office/drawing/2014/main" id="{B2AF51C9-A213-ACC3-751C-6D2F0844A5FD}"/>
              </a:ext>
            </a:extLst>
          </p:cNvPr>
          <p:cNvSpPr txBox="1">
            <a:spLocks/>
          </p:cNvSpPr>
          <p:nvPr/>
        </p:nvSpPr>
        <p:spPr>
          <a:xfrm>
            <a:off x="7892357" y="5953612"/>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b="1">
                <a:solidFill>
                  <a:schemeClr val="accent2">
                    <a:lumMod val="75000"/>
                  </a:schemeClr>
                </a:solidFill>
                <a:latin typeface="Calibri" panose="020F0502020204030204"/>
              </a:rPr>
              <a:t>2</a:t>
            </a:r>
            <a:endPar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endParaRPr>
          </a:p>
        </p:txBody>
      </p:sp>
      <p:sp>
        <p:nvSpPr>
          <p:cNvPr id="184" name="Title 1">
            <a:extLst>
              <a:ext uri="{FF2B5EF4-FFF2-40B4-BE49-F238E27FC236}">
                <a16:creationId xmlns:a16="http://schemas.microsoft.com/office/drawing/2014/main" id="{950F9722-0963-0355-75C7-411C49FD6535}"/>
              </a:ext>
            </a:extLst>
          </p:cNvPr>
          <p:cNvSpPr txBox="1">
            <a:spLocks/>
          </p:cNvSpPr>
          <p:nvPr/>
        </p:nvSpPr>
        <p:spPr>
          <a:xfrm>
            <a:off x="10964546" y="5953612"/>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b="1">
                <a:solidFill>
                  <a:schemeClr val="accent2">
                    <a:lumMod val="75000"/>
                  </a:schemeClr>
                </a:solidFill>
                <a:latin typeface="Calibri" panose="020F0502020204030204"/>
              </a:rPr>
              <a:t>2</a:t>
            </a:r>
            <a:endPar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endParaRPr>
          </a:p>
        </p:txBody>
      </p:sp>
      <p:sp>
        <p:nvSpPr>
          <p:cNvPr id="186" name="Subtitle 2">
            <a:extLst>
              <a:ext uri="{FF2B5EF4-FFF2-40B4-BE49-F238E27FC236}">
                <a16:creationId xmlns:a16="http://schemas.microsoft.com/office/drawing/2014/main" id="{79039219-4E8A-CE04-9075-3ECC986B181B}"/>
              </a:ext>
            </a:extLst>
          </p:cNvPr>
          <p:cNvSpPr txBox="1">
            <a:spLocks noChangeArrowheads="1"/>
          </p:cNvSpPr>
          <p:nvPr/>
        </p:nvSpPr>
        <p:spPr bwMode="auto">
          <a:xfrm>
            <a:off x="154779" y="5672583"/>
            <a:ext cx="113304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400" b="1">
                <a:solidFill>
                  <a:srgbClr val="1D5353"/>
                </a:solidFill>
                <a:latin typeface="+mn-lt"/>
                <a:ea typeface="Lato Light" panose="020F0502020204030203" pitchFamily="34" charset="0"/>
                <a:cs typeface="Segoe UI" panose="020B0502040204020203" pitchFamily="34" charset="0"/>
              </a:rPr>
              <a:t>Resoluciones</a:t>
            </a:r>
          </a:p>
        </p:txBody>
      </p:sp>
      <p:sp>
        <p:nvSpPr>
          <p:cNvPr id="187" name="Subtitle 2">
            <a:extLst>
              <a:ext uri="{FF2B5EF4-FFF2-40B4-BE49-F238E27FC236}">
                <a16:creationId xmlns:a16="http://schemas.microsoft.com/office/drawing/2014/main" id="{7B817367-4111-3061-1BFC-178FA79AE413}"/>
              </a:ext>
            </a:extLst>
          </p:cNvPr>
          <p:cNvSpPr txBox="1">
            <a:spLocks noChangeArrowheads="1"/>
          </p:cNvSpPr>
          <p:nvPr/>
        </p:nvSpPr>
        <p:spPr bwMode="auto">
          <a:xfrm>
            <a:off x="154779" y="6028769"/>
            <a:ext cx="1337774"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400" b="1">
                <a:solidFill>
                  <a:srgbClr val="1D5353"/>
                </a:solidFill>
                <a:latin typeface="+mn-lt"/>
                <a:ea typeface="Lato Light" panose="020F0502020204030203" pitchFamily="34" charset="0"/>
                <a:cs typeface="Segoe UI" panose="020B0502040204020203" pitchFamily="34" charset="0"/>
              </a:rPr>
              <a:t>Tramites de audiencia</a:t>
            </a:r>
          </a:p>
        </p:txBody>
      </p:sp>
      <p:grpSp>
        <p:nvGrpSpPr>
          <p:cNvPr id="189" name="Grupo 188">
            <a:extLst>
              <a:ext uri="{FF2B5EF4-FFF2-40B4-BE49-F238E27FC236}">
                <a16:creationId xmlns:a16="http://schemas.microsoft.com/office/drawing/2014/main" id="{1E9681D0-0A7F-EF54-2D51-E27927A19943}"/>
              </a:ext>
            </a:extLst>
          </p:cNvPr>
          <p:cNvGrpSpPr/>
          <p:nvPr/>
        </p:nvGrpSpPr>
        <p:grpSpPr>
          <a:xfrm>
            <a:off x="7596126" y="873397"/>
            <a:ext cx="905714" cy="730092"/>
            <a:chOff x="7926143" y="5247806"/>
            <a:chExt cx="1517261" cy="1223057"/>
          </a:xfrm>
        </p:grpSpPr>
        <p:grpSp>
          <p:nvGrpSpPr>
            <p:cNvPr id="190" name="Group 84">
              <a:extLst>
                <a:ext uri="{FF2B5EF4-FFF2-40B4-BE49-F238E27FC236}">
                  <a16:creationId xmlns:a16="http://schemas.microsoft.com/office/drawing/2014/main" id="{73FC681B-728E-CAB7-9586-26BEBC3ABA20}"/>
                </a:ext>
              </a:extLst>
            </p:cNvPr>
            <p:cNvGrpSpPr/>
            <p:nvPr/>
          </p:nvGrpSpPr>
          <p:grpSpPr>
            <a:xfrm>
              <a:off x="8077583" y="5247806"/>
              <a:ext cx="1223057" cy="1223057"/>
              <a:chOff x="10088877" y="540340"/>
              <a:chExt cx="1467715" cy="1467715"/>
            </a:xfrm>
          </p:grpSpPr>
          <p:sp>
            <p:nvSpPr>
              <p:cNvPr id="192" name="Rectangle: Rounded Corners 69">
                <a:extLst>
                  <a:ext uri="{FF2B5EF4-FFF2-40B4-BE49-F238E27FC236}">
                    <a16:creationId xmlns:a16="http://schemas.microsoft.com/office/drawing/2014/main" id="{76F4BD4D-F839-A7F4-AB46-2610CB4E43C5}"/>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193" name="Rectangle: Rounded Corners 72">
                <a:extLst>
                  <a:ext uri="{FF2B5EF4-FFF2-40B4-BE49-F238E27FC236}">
                    <a16:creationId xmlns:a16="http://schemas.microsoft.com/office/drawing/2014/main" id="{82861BBC-987C-219B-3E51-1165D62B567A}"/>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191" name="TextBox 79">
              <a:extLst>
                <a:ext uri="{FF2B5EF4-FFF2-40B4-BE49-F238E27FC236}">
                  <a16:creationId xmlns:a16="http://schemas.microsoft.com/office/drawing/2014/main" id="{A621EC0F-4D3B-8D84-77A2-397606D9E44A}"/>
                </a:ext>
              </a:extLst>
            </p:cNvPr>
            <p:cNvSpPr txBox="1"/>
            <p:nvPr/>
          </p:nvSpPr>
          <p:spPr>
            <a:xfrm>
              <a:off x="7926143" y="5487215"/>
              <a:ext cx="1517261" cy="73704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800" b="1"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rPr>
                <a:t>81</a:t>
              </a:r>
            </a:p>
          </p:txBody>
        </p:sp>
      </p:grpSp>
      <p:pic>
        <p:nvPicPr>
          <p:cNvPr id="253" name="Imagen 252">
            <a:extLst>
              <a:ext uri="{FF2B5EF4-FFF2-40B4-BE49-F238E27FC236}">
                <a16:creationId xmlns:a16="http://schemas.microsoft.com/office/drawing/2014/main" id="{FFD9EA50-8061-4283-9CA5-42021A8919BA}"/>
              </a:ext>
            </a:extLst>
          </p:cNvPr>
          <p:cNvPicPr>
            <a:picLocks noChangeAspect="1"/>
          </p:cNvPicPr>
          <p:nvPr/>
        </p:nvPicPr>
        <p:blipFill>
          <a:blip r:embed="rId3"/>
          <a:stretch>
            <a:fillRect/>
          </a:stretch>
        </p:blipFill>
        <p:spPr>
          <a:xfrm>
            <a:off x="9430153" y="648038"/>
            <a:ext cx="2365923" cy="1651023"/>
          </a:xfrm>
          <a:prstGeom prst="rect">
            <a:avLst/>
          </a:prstGeom>
        </p:spPr>
      </p:pic>
      <p:cxnSp>
        <p:nvCxnSpPr>
          <p:cNvPr id="28" name="Conector recto 27">
            <a:extLst>
              <a:ext uri="{FF2B5EF4-FFF2-40B4-BE49-F238E27FC236}">
                <a16:creationId xmlns:a16="http://schemas.microsoft.com/office/drawing/2014/main" id="{AEF501BE-9B6B-F987-E8B7-3ABACF442EFC}"/>
              </a:ext>
            </a:extLst>
          </p:cNvPr>
          <p:cNvCxnSpPr>
            <a:cxnSpLocks/>
          </p:cNvCxnSpPr>
          <p:nvPr/>
        </p:nvCxnSpPr>
        <p:spPr>
          <a:xfrm>
            <a:off x="4394029" y="4226102"/>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27" name="Conector recto 26">
            <a:extLst>
              <a:ext uri="{FF2B5EF4-FFF2-40B4-BE49-F238E27FC236}">
                <a16:creationId xmlns:a16="http://schemas.microsoft.com/office/drawing/2014/main" id="{082CEFAC-7C20-3513-6D27-2C85DCF08765}"/>
              </a:ext>
            </a:extLst>
          </p:cNvPr>
          <p:cNvCxnSpPr>
            <a:cxnSpLocks/>
          </p:cNvCxnSpPr>
          <p:nvPr/>
        </p:nvCxnSpPr>
        <p:spPr>
          <a:xfrm>
            <a:off x="5905114" y="4224697"/>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0" name="Conector recto 29">
            <a:extLst>
              <a:ext uri="{FF2B5EF4-FFF2-40B4-BE49-F238E27FC236}">
                <a16:creationId xmlns:a16="http://schemas.microsoft.com/office/drawing/2014/main" id="{4F596B25-1BA1-5183-E044-AF4E01C12446}"/>
              </a:ext>
            </a:extLst>
          </p:cNvPr>
          <p:cNvCxnSpPr>
            <a:cxnSpLocks/>
          </p:cNvCxnSpPr>
          <p:nvPr/>
        </p:nvCxnSpPr>
        <p:spPr>
          <a:xfrm>
            <a:off x="7403808" y="4224697"/>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1" name="Conector recto 30">
            <a:extLst>
              <a:ext uri="{FF2B5EF4-FFF2-40B4-BE49-F238E27FC236}">
                <a16:creationId xmlns:a16="http://schemas.microsoft.com/office/drawing/2014/main" id="{81CD1EA6-9134-C6E7-91C2-CDA4B063B972}"/>
              </a:ext>
            </a:extLst>
          </p:cNvPr>
          <p:cNvCxnSpPr>
            <a:cxnSpLocks/>
          </p:cNvCxnSpPr>
          <p:nvPr/>
        </p:nvCxnSpPr>
        <p:spPr>
          <a:xfrm>
            <a:off x="9067356" y="4224697"/>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32" name="Conector recto 31">
            <a:extLst>
              <a:ext uri="{FF2B5EF4-FFF2-40B4-BE49-F238E27FC236}">
                <a16:creationId xmlns:a16="http://schemas.microsoft.com/office/drawing/2014/main" id="{26DF6823-43A6-2438-28BA-5EA9836AF6CE}"/>
              </a:ext>
            </a:extLst>
          </p:cNvPr>
          <p:cNvCxnSpPr>
            <a:cxnSpLocks/>
          </p:cNvCxnSpPr>
          <p:nvPr/>
        </p:nvCxnSpPr>
        <p:spPr>
          <a:xfrm>
            <a:off x="10563494" y="4224697"/>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25" name="Rectangle 70">
            <a:extLst>
              <a:ext uri="{FF2B5EF4-FFF2-40B4-BE49-F238E27FC236}">
                <a16:creationId xmlns:a16="http://schemas.microsoft.com/office/drawing/2014/main" id="{B2D0818F-890A-E17D-8623-32AE1FDF2299}"/>
              </a:ext>
            </a:extLst>
          </p:cNvPr>
          <p:cNvSpPr/>
          <p:nvPr/>
        </p:nvSpPr>
        <p:spPr>
          <a:xfrm>
            <a:off x="7365290" y="4620182"/>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26" name="Title 1">
            <a:extLst>
              <a:ext uri="{FF2B5EF4-FFF2-40B4-BE49-F238E27FC236}">
                <a16:creationId xmlns:a16="http://schemas.microsoft.com/office/drawing/2014/main" id="{B0BBF855-F70C-8CD6-464D-1D41EF0C005F}"/>
              </a:ext>
            </a:extLst>
          </p:cNvPr>
          <p:cNvSpPr txBox="1">
            <a:spLocks/>
          </p:cNvSpPr>
          <p:nvPr/>
        </p:nvSpPr>
        <p:spPr>
          <a:xfrm>
            <a:off x="7865869" y="4529373"/>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12</a:t>
            </a:r>
          </a:p>
        </p:txBody>
      </p:sp>
      <p:sp>
        <p:nvSpPr>
          <p:cNvPr id="34" name="Rectangle 70">
            <a:extLst>
              <a:ext uri="{FF2B5EF4-FFF2-40B4-BE49-F238E27FC236}">
                <a16:creationId xmlns:a16="http://schemas.microsoft.com/office/drawing/2014/main" id="{B7272D95-D7EF-DE61-9956-B0FACD0F999B}"/>
              </a:ext>
            </a:extLst>
          </p:cNvPr>
          <p:cNvSpPr/>
          <p:nvPr/>
        </p:nvSpPr>
        <p:spPr>
          <a:xfrm>
            <a:off x="7360430" y="5011858"/>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35" name="Title 1">
            <a:extLst>
              <a:ext uri="{FF2B5EF4-FFF2-40B4-BE49-F238E27FC236}">
                <a16:creationId xmlns:a16="http://schemas.microsoft.com/office/drawing/2014/main" id="{3102A0A6-D1C1-5DAA-FF84-5847FDFB9919}"/>
              </a:ext>
            </a:extLst>
          </p:cNvPr>
          <p:cNvSpPr txBox="1">
            <a:spLocks/>
          </p:cNvSpPr>
          <p:nvPr/>
        </p:nvSpPr>
        <p:spPr>
          <a:xfrm>
            <a:off x="7920632" y="4934838"/>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b="1">
                <a:solidFill>
                  <a:schemeClr val="accent2">
                    <a:lumMod val="75000"/>
                  </a:schemeClr>
                </a:solidFill>
                <a:latin typeface="Calibri" panose="020F0502020204030204"/>
              </a:rPr>
              <a:t>2</a:t>
            </a:r>
            <a:endPar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endParaRPr>
          </a:p>
        </p:txBody>
      </p:sp>
      <p:sp>
        <p:nvSpPr>
          <p:cNvPr id="36" name="Title 1">
            <a:extLst>
              <a:ext uri="{FF2B5EF4-FFF2-40B4-BE49-F238E27FC236}">
                <a16:creationId xmlns:a16="http://schemas.microsoft.com/office/drawing/2014/main" id="{C5758AB1-21C2-7C23-9C22-ACD454D71CD5}"/>
              </a:ext>
            </a:extLst>
          </p:cNvPr>
          <p:cNvSpPr txBox="1">
            <a:spLocks/>
          </p:cNvSpPr>
          <p:nvPr/>
        </p:nvSpPr>
        <p:spPr>
          <a:xfrm>
            <a:off x="809911" y="945354"/>
            <a:ext cx="7700968"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Tipos de Resoluciones y Trámites de Audiencia</a:t>
            </a:r>
          </a:p>
        </p:txBody>
      </p:sp>
      <p:grpSp>
        <p:nvGrpSpPr>
          <p:cNvPr id="24" name="Grupo 23">
            <a:extLst>
              <a:ext uri="{FF2B5EF4-FFF2-40B4-BE49-F238E27FC236}">
                <a16:creationId xmlns:a16="http://schemas.microsoft.com/office/drawing/2014/main" id="{6C9E88C1-E4E2-F2A3-7882-0AFDABCA650B}"/>
              </a:ext>
            </a:extLst>
          </p:cNvPr>
          <p:cNvGrpSpPr/>
          <p:nvPr/>
        </p:nvGrpSpPr>
        <p:grpSpPr>
          <a:xfrm>
            <a:off x="2780877" y="1720703"/>
            <a:ext cx="905714" cy="730092"/>
            <a:chOff x="7926144" y="5247806"/>
            <a:chExt cx="1517261" cy="1223057"/>
          </a:xfrm>
        </p:grpSpPr>
        <p:grpSp>
          <p:nvGrpSpPr>
            <p:cNvPr id="40" name="Group 84">
              <a:extLst>
                <a:ext uri="{FF2B5EF4-FFF2-40B4-BE49-F238E27FC236}">
                  <a16:creationId xmlns:a16="http://schemas.microsoft.com/office/drawing/2014/main" id="{6105C3C4-AAA1-1DE7-6FE8-17D9DCB36088}"/>
                </a:ext>
              </a:extLst>
            </p:cNvPr>
            <p:cNvGrpSpPr/>
            <p:nvPr/>
          </p:nvGrpSpPr>
          <p:grpSpPr>
            <a:xfrm>
              <a:off x="8077583" y="5247806"/>
              <a:ext cx="1223057" cy="1223057"/>
              <a:chOff x="10088877" y="540340"/>
              <a:chExt cx="1467715" cy="1467715"/>
            </a:xfrm>
          </p:grpSpPr>
          <p:sp>
            <p:nvSpPr>
              <p:cNvPr id="42" name="Rectangle: Rounded Corners 69">
                <a:extLst>
                  <a:ext uri="{FF2B5EF4-FFF2-40B4-BE49-F238E27FC236}">
                    <a16:creationId xmlns:a16="http://schemas.microsoft.com/office/drawing/2014/main" id="{CF0C4B4C-AFC6-D3C5-3260-51CEFDA2F828}"/>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43" name="Rectangle: Rounded Corners 72">
                <a:extLst>
                  <a:ext uri="{FF2B5EF4-FFF2-40B4-BE49-F238E27FC236}">
                    <a16:creationId xmlns:a16="http://schemas.microsoft.com/office/drawing/2014/main" id="{6C0DF67B-4F12-F2E5-1669-0AFB989F5EE9}"/>
                  </a:ext>
                </a:extLst>
              </p:cNvPr>
              <p:cNvSpPr/>
              <p:nvPr/>
            </p:nvSpPr>
            <p:spPr>
              <a:xfrm rot="2700000">
                <a:off x="10223412" y="689435"/>
                <a:ext cx="1203401" cy="1203401"/>
              </a:xfrm>
              <a:prstGeom prst="round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1" name="TextBox 79">
              <a:extLst>
                <a:ext uri="{FF2B5EF4-FFF2-40B4-BE49-F238E27FC236}">
                  <a16:creationId xmlns:a16="http://schemas.microsoft.com/office/drawing/2014/main" id="{8A0A7242-E179-99FD-B7BE-0F95ABABE94B}"/>
                </a:ext>
              </a:extLst>
            </p:cNvPr>
            <p:cNvSpPr txBox="1"/>
            <p:nvPr/>
          </p:nvSpPr>
          <p:spPr>
            <a:xfrm>
              <a:off x="7926144" y="5487215"/>
              <a:ext cx="1517261" cy="8765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800" b="1" i="0" u="none" strike="noStrike" kern="1200" cap="none" spc="0" normalizeH="0" baseline="0" noProof="0">
                  <a:ln>
                    <a:noFill/>
                  </a:ln>
                  <a:solidFill>
                    <a:srgbClr val="D73A2C"/>
                  </a:solidFill>
                  <a:effectLst/>
                  <a:uLnTx/>
                  <a:uFillTx/>
                  <a:latin typeface="Open Sans" panose="020B0606030504020204" pitchFamily="34" charset="0"/>
                  <a:ea typeface="Open Sans" panose="020B0606030504020204" pitchFamily="34" charset="0"/>
                  <a:cs typeface="Open Sans" panose="020B0606030504020204" pitchFamily="34" charset="0"/>
                </a:rPr>
                <a:t>16</a:t>
              </a:r>
            </a:p>
          </p:txBody>
        </p:sp>
      </p:grpSp>
      <p:sp>
        <p:nvSpPr>
          <p:cNvPr id="44" name="Title 1">
            <a:extLst>
              <a:ext uri="{FF2B5EF4-FFF2-40B4-BE49-F238E27FC236}">
                <a16:creationId xmlns:a16="http://schemas.microsoft.com/office/drawing/2014/main" id="{2607C934-049A-09B4-BB28-6722A32AF2D6}"/>
              </a:ext>
            </a:extLst>
          </p:cNvPr>
          <p:cNvSpPr txBox="1">
            <a:spLocks/>
          </p:cNvSpPr>
          <p:nvPr/>
        </p:nvSpPr>
        <p:spPr>
          <a:xfrm>
            <a:off x="1050945" y="1898123"/>
            <a:ext cx="2007220"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defRPr/>
            </a:pPr>
            <a:r>
              <a:rPr lang="es-ES" sz="2000">
                <a:solidFill>
                  <a:schemeClr val="accent3"/>
                </a:solidFill>
                <a:latin typeface="Calibri" panose="020F0502020204030204"/>
              </a:rPr>
              <a:t>Procedimiento general:	</a:t>
            </a:r>
          </a:p>
        </p:txBody>
      </p:sp>
      <p:grpSp>
        <p:nvGrpSpPr>
          <p:cNvPr id="45" name="Grupo 44">
            <a:extLst>
              <a:ext uri="{FF2B5EF4-FFF2-40B4-BE49-F238E27FC236}">
                <a16:creationId xmlns:a16="http://schemas.microsoft.com/office/drawing/2014/main" id="{ABC4D7A9-5D99-8B29-62FD-4BBD61AAC8E7}"/>
              </a:ext>
            </a:extLst>
          </p:cNvPr>
          <p:cNvGrpSpPr/>
          <p:nvPr/>
        </p:nvGrpSpPr>
        <p:grpSpPr>
          <a:xfrm>
            <a:off x="7185968" y="1720701"/>
            <a:ext cx="905714" cy="730092"/>
            <a:chOff x="7926143" y="5247806"/>
            <a:chExt cx="1517261" cy="1223057"/>
          </a:xfrm>
        </p:grpSpPr>
        <p:grpSp>
          <p:nvGrpSpPr>
            <p:cNvPr id="46" name="Group 84">
              <a:extLst>
                <a:ext uri="{FF2B5EF4-FFF2-40B4-BE49-F238E27FC236}">
                  <a16:creationId xmlns:a16="http://schemas.microsoft.com/office/drawing/2014/main" id="{2D187647-E1E8-5250-23AB-F892E7FFBB66}"/>
                </a:ext>
              </a:extLst>
            </p:cNvPr>
            <p:cNvGrpSpPr/>
            <p:nvPr/>
          </p:nvGrpSpPr>
          <p:grpSpPr>
            <a:xfrm>
              <a:off x="8077583" y="5247806"/>
              <a:ext cx="1223057" cy="1223057"/>
              <a:chOff x="10088877" y="540340"/>
              <a:chExt cx="1467715" cy="1467715"/>
            </a:xfrm>
          </p:grpSpPr>
          <p:sp>
            <p:nvSpPr>
              <p:cNvPr id="48" name="Rectangle: Rounded Corners 69">
                <a:extLst>
                  <a:ext uri="{FF2B5EF4-FFF2-40B4-BE49-F238E27FC236}">
                    <a16:creationId xmlns:a16="http://schemas.microsoft.com/office/drawing/2014/main" id="{F6A41A36-23A8-6E02-3432-51D4FD96B68A}"/>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50" name="Rectangle: Rounded Corners 72">
                <a:extLst>
                  <a:ext uri="{FF2B5EF4-FFF2-40B4-BE49-F238E27FC236}">
                    <a16:creationId xmlns:a16="http://schemas.microsoft.com/office/drawing/2014/main" id="{E89C891B-B5C8-C2B2-0AEB-14B05C6732FB}"/>
                  </a:ext>
                </a:extLst>
              </p:cNvPr>
              <p:cNvSpPr/>
              <p:nvPr/>
            </p:nvSpPr>
            <p:spPr>
              <a:xfrm rot="2700000">
                <a:off x="10223412" y="689435"/>
                <a:ext cx="1203401" cy="1203401"/>
              </a:xfrm>
              <a:prstGeom prst="roundRect">
                <a:avLst/>
              </a:pr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800" b="0" i="0" u="none" strike="noStrike" kern="1200" cap="none" spc="0" normalizeH="0" baseline="0" noProof="0">
                  <a:ln>
                    <a:noFill/>
                  </a:ln>
                  <a:solidFill>
                    <a:prstClr val="white"/>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grpSp>
        <p:sp>
          <p:nvSpPr>
            <p:cNvPr id="47" name="TextBox 79">
              <a:extLst>
                <a:ext uri="{FF2B5EF4-FFF2-40B4-BE49-F238E27FC236}">
                  <a16:creationId xmlns:a16="http://schemas.microsoft.com/office/drawing/2014/main" id="{B48702BE-74C4-D89F-4D24-1B990373DB54}"/>
                </a:ext>
              </a:extLst>
            </p:cNvPr>
            <p:cNvSpPr txBox="1"/>
            <p:nvPr/>
          </p:nvSpPr>
          <p:spPr>
            <a:xfrm>
              <a:off x="7926143" y="5487215"/>
              <a:ext cx="1517261" cy="87650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800" b="1" i="0" u="none" strike="noStrike" kern="1200" cap="none" spc="0" normalizeH="0" baseline="0" noProof="0">
                  <a:ln>
                    <a:noFill/>
                  </a:ln>
                  <a:solidFill>
                    <a:schemeClr val="accent2">
                      <a:lumMod val="20000"/>
                      <a:lumOff val="8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19</a:t>
              </a:r>
            </a:p>
          </p:txBody>
        </p:sp>
      </p:grpSp>
      <p:sp>
        <p:nvSpPr>
          <p:cNvPr id="51" name="Title 1">
            <a:extLst>
              <a:ext uri="{FF2B5EF4-FFF2-40B4-BE49-F238E27FC236}">
                <a16:creationId xmlns:a16="http://schemas.microsoft.com/office/drawing/2014/main" id="{4B367B90-9D72-C9F6-5EEA-43754CBE3FFF}"/>
              </a:ext>
            </a:extLst>
          </p:cNvPr>
          <p:cNvSpPr txBox="1">
            <a:spLocks/>
          </p:cNvSpPr>
          <p:nvPr/>
        </p:nvSpPr>
        <p:spPr>
          <a:xfrm>
            <a:off x="5928447" y="1825555"/>
            <a:ext cx="1069781"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000">
                <a:solidFill>
                  <a:schemeClr val="accent3"/>
                </a:solidFill>
                <a:latin typeface="Calibri" panose="020F0502020204030204"/>
              </a:rPr>
              <a:t>Socios:</a:t>
            </a:r>
          </a:p>
        </p:txBody>
      </p:sp>
      <p:grpSp>
        <p:nvGrpSpPr>
          <p:cNvPr id="52" name="Grupo 51">
            <a:extLst>
              <a:ext uri="{FF2B5EF4-FFF2-40B4-BE49-F238E27FC236}">
                <a16:creationId xmlns:a16="http://schemas.microsoft.com/office/drawing/2014/main" id="{F3666790-E152-ED99-D245-1E1CE1FF59E0}"/>
              </a:ext>
            </a:extLst>
          </p:cNvPr>
          <p:cNvGrpSpPr/>
          <p:nvPr/>
        </p:nvGrpSpPr>
        <p:grpSpPr>
          <a:xfrm>
            <a:off x="83315" y="100378"/>
            <a:ext cx="11312995" cy="630845"/>
            <a:chOff x="101977" y="91047"/>
            <a:chExt cx="11312995" cy="630845"/>
          </a:xfrm>
        </p:grpSpPr>
        <p:sp>
          <p:nvSpPr>
            <p:cNvPr id="53" name="TextBox 12">
              <a:extLst>
                <a:ext uri="{FF2B5EF4-FFF2-40B4-BE49-F238E27FC236}">
                  <a16:creationId xmlns:a16="http://schemas.microsoft.com/office/drawing/2014/main" id="{822673D3-A5AD-E3E6-E837-3D6A445182A4}"/>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Tipos de documentos</a:t>
              </a:r>
            </a:p>
          </p:txBody>
        </p:sp>
        <p:grpSp>
          <p:nvGrpSpPr>
            <p:cNvPr id="54" name="Grupo 53">
              <a:extLst>
                <a:ext uri="{FF2B5EF4-FFF2-40B4-BE49-F238E27FC236}">
                  <a16:creationId xmlns:a16="http://schemas.microsoft.com/office/drawing/2014/main" id="{04022F48-0768-36B9-D23D-6DA3D66AE008}"/>
                </a:ext>
              </a:extLst>
            </p:cNvPr>
            <p:cNvGrpSpPr/>
            <p:nvPr/>
          </p:nvGrpSpPr>
          <p:grpSpPr>
            <a:xfrm>
              <a:off x="101977" y="91047"/>
              <a:ext cx="712074" cy="630845"/>
              <a:chOff x="101977" y="91047"/>
              <a:chExt cx="712074" cy="630845"/>
            </a:xfrm>
          </p:grpSpPr>
          <p:sp>
            <p:nvSpPr>
              <p:cNvPr id="55" name="Graphic 10">
                <a:extLst>
                  <a:ext uri="{FF2B5EF4-FFF2-40B4-BE49-F238E27FC236}">
                    <a16:creationId xmlns:a16="http://schemas.microsoft.com/office/drawing/2014/main" id="{1451B274-B77F-940C-C463-874215C606C2}"/>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56" name="TextBox 38">
                <a:extLst>
                  <a:ext uri="{FF2B5EF4-FFF2-40B4-BE49-F238E27FC236}">
                    <a16:creationId xmlns:a16="http://schemas.microsoft.com/office/drawing/2014/main" id="{EDB8D6C3-DE55-347B-1506-2B50408D036F}"/>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3.1</a:t>
                </a:r>
              </a:p>
            </p:txBody>
          </p:sp>
        </p:grpSp>
      </p:grpSp>
      <p:sp>
        <p:nvSpPr>
          <p:cNvPr id="10" name="Marcador de número de diapositiva 414">
            <a:extLst>
              <a:ext uri="{FF2B5EF4-FFF2-40B4-BE49-F238E27FC236}">
                <a16:creationId xmlns:a16="http://schemas.microsoft.com/office/drawing/2014/main" id="{800301C8-BD8B-3003-EE88-5258C0945DC6}"/>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122">
            <a:extLst>
              <a:ext uri="{FF2B5EF4-FFF2-40B4-BE49-F238E27FC236}">
                <a16:creationId xmlns:a16="http://schemas.microsoft.com/office/drawing/2014/main" id="{37404ED7-84C8-5CA4-FC32-3741CEB1376B}"/>
              </a:ext>
            </a:extLst>
          </p:cNvPr>
          <p:cNvGrpSpPr/>
          <p:nvPr/>
        </p:nvGrpSpPr>
        <p:grpSpPr>
          <a:xfrm>
            <a:off x="1297038" y="2898577"/>
            <a:ext cx="1407698" cy="3760797"/>
            <a:chOff x="2824229" y="1332552"/>
            <a:chExt cx="2072235" cy="4021393"/>
          </a:xfrm>
        </p:grpSpPr>
        <p:sp>
          <p:nvSpPr>
            <p:cNvPr id="14" name="Rectangle: Rounded Corners 123">
              <a:extLst>
                <a:ext uri="{FF2B5EF4-FFF2-40B4-BE49-F238E27FC236}">
                  <a16:creationId xmlns:a16="http://schemas.microsoft.com/office/drawing/2014/main" id="{9F2871D4-3721-89F8-86E5-BD3DA45800D3}"/>
                </a:ext>
              </a:extLst>
            </p:cNvPr>
            <p:cNvSpPr/>
            <p:nvPr/>
          </p:nvSpPr>
          <p:spPr>
            <a:xfrm>
              <a:off x="2922553" y="1332552"/>
              <a:ext cx="1875588" cy="4021393"/>
            </a:xfrm>
            <a:prstGeom prst="roundRect">
              <a:avLst>
                <a:gd name="adj" fmla="val 8926"/>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15" name="Rectangle: Rounded Corners 124">
              <a:extLst>
                <a:ext uri="{FF2B5EF4-FFF2-40B4-BE49-F238E27FC236}">
                  <a16:creationId xmlns:a16="http://schemas.microsoft.com/office/drawing/2014/main" id="{46E22C8A-A366-FDF9-9561-15E3564E810E}"/>
                </a:ext>
              </a:extLst>
            </p:cNvPr>
            <p:cNvSpPr/>
            <p:nvPr/>
          </p:nvSpPr>
          <p:spPr>
            <a:xfrm>
              <a:off x="2824229" y="1545532"/>
              <a:ext cx="2072235" cy="3672613"/>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sp>
        <p:nvSpPr>
          <p:cNvPr id="16" name="Rectangle 67">
            <a:extLst>
              <a:ext uri="{FF2B5EF4-FFF2-40B4-BE49-F238E27FC236}">
                <a16:creationId xmlns:a16="http://schemas.microsoft.com/office/drawing/2014/main" id="{3410D52B-01E1-D14A-3AF5-1E58CD8AB04C}"/>
              </a:ext>
            </a:extLst>
          </p:cNvPr>
          <p:cNvSpPr/>
          <p:nvPr/>
        </p:nvSpPr>
        <p:spPr>
          <a:xfrm>
            <a:off x="1297038" y="5598504"/>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57" name="Title 1">
            <a:extLst>
              <a:ext uri="{FF2B5EF4-FFF2-40B4-BE49-F238E27FC236}">
                <a16:creationId xmlns:a16="http://schemas.microsoft.com/office/drawing/2014/main" id="{3A130D2E-B9FE-234D-872C-BA01F74B6EF6}"/>
              </a:ext>
            </a:extLst>
          </p:cNvPr>
          <p:cNvSpPr txBox="1">
            <a:spLocks/>
          </p:cNvSpPr>
          <p:nvPr/>
        </p:nvSpPr>
        <p:spPr>
          <a:xfrm>
            <a:off x="1229669" y="3474990"/>
            <a:ext cx="1591033" cy="52773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lang="es-ES" sz="1400" b="1">
                <a:solidFill>
                  <a:srgbClr val="1D5253"/>
                </a:solidFill>
                <a:latin typeface="+mn-lt"/>
              </a:rPr>
              <a:t>Procedimiento general</a:t>
            </a:r>
            <a:endParaRPr kumimoji="0" lang="es-ES" sz="1400" b="1" i="0" u="none" strike="noStrike" kern="1200" cap="none" spc="0" normalizeH="0" baseline="0" noProof="0">
              <a:ln>
                <a:noFill/>
              </a:ln>
              <a:solidFill>
                <a:srgbClr val="1D5253"/>
              </a:solidFill>
              <a:uLnTx/>
              <a:uFillTx/>
              <a:latin typeface="+mn-lt"/>
            </a:endParaRPr>
          </a:p>
        </p:txBody>
      </p:sp>
      <p:sp>
        <p:nvSpPr>
          <p:cNvPr id="59" name="Title 1">
            <a:extLst>
              <a:ext uri="{FF2B5EF4-FFF2-40B4-BE49-F238E27FC236}">
                <a16:creationId xmlns:a16="http://schemas.microsoft.com/office/drawing/2014/main" id="{A54001EA-B87C-DABD-288F-65116B8E2186}"/>
              </a:ext>
            </a:extLst>
          </p:cNvPr>
          <p:cNvSpPr txBox="1">
            <a:spLocks/>
          </p:cNvSpPr>
          <p:nvPr/>
        </p:nvSpPr>
        <p:spPr>
          <a:xfrm>
            <a:off x="1811258" y="5510047"/>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14</a:t>
            </a:r>
          </a:p>
        </p:txBody>
      </p:sp>
      <p:sp>
        <p:nvSpPr>
          <p:cNvPr id="60" name="Rectangle 67">
            <a:extLst>
              <a:ext uri="{FF2B5EF4-FFF2-40B4-BE49-F238E27FC236}">
                <a16:creationId xmlns:a16="http://schemas.microsoft.com/office/drawing/2014/main" id="{CC479E81-B3CC-9E6D-6B82-AE3BF246A047}"/>
              </a:ext>
            </a:extLst>
          </p:cNvPr>
          <p:cNvSpPr/>
          <p:nvPr/>
        </p:nvSpPr>
        <p:spPr>
          <a:xfrm>
            <a:off x="1292178" y="6028279"/>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61" name="Title 1">
            <a:extLst>
              <a:ext uri="{FF2B5EF4-FFF2-40B4-BE49-F238E27FC236}">
                <a16:creationId xmlns:a16="http://schemas.microsoft.com/office/drawing/2014/main" id="{5A57D30D-99D2-E912-5A05-9B6CB5CBE195}"/>
              </a:ext>
            </a:extLst>
          </p:cNvPr>
          <p:cNvSpPr txBox="1">
            <a:spLocks/>
          </p:cNvSpPr>
          <p:nvPr/>
        </p:nvSpPr>
        <p:spPr>
          <a:xfrm>
            <a:off x="1903915" y="5953612"/>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b="1">
                <a:solidFill>
                  <a:schemeClr val="accent2">
                    <a:lumMod val="75000"/>
                  </a:schemeClr>
                </a:solidFill>
                <a:latin typeface="Calibri" panose="020F0502020204030204"/>
              </a:rPr>
              <a:t>2</a:t>
            </a:r>
            <a:endPar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endParaRPr>
          </a:p>
        </p:txBody>
      </p:sp>
      <p:cxnSp>
        <p:nvCxnSpPr>
          <p:cNvPr id="62" name="Conector recto 61">
            <a:extLst>
              <a:ext uri="{FF2B5EF4-FFF2-40B4-BE49-F238E27FC236}">
                <a16:creationId xmlns:a16="http://schemas.microsoft.com/office/drawing/2014/main" id="{2F7AB239-C548-32A8-A863-2EBB59702B2A}"/>
              </a:ext>
            </a:extLst>
          </p:cNvPr>
          <p:cNvCxnSpPr>
            <a:cxnSpLocks/>
          </p:cNvCxnSpPr>
          <p:nvPr/>
        </p:nvCxnSpPr>
        <p:spPr>
          <a:xfrm>
            <a:off x="1415814" y="4224697"/>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63" name="Group 4">
            <a:extLst>
              <a:ext uri="{FF2B5EF4-FFF2-40B4-BE49-F238E27FC236}">
                <a16:creationId xmlns:a16="http://schemas.microsoft.com/office/drawing/2014/main" id="{C93C5DD1-2293-C46D-C10A-200717DF36E1}"/>
              </a:ext>
            </a:extLst>
          </p:cNvPr>
          <p:cNvGrpSpPr/>
          <p:nvPr/>
        </p:nvGrpSpPr>
        <p:grpSpPr>
          <a:xfrm>
            <a:off x="2829339" y="2900928"/>
            <a:ext cx="1407698" cy="3760798"/>
            <a:chOff x="2824229" y="1332552"/>
            <a:chExt cx="2072235" cy="4021393"/>
          </a:xfrm>
        </p:grpSpPr>
        <p:sp>
          <p:nvSpPr>
            <p:cNvPr id="64" name="Rectangle: Rounded Corners 102">
              <a:extLst>
                <a:ext uri="{FF2B5EF4-FFF2-40B4-BE49-F238E27FC236}">
                  <a16:creationId xmlns:a16="http://schemas.microsoft.com/office/drawing/2014/main" id="{EFA72C1A-0AB5-C55D-77AB-D4E7EB2C6708}"/>
                </a:ext>
              </a:extLst>
            </p:cNvPr>
            <p:cNvSpPr/>
            <p:nvPr/>
          </p:nvSpPr>
          <p:spPr>
            <a:xfrm>
              <a:off x="2922553" y="1332552"/>
              <a:ext cx="1875588" cy="4021393"/>
            </a:xfrm>
            <a:prstGeom prst="roundRect">
              <a:avLst>
                <a:gd name="adj" fmla="val 8926"/>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65" name="Rectangle: Rounded Corners 103">
              <a:extLst>
                <a:ext uri="{FF2B5EF4-FFF2-40B4-BE49-F238E27FC236}">
                  <a16:creationId xmlns:a16="http://schemas.microsoft.com/office/drawing/2014/main" id="{850318F5-67B2-76DC-9277-D7DEDF466F9C}"/>
                </a:ext>
              </a:extLst>
            </p:cNvPr>
            <p:cNvSpPr/>
            <p:nvPr/>
          </p:nvSpPr>
          <p:spPr>
            <a:xfrm>
              <a:off x="2824229" y="1543018"/>
              <a:ext cx="2072235" cy="3675127"/>
            </a:xfrm>
            <a:prstGeom prst="roundRect">
              <a:avLst>
                <a:gd name="adj" fmla="val 6703"/>
              </a:avLst>
            </a:prstGeom>
            <a:solidFill>
              <a:schemeClr val="bg1"/>
            </a:solidFill>
            <a:ln w="12700">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grpSp>
      <p:sp>
        <p:nvSpPr>
          <p:cNvPr id="67" name="Rectangle 74">
            <a:extLst>
              <a:ext uri="{FF2B5EF4-FFF2-40B4-BE49-F238E27FC236}">
                <a16:creationId xmlns:a16="http://schemas.microsoft.com/office/drawing/2014/main" id="{A0FCD02E-F3A9-5721-58B8-ED2ACB2D5636}"/>
              </a:ext>
            </a:extLst>
          </p:cNvPr>
          <p:cNvSpPr/>
          <p:nvPr/>
        </p:nvSpPr>
        <p:spPr>
          <a:xfrm>
            <a:off x="2829339" y="5600856"/>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68" name="Title 1">
            <a:extLst>
              <a:ext uri="{FF2B5EF4-FFF2-40B4-BE49-F238E27FC236}">
                <a16:creationId xmlns:a16="http://schemas.microsoft.com/office/drawing/2014/main" id="{464FB0ED-3012-0FB3-0C90-2C89AF29992F}"/>
              </a:ext>
            </a:extLst>
          </p:cNvPr>
          <p:cNvSpPr txBox="1">
            <a:spLocks/>
          </p:cNvSpPr>
          <p:nvPr/>
        </p:nvSpPr>
        <p:spPr>
          <a:xfrm>
            <a:off x="2915294" y="3262828"/>
            <a:ext cx="1261755" cy="95205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400" b="1">
                <a:solidFill>
                  <a:srgbClr val="1D5253"/>
                </a:solidFill>
                <a:latin typeface="+mn-lt"/>
              </a:rPr>
              <a:t>Colectivos con BBCC mínima mensual</a:t>
            </a:r>
            <a:endParaRPr kumimoji="0" lang="es-ES" sz="1400" b="1" i="0" u="none" strike="noStrike" kern="1200" cap="none" spc="0" normalizeH="0" baseline="0" noProof="0">
              <a:ln>
                <a:noFill/>
              </a:ln>
              <a:solidFill>
                <a:srgbClr val="1D5253"/>
              </a:solidFill>
              <a:uLnTx/>
              <a:uFillTx/>
              <a:latin typeface="+mn-lt"/>
            </a:endParaRPr>
          </a:p>
        </p:txBody>
      </p:sp>
      <p:sp>
        <p:nvSpPr>
          <p:cNvPr id="70" name="CuadroTexto 69">
            <a:extLst>
              <a:ext uri="{FF2B5EF4-FFF2-40B4-BE49-F238E27FC236}">
                <a16:creationId xmlns:a16="http://schemas.microsoft.com/office/drawing/2014/main" id="{A05E1731-3C7A-891E-1308-76DFB144D16D}"/>
              </a:ext>
            </a:extLst>
          </p:cNvPr>
          <p:cNvSpPr txBox="1"/>
          <p:nvPr/>
        </p:nvSpPr>
        <p:spPr>
          <a:xfrm>
            <a:off x="2846668" y="4261488"/>
            <a:ext cx="1418656" cy="461665"/>
          </a:xfrm>
          <a:prstGeom prst="rect">
            <a:avLst/>
          </a:prstGeom>
          <a:noFill/>
        </p:spPr>
        <p:txBody>
          <a:bodyPr wrap="square">
            <a:spAutoFit/>
          </a:bodyPr>
          <a:lstStyle/>
          <a:p>
            <a:pPr algn="ctr">
              <a:lnSpc>
                <a:spcPct val="100000"/>
              </a:lnSpc>
              <a:spcBef>
                <a:spcPts val="0"/>
              </a:spcBef>
              <a:spcAft>
                <a:spcPts val="600"/>
              </a:spcAft>
              <a:buFont typeface="Arial" panose="020B0604020202020204" pitchFamily="34" charset="0"/>
              <a:buNone/>
            </a:pPr>
            <a:r>
              <a:rPr lang="es-ES" altLang="en-US" sz="1200">
                <a:solidFill>
                  <a:schemeClr val="accent1">
                    <a:lumMod val="50000"/>
                  </a:schemeClr>
                </a:solidFill>
                <a:latin typeface="+mj-lt"/>
                <a:ea typeface="Lato Light" panose="020F0502020204030203" pitchFamily="34" charset="0"/>
                <a:cs typeface="Segoe UI" panose="020B0502040204020203" pitchFamily="34" charset="0"/>
              </a:rPr>
              <a:t>Socio/a y/o familiar colaborador</a:t>
            </a:r>
            <a:endParaRPr lang="es-ES" altLang="en-US" sz="1200">
              <a:latin typeface="+mj-lt"/>
              <a:ea typeface="Lato Light" panose="020F0502020204030203" pitchFamily="34" charset="0"/>
              <a:cs typeface="Segoe UI" panose="020B0502040204020203" pitchFamily="34" charset="0"/>
            </a:endParaRPr>
          </a:p>
        </p:txBody>
      </p:sp>
      <p:sp>
        <p:nvSpPr>
          <p:cNvPr id="71" name="Title 1">
            <a:extLst>
              <a:ext uri="{FF2B5EF4-FFF2-40B4-BE49-F238E27FC236}">
                <a16:creationId xmlns:a16="http://schemas.microsoft.com/office/drawing/2014/main" id="{A88692D0-6908-A708-CD99-5AAF8893FAD4}"/>
              </a:ext>
            </a:extLst>
          </p:cNvPr>
          <p:cNvSpPr txBox="1">
            <a:spLocks/>
          </p:cNvSpPr>
          <p:nvPr/>
        </p:nvSpPr>
        <p:spPr>
          <a:xfrm>
            <a:off x="3289118" y="5510047"/>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rPr>
              <a:t>17</a:t>
            </a:r>
          </a:p>
        </p:txBody>
      </p:sp>
      <p:sp>
        <p:nvSpPr>
          <p:cNvPr id="72" name="Rectangle 74">
            <a:extLst>
              <a:ext uri="{FF2B5EF4-FFF2-40B4-BE49-F238E27FC236}">
                <a16:creationId xmlns:a16="http://schemas.microsoft.com/office/drawing/2014/main" id="{63BE8AA5-2E4C-F553-6310-541A96883AE8}"/>
              </a:ext>
            </a:extLst>
          </p:cNvPr>
          <p:cNvSpPr/>
          <p:nvPr/>
        </p:nvSpPr>
        <p:spPr>
          <a:xfrm>
            <a:off x="2824479" y="6030632"/>
            <a:ext cx="1415249" cy="327336"/>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1218987" rtl="0" eaLnBrk="1" latinLnBrk="0" hangingPunct="1">
              <a:defRPr sz="2400" kern="1200">
                <a:solidFill>
                  <a:schemeClr val="lt1"/>
                </a:solidFill>
                <a:latin typeface="+mn-lt"/>
                <a:ea typeface="+mn-ea"/>
                <a:cs typeface="+mn-cs"/>
              </a:defRPr>
            </a:lvl1pPr>
            <a:lvl2pPr marL="609493" algn="l" defTabSz="1218987" rtl="0" eaLnBrk="1" latinLnBrk="0" hangingPunct="1">
              <a:defRPr sz="2400" kern="1200">
                <a:solidFill>
                  <a:schemeClr val="lt1"/>
                </a:solidFill>
                <a:latin typeface="+mn-lt"/>
                <a:ea typeface="+mn-ea"/>
                <a:cs typeface="+mn-cs"/>
              </a:defRPr>
            </a:lvl2pPr>
            <a:lvl3pPr marL="1218987" algn="l" defTabSz="1218987" rtl="0" eaLnBrk="1" latinLnBrk="0" hangingPunct="1">
              <a:defRPr sz="2400" kern="1200">
                <a:solidFill>
                  <a:schemeClr val="lt1"/>
                </a:solidFill>
                <a:latin typeface="+mn-lt"/>
                <a:ea typeface="+mn-ea"/>
                <a:cs typeface="+mn-cs"/>
              </a:defRPr>
            </a:lvl3pPr>
            <a:lvl4pPr marL="1828480" algn="l" defTabSz="1218987" rtl="0" eaLnBrk="1" latinLnBrk="0" hangingPunct="1">
              <a:defRPr sz="2400" kern="1200">
                <a:solidFill>
                  <a:schemeClr val="lt1"/>
                </a:solidFill>
                <a:latin typeface="+mn-lt"/>
                <a:ea typeface="+mn-ea"/>
                <a:cs typeface="+mn-cs"/>
              </a:defRPr>
            </a:lvl4pPr>
            <a:lvl5pPr marL="2437973" algn="l" defTabSz="1218987" rtl="0" eaLnBrk="1" latinLnBrk="0" hangingPunct="1">
              <a:defRPr sz="2400" kern="1200">
                <a:solidFill>
                  <a:schemeClr val="lt1"/>
                </a:solidFill>
                <a:latin typeface="+mn-lt"/>
                <a:ea typeface="+mn-ea"/>
                <a:cs typeface="+mn-cs"/>
              </a:defRPr>
            </a:lvl5pPr>
            <a:lvl6pPr marL="3047467" algn="l" defTabSz="1218987" rtl="0" eaLnBrk="1" latinLnBrk="0" hangingPunct="1">
              <a:defRPr sz="2400" kern="1200">
                <a:solidFill>
                  <a:schemeClr val="lt1"/>
                </a:solidFill>
                <a:latin typeface="+mn-lt"/>
                <a:ea typeface="+mn-ea"/>
                <a:cs typeface="+mn-cs"/>
              </a:defRPr>
            </a:lvl6pPr>
            <a:lvl7pPr marL="3656960" algn="l" defTabSz="1218987" rtl="0" eaLnBrk="1" latinLnBrk="0" hangingPunct="1">
              <a:defRPr sz="2400" kern="1200">
                <a:solidFill>
                  <a:schemeClr val="lt1"/>
                </a:solidFill>
                <a:latin typeface="+mn-lt"/>
                <a:ea typeface="+mn-ea"/>
                <a:cs typeface="+mn-cs"/>
              </a:defRPr>
            </a:lvl7pPr>
            <a:lvl8pPr marL="4266453" algn="l" defTabSz="1218987" rtl="0" eaLnBrk="1" latinLnBrk="0" hangingPunct="1">
              <a:defRPr sz="2400" kern="1200">
                <a:solidFill>
                  <a:schemeClr val="lt1"/>
                </a:solidFill>
                <a:latin typeface="+mn-lt"/>
                <a:ea typeface="+mn-ea"/>
                <a:cs typeface="+mn-cs"/>
              </a:defRPr>
            </a:lvl8pPr>
            <a:lvl9pPr marL="4875947" algn="l" defTabSz="1218987" rtl="0" eaLnBrk="1" latinLnBrk="0" hangingPunct="1">
              <a:defRPr sz="2400" kern="1200">
                <a:solidFill>
                  <a:schemeClr val="lt1"/>
                </a:solidFill>
                <a:latin typeface="+mn-lt"/>
                <a:ea typeface="+mn-ea"/>
                <a:cs typeface="+mn-cs"/>
              </a:defRPr>
            </a:lvl9pPr>
          </a:lstStyle>
          <a:p>
            <a:pPr algn="ctr"/>
            <a:endParaRPr lang="en-US"/>
          </a:p>
        </p:txBody>
      </p:sp>
      <p:sp>
        <p:nvSpPr>
          <p:cNvPr id="73" name="Title 1">
            <a:extLst>
              <a:ext uri="{FF2B5EF4-FFF2-40B4-BE49-F238E27FC236}">
                <a16:creationId xmlns:a16="http://schemas.microsoft.com/office/drawing/2014/main" id="{909EB13A-F813-C1D4-AB9B-3C7F0EE30543}"/>
              </a:ext>
            </a:extLst>
          </p:cNvPr>
          <p:cNvSpPr txBox="1">
            <a:spLocks/>
          </p:cNvSpPr>
          <p:nvPr/>
        </p:nvSpPr>
        <p:spPr>
          <a:xfrm>
            <a:off x="3348473" y="5953612"/>
            <a:ext cx="554932" cy="55387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b="1">
                <a:solidFill>
                  <a:schemeClr val="accent2">
                    <a:lumMod val="75000"/>
                  </a:schemeClr>
                </a:solidFill>
                <a:latin typeface="Calibri" panose="020F0502020204030204"/>
              </a:rPr>
              <a:t>2</a:t>
            </a:r>
            <a:endParaRPr kumimoji="0" lang="es-ES" sz="1600" b="1" i="0" u="none" strike="noStrike" kern="1200" cap="none" spc="0" normalizeH="0" baseline="0" noProof="0">
              <a:ln>
                <a:noFill/>
              </a:ln>
              <a:solidFill>
                <a:schemeClr val="accent2">
                  <a:lumMod val="75000"/>
                </a:schemeClr>
              </a:solidFill>
              <a:effectLst/>
              <a:uLnTx/>
              <a:uFillTx/>
              <a:latin typeface="Calibri" panose="020F0502020204030204"/>
              <a:ea typeface="+mj-ea"/>
              <a:cs typeface="+mj-cs"/>
            </a:endParaRPr>
          </a:p>
        </p:txBody>
      </p:sp>
      <p:cxnSp>
        <p:nvCxnSpPr>
          <p:cNvPr id="75" name="Conector recto 74">
            <a:extLst>
              <a:ext uri="{FF2B5EF4-FFF2-40B4-BE49-F238E27FC236}">
                <a16:creationId xmlns:a16="http://schemas.microsoft.com/office/drawing/2014/main" id="{29EE38F8-F181-EE56-1666-3E9C768D8FCC}"/>
              </a:ext>
            </a:extLst>
          </p:cNvPr>
          <p:cNvCxnSpPr>
            <a:cxnSpLocks/>
          </p:cNvCxnSpPr>
          <p:nvPr/>
        </p:nvCxnSpPr>
        <p:spPr>
          <a:xfrm>
            <a:off x="2915294" y="4224697"/>
            <a:ext cx="1222130" cy="0"/>
          </a:xfrm>
          <a:prstGeom prst="line">
            <a:avLst/>
          </a:prstGeom>
          <a:ln w="9525">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76" name="!!CoverSlideFooterText">
            <a:extLst>
              <a:ext uri="{FF2B5EF4-FFF2-40B4-BE49-F238E27FC236}">
                <a16:creationId xmlns:a16="http://schemas.microsoft.com/office/drawing/2014/main" id="{F4E0C665-58A8-A331-C1EE-9CE858D37EBD}"/>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77" name="!!CoverSlideFooterText">
            <a:extLst>
              <a:ext uri="{FF2B5EF4-FFF2-40B4-BE49-F238E27FC236}">
                <a16:creationId xmlns:a16="http://schemas.microsoft.com/office/drawing/2014/main" id="{88AB5361-184B-C422-151A-BB907E45AA90}"/>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5" name="Title 1">
            <a:extLst>
              <a:ext uri="{FF2B5EF4-FFF2-40B4-BE49-F238E27FC236}">
                <a16:creationId xmlns:a16="http://schemas.microsoft.com/office/drawing/2014/main" id="{ED3AB860-38E0-E60D-9743-86D942EA1D56}"/>
              </a:ext>
            </a:extLst>
          </p:cNvPr>
          <p:cNvSpPr txBox="1">
            <a:spLocks/>
          </p:cNvSpPr>
          <p:nvPr/>
        </p:nvSpPr>
        <p:spPr>
          <a:xfrm>
            <a:off x="1050945" y="2514894"/>
            <a:ext cx="5269538"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a:latin typeface="Calibri" panose="020F0502020204030204"/>
              </a:rPr>
              <a:t>Más frecuentes: </a:t>
            </a:r>
            <a:r>
              <a:rPr lang="es-ES" sz="1600">
                <a:solidFill>
                  <a:srgbClr val="D73A2C"/>
                </a:solidFill>
                <a:latin typeface="Calibri" panose="020F0502020204030204"/>
              </a:rPr>
              <a:t>6 resoluciones y 2 Trámites de audiencia</a:t>
            </a:r>
            <a:r>
              <a:rPr lang="es-ES" sz="1600">
                <a:solidFill>
                  <a:schemeClr val="accent3"/>
                </a:solidFill>
                <a:latin typeface="Calibri" panose="020F0502020204030204"/>
              </a:rPr>
              <a:t>	</a:t>
            </a:r>
          </a:p>
        </p:txBody>
      </p:sp>
      <p:sp>
        <p:nvSpPr>
          <p:cNvPr id="13" name="Title 1">
            <a:extLst>
              <a:ext uri="{FF2B5EF4-FFF2-40B4-BE49-F238E27FC236}">
                <a16:creationId xmlns:a16="http://schemas.microsoft.com/office/drawing/2014/main" id="{BFE7D169-60B4-D455-24DB-9C54E31D035B}"/>
              </a:ext>
            </a:extLst>
          </p:cNvPr>
          <p:cNvSpPr txBox="1">
            <a:spLocks/>
          </p:cNvSpPr>
          <p:nvPr/>
        </p:nvSpPr>
        <p:spPr>
          <a:xfrm>
            <a:off x="5928447" y="2514894"/>
            <a:ext cx="5666523"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600">
                <a:latin typeface="Calibri" panose="020F0502020204030204"/>
              </a:rPr>
              <a:t>Más frecuentes: </a:t>
            </a:r>
            <a:r>
              <a:rPr lang="es-ES" sz="1600">
                <a:solidFill>
                  <a:srgbClr val="D73A2C"/>
                </a:solidFill>
                <a:latin typeface="Calibri" panose="020F0502020204030204"/>
              </a:rPr>
              <a:t>7 resoluciones y 2 Trámites de audiencia</a:t>
            </a:r>
            <a:r>
              <a:rPr lang="es-ES" sz="1600">
                <a:solidFill>
                  <a:schemeClr val="accent3"/>
                </a:solidFill>
                <a:latin typeface="Calibri" panose="020F0502020204030204"/>
              </a:rPr>
              <a:t>	</a:t>
            </a:r>
          </a:p>
        </p:txBody>
      </p:sp>
    </p:spTree>
    <p:extLst>
      <p:ext uri="{BB962C8B-B14F-4D97-AF65-F5344CB8AC3E}">
        <p14:creationId xmlns:p14="http://schemas.microsoft.com/office/powerpoint/2010/main" val="32226664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Subtitle 2">
            <a:extLst>
              <a:ext uri="{FF2B5EF4-FFF2-40B4-BE49-F238E27FC236}">
                <a16:creationId xmlns:a16="http://schemas.microsoft.com/office/drawing/2014/main" id="{229F79D8-4210-2813-91FA-80BED0D573FE}"/>
              </a:ext>
            </a:extLst>
          </p:cNvPr>
          <p:cNvSpPr txBox="1">
            <a:spLocks noChangeArrowheads="1"/>
          </p:cNvSpPr>
          <p:nvPr/>
        </p:nvSpPr>
        <p:spPr bwMode="auto">
          <a:xfrm>
            <a:off x="809082" y="1605048"/>
            <a:ext cx="10111919"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600">
                <a:solidFill>
                  <a:schemeClr val="accent1">
                    <a:lumMod val="50000"/>
                  </a:schemeClr>
                </a:solidFill>
                <a:latin typeface="+mn-lt"/>
                <a:ea typeface="Lato Light" panose="020F0502020204030203" pitchFamily="34" charset="0"/>
                <a:cs typeface="Segoe UI" panose="020B0502040204020203" pitchFamily="34" charset="0"/>
              </a:rPr>
              <a:t>Existen varios factores que establecen los distintos </a:t>
            </a:r>
            <a:r>
              <a:rPr lang="es-ES" altLang="en-US" sz="1600" b="1">
                <a:solidFill>
                  <a:schemeClr val="accent1"/>
                </a:solidFill>
                <a:latin typeface="+mn-lt"/>
                <a:ea typeface="Lato Light" panose="020F0502020204030203" pitchFamily="34" charset="0"/>
                <a:cs typeface="Segoe UI" panose="020B0502040204020203" pitchFamily="34" charset="0"/>
              </a:rPr>
              <a:t>modelos de documentos</a:t>
            </a:r>
            <a:r>
              <a:rPr lang="es-ES" altLang="en-US" sz="1600" b="1">
                <a:solidFill>
                  <a:schemeClr val="accent1">
                    <a:lumMod val="50000"/>
                  </a:schemeClr>
                </a:solidFill>
                <a:latin typeface="+mn-lt"/>
                <a:ea typeface="Lato Light" panose="020F0502020204030203" pitchFamily="34" charset="0"/>
                <a:cs typeface="Segoe UI" panose="020B0502040204020203" pitchFamily="34" charset="0"/>
              </a:rPr>
              <a:t>, </a:t>
            </a:r>
            <a:r>
              <a:rPr lang="es-ES" altLang="en-US" sz="1600">
                <a:solidFill>
                  <a:schemeClr val="accent1">
                    <a:lumMod val="50000"/>
                  </a:schemeClr>
                </a:solidFill>
                <a:latin typeface="+mn-lt"/>
                <a:ea typeface="Lato Light" panose="020F0502020204030203" pitchFamily="34" charset="0"/>
                <a:cs typeface="Segoe UI" panose="020B0502040204020203" pitchFamily="34" charset="0"/>
              </a:rPr>
              <a:t>a continuación, se detallan según el tipo de documento:</a:t>
            </a:r>
            <a:endParaRPr lang="es-ES" altLang="en-US" sz="1600">
              <a:latin typeface="+mn-lt"/>
              <a:ea typeface="Lato Light" panose="020F0502020204030203" pitchFamily="34" charset="0"/>
              <a:cs typeface="Segoe UI" panose="020B0502040204020203" pitchFamily="34" charset="0"/>
            </a:endParaRPr>
          </a:p>
        </p:txBody>
      </p:sp>
      <p:grpSp>
        <p:nvGrpSpPr>
          <p:cNvPr id="28" name="Grupo 27">
            <a:extLst>
              <a:ext uri="{FF2B5EF4-FFF2-40B4-BE49-F238E27FC236}">
                <a16:creationId xmlns:a16="http://schemas.microsoft.com/office/drawing/2014/main" id="{DFE7BEBB-5E07-7DB3-9EDA-07D80E2E6566}"/>
              </a:ext>
            </a:extLst>
          </p:cNvPr>
          <p:cNvGrpSpPr/>
          <p:nvPr/>
        </p:nvGrpSpPr>
        <p:grpSpPr>
          <a:xfrm>
            <a:off x="2773578" y="2399180"/>
            <a:ext cx="8702900" cy="1077218"/>
            <a:chOff x="2971263" y="1919685"/>
            <a:chExt cx="8702900" cy="1077218"/>
          </a:xfrm>
        </p:grpSpPr>
        <p:sp>
          <p:nvSpPr>
            <p:cNvPr id="24" name="TextBox 41">
              <a:extLst>
                <a:ext uri="{FF2B5EF4-FFF2-40B4-BE49-F238E27FC236}">
                  <a16:creationId xmlns:a16="http://schemas.microsoft.com/office/drawing/2014/main" id="{87949A60-C825-E697-31CF-B833C71D4CF0}"/>
                </a:ext>
              </a:extLst>
            </p:cNvPr>
            <p:cNvSpPr txBox="1"/>
            <p:nvPr/>
          </p:nvSpPr>
          <p:spPr>
            <a:xfrm>
              <a:off x="3217591" y="1919685"/>
              <a:ext cx="8456572" cy="1077218"/>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Las cartas de presentación acompañan a la resolución. Existen </a:t>
              </a:r>
              <a:r>
                <a:rPr lang="es-ES" sz="1600" b="1">
                  <a:solidFill>
                    <a:schemeClr val="accent1">
                      <a:lumMod val="50000"/>
                    </a:schemeClr>
                  </a:solidFill>
                  <a:cs typeface="Arial" pitchFamily="34" charset="0"/>
                </a:rPr>
                <a:t>3 modelos </a:t>
              </a:r>
              <a:r>
                <a:rPr lang="es-ES" sz="1600">
                  <a:solidFill>
                    <a:schemeClr val="accent1">
                      <a:lumMod val="50000"/>
                    </a:schemeClr>
                  </a:solidFill>
                  <a:cs typeface="Arial" pitchFamily="34" charset="0"/>
                </a:rPr>
                <a:t>dependiendo del resultado : </a:t>
              </a:r>
            </a:p>
            <a:p>
              <a:pPr marL="342900" indent="-342900" algn="just">
                <a:buAutoNum type="arabicPeriod"/>
              </a:pPr>
              <a:r>
                <a:rPr lang="es-ES" sz="1600">
                  <a:solidFill>
                    <a:schemeClr val="accent1">
                      <a:lumMod val="50000"/>
                    </a:schemeClr>
                  </a:solidFill>
                  <a:cs typeface="Arial" pitchFamily="34" charset="0"/>
                </a:rPr>
                <a:t>Sin diferencias</a:t>
              </a:r>
            </a:p>
            <a:p>
              <a:pPr marL="342900" indent="-342900" algn="just">
                <a:buAutoNum type="arabicPeriod"/>
              </a:pPr>
              <a:r>
                <a:rPr lang="es-ES" sz="1600">
                  <a:solidFill>
                    <a:schemeClr val="accent1">
                      <a:lumMod val="50000"/>
                    </a:schemeClr>
                  </a:solidFill>
                  <a:cs typeface="Arial" pitchFamily="34" charset="0"/>
                </a:rPr>
                <a:t>A devolver por la TGSS </a:t>
              </a:r>
            </a:p>
            <a:p>
              <a:pPr marL="342900" indent="-342900" algn="just">
                <a:buAutoNum type="arabicPeriod"/>
              </a:pPr>
              <a:r>
                <a:rPr lang="es-ES" sz="1600">
                  <a:solidFill>
                    <a:schemeClr val="accent1">
                      <a:lumMod val="50000"/>
                    </a:schemeClr>
                  </a:solidFill>
                  <a:cs typeface="Arial" pitchFamily="34" charset="0"/>
                </a:rPr>
                <a:t>A ingresar</a:t>
              </a:r>
            </a:p>
          </p:txBody>
        </p:sp>
        <p:sp>
          <p:nvSpPr>
            <p:cNvPr id="25" name="Isosceles Triangle 7">
              <a:extLst>
                <a:ext uri="{FF2B5EF4-FFF2-40B4-BE49-F238E27FC236}">
                  <a16:creationId xmlns:a16="http://schemas.microsoft.com/office/drawing/2014/main" id="{A3A835D8-9748-0BAF-943A-E94FA097086E}"/>
                </a:ext>
              </a:extLst>
            </p:cNvPr>
            <p:cNvSpPr/>
            <p:nvPr/>
          </p:nvSpPr>
          <p:spPr>
            <a:xfrm rot="5400000">
              <a:off x="2948150" y="2033353"/>
              <a:ext cx="211722" cy="165496"/>
            </a:xfrm>
            <a:prstGeom prst="triangle">
              <a:avLst/>
            </a:prstGeom>
            <a:solidFill>
              <a:schemeClr val="accent4">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solidFill>
                  <a:schemeClr val="tx1">
                    <a:lumMod val="75000"/>
                    <a:lumOff val="25000"/>
                  </a:schemeClr>
                </a:solidFill>
              </a:endParaRPr>
            </a:p>
          </p:txBody>
        </p:sp>
      </p:grpSp>
      <p:grpSp>
        <p:nvGrpSpPr>
          <p:cNvPr id="93" name="Grupo 92">
            <a:extLst>
              <a:ext uri="{FF2B5EF4-FFF2-40B4-BE49-F238E27FC236}">
                <a16:creationId xmlns:a16="http://schemas.microsoft.com/office/drawing/2014/main" id="{1EFAC218-9F8F-0326-EB88-5A142D2D2DCB}"/>
              </a:ext>
            </a:extLst>
          </p:cNvPr>
          <p:cNvGrpSpPr/>
          <p:nvPr/>
        </p:nvGrpSpPr>
        <p:grpSpPr>
          <a:xfrm>
            <a:off x="960026" y="2376654"/>
            <a:ext cx="1813552" cy="1268653"/>
            <a:chOff x="960026" y="2195679"/>
            <a:chExt cx="1813552" cy="1268653"/>
          </a:xfrm>
        </p:grpSpPr>
        <p:grpSp>
          <p:nvGrpSpPr>
            <p:cNvPr id="92" name="Grupo 91">
              <a:extLst>
                <a:ext uri="{FF2B5EF4-FFF2-40B4-BE49-F238E27FC236}">
                  <a16:creationId xmlns:a16="http://schemas.microsoft.com/office/drawing/2014/main" id="{CDF92FF7-8B17-39EB-B588-3D01BE6AFF38}"/>
                </a:ext>
              </a:extLst>
            </p:cNvPr>
            <p:cNvGrpSpPr/>
            <p:nvPr/>
          </p:nvGrpSpPr>
          <p:grpSpPr>
            <a:xfrm>
              <a:off x="960026" y="2195679"/>
              <a:ext cx="1760769" cy="1268653"/>
              <a:chOff x="960026" y="2195679"/>
              <a:chExt cx="1760769" cy="1268653"/>
            </a:xfrm>
          </p:grpSpPr>
          <p:sp>
            <p:nvSpPr>
              <p:cNvPr id="3" name="Freeform 9">
                <a:extLst>
                  <a:ext uri="{FF2B5EF4-FFF2-40B4-BE49-F238E27FC236}">
                    <a16:creationId xmlns:a16="http://schemas.microsoft.com/office/drawing/2014/main" id="{C93A8167-7990-8769-18D6-05A095949900}"/>
                  </a:ext>
                </a:extLst>
              </p:cNvPr>
              <p:cNvSpPr>
                <a:spLocks/>
              </p:cNvSpPr>
              <p:nvPr/>
            </p:nvSpPr>
            <p:spPr bwMode="auto">
              <a:xfrm>
                <a:off x="960026" y="2195679"/>
                <a:ext cx="737613" cy="862599"/>
              </a:xfrm>
              <a:custGeom>
                <a:avLst/>
                <a:gdLst>
                  <a:gd name="T0" fmla="*/ 186 w 709"/>
                  <a:gd name="T1" fmla="*/ 0 h 830"/>
                  <a:gd name="T2" fmla="*/ 24 w 709"/>
                  <a:gd name="T3" fmla="*/ 286 h 830"/>
                  <a:gd name="T4" fmla="*/ 0 w 709"/>
                  <a:gd name="T5" fmla="*/ 377 h 830"/>
                  <a:gd name="T6" fmla="*/ 24 w 709"/>
                  <a:gd name="T7" fmla="*/ 468 h 830"/>
                  <a:gd name="T8" fmla="*/ 233 w 709"/>
                  <a:gd name="T9" fmla="*/ 830 h 830"/>
                  <a:gd name="T10" fmla="*/ 709 w 709"/>
                  <a:gd name="T11" fmla="*/ 0 h 830"/>
                  <a:gd name="T12" fmla="*/ 186 w 709"/>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709" h="830">
                    <a:moveTo>
                      <a:pt x="186" y="0"/>
                    </a:moveTo>
                    <a:cubicBezTo>
                      <a:pt x="148" y="66"/>
                      <a:pt x="24" y="286"/>
                      <a:pt x="24" y="286"/>
                    </a:cubicBezTo>
                    <a:cubicBezTo>
                      <a:pt x="9" y="313"/>
                      <a:pt x="0" y="344"/>
                      <a:pt x="0" y="377"/>
                    </a:cubicBezTo>
                    <a:cubicBezTo>
                      <a:pt x="0" y="410"/>
                      <a:pt x="9" y="441"/>
                      <a:pt x="24" y="468"/>
                    </a:cubicBezTo>
                    <a:cubicBezTo>
                      <a:pt x="233" y="830"/>
                      <a:pt x="233" y="830"/>
                      <a:pt x="233" y="830"/>
                    </a:cubicBezTo>
                    <a:cubicBezTo>
                      <a:pt x="233" y="830"/>
                      <a:pt x="569" y="242"/>
                      <a:pt x="709" y="0"/>
                    </a:cubicBezTo>
                    <a:lnTo>
                      <a:pt x="186" y="0"/>
                    </a:lnTo>
                    <a:close/>
                  </a:path>
                </a:pathLst>
              </a:custGeom>
              <a:solidFill>
                <a:schemeClr val="bg1"/>
              </a:solidFill>
              <a:ln w="9525">
                <a:noFill/>
                <a:round/>
                <a:headEnd/>
                <a:tailEnd/>
              </a:ln>
              <a:effectLst>
                <a:outerShdw blurRad="50800" dist="38100" dir="5400000" algn="t" rotWithShape="0">
                  <a:prstClr val="black">
                    <a:alpha val="40000"/>
                  </a:prstClr>
                </a:outerShdw>
              </a:effectLst>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nvGrpSpPr>
              <p:cNvPr id="7" name="Grupo 6">
                <a:extLst>
                  <a:ext uri="{FF2B5EF4-FFF2-40B4-BE49-F238E27FC236}">
                    <a16:creationId xmlns:a16="http://schemas.microsoft.com/office/drawing/2014/main" id="{5DE57F96-367E-21E9-06E0-9715F1E1C59D}"/>
                  </a:ext>
                </a:extLst>
              </p:cNvPr>
              <p:cNvGrpSpPr/>
              <p:nvPr/>
            </p:nvGrpSpPr>
            <p:grpSpPr>
              <a:xfrm>
                <a:off x="1180904" y="2330298"/>
                <a:ext cx="244946" cy="244946"/>
                <a:chOff x="1285019" y="3820484"/>
                <a:chExt cx="554072" cy="554072"/>
              </a:xfrm>
            </p:grpSpPr>
            <p:sp>
              <p:nvSpPr>
                <p:cNvPr id="8" name="Freeform: Shape 7">
                  <a:extLst>
                    <a:ext uri="{FF2B5EF4-FFF2-40B4-BE49-F238E27FC236}">
                      <a16:creationId xmlns:a16="http://schemas.microsoft.com/office/drawing/2014/main" id="{9E8618B2-6BFE-2F66-7D81-D1795326E6B2}"/>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 name="Freeform: Shape 8">
                  <a:extLst>
                    <a:ext uri="{FF2B5EF4-FFF2-40B4-BE49-F238E27FC236}">
                      <a16:creationId xmlns:a16="http://schemas.microsoft.com/office/drawing/2014/main" id="{6153E765-D571-291C-1617-0B80105193BE}"/>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 name="Freeform: Shape 9">
                  <a:extLst>
                    <a:ext uri="{FF2B5EF4-FFF2-40B4-BE49-F238E27FC236}">
                      <a16:creationId xmlns:a16="http://schemas.microsoft.com/office/drawing/2014/main" id="{0BEAA54C-336F-5E21-C735-C925265CE770}"/>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 name="Freeform: Shape 10">
                  <a:extLst>
                    <a:ext uri="{FF2B5EF4-FFF2-40B4-BE49-F238E27FC236}">
                      <a16:creationId xmlns:a16="http://schemas.microsoft.com/office/drawing/2014/main" id="{4FA0C892-159F-617A-9178-03947638C512}"/>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7" name="Freeform: Shape 11">
                  <a:extLst>
                    <a:ext uri="{FF2B5EF4-FFF2-40B4-BE49-F238E27FC236}">
                      <a16:creationId xmlns:a16="http://schemas.microsoft.com/office/drawing/2014/main" id="{9693AC8B-792B-2EC5-3DEE-93A5EFEE3E3B}"/>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 name="Freeform: Shape 12">
                  <a:extLst>
                    <a:ext uri="{FF2B5EF4-FFF2-40B4-BE49-F238E27FC236}">
                      <a16:creationId xmlns:a16="http://schemas.microsoft.com/office/drawing/2014/main" id="{21D70192-138D-7D97-9C5E-1F82A4BDB153}"/>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0" name="Freeform: Shape 13">
                  <a:extLst>
                    <a:ext uri="{FF2B5EF4-FFF2-40B4-BE49-F238E27FC236}">
                      <a16:creationId xmlns:a16="http://schemas.microsoft.com/office/drawing/2014/main" id="{4D7351E5-6B4D-C296-F6EF-63CD57E1991A}"/>
                    </a:ext>
                  </a:extLst>
                </p:cNvPr>
                <p:cNvSpPr/>
                <p:nvPr/>
              </p:nvSpPr>
              <p:spPr>
                <a:xfrm>
                  <a:off x="145816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 name="Freeform: Shape 14">
                  <a:extLst>
                    <a:ext uri="{FF2B5EF4-FFF2-40B4-BE49-F238E27FC236}">
                      <a16:creationId xmlns:a16="http://schemas.microsoft.com/office/drawing/2014/main" id="{0EF00981-DCDD-74E6-833E-68018AFF117A}"/>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3" name="Freeform: Shape 15">
                  <a:extLst>
                    <a:ext uri="{FF2B5EF4-FFF2-40B4-BE49-F238E27FC236}">
                      <a16:creationId xmlns:a16="http://schemas.microsoft.com/office/drawing/2014/main" id="{809439CB-CD84-EA31-E7DE-FC073AF783CF}"/>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
            <p:nvSpPr>
              <p:cNvPr id="4" name="Freeform 10">
                <a:extLst>
                  <a:ext uri="{FF2B5EF4-FFF2-40B4-BE49-F238E27FC236}">
                    <a16:creationId xmlns:a16="http://schemas.microsoft.com/office/drawing/2014/main" id="{A055F0AF-A5CF-0514-C257-D3772FACB30E}"/>
                  </a:ext>
                </a:extLst>
              </p:cNvPr>
              <p:cNvSpPr>
                <a:spLocks/>
              </p:cNvSpPr>
              <p:nvPr/>
            </p:nvSpPr>
            <p:spPr bwMode="auto">
              <a:xfrm>
                <a:off x="969083" y="2425615"/>
                <a:ext cx="1751712" cy="1038717"/>
              </a:xfrm>
              <a:custGeom>
                <a:avLst/>
                <a:gdLst>
                  <a:gd name="T0" fmla="*/ 785 w 1684"/>
                  <a:gd name="T1" fmla="*/ 1000 h 1000"/>
                  <a:gd name="T2" fmla="*/ 884 w 1684"/>
                  <a:gd name="T3" fmla="*/ 726 h 1000"/>
                  <a:gd name="T4" fmla="*/ 865 w 1684"/>
                  <a:gd name="T5" fmla="*/ 726 h 1000"/>
                  <a:gd name="T6" fmla="*/ 381 w 1684"/>
                  <a:gd name="T7" fmla="*/ 726 h 1000"/>
                  <a:gd name="T8" fmla="*/ 290 w 1684"/>
                  <a:gd name="T9" fmla="*/ 702 h 1000"/>
                  <a:gd name="T10" fmla="*/ 224 w 1684"/>
                  <a:gd name="T11" fmla="*/ 636 h 1000"/>
                  <a:gd name="T12" fmla="*/ 0 w 1684"/>
                  <a:gd name="T13" fmla="*/ 246 h 1000"/>
                  <a:gd name="T14" fmla="*/ 102 w 1684"/>
                  <a:gd name="T15" fmla="*/ 273 h 1000"/>
                  <a:gd name="T16" fmla="*/ 865 w 1684"/>
                  <a:gd name="T17" fmla="*/ 273 h 1000"/>
                  <a:gd name="T18" fmla="*/ 884 w 1684"/>
                  <a:gd name="T19" fmla="*/ 273 h 1000"/>
                  <a:gd name="T20" fmla="*/ 785 w 1684"/>
                  <a:gd name="T21" fmla="*/ 0 h 1000"/>
                  <a:gd name="T22" fmla="*/ 1683 w 1684"/>
                  <a:gd name="T23" fmla="*/ 500 h 1000"/>
                  <a:gd name="T24" fmla="*/ 1684 w 1684"/>
                  <a:gd name="T25" fmla="*/ 500 h 1000"/>
                  <a:gd name="T26" fmla="*/ 785 w 1684"/>
                  <a:gd name="T27" fmla="*/ 100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1000">
                    <a:moveTo>
                      <a:pt x="785" y="1000"/>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1"/>
                      <a:pt x="1015" y="799"/>
                      <a:pt x="785" y="1000"/>
                    </a:cubicBezTo>
                    <a:close/>
                  </a:path>
                </a:pathLst>
              </a:custGeom>
              <a:solidFill>
                <a:schemeClr val="accent4">
                  <a:lumMod val="20000"/>
                  <a:lumOff val="8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6" name="Title 1">
              <a:extLst>
                <a:ext uri="{FF2B5EF4-FFF2-40B4-BE49-F238E27FC236}">
                  <a16:creationId xmlns:a16="http://schemas.microsoft.com/office/drawing/2014/main" id="{8A5424A6-9F19-4D11-23C8-30D72E114797}"/>
                </a:ext>
              </a:extLst>
            </p:cNvPr>
            <p:cNvSpPr txBox="1">
              <a:spLocks noChangeArrowheads="1"/>
            </p:cNvSpPr>
            <p:nvPr/>
          </p:nvSpPr>
          <p:spPr bwMode="auto">
            <a:xfrm>
              <a:off x="1356029" y="2711730"/>
              <a:ext cx="141754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400" b="1">
                  <a:solidFill>
                    <a:schemeClr val="accent1">
                      <a:lumMod val="50000"/>
                    </a:schemeClr>
                  </a:solidFill>
                  <a:latin typeface="+mn-lt"/>
                </a:rPr>
                <a:t>Cartas de presentación</a:t>
              </a:r>
            </a:p>
          </p:txBody>
        </p:sp>
      </p:grpSp>
      <p:grpSp>
        <p:nvGrpSpPr>
          <p:cNvPr id="29" name="Grupo 28">
            <a:extLst>
              <a:ext uri="{FF2B5EF4-FFF2-40B4-BE49-F238E27FC236}">
                <a16:creationId xmlns:a16="http://schemas.microsoft.com/office/drawing/2014/main" id="{F9173A5C-481F-B060-44BF-818CB09A1625}"/>
              </a:ext>
            </a:extLst>
          </p:cNvPr>
          <p:cNvGrpSpPr/>
          <p:nvPr/>
        </p:nvGrpSpPr>
        <p:grpSpPr>
          <a:xfrm>
            <a:off x="2797343" y="3619403"/>
            <a:ext cx="8679135" cy="830997"/>
            <a:chOff x="2995028" y="2851954"/>
            <a:chExt cx="8679135" cy="830997"/>
          </a:xfrm>
        </p:grpSpPr>
        <p:sp>
          <p:nvSpPr>
            <p:cNvPr id="26" name="Isosceles Triangle 7">
              <a:extLst>
                <a:ext uri="{FF2B5EF4-FFF2-40B4-BE49-F238E27FC236}">
                  <a16:creationId xmlns:a16="http://schemas.microsoft.com/office/drawing/2014/main" id="{5B137E26-22D4-2F4F-CE5E-5FDA18931076}"/>
                </a:ext>
              </a:extLst>
            </p:cNvPr>
            <p:cNvSpPr/>
            <p:nvPr/>
          </p:nvSpPr>
          <p:spPr>
            <a:xfrm rot="5400000">
              <a:off x="2971915" y="2932939"/>
              <a:ext cx="211722" cy="165496"/>
            </a:xfrm>
            <a:prstGeom prst="triangle">
              <a:avLst/>
            </a:prstGeom>
            <a:solidFill>
              <a:schemeClr val="accent4">
                <a:lumMod val="60000"/>
                <a:lumOff val="4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solidFill>
                  <a:schemeClr val="tx1">
                    <a:lumMod val="75000"/>
                    <a:lumOff val="25000"/>
                  </a:schemeClr>
                </a:solidFill>
              </a:endParaRPr>
            </a:p>
          </p:txBody>
        </p:sp>
        <p:sp>
          <p:nvSpPr>
            <p:cNvPr id="27" name="TextBox 41">
              <a:extLst>
                <a:ext uri="{FF2B5EF4-FFF2-40B4-BE49-F238E27FC236}">
                  <a16:creationId xmlns:a16="http://schemas.microsoft.com/office/drawing/2014/main" id="{4C9558A2-8E13-DBAC-58F8-C8506B1DF977}"/>
                </a:ext>
              </a:extLst>
            </p:cNvPr>
            <p:cNvSpPr txBox="1"/>
            <p:nvPr/>
          </p:nvSpPr>
          <p:spPr>
            <a:xfrm>
              <a:off x="3217591" y="2851954"/>
              <a:ext cx="8456572" cy="830997"/>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Cuando el o la autónoma cumple los requisitos para elegir la BBCC que se va a utilizar en la regularización, acompañando al trámite de audiencia, se envía una carta de presentación para informarle. Hay un </a:t>
              </a:r>
              <a:r>
                <a:rPr lang="es-ES" sz="1600" b="1">
                  <a:solidFill>
                    <a:schemeClr val="accent1">
                      <a:lumMod val="50000"/>
                    </a:schemeClr>
                  </a:solidFill>
                  <a:cs typeface="Arial" pitchFamily="34" charset="0"/>
                </a:rPr>
                <a:t>único modelo </a:t>
              </a:r>
              <a:r>
                <a:rPr lang="es-ES" sz="1600">
                  <a:solidFill>
                    <a:schemeClr val="accent1">
                      <a:lumMod val="50000"/>
                    </a:schemeClr>
                  </a:solidFill>
                  <a:cs typeface="Arial" pitchFamily="34" charset="0"/>
                </a:rPr>
                <a:t>de esta carta.</a:t>
              </a:r>
            </a:p>
          </p:txBody>
        </p:sp>
      </p:grpSp>
      <p:grpSp>
        <p:nvGrpSpPr>
          <p:cNvPr id="51" name="Grupo 50">
            <a:extLst>
              <a:ext uri="{FF2B5EF4-FFF2-40B4-BE49-F238E27FC236}">
                <a16:creationId xmlns:a16="http://schemas.microsoft.com/office/drawing/2014/main" id="{480686B0-B1DE-C59B-5D7C-C1E5252E5658}"/>
              </a:ext>
            </a:extLst>
          </p:cNvPr>
          <p:cNvGrpSpPr/>
          <p:nvPr/>
        </p:nvGrpSpPr>
        <p:grpSpPr>
          <a:xfrm>
            <a:off x="2773578" y="4828664"/>
            <a:ext cx="8702900" cy="1323439"/>
            <a:chOff x="2451834" y="4929431"/>
            <a:chExt cx="8702900" cy="1323439"/>
          </a:xfrm>
        </p:grpSpPr>
        <p:sp>
          <p:nvSpPr>
            <p:cNvPr id="52" name="TextBox 41">
              <a:extLst>
                <a:ext uri="{FF2B5EF4-FFF2-40B4-BE49-F238E27FC236}">
                  <a16:creationId xmlns:a16="http://schemas.microsoft.com/office/drawing/2014/main" id="{D29063FD-07C0-6259-7E02-8D7C3C57543E}"/>
                </a:ext>
              </a:extLst>
            </p:cNvPr>
            <p:cNvSpPr txBox="1"/>
            <p:nvPr/>
          </p:nvSpPr>
          <p:spPr>
            <a:xfrm>
              <a:off x="2727911" y="4929431"/>
              <a:ext cx="8426823" cy="1323439"/>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Cuando el o la autónoma cumple los requisitos para elegir la BBCC que se va a utilizar en la RC, la TGSS envía un documento informando de las </a:t>
              </a:r>
              <a:r>
                <a:rPr lang="es-ES" sz="1600" err="1">
                  <a:solidFill>
                    <a:schemeClr val="accent1">
                      <a:lumMod val="50000"/>
                    </a:schemeClr>
                  </a:solidFill>
                  <a:cs typeface="Arial" pitchFamily="34" charset="0"/>
                </a:rPr>
                <a:t>BBCCs</a:t>
              </a:r>
              <a:r>
                <a:rPr lang="es-ES" sz="1600">
                  <a:solidFill>
                    <a:schemeClr val="accent1">
                      <a:lumMod val="50000"/>
                    </a:schemeClr>
                  </a:solidFill>
                  <a:cs typeface="Arial" pitchFamily="34" charset="0"/>
                </a:rPr>
                <a:t> por las que se puede optar.</a:t>
              </a:r>
            </a:p>
            <a:p>
              <a:pPr algn="just"/>
              <a:r>
                <a:rPr lang="es-ES" sz="1600">
                  <a:solidFill>
                    <a:schemeClr val="accent1">
                      <a:lumMod val="50000"/>
                    </a:schemeClr>
                  </a:solidFill>
                  <a:cs typeface="Arial" pitchFamily="34" charset="0"/>
                </a:rPr>
                <a:t>Hay </a:t>
              </a:r>
              <a:r>
                <a:rPr lang="es-ES" sz="1600" b="1">
                  <a:solidFill>
                    <a:schemeClr val="accent1">
                      <a:lumMod val="50000"/>
                    </a:schemeClr>
                  </a:solidFill>
                  <a:cs typeface="Arial" pitchFamily="34" charset="0"/>
                </a:rPr>
                <a:t>10 modelos </a:t>
              </a:r>
              <a:r>
                <a:rPr lang="es-ES" sz="1600">
                  <a:solidFill>
                    <a:schemeClr val="accent1">
                      <a:lumMod val="50000"/>
                    </a:schemeClr>
                  </a:solidFill>
                  <a:cs typeface="Arial" pitchFamily="34" charset="0"/>
                </a:rPr>
                <a:t>dependiendo de las circunstancias que concurran en cada caso:</a:t>
              </a:r>
            </a:p>
            <a:p>
              <a:pPr marL="285750" indent="-285750" algn="just">
                <a:buFont typeface="Arial" panose="020B0604020202020204" pitchFamily="34" charset="0"/>
                <a:buChar char="•"/>
              </a:pPr>
              <a:r>
                <a:rPr lang="es-ES" sz="1600">
                  <a:solidFill>
                    <a:schemeClr val="accent1">
                      <a:lumMod val="50000"/>
                    </a:schemeClr>
                  </a:solidFill>
                  <a:cs typeface="Arial" pitchFamily="34" charset="0"/>
                </a:rPr>
                <a:t>2, para autónomo/a sin condiciones especiales (procedimiento general)</a:t>
              </a:r>
            </a:p>
            <a:p>
              <a:pPr marL="285750" indent="-285750" algn="just">
                <a:buFont typeface="Arial" panose="020B0604020202020204" pitchFamily="34" charset="0"/>
                <a:buChar char="•"/>
              </a:pPr>
              <a:r>
                <a:rPr lang="es-ES" sz="1600">
                  <a:solidFill>
                    <a:schemeClr val="accent1">
                      <a:lumMod val="50000"/>
                    </a:schemeClr>
                  </a:solidFill>
                  <a:cs typeface="Arial" pitchFamily="34" charset="0"/>
                </a:rPr>
                <a:t>2, para socios.  </a:t>
              </a:r>
            </a:p>
          </p:txBody>
        </p:sp>
        <p:sp>
          <p:nvSpPr>
            <p:cNvPr id="53" name="Isosceles Triangle 7">
              <a:extLst>
                <a:ext uri="{FF2B5EF4-FFF2-40B4-BE49-F238E27FC236}">
                  <a16:creationId xmlns:a16="http://schemas.microsoft.com/office/drawing/2014/main" id="{3C8D456F-CBBF-2AC4-A7B1-FF13929AA52A}"/>
                </a:ext>
              </a:extLst>
            </p:cNvPr>
            <p:cNvSpPr/>
            <p:nvPr/>
          </p:nvSpPr>
          <p:spPr>
            <a:xfrm rot="5400000">
              <a:off x="2428721" y="5035236"/>
              <a:ext cx="211722" cy="165496"/>
            </a:xfrm>
            <a:prstGeom prst="triangle">
              <a:avLst/>
            </a:prstGeom>
            <a:solidFill>
              <a:schemeClr val="accent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kern="0">
                <a:solidFill>
                  <a:srgbClr val="000000"/>
                </a:solidFill>
                <a:latin typeface="Arial" panose="020B0604020202020204" pitchFamily="34" charset="0"/>
                <a:cs typeface="Arial" panose="020B0604020202020204" pitchFamily="34" charset="0"/>
              </a:endParaRPr>
            </a:p>
          </p:txBody>
        </p:sp>
      </p:grpSp>
      <p:grpSp>
        <p:nvGrpSpPr>
          <p:cNvPr id="137" name="Grupo 136">
            <a:extLst>
              <a:ext uri="{FF2B5EF4-FFF2-40B4-BE49-F238E27FC236}">
                <a16:creationId xmlns:a16="http://schemas.microsoft.com/office/drawing/2014/main" id="{69DB6D72-1D35-AEE9-9D79-593C0F87752B}"/>
              </a:ext>
            </a:extLst>
          </p:cNvPr>
          <p:cNvGrpSpPr/>
          <p:nvPr/>
        </p:nvGrpSpPr>
        <p:grpSpPr>
          <a:xfrm>
            <a:off x="877183" y="4335181"/>
            <a:ext cx="1883007" cy="1434508"/>
            <a:chOff x="1093852" y="3831751"/>
            <a:chExt cx="1883007" cy="1434508"/>
          </a:xfrm>
        </p:grpSpPr>
        <p:grpSp>
          <p:nvGrpSpPr>
            <p:cNvPr id="91" name="Grupo 90">
              <a:extLst>
                <a:ext uri="{FF2B5EF4-FFF2-40B4-BE49-F238E27FC236}">
                  <a16:creationId xmlns:a16="http://schemas.microsoft.com/office/drawing/2014/main" id="{7210CC03-9C57-39DB-0971-CFAAB50E5ABB}"/>
                </a:ext>
              </a:extLst>
            </p:cNvPr>
            <p:cNvGrpSpPr/>
            <p:nvPr/>
          </p:nvGrpSpPr>
          <p:grpSpPr>
            <a:xfrm>
              <a:off x="1093852" y="3831751"/>
              <a:ext cx="1772426" cy="1434508"/>
              <a:chOff x="1093852" y="3831751"/>
              <a:chExt cx="1772426" cy="1434508"/>
            </a:xfrm>
          </p:grpSpPr>
          <p:grpSp>
            <p:nvGrpSpPr>
              <p:cNvPr id="54" name="Group 16">
                <a:extLst>
                  <a:ext uri="{FF2B5EF4-FFF2-40B4-BE49-F238E27FC236}">
                    <a16:creationId xmlns:a16="http://schemas.microsoft.com/office/drawing/2014/main" id="{AA35ED87-31B6-A95A-B1E2-3DE6FB3C9FD0}"/>
                  </a:ext>
                </a:extLst>
              </p:cNvPr>
              <p:cNvGrpSpPr/>
              <p:nvPr/>
            </p:nvGrpSpPr>
            <p:grpSpPr>
              <a:xfrm>
                <a:off x="1093852" y="3831751"/>
                <a:ext cx="1772426" cy="1434508"/>
                <a:chOff x="2340172" y="4279900"/>
                <a:chExt cx="2971604" cy="2405062"/>
              </a:xfrm>
              <a:effectLst>
                <a:outerShdw blurRad="88900" dist="38100" sx="102000" sy="102000" algn="t" rotWithShape="0">
                  <a:prstClr val="black">
                    <a:alpha val="31000"/>
                  </a:prstClr>
                </a:outerShdw>
              </a:effectLst>
            </p:grpSpPr>
            <p:sp>
              <p:nvSpPr>
                <p:cNvPr id="55" name="Freeform 5">
                  <a:extLst>
                    <a:ext uri="{FF2B5EF4-FFF2-40B4-BE49-F238E27FC236}">
                      <a16:creationId xmlns:a16="http://schemas.microsoft.com/office/drawing/2014/main" id="{1B175AED-F407-30E6-C861-9BBBEBC32739}"/>
                    </a:ext>
                  </a:extLst>
                </p:cNvPr>
                <p:cNvSpPr>
                  <a:spLocks/>
                </p:cNvSpPr>
                <p:nvPr/>
              </p:nvSpPr>
              <p:spPr bwMode="auto">
                <a:xfrm>
                  <a:off x="2340172" y="4279900"/>
                  <a:ext cx="1408113" cy="1739900"/>
                </a:xfrm>
                <a:custGeom>
                  <a:avLst/>
                  <a:gdLst>
                    <a:gd name="T0" fmla="*/ 284 w 807"/>
                    <a:gd name="T1" fmla="*/ 0 h 998"/>
                    <a:gd name="T2" fmla="*/ 24 w 807"/>
                    <a:gd name="T3" fmla="*/ 454 h 998"/>
                    <a:gd name="T4" fmla="*/ 0 w 807"/>
                    <a:gd name="T5" fmla="*/ 545 h 998"/>
                    <a:gd name="T6" fmla="*/ 24 w 807"/>
                    <a:gd name="T7" fmla="*/ 636 h 998"/>
                    <a:gd name="T8" fmla="*/ 233 w 807"/>
                    <a:gd name="T9" fmla="*/ 998 h 998"/>
                    <a:gd name="T10" fmla="*/ 807 w 807"/>
                    <a:gd name="T11" fmla="*/ 0 h 998"/>
                    <a:gd name="T12" fmla="*/ 284 w 807"/>
                    <a:gd name="T13" fmla="*/ 0 h 998"/>
                  </a:gdLst>
                  <a:ahLst/>
                  <a:cxnLst>
                    <a:cxn ang="0">
                      <a:pos x="T0" y="T1"/>
                    </a:cxn>
                    <a:cxn ang="0">
                      <a:pos x="T2" y="T3"/>
                    </a:cxn>
                    <a:cxn ang="0">
                      <a:pos x="T4" y="T5"/>
                    </a:cxn>
                    <a:cxn ang="0">
                      <a:pos x="T6" y="T7"/>
                    </a:cxn>
                    <a:cxn ang="0">
                      <a:pos x="T8" y="T9"/>
                    </a:cxn>
                    <a:cxn ang="0">
                      <a:pos x="T10" y="T11"/>
                    </a:cxn>
                    <a:cxn ang="0">
                      <a:pos x="T12" y="T13"/>
                    </a:cxn>
                  </a:cxnLst>
                  <a:rect l="0" t="0" r="r" b="b"/>
                  <a:pathLst>
                    <a:path w="807" h="998">
                      <a:moveTo>
                        <a:pt x="284" y="0"/>
                      </a:moveTo>
                      <a:cubicBezTo>
                        <a:pt x="246" y="66"/>
                        <a:pt x="24" y="454"/>
                        <a:pt x="24" y="454"/>
                      </a:cubicBezTo>
                      <a:cubicBezTo>
                        <a:pt x="9" y="481"/>
                        <a:pt x="0" y="512"/>
                        <a:pt x="0" y="545"/>
                      </a:cubicBezTo>
                      <a:cubicBezTo>
                        <a:pt x="0" y="578"/>
                        <a:pt x="9" y="609"/>
                        <a:pt x="24" y="636"/>
                      </a:cubicBezTo>
                      <a:cubicBezTo>
                        <a:pt x="233" y="998"/>
                        <a:pt x="233" y="998"/>
                        <a:pt x="233" y="998"/>
                      </a:cubicBezTo>
                      <a:cubicBezTo>
                        <a:pt x="233" y="998"/>
                        <a:pt x="667" y="242"/>
                        <a:pt x="807" y="0"/>
                      </a:cubicBezTo>
                      <a:lnTo>
                        <a:pt x="284"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59" name="Freeform 6">
                  <a:extLst>
                    <a:ext uri="{FF2B5EF4-FFF2-40B4-BE49-F238E27FC236}">
                      <a16:creationId xmlns:a16="http://schemas.microsoft.com/office/drawing/2014/main" id="{AC80C918-5BC6-430F-289D-2955BAB53607}"/>
                    </a:ext>
                  </a:extLst>
                </p:cNvPr>
                <p:cNvSpPr>
                  <a:spLocks/>
                </p:cNvSpPr>
                <p:nvPr/>
              </p:nvSpPr>
              <p:spPr bwMode="auto">
                <a:xfrm>
                  <a:off x="2374901" y="4943475"/>
                  <a:ext cx="2936875" cy="1741487"/>
                </a:xfrm>
                <a:custGeom>
                  <a:avLst/>
                  <a:gdLst>
                    <a:gd name="T0" fmla="*/ 785 w 1684"/>
                    <a:gd name="T1" fmla="*/ 999 h 999"/>
                    <a:gd name="T2" fmla="*/ 884 w 1684"/>
                    <a:gd name="T3" fmla="*/ 726 h 999"/>
                    <a:gd name="T4" fmla="*/ 865 w 1684"/>
                    <a:gd name="T5" fmla="*/ 726 h 999"/>
                    <a:gd name="T6" fmla="*/ 381 w 1684"/>
                    <a:gd name="T7" fmla="*/ 726 h 999"/>
                    <a:gd name="T8" fmla="*/ 290 w 1684"/>
                    <a:gd name="T9" fmla="*/ 702 h 999"/>
                    <a:gd name="T10" fmla="*/ 224 w 1684"/>
                    <a:gd name="T11" fmla="*/ 636 h 999"/>
                    <a:gd name="T12" fmla="*/ 0 w 1684"/>
                    <a:gd name="T13" fmla="*/ 246 h 999"/>
                    <a:gd name="T14" fmla="*/ 102 w 1684"/>
                    <a:gd name="T15" fmla="*/ 273 h 999"/>
                    <a:gd name="T16" fmla="*/ 865 w 1684"/>
                    <a:gd name="T17" fmla="*/ 273 h 999"/>
                    <a:gd name="T18" fmla="*/ 884 w 1684"/>
                    <a:gd name="T19" fmla="*/ 273 h 999"/>
                    <a:gd name="T20" fmla="*/ 785 w 1684"/>
                    <a:gd name="T21" fmla="*/ 0 h 999"/>
                    <a:gd name="T22" fmla="*/ 1683 w 1684"/>
                    <a:gd name="T23" fmla="*/ 500 h 999"/>
                    <a:gd name="T24" fmla="*/ 1684 w 1684"/>
                    <a:gd name="T25" fmla="*/ 500 h 999"/>
                    <a:gd name="T26" fmla="*/ 785 w 1684"/>
                    <a:gd name="T27"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999">
                      <a:moveTo>
                        <a:pt x="785" y="999"/>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0"/>
                        <a:pt x="1015" y="799"/>
                        <a:pt x="785" y="999"/>
                      </a:cubicBezTo>
                      <a:close/>
                    </a:path>
                  </a:pathLst>
                </a:custGeom>
                <a:solidFill>
                  <a:schemeClr val="accent1">
                    <a:lumMod val="60000"/>
                    <a:lumOff val="4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65" name="Grupo 64">
                <a:extLst>
                  <a:ext uri="{FF2B5EF4-FFF2-40B4-BE49-F238E27FC236}">
                    <a16:creationId xmlns:a16="http://schemas.microsoft.com/office/drawing/2014/main" id="{52543DD0-81A2-D107-29D8-C3F0B759BFBE}"/>
                  </a:ext>
                </a:extLst>
              </p:cNvPr>
              <p:cNvGrpSpPr/>
              <p:nvPr/>
            </p:nvGrpSpPr>
            <p:grpSpPr>
              <a:xfrm>
                <a:off x="1402082" y="3961758"/>
                <a:ext cx="223032" cy="223032"/>
                <a:chOff x="10299825" y="3820484"/>
                <a:chExt cx="554072" cy="554072"/>
              </a:xfrm>
            </p:grpSpPr>
            <p:sp>
              <p:nvSpPr>
                <p:cNvPr id="71" name="Freeform: Shape 7">
                  <a:extLst>
                    <a:ext uri="{FF2B5EF4-FFF2-40B4-BE49-F238E27FC236}">
                      <a16:creationId xmlns:a16="http://schemas.microsoft.com/office/drawing/2014/main" id="{C5B03E27-68B7-7D77-8B8F-B947759AA8E2}"/>
                    </a:ext>
                  </a:extLst>
                </p:cNvPr>
                <p:cNvSpPr/>
                <p:nvPr/>
              </p:nvSpPr>
              <p:spPr>
                <a:xfrm>
                  <a:off x="10559546"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2" name="Freeform: Shape 8">
                  <a:extLst>
                    <a:ext uri="{FF2B5EF4-FFF2-40B4-BE49-F238E27FC236}">
                      <a16:creationId xmlns:a16="http://schemas.microsoft.com/office/drawing/2014/main" id="{3D6491B5-F733-9D43-757B-7F6D6144ECE7}"/>
                    </a:ext>
                  </a:extLst>
                </p:cNvPr>
                <p:cNvSpPr/>
                <p:nvPr/>
              </p:nvSpPr>
              <p:spPr>
                <a:xfrm>
                  <a:off x="10559546"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5" name="Freeform: Shape 9">
                  <a:extLst>
                    <a:ext uri="{FF2B5EF4-FFF2-40B4-BE49-F238E27FC236}">
                      <a16:creationId xmlns:a16="http://schemas.microsoft.com/office/drawing/2014/main" id="{7BC2FB6A-48BF-56C1-9674-AA093CBEDAEB}"/>
                    </a:ext>
                  </a:extLst>
                </p:cNvPr>
                <p:cNvSpPr/>
                <p:nvPr/>
              </p:nvSpPr>
              <p:spPr>
                <a:xfrm>
                  <a:off x="10299825"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7" name="Freeform: Shape 10">
                  <a:extLst>
                    <a:ext uri="{FF2B5EF4-FFF2-40B4-BE49-F238E27FC236}">
                      <a16:creationId xmlns:a16="http://schemas.microsoft.com/office/drawing/2014/main" id="{3EC2FE7F-291F-D090-B93A-7D1207E41862}"/>
                    </a:ext>
                  </a:extLst>
                </p:cNvPr>
                <p:cNvSpPr/>
                <p:nvPr/>
              </p:nvSpPr>
              <p:spPr>
                <a:xfrm>
                  <a:off x="10566039"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0" name="Freeform: Shape 11">
                  <a:extLst>
                    <a:ext uri="{FF2B5EF4-FFF2-40B4-BE49-F238E27FC236}">
                      <a16:creationId xmlns:a16="http://schemas.microsoft.com/office/drawing/2014/main" id="{5B577342-9277-6A89-7D7B-9FCE3B698EE9}"/>
                    </a:ext>
                  </a:extLst>
                </p:cNvPr>
                <p:cNvSpPr/>
                <p:nvPr/>
              </p:nvSpPr>
              <p:spPr>
                <a:xfrm>
                  <a:off x="10566039"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6" name="Freeform: Shape 12">
                  <a:extLst>
                    <a:ext uri="{FF2B5EF4-FFF2-40B4-BE49-F238E27FC236}">
                      <a16:creationId xmlns:a16="http://schemas.microsoft.com/office/drawing/2014/main" id="{9995A9D8-CC45-65C4-29F9-3B0DEC4630FF}"/>
                    </a:ext>
                  </a:extLst>
                </p:cNvPr>
                <p:cNvSpPr/>
                <p:nvPr/>
              </p:nvSpPr>
              <p:spPr>
                <a:xfrm>
                  <a:off x="10343111"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7" name="Freeform: Shape 13">
                  <a:extLst>
                    <a:ext uri="{FF2B5EF4-FFF2-40B4-BE49-F238E27FC236}">
                      <a16:creationId xmlns:a16="http://schemas.microsoft.com/office/drawing/2014/main" id="{7734DB33-486F-202F-1973-54115634E9DF}"/>
                    </a:ext>
                  </a:extLst>
                </p:cNvPr>
                <p:cNvSpPr/>
                <p:nvPr/>
              </p:nvSpPr>
              <p:spPr>
                <a:xfrm>
                  <a:off x="10472973"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8" name="Freeform: Shape 14">
                  <a:extLst>
                    <a:ext uri="{FF2B5EF4-FFF2-40B4-BE49-F238E27FC236}">
                      <a16:creationId xmlns:a16="http://schemas.microsoft.com/office/drawing/2014/main" id="{540C1422-C56E-32DA-CA2F-9ABA5FB56877}"/>
                    </a:ext>
                  </a:extLst>
                </p:cNvPr>
                <p:cNvSpPr/>
                <p:nvPr/>
              </p:nvSpPr>
              <p:spPr>
                <a:xfrm>
                  <a:off x="10602833"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9" name="Freeform: Shape 15">
                  <a:extLst>
                    <a:ext uri="{FF2B5EF4-FFF2-40B4-BE49-F238E27FC236}">
                      <a16:creationId xmlns:a16="http://schemas.microsoft.com/office/drawing/2014/main" id="{A5374952-3B8E-0EAF-6AE0-5BE8DEDBE732}"/>
                    </a:ext>
                  </a:extLst>
                </p:cNvPr>
                <p:cNvSpPr/>
                <p:nvPr/>
              </p:nvSpPr>
              <p:spPr>
                <a:xfrm>
                  <a:off x="10602833"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sp>
          <p:nvSpPr>
            <p:cNvPr id="90" name="Title 1">
              <a:extLst>
                <a:ext uri="{FF2B5EF4-FFF2-40B4-BE49-F238E27FC236}">
                  <a16:creationId xmlns:a16="http://schemas.microsoft.com/office/drawing/2014/main" id="{05EDB20C-C6BB-837E-4F29-9EF15EFFA131}"/>
                </a:ext>
              </a:extLst>
            </p:cNvPr>
            <p:cNvSpPr txBox="1">
              <a:spLocks noChangeArrowheads="1"/>
            </p:cNvSpPr>
            <p:nvPr/>
          </p:nvSpPr>
          <p:spPr bwMode="auto">
            <a:xfrm>
              <a:off x="1437118" y="4507154"/>
              <a:ext cx="1539741"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400" b="1">
                  <a:solidFill>
                    <a:schemeClr val="accent1">
                      <a:lumMod val="50000"/>
                    </a:schemeClr>
                  </a:solidFill>
                  <a:latin typeface="+mn-lt"/>
                </a:rPr>
                <a:t>Trámites de audiencia</a:t>
              </a:r>
            </a:p>
          </p:txBody>
        </p:sp>
      </p:grpSp>
      <p:sp>
        <p:nvSpPr>
          <p:cNvPr id="94" name="Title 1">
            <a:extLst>
              <a:ext uri="{FF2B5EF4-FFF2-40B4-BE49-F238E27FC236}">
                <a16:creationId xmlns:a16="http://schemas.microsoft.com/office/drawing/2014/main" id="{46317FB1-FB19-2C1A-6E33-386F12421A8F}"/>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Notificación. Modelos de documentos</a:t>
            </a:r>
          </a:p>
        </p:txBody>
      </p:sp>
      <p:grpSp>
        <p:nvGrpSpPr>
          <p:cNvPr id="146" name="Group 2">
            <a:extLst>
              <a:ext uri="{FF2B5EF4-FFF2-40B4-BE49-F238E27FC236}">
                <a16:creationId xmlns:a16="http://schemas.microsoft.com/office/drawing/2014/main" id="{01B6A2A9-D85D-AC4D-EF8E-C36F6A4C8087}"/>
              </a:ext>
            </a:extLst>
          </p:cNvPr>
          <p:cNvGrpSpPr/>
          <p:nvPr/>
        </p:nvGrpSpPr>
        <p:grpSpPr>
          <a:xfrm flipV="1">
            <a:off x="10692150" y="399396"/>
            <a:ext cx="1499850" cy="1600931"/>
            <a:chOff x="9424376" y="3913857"/>
            <a:chExt cx="2783546" cy="2971140"/>
          </a:xfrm>
        </p:grpSpPr>
        <p:sp>
          <p:nvSpPr>
            <p:cNvPr id="147" name="Freeform: Shape 3">
              <a:extLst>
                <a:ext uri="{FF2B5EF4-FFF2-40B4-BE49-F238E27FC236}">
                  <a16:creationId xmlns:a16="http://schemas.microsoft.com/office/drawing/2014/main" id="{7C84F0D1-E353-1BE0-D4AB-68AF36BDE41A}"/>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48" name="Freeform: Shape 5">
              <a:extLst>
                <a:ext uri="{FF2B5EF4-FFF2-40B4-BE49-F238E27FC236}">
                  <a16:creationId xmlns:a16="http://schemas.microsoft.com/office/drawing/2014/main" id="{A7025626-58BE-D719-6ADD-42802CEC549D}"/>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49" name="Graphic 10">
              <a:extLst>
                <a:ext uri="{FF2B5EF4-FFF2-40B4-BE49-F238E27FC236}">
                  <a16:creationId xmlns:a16="http://schemas.microsoft.com/office/drawing/2014/main" id="{FD8E7324-5520-3CEB-318A-C39E6F02A236}"/>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grpSp>
        <p:nvGrpSpPr>
          <p:cNvPr id="2" name="Grupo 1">
            <a:extLst>
              <a:ext uri="{FF2B5EF4-FFF2-40B4-BE49-F238E27FC236}">
                <a16:creationId xmlns:a16="http://schemas.microsoft.com/office/drawing/2014/main" id="{76372A69-82BD-D23A-39CF-64F00610C8D2}"/>
              </a:ext>
            </a:extLst>
          </p:cNvPr>
          <p:cNvGrpSpPr/>
          <p:nvPr/>
        </p:nvGrpSpPr>
        <p:grpSpPr>
          <a:xfrm>
            <a:off x="234833" y="2665674"/>
            <a:ext cx="602029" cy="485293"/>
            <a:chOff x="7882661" y="5247806"/>
            <a:chExt cx="1517261" cy="1223057"/>
          </a:xfrm>
        </p:grpSpPr>
        <p:grpSp>
          <p:nvGrpSpPr>
            <p:cNvPr id="18" name="Group 84">
              <a:extLst>
                <a:ext uri="{FF2B5EF4-FFF2-40B4-BE49-F238E27FC236}">
                  <a16:creationId xmlns:a16="http://schemas.microsoft.com/office/drawing/2014/main" id="{00D23E49-1238-30AC-CEBA-CD0DC479B17E}"/>
                </a:ext>
              </a:extLst>
            </p:cNvPr>
            <p:cNvGrpSpPr/>
            <p:nvPr/>
          </p:nvGrpSpPr>
          <p:grpSpPr>
            <a:xfrm>
              <a:off x="8077583" y="5247806"/>
              <a:ext cx="1223057" cy="1223057"/>
              <a:chOff x="10088877" y="540340"/>
              <a:chExt cx="1467715" cy="1467715"/>
            </a:xfrm>
          </p:grpSpPr>
          <p:sp>
            <p:nvSpPr>
              <p:cNvPr id="30" name="Rectangle: Rounded Corners 69">
                <a:extLst>
                  <a:ext uri="{FF2B5EF4-FFF2-40B4-BE49-F238E27FC236}">
                    <a16:creationId xmlns:a16="http://schemas.microsoft.com/office/drawing/2014/main" id="{C8C78C86-DD01-8511-4987-91DCF6E27844}"/>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sp>
            <p:nvSpPr>
              <p:cNvPr id="32" name="Rectangle: Rounded Corners 72">
                <a:extLst>
                  <a:ext uri="{FF2B5EF4-FFF2-40B4-BE49-F238E27FC236}">
                    <a16:creationId xmlns:a16="http://schemas.microsoft.com/office/drawing/2014/main" id="{7F6C2F4B-1394-B3BE-79D6-6AAFDD109436}"/>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grpSp>
        <p:sp>
          <p:nvSpPr>
            <p:cNvPr id="21" name="TextBox 79">
              <a:extLst>
                <a:ext uri="{FF2B5EF4-FFF2-40B4-BE49-F238E27FC236}">
                  <a16:creationId xmlns:a16="http://schemas.microsoft.com/office/drawing/2014/main" id="{FAD2CD88-4E57-3A9B-9DFD-4AFDB6498E74}"/>
                </a:ext>
              </a:extLst>
            </p:cNvPr>
            <p:cNvSpPr txBox="1"/>
            <p:nvPr/>
          </p:nvSpPr>
          <p:spPr>
            <a:xfrm>
              <a:off x="7882661" y="5393826"/>
              <a:ext cx="1517261" cy="1008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PH" sz="2000" b="1">
                  <a:solidFill>
                    <a:prstClr val="white"/>
                  </a:solidFill>
                  <a:ea typeface="Open Sans" panose="020B0606030504020204" pitchFamily="34" charset="0"/>
                  <a:cs typeface="Open Sans" panose="020B0606030504020204" pitchFamily="34" charset="0"/>
                </a:rPr>
                <a:t>4</a:t>
              </a:r>
              <a:endParaRPr kumimoji="0" lang="en-PH" sz="2000" b="1"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grpSp>
      <p:grpSp>
        <p:nvGrpSpPr>
          <p:cNvPr id="38" name="Grupo 37">
            <a:extLst>
              <a:ext uri="{FF2B5EF4-FFF2-40B4-BE49-F238E27FC236}">
                <a16:creationId xmlns:a16="http://schemas.microsoft.com/office/drawing/2014/main" id="{5144F662-27B3-ACEC-4BD9-FAA1E10E9D05}"/>
              </a:ext>
            </a:extLst>
          </p:cNvPr>
          <p:cNvGrpSpPr/>
          <p:nvPr/>
        </p:nvGrpSpPr>
        <p:grpSpPr>
          <a:xfrm>
            <a:off x="240577" y="4824676"/>
            <a:ext cx="602029" cy="485293"/>
            <a:chOff x="7882661" y="5247806"/>
            <a:chExt cx="1517261" cy="1223057"/>
          </a:xfrm>
        </p:grpSpPr>
        <p:grpSp>
          <p:nvGrpSpPr>
            <p:cNvPr id="39" name="Group 84">
              <a:extLst>
                <a:ext uri="{FF2B5EF4-FFF2-40B4-BE49-F238E27FC236}">
                  <a16:creationId xmlns:a16="http://schemas.microsoft.com/office/drawing/2014/main" id="{7DC42E9F-ACC7-6388-AC9E-BAA930B309AA}"/>
                </a:ext>
              </a:extLst>
            </p:cNvPr>
            <p:cNvGrpSpPr/>
            <p:nvPr/>
          </p:nvGrpSpPr>
          <p:grpSpPr>
            <a:xfrm>
              <a:off x="8077583" y="5247806"/>
              <a:ext cx="1223057" cy="1223057"/>
              <a:chOff x="10088877" y="540340"/>
              <a:chExt cx="1467715" cy="1467715"/>
            </a:xfrm>
          </p:grpSpPr>
          <p:sp>
            <p:nvSpPr>
              <p:cNvPr id="41" name="Rectangle: Rounded Corners 69">
                <a:extLst>
                  <a:ext uri="{FF2B5EF4-FFF2-40B4-BE49-F238E27FC236}">
                    <a16:creationId xmlns:a16="http://schemas.microsoft.com/office/drawing/2014/main" id="{6E909CF4-A594-003B-BEF2-3211B3627E74}"/>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sp>
            <p:nvSpPr>
              <p:cNvPr id="42" name="Rectangle: Rounded Corners 72">
                <a:extLst>
                  <a:ext uri="{FF2B5EF4-FFF2-40B4-BE49-F238E27FC236}">
                    <a16:creationId xmlns:a16="http://schemas.microsoft.com/office/drawing/2014/main" id="{359CB0AC-DD95-BE8F-571E-7FD1AE400788}"/>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grpSp>
        <p:sp>
          <p:nvSpPr>
            <p:cNvPr id="40" name="TextBox 79">
              <a:extLst>
                <a:ext uri="{FF2B5EF4-FFF2-40B4-BE49-F238E27FC236}">
                  <a16:creationId xmlns:a16="http://schemas.microsoft.com/office/drawing/2014/main" id="{463D1D72-EC05-6DB0-56AA-DE3BF35029EC}"/>
                </a:ext>
              </a:extLst>
            </p:cNvPr>
            <p:cNvSpPr txBox="1"/>
            <p:nvPr/>
          </p:nvSpPr>
          <p:spPr>
            <a:xfrm>
              <a:off x="7882661" y="5393826"/>
              <a:ext cx="1517261" cy="1008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rPr>
                <a:t>10</a:t>
              </a:r>
            </a:p>
          </p:txBody>
        </p:sp>
      </p:grpSp>
      <p:grpSp>
        <p:nvGrpSpPr>
          <p:cNvPr id="33" name="Grupo 32">
            <a:extLst>
              <a:ext uri="{FF2B5EF4-FFF2-40B4-BE49-F238E27FC236}">
                <a16:creationId xmlns:a16="http://schemas.microsoft.com/office/drawing/2014/main" id="{66EB6A70-C1F3-9BE7-D616-4959D41F6FB2}"/>
              </a:ext>
            </a:extLst>
          </p:cNvPr>
          <p:cNvGrpSpPr/>
          <p:nvPr/>
        </p:nvGrpSpPr>
        <p:grpSpPr>
          <a:xfrm>
            <a:off x="83315" y="100378"/>
            <a:ext cx="11312995" cy="630845"/>
            <a:chOff x="101977" y="91047"/>
            <a:chExt cx="11312995" cy="630845"/>
          </a:xfrm>
        </p:grpSpPr>
        <p:sp>
          <p:nvSpPr>
            <p:cNvPr id="34" name="TextBox 12">
              <a:extLst>
                <a:ext uri="{FF2B5EF4-FFF2-40B4-BE49-F238E27FC236}">
                  <a16:creationId xmlns:a16="http://schemas.microsoft.com/office/drawing/2014/main" id="{3C4DB053-0446-8C82-DD40-09CCE180C982}"/>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Tipos de documentos</a:t>
              </a:r>
            </a:p>
          </p:txBody>
        </p:sp>
        <p:grpSp>
          <p:nvGrpSpPr>
            <p:cNvPr id="35" name="Grupo 34">
              <a:extLst>
                <a:ext uri="{FF2B5EF4-FFF2-40B4-BE49-F238E27FC236}">
                  <a16:creationId xmlns:a16="http://schemas.microsoft.com/office/drawing/2014/main" id="{082A70FD-E127-AABF-267E-CD6E07859D69}"/>
                </a:ext>
              </a:extLst>
            </p:cNvPr>
            <p:cNvGrpSpPr/>
            <p:nvPr/>
          </p:nvGrpSpPr>
          <p:grpSpPr>
            <a:xfrm>
              <a:off x="101977" y="91047"/>
              <a:ext cx="712074" cy="630845"/>
              <a:chOff x="101977" y="91047"/>
              <a:chExt cx="712074" cy="630845"/>
            </a:xfrm>
          </p:grpSpPr>
          <p:sp>
            <p:nvSpPr>
              <p:cNvPr id="36" name="Graphic 10">
                <a:extLst>
                  <a:ext uri="{FF2B5EF4-FFF2-40B4-BE49-F238E27FC236}">
                    <a16:creationId xmlns:a16="http://schemas.microsoft.com/office/drawing/2014/main" id="{6EDE3239-79ED-C22B-AD1A-1FD02985043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37" name="TextBox 38">
                <a:extLst>
                  <a:ext uri="{FF2B5EF4-FFF2-40B4-BE49-F238E27FC236}">
                    <a16:creationId xmlns:a16="http://schemas.microsoft.com/office/drawing/2014/main" id="{92CE7CC7-31A7-A7AC-0B6F-23A4B11E864C}"/>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3.1</a:t>
                </a:r>
              </a:p>
            </p:txBody>
          </p:sp>
        </p:grpSp>
      </p:grpSp>
      <p:sp>
        <p:nvSpPr>
          <p:cNvPr id="10" name="Marcador de número de diapositiva 414">
            <a:extLst>
              <a:ext uri="{FF2B5EF4-FFF2-40B4-BE49-F238E27FC236}">
                <a16:creationId xmlns:a16="http://schemas.microsoft.com/office/drawing/2014/main" id="{37FA20C0-976C-F5C7-0E52-6EEFFE4CDFB0}"/>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CoverSlideFooterText">
            <a:extLst>
              <a:ext uri="{FF2B5EF4-FFF2-40B4-BE49-F238E27FC236}">
                <a16:creationId xmlns:a16="http://schemas.microsoft.com/office/drawing/2014/main" id="{A8AD42D6-5707-64E2-AA5F-CC47040853D6}"/>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4" name="!!CoverSlideFooterText">
            <a:extLst>
              <a:ext uri="{FF2B5EF4-FFF2-40B4-BE49-F238E27FC236}">
                <a16:creationId xmlns:a16="http://schemas.microsoft.com/office/drawing/2014/main" id="{7400ECB6-CD74-1F77-908F-48622377251B}"/>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1549366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7" name="Group 15">
            <a:extLst>
              <a:ext uri="{FF2B5EF4-FFF2-40B4-BE49-F238E27FC236}">
                <a16:creationId xmlns:a16="http://schemas.microsoft.com/office/drawing/2014/main" id="{08FDA44F-D4AF-6B83-A7CB-99383C10B746}"/>
              </a:ext>
            </a:extLst>
          </p:cNvPr>
          <p:cNvGrpSpPr/>
          <p:nvPr/>
        </p:nvGrpSpPr>
        <p:grpSpPr>
          <a:xfrm>
            <a:off x="982925" y="4524997"/>
            <a:ext cx="1769093" cy="1433562"/>
            <a:chOff x="2345760" y="2489200"/>
            <a:chExt cx="2966016" cy="2403475"/>
          </a:xfrm>
          <a:effectLst>
            <a:outerShdw blurRad="88900" dist="38100" sx="102000" sy="102000" algn="t" rotWithShape="0">
              <a:prstClr val="black">
                <a:alpha val="31000"/>
              </a:prstClr>
            </a:outerShdw>
          </a:effectLst>
        </p:grpSpPr>
        <p:sp>
          <p:nvSpPr>
            <p:cNvPr id="66" name="Freeform 7">
              <a:extLst>
                <a:ext uri="{FF2B5EF4-FFF2-40B4-BE49-F238E27FC236}">
                  <a16:creationId xmlns:a16="http://schemas.microsoft.com/office/drawing/2014/main" id="{1039D544-96DE-2EFA-7508-0D37F531178B}"/>
                </a:ext>
              </a:extLst>
            </p:cNvPr>
            <p:cNvSpPr>
              <a:spLocks/>
            </p:cNvSpPr>
            <p:nvPr/>
          </p:nvSpPr>
          <p:spPr bwMode="auto">
            <a:xfrm>
              <a:off x="2345760" y="2489200"/>
              <a:ext cx="1408113" cy="1738312"/>
            </a:xfrm>
            <a:custGeom>
              <a:avLst/>
              <a:gdLst>
                <a:gd name="T0" fmla="*/ 284 w 807"/>
                <a:gd name="T1" fmla="*/ 0 h 998"/>
                <a:gd name="T2" fmla="*/ 24 w 807"/>
                <a:gd name="T3" fmla="*/ 454 h 998"/>
                <a:gd name="T4" fmla="*/ 0 w 807"/>
                <a:gd name="T5" fmla="*/ 545 h 998"/>
                <a:gd name="T6" fmla="*/ 24 w 807"/>
                <a:gd name="T7" fmla="*/ 636 h 998"/>
                <a:gd name="T8" fmla="*/ 233 w 807"/>
                <a:gd name="T9" fmla="*/ 998 h 998"/>
                <a:gd name="T10" fmla="*/ 807 w 807"/>
                <a:gd name="T11" fmla="*/ 0 h 998"/>
                <a:gd name="T12" fmla="*/ 284 w 807"/>
                <a:gd name="T13" fmla="*/ 0 h 998"/>
              </a:gdLst>
              <a:ahLst/>
              <a:cxnLst>
                <a:cxn ang="0">
                  <a:pos x="T0" y="T1"/>
                </a:cxn>
                <a:cxn ang="0">
                  <a:pos x="T2" y="T3"/>
                </a:cxn>
                <a:cxn ang="0">
                  <a:pos x="T4" y="T5"/>
                </a:cxn>
                <a:cxn ang="0">
                  <a:pos x="T6" y="T7"/>
                </a:cxn>
                <a:cxn ang="0">
                  <a:pos x="T8" y="T9"/>
                </a:cxn>
                <a:cxn ang="0">
                  <a:pos x="T10" y="T11"/>
                </a:cxn>
                <a:cxn ang="0">
                  <a:pos x="T12" y="T13"/>
                </a:cxn>
              </a:cxnLst>
              <a:rect l="0" t="0" r="r" b="b"/>
              <a:pathLst>
                <a:path w="807" h="998">
                  <a:moveTo>
                    <a:pt x="284" y="0"/>
                  </a:moveTo>
                  <a:cubicBezTo>
                    <a:pt x="246" y="66"/>
                    <a:pt x="24" y="454"/>
                    <a:pt x="24" y="454"/>
                  </a:cubicBezTo>
                  <a:cubicBezTo>
                    <a:pt x="9" y="481"/>
                    <a:pt x="0" y="512"/>
                    <a:pt x="0" y="545"/>
                  </a:cubicBezTo>
                  <a:cubicBezTo>
                    <a:pt x="0" y="578"/>
                    <a:pt x="9" y="609"/>
                    <a:pt x="24" y="636"/>
                  </a:cubicBezTo>
                  <a:cubicBezTo>
                    <a:pt x="233" y="998"/>
                    <a:pt x="233" y="998"/>
                    <a:pt x="233" y="998"/>
                  </a:cubicBezTo>
                  <a:cubicBezTo>
                    <a:pt x="233" y="998"/>
                    <a:pt x="667" y="242"/>
                    <a:pt x="807" y="0"/>
                  </a:cubicBezTo>
                  <a:lnTo>
                    <a:pt x="284"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67" name="Freeform 8">
              <a:extLst>
                <a:ext uri="{FF2B5EF4-FFF2-40B4-BE49-F238E27FC236}">
                  <a16:creationId xmlns:a16="http://schemas.microsoft.com/office/drawing/2014/main" id="{7C8254BC-993C-BEFF-0C70-21BD37C31A9C}"/>
                </a:ext>
              </a:extLst>
            </p:cNvPr>
            <p:cNvSpPr>
              <a:spLocks/>
            </p:cNvSpPr>
            <p:nvPr/>
          </p:nvSpPr>
          <p:spPr bwMode="auto">
            <a:xfrm>
              <a:off x="2374901" y="3152775"/>
              <a:ext cx="2936875" cy="1739900"/>
            </a:xfrm>
            <a:custGeom>
              <a:avLst/>
              <a:gdLst>
                <a:gd name="T0" fmla="*/ 785 w 1684"/>
                <a:gd name="T1" fmla="*/ 999 h 999"/>
                <a:gd name="T2" fmla="*/ 884 w 1684"/>
                <a:gd name="T3" fmla="*/ 726 h 999"/>
                <a:gd name="T4" fmla="*/ 865 w 1684"/>
                <a:gd name="T5" fmla="*/ 726 h 999"/>
                <a:gd name="T6" fmla="*/ 381 w 1684"/>
                <a:gd name="T7" fmla="*/ 726 h 999"/>
                <a:gd name="T8" fmla="*/ 290 w 1684"/>
                <a:gd name="T9" fmla="*/ 702 h 999"/>
                <a:gd name="T10" fmla="*/ 224 w 1684"/>
                <a:gd name="T11" fmla="*/ 636 h 999"/>
                <a:gd name="T12" fmla="*/ 0 w 1684"/>
                <a:gd name="T13" fmla="*/ 246 h 999"/>
                <a:gd name="T14" fmla="*/ 102 w 1684"/>
                <a:gd name="T15" fmla="*/ 273 h 999"/>
                <a:gd name="T16" fmla="*/ 865 w 1684"/>
                <a:gd name="T17" fmla="*/ 273 h 999"/>
                <a:gd name="T18" fmla="*/ 884 w 1684"/>
                <a:gd name="T19" fmla="*/ 273 h 999"/>
                <a:gd name="T20" fmla="*/ 785 w 1684"/>
                <a:gd name="T21" fmla="*/ 0 h 999"/>
                <a:gd name="T22" fmla="*/ 1683 w 1684"/>
                <a:gd name="T23" fmla="*/ 500 h 999"/>
                <a:gd name="T24" fmla="*/ 1684 w 1684"/>
                <a:gd name="T25" fmla="*/ 500 h 999"/>
                <a:gd name="T26" fmla="*/ 785 w 1684"/>
                <a:gd name="T27" fmla="*/ 999 h 9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999">
                  <a:moveTo>
                    <a:pt x="785" y="999"/>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0"/>
                    <a:pt x="1015" y="799"/>
                    <a:pt x="785" y="999"/>
                  </a:cubicBezTo>
                  <a:close/>
                </a:path>
              </a:pathLst>
            </a:custGeom>
            <a:gradFill>
              <a:gsLst>
                <a:gs pos="100000">
                  <a:srgbClr val="26ABBF">
                    <a:lumMod val="50000"/>
                  </a:srgbClr>
                </a:gs>
                <a:gs pos="0">
                  <a:srgbClr val="26ABBF">
                    <a:lumMod val="20000"/>
                    <a:lumOff val="80000"/>
                  </a:srgbClr>
                </a:gs>
                <a:gs pos="51000">
                  <a:srgbClr val="26ABBF"/>
                </a:gs>
              </a:gsLst>
              <a:lin ang="0" scaled="1"/>
            </a:gra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grpSp>
        <p:nvGrpSpPr>
          <p:cNvPr id="109" name="Grupo 108">
            <a:extLst>
              <a:ext uri="{FF2B5EF4-FFF2-40B4-BE49-F238E27FC236}">
                <a16:creationId xmlns:a16="http://schemas.microsoft.com/office/drawing/2014/main" id="{55624032-6EF5-83B3-4436-FBDFDB47D7CC}"/>
              </a:ext>
            </a:extLst>
          </p:cNvPr>
          <p:cNvGrpSpPr/>
          <p:nvPr/>
        </p:nvGrpSpPr>
        <p:grpSpPr>
          <a:xfrm>
            <a:off x="1251543" y="4731994"/>
            <a:ext cx="221811" cy="221811"/>
            <a:chOff x="5777011" y="3820484"/>
            <a:chExt cx="554072" cy="554072"/>
          </a:xfrm>
          <a:solidFill>
            <a:schemeClr val="accent6">
              <a:lumMod val="60000"/>
              <a:lumOff val="40000"/>
            </a:schemeClr>
          </a:solidFill>
        </p:grpSpPr>
        <p:sp>
          <p:nvSpPr>
            <p:cNvPr id="110" name="Freeform: Shape 7">
              <a:extLst>
                <a:ext uri="{FF2B5EF4-FFF2-40B4-BE49-F238E27FC236}">
                  <a16:creationId xmlns:a16="http://schemas.microsoft.com/office/drawing/2014/main" id="{436C012D-6B04-F3A4-027E-358C24123F4A}"/>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1" name="Freeform: Shape 8">
              <a:extLst>
                <a:ext uri="{FF2B5EF4-FFF2-40B4-BE49-F238E27FC236}">
                  <a16:creationId xmlns:a16="http://schemas.microsoft.com/office/drawing/2014/main" id="{08644229-2E0F-68CF-261B-7AF63F7E8573}"/>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2" name="Freeform: Shape 9">
              <a:extLst>
                <a:ext uri="{FF2B5EF4-FFF2-40B4-BE49-F238E27FC236}">
                  <a16:creationId xmlns:a16="http://schemas.microsoft.com/office/drawing/2014/main" id="{10A3E519-4B2B-D412-B5C3-42DD3EDBABB8}"/>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3" name="Freeform: Shape 10">
              <a:extLst>
                <a:ext uri="{FF2B5EF4-FFF2-40B4-BE49-F238E27FC236}">
                  <a16:creationId xmlns:a16="http://schemas.microsoft.com/office/drawing/2014/main" id="{F7CCB669-4F2A-A0D1-537F-C4D3AEECF45A}"/>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4" name="Freeform: Shape 11">
              <a:extLst>
                <a:ext uri="{FF2B5EF4-FFF2-40B4-BE49-F238E27FC236}">
                  <a16:creationId xmlns:a16="http://schemas.microsoft.com/office/drawing/2014/main" id="{A07F476C-3898-98C1-3C34-34DE15E10B30}"/>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5" name="Freeform: Shape 12">
              <a:extLst>
                <a:ext uri="{FF2B5EF4-FFF2-40B4-BE49-F238E27FC236}">
                  <a16:creationId xmlns:a16="http://schemas.microsoft.com/office/drawing/2014/main" id="{9DF526FE-4805-AD11-2A61-3F5B9C1E5F5E}"/>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6" name="Freeform: Shape 13">
              <a:extLst>
                <a:ext uri="{FF2B5EF4-FFF2-40B4-BE49-F238E27FC236}">
                  <a16:creationId xmlns:a16="http://schemas.microsoft.com/office/drawing/2014/main" id="{A8178F44-C536-6A82-82C2-FC4CD8211864}"/>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7" name="Freeform: Shape 14">
              <a:extLst>
                <a:ext uri="{FF2B5EF4-FFF2-40B4-BE49-F238E27FC236}">
                  <a16:creationId xmlns:a16="http://schemas.microsoft.com/office/drawing/2014/main" id="{782A28B5-76EF-FF03-95FD-19505220D61D}"/>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18" name="Freeform: Shape 15">
              <a:extLst>
                <a:ext uri="{FF2B5EF4-FFF2-40B4-BE49-F238E27FC236}">
                  <a16:creationId xmlns:a16="http://schemas.microsoft.com/office/drawing/2014/main" id="{3B407C71-030B-76E2-D905-5983457FA7C6}"/>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
        <p:nvSpPr>
          <p:cNvPr id="73" name="Title 1">
            <a:extLst>
              <a:ext uri="{FF2B5EF4-FFF2-40B4-BE49-F238E27FC236}">
                <a16:creationId xmlns:a16="http://schemas.microsoft.com/office/drawing/2014/main" id="{E915BD61-81E2-EE61-66C8-A178F91F25D4}"/>
              </a:ext>
            </a:extLst>
          </p:cNvPr>
          <p:cNvSpPr txBox="1">
            <a:spLocks noChangeArrowheads="1"/>
          </p:cNvSpPr>
          <p:nvPr/>
        </p:nvSpPr>
        <p:spPr bwMode="auto">
          <a:xfrm>
            <a:off x="1410103" y="5204491"/>
            <a:ext cx="136347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400" b="1">
                <a:solidFill>
                  <a:schemeClr val="accent1">
                    <a:lumMod val="50000"/>
                  </a:schemeClr>
                </a:solidFill>
                <a:latin typeface="+mn-lt"/>
              </a:rPr>
              <a:t>Anexos explicativos</a:t>
            </a:r>
          </a:p>
        </p:txBody>
      </p:sp>
      <p:grpSp>
        <p:nvGrpSpPr>
          <p:cNvPr id="86" name="Grupo 85">
            <a:extLst>
              <a:ext uri="{FF2B5EF4-FFF2-40B4-BE49-F238E27FC236}">
                <a16:creationId xmlns:a16="http://schemas.microsoft.com/office/drawing/2014/main" id="{912D1D36-71D0-3C5E-31FC-C085CA9AD32A}"/>
              </a:ext>
            </a:extLst>
          </p:cNvPr>
          <p:cNvGrpSpPr/>
          <p:nvPr/>
        </p:nvGrpSpPr>
        <p:grpSpPr>
          <a:xfrm>
            <a:off x="2914404" y="4906014"/>
            <a:ext cx="8729920" cy="1815882"/>
            <a:chOff x="3144744" y="2251675"/>
            <a:chExt cx="8835789" cy="1815882"/>
          </a:xfrm>
        </p:grpSpPr>
        <p:sp>
          <p:nvSpPr>
            <p:cNvPr id="53" name="TextBox 41">
              <a:extLst>
                <a:ext uri="{FF2B5EF4-FFF2-40B4-BE49-F238E27FC236}">
                  <a16:creationId xmlns:a16="http://schemas.microsoft.com/office/drawing/2014/main" id="{9833C350-E5B3-F314-CAD1-2F0C18ABFED6}"/>
                </a:ext>
              </a:extLst>
            </p:cNvPr>
            <p:cNvSpPr txBox="1"/>
            <p:nvPr/>
          </p:nvSpPr>
          <p:spPr>
            <a:xfrm>
              <a:off x="3416977" y="2251675"/>
              <a:ext cx="8563556" cy="1815882"/>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Los anexos explicativos acompañan a la resolución cuando, en el proceso de regularización, la BBCC provisional es distinta de la BBCC definitiva, y, por lo tanto, se debe realizar el recálculo de las cuotas. Hay </a:t>
              </a:r>
              <a:r>
                <a:rPr lang="es-ES" sz="1600" b="1">
                  <a:solidFill>
                    <a:srgbClr val="1D5253"/>
                  </a:solidFill>
                  <a:cs typeface="Arial" pitchFamily="34" charset="0"/>
                </a:rPr>
                <a:t>2 modelos </a:t>
              </a:r>
              <a:r>
                <a:rPr lang="es-ES" sz="1600">
                  <a:solidFill>
                    <a:schemeClr val="accent1">
                      <a:lumMod val="50000"/>
                    </a:schemeClr>
                  </a:solidFill>
                  <a:cs typeface="Arial" pitchFamily="34" charset="0"/>
                </a:rPr>
                <a:t>de anexos que dependen de si, en al menos en uno de los períodos de liquidación del año 2023, existe deuda.</a:t>
              </a:r>
            </a:p>
            <a:p>
              <a:pPr algn="just"/>
              <a:r>
                <a:rPr lang="es-ES" altLang="en-US" sz="1600">
                  <a:latin typeface="+mn-lt"/>
                  <a:ea typeface="Lato Light" panose="020F0502020204030203" pitchFamily="34" charset="0"/>
                  <a:cs typeface="Segoe UI" panose="020B0502040204020203" pitchFamily="34" charset="0"/>
                </a:rPr>
                <a:t>Se recibe un </a:t>
              </a:r>
              <a:r>
                <a:rPr lang="es-ES" altLang="en-US" sz="1600" b="1">
                  <a:solidFill>
                    <a:srgbClr val="1D5253"/>
                  </a:solidFill>
                  <a:latin typeface="+mn-lt"/>
                  <a:ea typeface="Lato Light" panose="020F0502020204030203" pitchFamily="34" charset="0"/>
                  <a:cs typeface="Segoe UI" panose="020B0502040204020203" pitchFamily="34" charset="0"/>
                </a:rPr>
                <a:t>anexo explicativo con el desglose mensual de los cálculos  </a:t>
              </a:r>
              <a:r>
                <a:rPr lang="es-ES" altLang="en-US" sz="1600" b="1">
                  <a:solidFill>
                    <a:srgbClr val="D73A2C"/>
                  </a:solidFill>
                  <a:latin typeface="+mn-lt"/>
                  <a:ea typeface="Lato Light" panose="020F0502020204030203" pitchFamily="34" charset="0"/>
                  <a:cs typeface="Segoe UI" panose="020B0502040204020203" pitchFamily="34" charset="0"/>
                </a:rPr>
                <a:t>MA 23 1 </a:t>
              </a:r>
              <a:r>
                <a:rPr lang="es-ES" altLang="en-US" sz="1600">
                  <a:latin typeface="+mn-lt"/>
                  <a:ea typeface="Lato Light" panose="020F0502020204030203" pitchFamily="34" charset="0"/>
                  <a:cs typeface="Segoe UI" panose="020B0502040204020203" pitchFamily="34" charset="0"/>
                </a:rPr>
                <a:t>(</a:t>
              </a:r>
              <a:r>
                <a:rPr lang="es-ES" sz="1600">
                  <a:cs typeface="Arial" panose="020B0604020202020204" pitchFamily="34" charset="0"/>
                </a:rPr>
                <a:t>si todas las cuotas del año que se regulariza han sido pagadas en plazo</a:t>
              </a:r>
              <a:r>
                <a:rPr lang="es-ES" altLang="en-US" sz="1600">
                  <a:latin typeface="+mn-lt"/>
                  <a:ea typeface="Lato Light" panose="020F0502020204030203" pitchFamily="34" charset="0"/>
                  <a:cs typeface="Segoe UI" panose="020B0502040204020203" pitchFamily="34" charset="0"/>
                </a:rPr>
                <a:t>)</a:t>
              </a:r>
              <a:r>
                <a:rPr lang="es-ES" altLang="en-US" sz="1600" b="1">
                  <a:solidFill>
                    <a:srgbClr val="D73A2C"/>
                  </a:solidFill>
                  <a:latin typeface="+mn-lt"/>
                  <a:ea typeface="Lato Light" panose="020F0502020204030203" pitchFamily="34" charset="0"/>
                  <a:cs typeface="Segoe UI" panose="020B0502040204020203" pitchFamily="34" charset="0"/>
                </a:rPr>
                <a:t> </a:t>
              </a:r>
              <a:r>
                <a:rPr lang="es-ES" altLang="en-US" sz="1600">
                  <a:latin typeface="+mn-lt"/>
                  <a:ea typeface="Lato Light" panose="020F0502020204030203" pitchFamily="34" charset="0"/>
                  <a:cs typeface="Segoe UI" panose="020B0502040204020203" pitchFamily="34" charset="0"/>
                </a:rPr>
                <a:t>o </a:t>
              </a:r>
              <a:r>
                <a:rPr lang="es-ES" altLang="en-US" sz="1600" b="1">
                  <a:solidFill>
                    <a:srgbClr val="D73A2C"/>
                  </a:solidFill>
                  <a:latin typeface="+mn-lt"/>
                  <a:ea typeface="Lato Light" panose="020F0502020204030203" pitchFamily="34" charset="0"/>
                  <a:cs typeface="Segoe UI" panose="020B0502040204020203" pitchFamily="34" charset="0"/>
                </a:rPr>
                <a:t>MA 23 2 </a:t>
              </a:r>
              <a:r>
                <a:rPr lang="es-ES" altLang="en-US" sz="1600">
                  <a:latin typeface="+mn-lt"/>
                  <a:ea typeface="Lato Light" panose="020F0502020204030203" pitchFamily="34" charset="0"/>
                  <a:cs typeface="Segoe UI" panose="020B0502040204020203" pitchFamily="34" charset="0"/>
                </a:rPr>
                <a:t>(en otro caso)</a:t>
              </a:r>
            </a:p>
            <a:p>
              <a:pPr algn="just"/>
              <a:endParaRPr lang="es-ES" sz="1600">
                <a:solidFill>
                  <a:schemeClr val="accent1">
                    <a:lumMod val="50000"/>
                  </a:schemeClr>
                </a:solidFill>
                <a:cs typeface="Arial" pitchFamily="34" charset="0"/>
              </a:endParaRPr>
            </a:p>
          </p:txBody>
        </p:sp>
        <p:sp>
          <p:nvSpPr>
            <p:cNvPr id="85" name="Isosceles Triangle 7">
              <a:extLst>
                <a:ext uri="{FF2B5EF4-FFF2-40B4-BE49-F238E27FC236}">
                  <a16:creationId xmlns:a16="http://schemas.microsoft.com/office/drawing/2014/main" id="{F094CEFD-633E-17AA-7650-02A2BDC31BD5}"/>
                </a:ext>
              </a:extLst>
            </p:cNvPr>
            <p:cNvSpPr/>
            <p:nvPr/>
          </p:nvSpPr>
          <p:spPr>
            <a:xfrm rot="5400000">
              <a:off x="3121631" y="2360567"/>
              <a:ext cx="211722" cy="165496"/>
            </a:xfrm>
            <a:prstGeom prst="triangle">
              <a:avLst/>
            </a:prstGeom>
            <a:gradFill>
              <a:gsLst>
                <a:gs pos="100000">
                  <a:srgbClr val="26ABBF">
                    <a:lumMod val="50000"/>
                  </a:srgbClr>
                </a:gs>
                <a:gs pos="0">
                  <a:srgbClr val="26ABBF">
                    <a:lumMod val="20000"/>
                    <a:lumOff val="80000"/>
                  </a:srgbClr>
                </a:gs>
                <a:gs pos="51000">
                  <a:srgbClr val="26ABBF"/>
                </a:gs>
              </a:gsLst>
              <a:lin ang="0" scaled="1"/>
            </a:gradFill>
            <a:ln w="9525">
              <a:noFill/>
              <a:round/>
              <a:headEnd/>
              <a:tailEnd/>
            </a:ln>
          </p:spPr>
          <p:txBody>
            <a:bodyPr vert="horz" wrap="square" lIns="91440" tIns="45720" rIns="91440" bIns="45720" numCol="1" anchor="t" anchorCtr="0" compatLnSpc="1">
              <a:prstTxWarp prst="textNoShape">
                <a:avLst/>
              </a:prstTxWarp>
            </a:bodyPr>
            <a:lstStyle/>
            <a:p>
              <a:pPr defTabSz="1218987"/>
              <a:endParaRPr lang="en-US" sz="2400" kern="0">
                <a:solidFill>
                  <a:srgbClr val="000000"/>
                </a:solidFill>
                <a:latin typeface="Arial" panose="020B0604020202020204" pitchFamily="34" charset="0"/>
                <a:cs typeface="Arial" panose="020B0604020202020204" pitchFamily="34" charset="0"/>
              </a:endParaRPr>
            </a:p>
          </p:txBody>
        </p:sp>
      </p:grpSp>
      <p:grpSp>
        <p:nvGrpSpPr>
          <p:cNvPr id="88" name="Grupo 87">
            <a:extLst>
              <a:ext uri="{FF2B5EF4-FFF2-40B4-BE49-F238E27FC236}">
                <a16:creationId xmlns:a16="http://schemas.microsoft.com/office/drawing/2014/main" id="{D62B1D19-35B3-486A-E452-9FEA17560461}"/>
              </a:ext>
            </a:extLst>
          </p:cNvPr>
          <p:cNvGrpSpPr/>
          <p:nvPr/>
        </p:nvGrpSpPr>
        <p:grpSpPr>
          <a:xfrm>
            <a:off x="1004440" y="2189022"/>
            <a:ext cx="1769138" cy="1260286"/>
            <a:chOff x="960026" y="3604485"/>
            <a:chExt cx="1769138" cy="1260286"/>
          </a:xfrm>
        </p:grpSpPr>
        <p:grpSp>
          <p:nvGrpSpPr>
            <p:cNvPr id="89" name="Group 14">
              <a:extLst>
                <a:ext uri="{FF2B5EF4-FFF2-40B4-BE49-F238E27FC236}">
                  <a16:creationId xmlns:a16="http://schemas.microsoft.com/office/drawing/2014/main" id="{2C9D2D49-5526-E1E8-9193-40D80A66F245}"/>
                </a:ext>
              </a:extLst>
            </p:cNvPr>
            <p:cNvGrpSpPr/>
            <p:nvPr/>
          </p:nvGrpSpPr>
          <p:grpSpPr>
            <a:xfrm>
              <a:off x="960026" y="3604485"/>
              <a:ext cx="1769138" cy="1260286"/>
              <a:chOff x="2345687" y="1014412"/>
              <a:chExt cx="2966089" cy="2112963"/>
            </a:xfrm>
            <a:effectLst>
              <a:outerShdw blurRad="88900" dist="38100" sx="102000" sy="102000" algn="t" rotWithShape="0">
                <a:prstClr val="black">
                  <a:alpha val="31000"/>
                </a:prstClr>
              </a:outerShdw>
            </a:effectLst>
          </p:grpSpPr>
          <p:sp>
            <p:nvSpPr>
              <p:cNvPr id="132" name="Freeform 9">
                <a:extLst>
                  <a:ext uri="{FF2B5EF4-FFF2-40B4-BE49-F238E27FC236}">
                    <a16:creationId xmlns:a16="http://schemas.microsoft.com/office/drawing/2014/main" id="{D5600EEC-AC1F-4DFF-D761-2437F9511307}"/>
                  </a:ext>
                </a:extLst>
              </p:cNvPr>
              <p:cNvSpPr>
                <a:spLocks/>
              </p:cNvSpPr>
              <p:nvPr/>
            </p:nvSpPr>
            <p:spPr bwMode="auto">
              <a:xfrm>
                <a:off x="2345687" y="1014412"/>
                <a:ext cx="1236663" cy="1446213"/>
              </a:xfrm>
              <a:custGeom>
                <a:avLst/>
                <a:gdLst>
                  <a:gd name="T0" fmla="*/ 186 w 709"/>
                  <a:gd name="T1" fmla="*/ 0 h 830"/>
                  <a:gd name="T2" fmla="*/ 24 w 709"/>
                  <a:gd name="T3" fmla="*/ 286 h 830"/>
                  <a:gd name="T4" fmla="*/ 0 w 709"/>
                  <a:gd name="T5" fmla="*/ 377 h 830"/>
                  <a:gd name="T6" fmla="*/ 24 w 709"/>
                  <a:gd name="T7" fmla="*/ 468 h 830"/>
                  <a:gd name="T8" fmla="*/ 233 w 709"/>
                  <a:gd name="T9" fmla="*/ 830 h 830"/>
                  <a:gd name="T10" fmla="*/ 709 w 709"/>
                  <a:gd name="T11" fmla="*/ 0 h 830"/>
                  <a:gd name="T12" fmla="*/ 186 w 709"/>
                  <a:gd name="T13" fmla="*/ 0 h 830"/>
                </a:gdLst>
                <a:ahLst/>
                <a:cxnLst>
                  <a:cxn ang="0">
                    <a:pos x="T0" y="T1"/>
                  </a:cxn>
                  <a:cxn ang="0">
                    <a:pos x="T2" y="T3"/>
                  </a:cxn>
                  <a:cxn ang="0">
                    <a:pos x="T4" y="T5"/>
                  </a:cxn>
                  <a:cxn ang="0">
                    <a:pos x="T6" y="T7"/>
                  </a:cxn>
                  <a:cxn ang="0">
                    <a:pos x="T8" y="T9"/>
                  </a:cxn>
                  <a:cxn ang="0">
                    <a:pos x="T10" y="T11"/>
                  </a:cxn>
                  <a:cxn ang="0">
                    <a:pos x="T12" y="T13"/>
                  </a:cxn>
                </a:cxnLst>
                <a:rect l="0" t="0" r="r" b="b"/>
                <a:pathLst>
                  <a:path w="709" h="830">
                    <a:moveTo>
                      <a:pt x="186" y="0"/>
                    </a:moveTo>
                    <a:cubicBezTo>
                      <a:pt x="148" y="66"/>
                      <a:pt x="24" y="286"/>
                      <a:pt x="24" y="286"/>
                    </a:cubicBezTo>
                    <a:cubicBezTo>
                      <a:pt x="9" y="313"/>
                      <a:pt x="0" y="344"/>
                      <a:pt x="0" y="377"/>
                    </a:cubicBezTo>
                    <a:cubicBezTo>
                      <a:pt x="0" y="410"/>
                      <a:pt x="9" y="441"/>
                      <a:pt x="24" y="468"/>
                    </a:cubicBezTo>
                    <a:cubicBezTo>
                      <a:pt x="233" y="830"/>
                      <a:pt x="233" y="830"/>
                      <a:pt x="233" y="830"/>
                    </a:cubicBezTo>
                    <a:cubicBezTo>
                      <a:pt x="233" y="830"/>
                      <a:pt x="569" y="242"/>
                      <a:pt x="709" y="0"/>
                    </a:cubicBezTo>
                    <a:lnTo>
                      <a:pt x="186" y="0"/>
                    </a:ln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sp>
            <p:nvSpPr>
              <p:cNvPr id="133" name="Freeform 10">
                <a:extLst>
                  <a:ext uri="{FF2B5EF4-FFF2-40B4-BE49-F238E27FC236}">
                    <a16:creationId xmlns:a16="http://schemas.microsoft.com/office/drawing/2014/main" id="{D0B67ADC-116C-3FF7-D987-25384C375AF7}"/>
                  </a:ext>
                </a:extLst>
              </p:cNvPr>
              <p:cNvSpPr>
                <a:spLocks/>
              </p:cNvSpPr>
              <p:nvPr/>
            </p:nvSpPr>
            <p:spPr bwMode="auto">
              <a:xfrm>
                <a:off x="2374901" y="1385888"/>
                <a:ext cx="2936875" cy="1741487"/>
              </a:xfrm>
              <a:custGeom>
                <a:avLst/>
                <a:gdLst>
                  <a:gd name="T0" fmla="*/ 785 w 1684"/>
                  <a:gd name="T1" fmla="*/ 1000 h 1000"/>
                  <a:gd name="T2" fmla="*/ 884 w 1684"/>
                  <a:gd name="T3" fmla="*/ 726 h 1000"/>
                  <a:gd name="T4" fmla="*/ 865 w 1684"/>
                  <a:gd name="T5" fmla="*/ 726 h 1000"/>
                  <a:gd name="T6" fmla="*/ 381 w 1684"/>
                  <a:gd name="T7" fmla="*/ 726 h 1000"/>
                  <a:gd name="T8" fmla="*/ 290 w 1684"/>
                  <a:gd name="T9" fmla="*/ 702 h 1000"/>
                  <a:gd name="T10" fmla="*/ 224 w 1684"/>
                  <a:gd name="T11" fmla="*/ 636 h 1000"/>
                  <a:gd name="T12" fmla="*/ 0 w 1684"/>
                  <a:gd name="T13" fmla="*/ 246 h 1000"/>
                  <a:gd name="T14" fmla="*/ 102 w 1684"/>
                  <a:gd name="T15" fmla="*/ 273 h 1000"/>
                  <a:gd name="T16" fmla="*/ 865 w 1684"/>
                  <a:gd name="T17" fmla="*/ 273 h 1000"/>
                  <a:gd name="T18" fmla="*/ 884 w 1684"/>
                  <a:gd name="T19" fmla="*/ 273 h 1000"/>
                  <a:gd name="T20" fmla="*/ 785 w 1684"/>
                  <a:gd name="T21" fmla="*/ 0 h 1000"/>
                  <a:gd name="T22" fmla="*/ 1683 w 1684"/>
                  <a:gd name="T23" fmla="*/ 500 h 1000"/>
                  <a:gd name="T24" fmla="*/ 1684 w 1684"/>
                  <a:gd name="T25" fmla="*/ 500 h 1000"/>
                  <a:gd name="T26" fmla="*/ 785 w 1684"/>
                  <a:gd name="T27" fmla="*/ 1000 h 1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84" h="1000">
                    <a:moveTo>
                      <a:pt x="785" y="1000"/>
                    </a:moveTo>
                    <a:cubicBezTo>
                      <a:pt x="884" y="726"/>
                      <a:pt x="884" y="726"/>
                      <a:pt x="884" y="726"/>
                    </a:cubicBezTo>
                    <a:cubicBezTo>
                      <a:pt x="865" y="726"/>
                      <a:pt x="865" y="726"/>
                      <a:pt x="865" y="726"/>
                    </a:cubicBezTo>
                    <a:cubicBezTo>
                      <a:pt x="381" y="726"/>
                      <a:pt x="381" y="726"/>
                      <a:pt x="381" y="726"/>
                    </a:cubicBezTo>
                    <a:cubicBezTo>
                      <a:pt x="350" y="726"/>
                      <a:pt x="319" y="719"/>
                      <a:pt x="290" y="702"/>
                    </a:cubicBezTo>
                    <a:cubicBezTo>
                      <a:pt x="262" y="686"/>
                      <a:pt x="240" y="662"/>
                      <a:pt x="224" y="636"/>
                    </a:cubicBezTo>
                    <a:cubicBezTo>
                      <a:pt x="0" y="246"/>
                      <a:pt x="0" y="246"/>
                      <a:pt x="0" y="246"/>
                    </a:cubicBezTo>
                    <a:cubicBezTo>
                      <a:pt x="0" y="246"/>
                      <a:pt x="39" y="273"/>
                      <a:pt x="102" y="273"/>
                    </a:cubicBezTo>
                    <a:cubicBezTo>
                      <a:pt x="165" y="273"/>
                      <a:pt x="865" y="273"/>
                      <a:pt x="865" y="273"/>
                    </a:cubicBezTo>
                    <a:cubicBezTo>
                      <a:pt x="884" y="273"/>
                      <a:pt x="884" y="273"/>
                      <a:pt x="884" y="273"/>
                    </a:cubicBezTo>
                    <a:cubicBezTo>
                      <a:pt x="785" y="0"/>
                      <a:pt x="785" y="0"/>
                      <a:pt x="785" y="0"/>
                    </a:cubicBezTo>
                    <a:cubicBezTo>
                      <a:pt x="1015" y="200"/>
                      <a:pt x="1385" y="389"/>
                      <a:pt x="1683" y="500"/>
                    </a:cubicBezTo>
                    <a:cubicBezTo>
                      <a:pt x="1683" y="500"/>
                      <a:pt x="1683" y="500"/>
                      <a:pt x="1684" y="500"/>
                    </a:cubicBezTo>
                    <a:cubicBezTo>
                      <a:pt x="1385" y="611"/>
                      <a:pt x="1015" y="799"/>
                      <a:pt x="785" y="1000"/>
                    </a:cubicBezTo>
                    <a:close/>
                  </a:path>
                </a:pathLst>
              </a:custGeom>
              <a:solidFill>
                <a:schemeClr val="accent2">
                  <a:lumMod val="40000"/>
                  <a:lumOff val="6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1218987"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p:txBody>
          </p:sp>
        </p:grpSp>
        <p:sp>
          <p:nvSpPr>
            <p:cNvPr id="90" name="Title 1">
              <a:extLst>
                <a:ext uri="{FF2B5EF4-FFF2-40B4-BE49-F238E27FC236}">
                  <a16:creationId xmlns:a16="http://schemas.microsoft.com/office/drawing/2014/main" id="{5E48A4B6-76C1-5D5B-ED1D-ED4E3DD7C350}"/>
                </a:ext>
              </a:extLst>
            </p:cNvPr>
            <p:cNvSpPr txBox="1">
              <a:spLocks noChangeArrowheads="1"/>
            </p:cNvSpPr>
            <p:nvPr/>
          </p:nvSpPr>
          <p:spPr bwMode="auto">
            <a:xfrm>
              <a:off x="1251227" y="4229732"/>
              <a:ext cx="1262033"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400" b="1">
                  <a:solidFill>
                    <a:schemeClr val="accent1">
                      <a:lumMod val="50000"/>
                    </a:schemeClr>
                  </a:solidFill>
                  <a:latin typeface="+mn-lt"/>
                </a:rPr>
                <a:t>Resoluciones</a:t>
              </a:r>
            </a:p>
          </p:txBody>
        </p:sp>
        <p:grpSp>
          <p:nvGrpSpPr>
            <p:cNvPr id="91" name="Grupo 90">
              <a:extLst>
                <a:ext uri="{FF2B5EF4-FFF2-40B4-BE49-F238E27FC236}">
                  <a16:creationId xmlns:a16="http://schemas.microsoft.com/office/drawing/2014/main" id="{3772464D-C865-CF17-EEC5-5A3E9525D77F}"/>
                </a:ext>
              </a:extLst>
            </p:cNvPr>
            <p:cNvGrpSpPr/>
            <p:nvPr/>
          </p:nvGrpSpPr>
          <p:grpSpPr>
            <a:xfrm>
              <a:off x="1186726" y="3726524"/>
              <a:ext cx="234597" cy="234597"/>
              <a:chOff x="3521087" y="3820484"/>
              <a:chExt cx="554072" cy="554072"/>
            </a:xfrm>
            <a:solidFill>
              <a:schemeClr val="tx1"/>
            </a:solidFill>
          </p:grpSpPr>
          <p:sp>
            <p:nvSpPr>
              <p:cNvPr id="92" name="Freeform: Shape 7">
                <a:extLst>
                  <a:ext uri="{FF2B5EF4-FFF2-40B4-BE49-F238E27FC236}">
                    <a16:creationId xmlns:a16="http://schemas.microsoft.com/office/drawing/2014/main" id="{54642227-7699-333D-CDA7-38216C58B46E}"/>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93" name="Freeform: Shape 8">
                <a:extLst>
                  <a:ext uri="{FF2B5EF4-FFF2-40B4-BE49-F238E27FC236}">
                    <a16:creationId xmlns:a16="http://schemas.microsoft.com/office/drawing/2014/main" id="{B49308E7-2467-76DC-1FF8-B11AA90E92AA}"/>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94" name="Freeform: Shape 9">
                <a:extLst>
                  <a:ext uri="{FF2B5EF4-FFF2-40B4-BE49-F238E27FC236}">
                    <a16:creationId xmlns:a16="http://schemas.microsoft.com/office/drawing/2014/main" id="{C6A339F4-2F52-E6A1-A433-53F0222CF519}"/>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95" name="Freeform: Shape 10">
                <a:extLst>
                  <a:ext uri="{FF2B5EF4-FFF2-40B4-BE49-F238E27FC236}">
                    <a16:creationId xmlns:a16="http://schemas.microsoft.com/office/drawing/2014/main" id="{FD51AC3C-CF65-EF6E-50ED-D37F1A866466}"/>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96" name="Freeform: Shape 11">
                <a:extLst>
                  <a:ext uri="{FF2B5EF4-FFF2-40B4-BE49-F238E27FC236}">
                    <a16:creationId xmlns:a16="http://schemas.microsoft.com/office/drawing/2014/main" id="{C6C7A390-342F-A021-C266-B0C4BD4A4439}"/>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97" name="Freeform: Shape 12">
                <a:extLst>
                  <a:ext uri="{FF2B5EF4-FFF2-40B4-BE49-F238E27FC236}">
                    <a16:creationId xmlns:a16="http://schemas.microsoft.com/office/drawing/2014/main" id="{C99AEF22-E774-408D-8E82-9B7112DD8E5C}"/>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129" name="Freeform: Shape 13">
                <a:extLst>
                  <a:ext uri="{FF2B5EF4-FFF2-40B4-BE49-F238E27FC236}">
                    <a16:creationId xmlns:a16="http://schemas.microsoft.com/office/drawing/2014/main" id="{F2491700-8C69-2824-78C4-9C40F837F121}"/>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130" name="Freeform: Shape 14">
                <a:extLst>
                  <a:ext uri="{FF2B5EF4-FFF2-40B4-BE49-F238E27FC236}">
                    <a16:creationId xmlns:a16="http://schemas.microsoft.com/office/drawing/2014/main" id="{F4E7DECE-38A4-24CF-B80C-DB84606A3E62}"/>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sp>
            <p:nvSpPr>
              <p:cNvPr id="131" name="Freeform: Shape 15">
                <a:extLst>
                  <a:ext uri="{FF2B5EF4-FFF2-40B4-BE49-F238E27FC236}">
                    <a16:creationId xmlns:a16="http://schemas.microsoft.com/office/drawing/2014/main" id="{286D6A65-2238-954B-5D61-19A1860E5DBF}"/>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ea typeface="+mn-ea"/>
                  <a:cs typeface="+mn-cs"/>
                </a:endParaRPr>
              </a:p>
            </p:txBody>
          </p:sp>
        </p:grpSp>
      </p:grpSp>
      <p:sp>
        <p:nvSpPr>
          <p:cNvPr id="137" name="TextBox 41">
            <a:extLst>
              <a:ext uri="{FF2B5EF4-FFF2-40B4-BE49-F238E27FC236}">
                <a16:creationId xmlns:a16="http://schemas.microsoft.com/office/drawing/2014/main" id="{BA3C5FC2-AC21-23B0-7F32-0FF9F064DCAD}"/>
              </a:ext>
            </a:extLst>
          </p:cNvPr>
          <p:cNvSpPr txBox="1"/>
          <p:nvPr/>
        </p:nvSpPr>
        <p:spPr>
          <a:xfrm>
            <a:off x="2955621" y="2302589"/>
            <a:ext cx="8563557" cy="661720"/>
          </a:xfrm>
          <a:prstGeom prst="rect">
            <a:avLst/>
          </a:prstGeom>
          <a:noFill/>
        </p:spPr>
        <p:txBody>
          <a:bodyPr wrap="square" lIns="0" rIns="0" rtlCol="0" anchor="ctr">
            <a:spAutoFit/>
          </a:bodyPr>
          <a:lstStyle/>
          <a:p>
            <a:pPr>
              <a:spcBef>
                <a:spcPts val="600"/>
              </a:spcBef>
              <a:spcAft>
                <a:spcPts val="600"/>
              </a:spcAft>
            </a:pPr>
            <a:r>
              <a:rPr lang="es-ES" sz="1600">
                <a:solidFill>
                  <a:schemeClr val="accent1">
                    <a:lumMod val="50000"/>
                  </a:schemeClr>
                </a:solidFill>
                <a:cs typeface="Arial" pitchFamily="34" charset="0"/>
              </a:rPr>
              <a:t>Los </a:t>
            </a:r>
            <a:r>
              <a:rPr lang="es-ES" sz="1600" b="1">
                <a:solidFill>
                  <a:srgbClr val="1D5253"/>
                </a:solidFill>
                <a:cs typeface="Arial" pitchFamily="34" charset="0"/>
              </a:rPr>
              <a:t>71 modelos </a:t>
            </a:r>
            <a:r>
              <a:rPr lang="es-ES" sz="1600">
                <a:solidFill>
                  <a:schemeClr val="accent1">
                    <a:lumMod val="50000"/>
                  </a:schemeClr>
                </a:solidFill>
                <a:cs typeface="Arial" pitchFamily="34" charset="0"/>
              </a:rPr>
              <a:t>de resoluciones dependen de los siguientes factores:</a:t>
            </a:r>
          </a:p>
          <a:p>
            <a:pPr algn="just"/>
            <a:r>
              <a:rPr lang="es-ES" sz="1600">
                <a:solidFill>
                  <a:schemeClr val="accent1">
                    <a:lumMod val="50000"/>
                  </a:schemeClr>
                </a:solidFill>
                <a:cs typeface="Arial" pitchFamily="34" charset="0"/>
              </a:rPr>
              <a:t>.</a:t>
            </a:r>
          </a:p>
        </p:txBody>
      </p:sp>
      <p:sp>
        <p:nvSpPr>
          <p:cNvPr id="138" name="Isosceles Triangle 7">
            <a:extLst>
              <a:ext uri="{FF2B5EF4-FFF2-40B4-BE49-F238E27FC236}">
                <a16:creationId xmlns:a16="http://schemas.microsoft.com/office/drawing/2014/main" id="{0ACE3345-3943-2BE9-0200-ABFFEC7FEB46}"/>
              </a:ext>
            </a:extLst>
          </p:cNvPr>
          <p:cNvSpPr/>
          <p:nvPr/>
        </p:nvSpPr>
        <p:spPr>
          <a:xfrm rot="5400000">
            <a:off x="2871203" y="2746773"/>
            <a:ext cx="211722" cy="165496"/>
          </a:xfrm>
          <a:prstGeom prst="triangle">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solidFill>
                <a:schemeClr val="tx1">
                  <a:lumMod val="75000"/>
                  <a:lumOff val="25000"/>
                </a:schemeClr>
              </a:solidFill>
            </a:endParaRPr>
          </a:p>
        </p:txBody>
      </p:sp>
      <p:grpSp>
        <p:nvGrpSpPr>
          <p:cNvPr id="139" name="Grupo 138">
            <a:extLst>
              <a:ext uri="{FF2B5EF4-FFF2-40B4-BE49-F238E27FC236}">
                <a16:creationId xmlns:a16="http://schemas.microsoft.com/office/drawing/2014/main" id="{595ED5FF-57B6-60E2-B31F-24D8C40E41A5}"/>
              </a:ext>
            </a:extLst>
          </p:cNvPr>
          <p:cNvGrpSpPr/>
          <p:nvPr/>
        </p:nvGrpSpPr>
        <p:grpSpPr>
          <a:xfrm>
            <a:off x="2914404" y="3026214"/>
            <a:ext cx="8823849" cy="584775"/>
            <a:chOff x="2999311" y="1911493"/>
            <a:chExt cx="8823849" cy="584775"/>
          </a:xfrm>
        </p:grpSpPr>
        <p:sp>
          <p:nvSpPr>
            <p:cNvPr id="140" name="TextBox 41">
              <a:extLst>
                <a:ext uri="{FF2B5EF4-FFF2-40B4-BE49-F238E27FC236}">
                  <a16:creationId xmlns:a16="http://schemas.microsoft.com/office/drawing/2014/main" id="{1491AC38-C06D-37F1-1B39-EA214D48CBAB}"/>
                </a:ext>
              </a:extLst>
            </p:cNvPr>
            <p:cNvSpPr txBox="1"/>
            <p:nvPr/>
          </p:nvSpPr>
          <p:spPr>
            <a:xfrm>
              <a:off x="3259603" y="1911493"/>
              <a:ext cx="8563557" cy="584775"/>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La existencia de información de rendimientos; si la TGSS no puede determinar el RNM, el modelo que se envía es específico.</a:t>
              </a:r>
            </a:p>
          </p:txBody>
        </p:sp>
        <p:sp>
          <p:nvSpPr>
            <p:cNvPr id="141" name="Isosceles Triangle 7">
              <a:extLst>
                <a:ext uri="{FF2B5EF4-FFF2-40B4-BE49-F238E27FC236}">
                  <a16:creationId xmlns:a16="http://schemas.microsoft.com/office/drawing/2014/main" id="{6C7F2068-D596-9DC4-E266-AAA99392FC19}"/>
                </a:ext>
              </a:extLst>
            </p:cNvPr>
            <p:cNvSpPr/>
            <p:nvPr/>
          </p:nvSpPr>
          <p:spPr>
            <a:xfrm rot="5400000">
              <a:off x="2976198" y="2016286"/>
              <a:ext cx="211722" cy="165496"/>
            </a:xfrm>
            <a:prstGeom prst="triangle">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solidFill>
                  <a:schemeClr val="tx1">
                    <a:lumMod val="75000"/>
                    <a:lumOff val="25000"/>
                  </a:schemeClr>
                </a:solidFill>
              </a:endParaRPr>
            </a:p>
          </p:txBody>
        </p:sp>
      </p:grpSp>
      <p:grpSp>
        <p:nvGrpSpPr>
          <p:cNvPr id="142" name="Grupo 141">
            <a:extLst>
              <a:ext uri="{FF2B5EF4-FFF2-40B4-BE49-F238E27FC236}">
                <a16:creationId xmlns:a16="http://schemas.microsoft.com/office/drawing/2014/main" id="{649F4A9A-206E-4C13-0C71-05DDE7C096ED}"/>
              </a:ext>
            </a:extLst>
          </p:cNvPr>
          <p:cNvGrpSpPr/>
          <p:nvPr/>
        </p:nvGrpSpPr>
        <p:grpSpPr>
          <a:xfrm>
            <a:off x="2914404" y="3642505"/>
            <a:ext cx="8797196" cy="1077218"/>
            <a:chOff x="3025964" y="1665275"/>
            <a:chExt cx="8797196" cy="1077218"/>
          </a:xfrm>
        </p:grpSpPr>
        <p:sp>
          <p:nvSpPr>
            <p:cNvPr id="143" name="TextBox 41">
              <a:extLst>
                <a:ext uri="{FF2B5EF4-FFF2-40B4-BE49-F238E27FC236}">
                  <a16:creationId xmlns:a16="http://schemas.microsoft.com/office/drawing/2014/main" id="{6FF3F7C1-3942-27AB-3168-268A0114F2F4}"/>
                </a:ext>
              </a:extLst>
            </p:cNvPr>
            <p:cNvSpPr txBox="1"/>
            <p:nvPr/>
          </p:nvSpPr>
          <p:spPr>
            <a:xfrm>
              <a:off x="3259603" y="1665275"/>
              <a:ext cx="8563557" cy="1077218"/>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La pertenencia de el o la autónoma a uno o varios de los siguientes colectivos: </a:t>
              </a:r>
            </a:p>
            <a:p>
              <a:pPr marL="342900" indent="-342900" algn="just">
                <a:buFont typeface="+mj-lt"/>
                <a:buAutoNum type="arabicPeriod"/>
              </a:pPr>
              <a:r>
                <a:rPr lang="es-ES" sz="1600" err="1">
                  <a:solidFill>
                    <a:schemeClr val="accent1">
                      <a:lumMod val="50000"/>
                    </a:schemeClr>
                  </a:solidFill>
                  <a:cs typeface="Arial" pitchFamily="34" charset="0"/>
                </a:rPr>
                <a:t>BBCCs</a:t>
              </a:r>
              <a:r>
                <a:rPr lang="es-ES" sz="1600">
                  <a:solidFill>
                    <a:schemeClr val="accent1">
                      <a:lumMod val="50000"/>
                    </a:schemeClr>
                  </a:solidFill>
                  <a:cs typeface="Arial" pitchFamily="34" charset="0"/>
                </a:rPr>
                <a:t> reducidas</a:t>
              </a:r>
            </a:p>
            <a:p>
              <a:pPr marL="342900" indent="-342900" algn="just">
                <a:buFont typeface="+mj-lt"/>
                <a:buAutoNum type="arabicPeriod"/>
              </a:pPr>
              <a:r>
                <a:rPr lang="es-ES" sz="1600" err="1">
                  <a:solidFill>
                    <a:schemeClr val="accent1">
                      <a:lumMod val="50000"/>
                    </a:schemeClr>
                  </a:solidFill>
                  <a:cs typeface="Arial" pitchFamily="34" charset="0"/>
                </a:rPr>
                <a:t>BBCCs</a:t>
              </a:r>
              <a:r>
                <a:rPr lang="es-ES" sz="1600">
                  <a:solidFill>
                    <a:schemeClr val="accent1">
                      <a:lumMod val="50000"/>
                    </a:schemeClr>
                  </a:solidFill>
                  <a:cs typeface="Arial" pitchFamily="34" charset="0"/>
                </a:rPr>
                <a:t> mínimas</a:t>
              </a:r>
            </a:p>
            <a:p>
              <a:pPr marL="342900" indent="-342900" algn="just">
                <a:buFont typeface="+mj-lt"/>
                <a:buAutoNum type="arabicPeriod"/>
              </a:pPr>
              <a:r>
                <a:rPr lang="es-ES" sz="1600">
                  <a:solidFill>
                    <a:schemeClr val="accent1">
                      <a:lumMod val="50000"/>
                    </a:schemeClr>
                  </a:solidFill>
                  <a:cs typeface="Arial" pitchFamily="34" charset="0"/>
                </a:rPr>
                <a:t>RETA y RETAMAR</a:t>
              </a:r>
            </a:p>
          </p:txBody>
        </p:sp>
        <p:sp>
          <p:nvSpPr>
            <p:cNvPr id="144" name="Isosceles Triangle 7">
              <a:extLst>
                <a:ext uri="{FF2B5EF4-FFF2-40B4-BE49-F238E27FC236}">
                  <a16:creationId xmlns:a16="http://schemas.microsoft.com/office/drawing/2014/main" id="{B2E8572C-6361-BA92-1A94-9E3D8AE2FE20}"/>
                </a:ext>
              </a:extLst>
            </p:cNvPr>
            <p:cNvSpPr/>
            <p:nvPr/>
          </p:nvSpPr>
          <p:spPr>
            <a:xfrm rot="5400000">
              <a:off x="3002851" y="1749734"/>
              <a:ext cx="211722" cy="165496"/>
            </a:xfrm>
            <a:prstGeom prst="triangle">
              <a:avLst/>
            </a:prstGeom>
            <a:solidFill>
              <a:schemeClr val="accent2">
                <a:lumMod val="40000"/>
                <a:lumOff val="60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lang="en-US" sz="1600">
                <a:solidFill>
                  <a:schemeClr val="tx1">
                    <a:lumMod val="75000"/>
                    <a:lumOff val="25000"/>
                  </a:schemeClr>
                </a:solidFill>
              </a:endParaRPr>
            </a:p>
          </p:txBody>
        </p:sp>
      </p:grpSp>
      <p:sp>
        <p:nvSpPr>
          <p:cNvPr id="146" name="Title 1">
            <a:extLst>
              <a:ext uri="{FF2B5EF4-FFF2-40B4-BE49-F238E27FC236}">
                <a16:creationId xmlns:a16="http://schemas.microsoft.com/office/drawing/2014/main" id="{7D5637AF-367A-CB46-E065-6EAA018B3B05}"/>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Notificación. Modelos de documentos</a:t>
            </a:r>
          </a:p>
        </p:txBody>
      </p:sp>
      <p:grpSp>
        <p:nvGrpSpPr>
          <p:cNvPr id="169" name="Group 2">
            <a:extLst>
              <a:ext uri="{FF2B5EF4-FFF2-40B4-BE49-F238E27FC236}">
                <a16:creationId xmlns:a16="http://schemas.microsoft.com/office/drawing/2014/main" id="{CE153D11-AE1B-F6EE-83C1-4A14E391BFDB}"/>
              </a:ext>
            </a:extLst>
          </p:cNvPr>
          <p:cNvGrpSpPr/>
          <p:nvPr/>
        </p:nvGrpSpPr>
        <p:grpSpPr>
          <a:xfrm flipV="1">
            <a:off x="10692150" y="399396"/>
            <a:ext cx="1499850" cy="1600931"/>
            <a:chOff x="9424376" y="3913857"/>
            <a:chExt cx="2783546" cy="2971140"/>
          </a:xfrm>
        </p:grpSpPr>
        <p:sp>
          <p:nvSpPr>
            <p:cNvPr id="170" name="Freeform: Shape 3">
              <a:extLst>
                <a:ext uri="{FF2B5EF4-FFF2-40B4-BE49-F238E27FC236}">
                  <a16:creationId xmlns:a16="http://schemas.microsoft.com/office/drawing/2014/main" id="{A0D29514-026E-13FA-C60E-736EA6F4D019}"/>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71" name="Freeform: Shape 5">
              <a:extLst>
                <a:ext uri="{FF2B5EF4-FFF2-40B4-BE49-F238E27FC236}">
                  <a16:creationId xmlns:a16="http://schemas.microsoft.com/office/drawing/2014/main" id="{1F2A9205-C916-8452-325A-E32DC3DD3381}"/>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72" name="Graphic 10">
              <a:extLst>
                <a:ext uri="{FF2B5EF4-FFF2-40B4-BE49-F238E27FC236}">
                  <a16:creationId xmlns:a16="http://schemas.microsoft.com/office/drawing/2014/main" id="{1938F4BE-9F1B-F265-0E1F-1B6A7940B47F}"/>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grpSp>
        <p:nvGrpSpPr>
          <p:cNvPr id="18" name="Grupo 17">
            <a:extLst>
              <a:ext uri="{FF2B5EF4-FFF2-40B4-BE49-F238E27FC236}">
                <a16:creationId xmlns:a16="http://schemas.microsoft.com/office/drawing/2014/main" id="{91411152-C4A1-E5FB-19BA-F72852EE4804}"/>
              </a:ext>
            </a:extLst>
          </p:cNvPr>
          <p:cNvGrpSpPr/>
          <p:nvPr/>
        </p:nvGrpSpPr>
        <p:grpSpPr>
          <a:xfrm>
            <a:off x="243890" y="2558583"/>
            <a:ext cx="602029" cy="485293"/>
            <a:chOff x="7882661" y="5247806"/>
            <a:chExt cx="1517261" cy="1223057"/>
          </a:xfrm>
        </p:grpSpPr>
        <p:grpSp>
          <p:nvGrpSpPr>
            <p:cNvPr id="19" name="Group 84">
              <a:extLst>
                <a:ext uri="{FF2B5EF4-FFF2-40B4-BE49-F238E27FC236}">
                  <a16:creationId xmlns:a16="http://schemas.microsoft.com/office/drawing/2014/main" id="{98ECE0FE-D348-DDA4-3D1A-1C68D2CD63B1}"/>
                </a:ext>
              </a:extLst>
            </p:cNvPr>
            <p:cNvGrpSpPr/>
            <p:nvPr/>
          </p:nvGrpSpPr>
          <p:grpSpPr>
            <a:xfrm>
              <a:off x="8077583" y="5247806"/>
              <a:ext cx="1223057" cy="1223057"/>
              <a:chOff x="10088877" y="540340"/>
              <a:chExt cx="1467715" cy="1467715"/>
            </a:xfrm>
          </p:grpSpPr>
          <p:sp>
            <p:nvSpPr>
              <p:cNvPr id="21" name="Rectangle: Rounded Corners 69">
                <a:extLst>
                  <a:ext uri="{FF2B5EF4-FFF2-40B4-BE49-F238E27FC236}">
                    <a16:creationId xmlns:a16="http://schemas.microsoft.com/office/drawing/2014/main" id="{1F43697F-02BF-4212-C8ED-9223384EED17}"/>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sp>
            <p:nvSpPr>
              <p:cNvPr id="22" name="Rectangle: Rounded Corners 72">
                <a:extLst>
                  <a:ext uri="{FF2B5EF4-FFF2-40B4-BE49-F238E27FC236}">
                    <a16:creationId xmlns:a16="http://schemas.microsoft.com/office/drawing/2014/main" id="{E3F2311C-8719-FBD0-A25C-DCA550C4F125}"/>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grpSp>
        <p:sp>
          <p:nvSpPr>
            <p:cNvPr id="20" name="TextBox 79">
              <a:extLst>
                <a:ext uri="{FF2B5EF4-FFF2-40B4-BE49-F238E27FC236}">
                  <a16:creationId xmlns:a16="http://schemas.microsoft.com/office/drawing/2014/main" id="{925C6E1F-3DF3-0743-4125-7F9509B8A743}"/>
                </a:ext>
              </a:extLst>
            </p:cNvPr>
            <p:cNvSpPr txBox="1"/>
            <p:nvPr/>
          </p:nvSpPr>
          <p:spPr>
            <a:xfrm>
              <a:off x="7882661" y="5393826"/>
              <a:ext cx="1517261" cy="1008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rPr>
                <a:t>71</a:t>
              </a:r>
            </a:p>
          </p:txBody>
        </p:sp>
      </p:grpSp>
      <p:grpSp>
        <p:nvGrpSpPr>
          <p:cNvPr id="23" name="Grupo 22">
            <a:extLst>
              <a:ext uri="{FF2B5EF4-FFF2-40B4-BE49-F238E27FC236}">
                <a16:creationId xmlns:a16="http://schemas.microsoft.com/office/drawing/2014/main" id="{0D0363AE-0DFB-D91D-D9D4-DC44301D2D4C}"/>
              </a:ext>
            </a:extLst>
          </p:cNvPr>
          <p:cNvGrpSpPr/>
          <p:nvPr/>
        </p:nvGrpSpPr>
        <p:grpSpPr>
          <a:xfrm>
            <a:off x="258510" y="4909915"/>
            <a:ext cx="602029" cy="485293"/>
            <a:chOff x="7882661" y="5247806"/>
            <a:chExt cx="1517261" cy="1223057"/>
          </a:xfrm>
        </p:grpSpPr>
        <p:grpSp>
          <p:nvGrpSpPr>
            <p:cNvPr id="24" name="Group 84">
              <a:extLst>
                <a:ext uri="{FF2B5EF4-FFF2-40B4-BE49-F238E27FC236}">
                  <a16:creationId xmlns:a16="http://schemas.microsoft.com/office/drawing/2014/main" id="{972E52E7-38D8-3EEA-F97C-C34085F31DD9}"/>
                </a:ext>
              </a:extLst>
            </p:cNvPr>
            <p:cNvGrpSpPr/>
            <p:nvPr/>
          </p:nvGrpSpPr>
          <p:grpSpPr>
            <a:xfrm>
              <a:off x="8077583" y="5247806"/>
              <a:ext cx="1223057" cy="1223057"/>
              <a:chOff x="10088877" y="540340"/>
              <a:chExt cx="1467715" cy="1467715"/>
            </a:xfrm>
          </p:grpSpPr>
          <p:sp>
            <p:nvSpPr>
              <p:cNvPr id="26" name="Rectangle: Rounded Corners 69">
                <a:extLst>
                  <a:ext uri="{FF2B5EF4-FFF2-40B4-BE49-F238E27FC236}">
                    <a16:creationId xmlns:a16="http://schemas.microsoft.com/office/drawing/2014/main" id="{CC775889-B552-FF2A-6217-B367BC9781FC}"/>
                  </a:ext>
                </a:extLst>
              </p:cNvPr>
              <p:cNvSpPr/>
              <p:nvPr/>
            </p:nvSpPr>
            <p:spPr>
              <a:xfrm rot="2700000">
                <a:off x="10088877" y="540340"/>
                <a:ext cx="1467715" cy="1467715"/>
              </a:xfrm>
              <a:prstGeom prst="roundRect">
                <a:avLst/>
              </a:prstGeom>
              <a:solidFill>
                <a:schemeClr val="accent3">
                  <a:alpha val="67059"/>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sp>
            <p:nvSpPr>
              <p:cNvPr id="27" name="Rectangle: Rounded Corners 72">
                <a:extLst>
                  <a:ext uri="{FF2B5EF4-FFF2-40B4-BE49-F238E27FC236}">
                    <a16:creationId xmlns:a16="http://schemas.microsoft.com/office/drawing/2014/main" id="{33986E2C-E857-6FDB-1E36-E04FC9513462}"/>
                  </a:ext>
                </a:extLst>
              </p:cNvPr>
              <p:cNvSpPr/>
              <p:nvPr/>
            </p:nvSpPr>
            <p:spPr>
              <a:xfrm rot="2700000">
                <a:off x="10223412" y="689435"/>
                <a:ext cx="1203401" cy="1203401"/>
              </a:xfrm>
              <a:prstGeom prst="round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PH" sz="1600" b="0"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endParaRPr>
              </a:p>
            </p:txBody>
          </p:sp>
        </p:grpSp>
        <p:sp>
          <p:nvSpPr>
            <p:cNvPr id="25" name="TextBox 79">
              <a:extLst>
                <a:ext uri="{FF2B5EF4-FFF2-40B4-BE49-F238E27FC236}">
                  <a16:creationId xmlns:a16="http://schemas.microsoft.com/office/drawing/2014/main" id="{63967577-1C75-D474-D652-06FDEB78144A}"/>
                </a:ext>
              </a:extLst>
            </p:cNvPr>
            <p:cNvSpPr txBox="1"/>
            <p:nvPr/>
          </p:nvSpPr>
          <p:spPr>
            <a:xfrm>
              <a:off x="7882661" y="5393826"/>
              <a:ext cx="1517261" cy="10083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PH" sz="2000" b="1" i="0" u="none" strike="noStrike" kern="1200" cap="none" spc="0" normalizeH="0" baseline="0" noProof="0">
                  <a:ln>
                    <a:noFill/>
                  </a:ln>
                  <a:solidFill>
                    <a:prstClr val="white"/>
                  </a:solidFill>
                  <a:effectLst/>
                  <a:uLnTx/>
                  <a:uFillTx/>
                  <a:ea typeface="Open Sans" panose="020B0606030504020204" pitchFamily="34" charset="0"/>
                  <a:cs typeface="Open Sans" panose="020B0606030504020204" pitchFamily="34" charset="0"/>
                </a:rPr>
                <a:t>2</a:t>
              </a:r>
            </a:p>
          </p:txBody>
        </p:sp>
      </p:grpSp>
      <p:grpSp>
        <p:nvGrpSpPr>
          <p:cNvPr id="2" name="Grupo 1">
            <a:extLst>
              <a:ext uri="{FF2B5EF4-FFF2-40B4-BE49-F238E27FC236}">
                <a16:creationId xmlns:a16="http://schemas.microsoft.com/office/drawing/2014/main" id="{C0AA3293-A361-83B9-26A5-73F379133554}"/>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4E28522A-A8CE-3116-7CE0-9BBEE57738D6}"/>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Tipos de documentos</a:t>
              </a:r>
            </a:p>
          </p:txBody>
        </p:sp>
        <p:grpSp>
          <p:nvGrpSpPr>
            <p:cNvPr id="4" name="Grupo 3">
              <a:extLst>
                <a:ext uri="{FF2B5EF4-FFF2-40B4-BE49-F238E27FC236}">
                  <a16:creationId xmlns:a16="http://schemas.microsoft.com/office/drawing/2014/main" id="{B2815246-EB4B-E4A8-1ADF-900795A6DD6F}"/>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731CD941-8482-648B-2322-E9618FF6C9B1}"/>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 name="TextBox 38">
                <a:extLst>
                  <a:ext uri="{FF2B5EF4-FFF2-40B4-BE49-F238E27FC236}">
                    <a16:creationId xmlns:a16="http://schemas.microsoft.com/office/drawing/2014/main" id="{0F732230-79FB-8830-0C51-368273808072}"/>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3.1</a:t>
                </a:r>
              </a:p>
            </p:txBody>
          </p:sp>
        </p:grpSp>
      </p:grpSp>
      <p:sp>
        <p:nvSpPr>
          <p:cNvPr id="8" name="Marcador de número de diapositiva 414">
            <a:extLst>
              <a:ext uri="{FF2B5EF4-FFF2-40B4-BE49-F238E27FC236}">
                <a16:creationId xmlns:a16="http://schemas.microsoft.com/office/drawing/2014/main" id="{680FCD66-58A9-02EC-9CB3-CECF6E83D331}"/>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CoverSlideFooterText">
            <a:extLst>
              <a:ext uri="{FF2B5EF4-FFF2-40B4-BE49-F238E27FC236}">
                <a16:creationId xmlns:a16="http://schemas.microsoft.com/office/drawing/2014/main" id="{6E805EB3-151C-E225-597D-B09EE9EC1E8A}"/>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0" name="!!CoverSlideFooterText">
            <a:extLst>
              <a:ext uri="{FF2B5EF4-FFF2-40B4-BE49-F238E27FC236}">
                <a16:creationId xmlns:a16="http://schemas.microsoft.com/office/drawing/2014/main" id="{812398CE-D6B3-691F-2C19-A954999128DF}"/>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1" name="TextBox 41">
            <a:extLst>
              <a:ext uri="{FF2B5EF4-FFF2-40B4-BE49-F238E27FC236}">
                <a16:creationId xmlns:a16="http://schemas.microsoft.com/office/drawing/2014/main" id="{65A8EFA7-8F0D-12A8-405F-09A6330112FC}"/>
              </a:ext>
            </a:extLst>
          </p:cNvPr>
          <p:cNvSpPr txBox="1"/>
          <p:nvPr/>
        </p:nvSpPr>
        <p:spPr>
          <a:xfrm>
            <a:off x="3162054" y="2656144"/>
            <a:ext cx="8563557" cy="338554"/>
          </a:xfrm>
          <a:prstGeom prst="rect">
            <a:avLst/>
          </a:prstGeom>
          <a:noFill/>
        </p:spPr>
        <p:txBody>
          <a:bodyPr wrap="square" lIns="0" rIns="0" rtlCol="0" anchor="ctr">
            <a:spAutoFit/>
          </a:bodyPr>
          <a:lstStyle/>
          <a:p>
            <a:pPr algn="just"/>
            <a:r>
              <a:rPr lang="es-ES" sz="1600">
                <a:solidFill>
                  <a:schemeClr val="accent1">
                    <a:lumMod val="50000"/>
                  </a:schemeClr>
                </a:solidFill>
                <a:cs typeface="Arial" pitchFamily="34" charset="0"/>
              </a:rPr>
              <a:t>La existencia de PR; y si no existen PR, el modelo que se envía es específico.</a:t>
            </a:r>
          </a:p>
        </p:txBody>
      </p:sp>
    </p:spTree>
    <p:extLst>
      <p:ext uri="{BB962C8B-B14F-4D97-AF65-F5344CB8AC3E}">
        <p14:creationId xmlns:p14="http://schemas.microsoft.com/office/powerpoint/2010/main" val="176246759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3">
            <a:extLst>
              <a:ext uri="{FF2B5EF4-FFF2-40B4-BE49-F238E27FC236}">
                <a16:creationId xmlns:a16="http://schemas.microsoft.com/office/drawing/2014/main" id="{CD4E5585-6BB2-5D9C-0414-CFC658E6F036}"/>
              </a:ext>
            </a:extLst>
          </p:cNvPr>
          <p:cNvSpPr/>
          <p:nvPr/>
        </p:nvSpPr>
        <p:spPr>
          <a:xfrm>
            <a:off x="781214" y="4380835"/>
            <a:ext cx="11408842" cy="1872000"/>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2" name="Subtitle 2">
            <a:extLst>
              <a:ext uri="{FF2B5EF4-FFF2-40B4-BE49-F238E27FC236}">
                <a16:creationId xmlns:a16="http://schemas.microsoft.com/office/drawing/2014/main" id="{D85A7853-849C-FA66-9000-13F5DE5D9CF4}"/>
              </a:ext>
            </a:extLst>
          </p:cNvPr>
          <p:cNvSpPr txBox="1">
            <a:spLocks noChangeArrowheads="1"/>
          </p:cNvSpPr>
          <p:nvPr/>
        </p:nvSpPr>
        <p:spPr bwMode="auto">
          <a:xfrm>
            <a:off x="2897483" y="4506733"/>
            <a:ext cx="358217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 </a:t>
            </a:r>
            <a:r>
              <a:rPr lang="es-ES" altLang="en-US" sz="1600" err="1">
                <a:latin typeface="+mn-lt"/>
                <a:ea typeface="Lato Light" panose="020F0502020204030203" pitchFamily="34" charset="0"/>
                <a:cs typeface="Segoe UI" panose="020B0502040204020203" pitchFamily="34" charset="0"/>
              </a:rPr>
              <a:t>BCPpM</a:t>
            </a:r>
            <a:r>
              <a:rPr lang="es-ES" altLang="en-US" sz="1600">
                <a:latin typeface="+mn-lt"/>
                <a:ea typeface="Lato Light" panose="020F0502020204030203" pitchFamily="34" charset="0"/>
                <a:cs typeface="Segoe UI" panose="020B0502040204020203" pitchFamily="34" charset="0"/>
              </a:rPr>
              <a:t> está </a:t>
            </a:r>
            <a:r>
              <a:rPr lang="es-ES" altLang="en-US" sz="1600" b="1">
                <a:latin typeface="+mn-lt"/>
                <a:ea typeface="Lato Light" panose="020F0502020204030203" pitchFamily="34" charset="0"/>
                <a:cs typeface="Segoe UI" panose="020B0502040204020203" pitchFamily="34" charset="0"/>
              </a:rPr>
              <a:t>por debajo del tramo</a:t>
            </a:r>
            <a:r>
              <a:rPr lang="es-ES" altLang="en-US" sz="1600">
                <a:latin typeface="+mn-lt"/>
                <a:ea typeface="Lato Light" panose="020F0502020204030203" pitchFamily="34" charset="0"/>
                <a:cs typeface="Segoe UI" panose="020B0502040204020203" pitchFamily="34" charset="0"/>
              </a:rPr>
              <a:t> de RNM. La BCD es la mínima del tramo.</a:t>
            </a:r>
          </a:p>
        </p:txBody>
      </p:sp>
      <p:sp>
        <p:nvSpPr>
          <p:cNvPr id="156" name="Subtitle 2">
            <a:extLst>
              <a:ext uri="{FF2B5EF4-FFF2-40B4-BE49-F238E27FC236}">
                <a16:creationId xmlns:a16="http://schemas.microsoft.com/office/drawing/2014/main" id="{A0558ED2-B5C0-ACCC-0B12-A23B7151A421}"/>
              </a:ext>
            </a:extLst>
          </p:cNvPr>
          <p:cNvSpPr txBox="1">
            <a:spLocks noChangeArrowheads="1"/>
          </p:cNvSpPr>
          <p:nvPr/>
        </p:nvSpPr>
        <p:spPr bwMode="auto">
          <a:xfrm>
            <a:off x="923783" y="4559410"/>
            <a:ext cx="1719061"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sz="1800">
                <a:solidFill>
                  <a:schemeClr val="accent3">
                    <a:lumMod val="50000"/>
                  </a:schemeClr>
                </a:solidFill>
              </a:rPr>
              <a:t>Se ha  cotizado por una </a:t>
            </a:r>
          </a:p>
          <a:p>
            <a:pPr>
              <a:spcAft>
                <a:spcPts val="0"/>
              </a:spcAft>
            </a:pPr>
            <a:r>
              <a:rPr lang="es-ES" altLang="en-US" sz="1800">
                <a:solidFill>
                  <a:schemeClr val="accent3">
                    <a:lumMod val="50000"/>
                  </a:schemeClr>
                </a:solidFill>
              </a:rPr>
              <a:t>BBCC INFERIOR</a:t>
            </a:r>
          </a:p>
        </p:txBody>
      </p:sp>
      <p:grpSp>
        <p:nvGrpSpPr>
          <p:cNvPr id="2" name="Grupo 1">
            <a:extLst>
              <a:ext uri="{FF2B5EF4-FFF2-40B4-BE49-F238E27FC236}">
                <a16:creationId xmlns:a16="http://schemas.microsoft.com/office/drawing/2014/main" id="{B6F45BE8-0A1F-6EB2-2253-9B6BBF681190}"/>
              </a:ext>
            </a:extLst>
          </p:cNvPr>
          <p:cNvGrpSpPr/>
          <p:nvPr/>
        </p:nvGrpSpPr>
        <p:grpSpPr>
          <a:xfrm>
            <a:off x="83315" y="100378"/>
            <a:ext cx="11312995" cy="630845"/>
            <a:chOff x="101977" y="91047"/>
            <a:chExt cx="11312995" cy="630845"/>
          </a:xfrm>
        </p:grpSpPr>
        <p:sp>
          <p:nvSpPr>
            <p:cNvPr id="4" name="TextBox 12">
              <a:extLst>
                <a:ext uri="{FF2B5EF4-FFF2-40B4-BE49-F238E27FC236}">
                  <a16:creationId xmlns:a16="http://schemas.microsoft.com/office/drawing/2014/main" id="{E29C7230-0981-36EB-C993-F176009EBE84}"/>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Documentos recibidos en función del resultado de la regularización de cuotas </a:t>
              </a:r>
            </a:p>
          </p:txBody>
        </p:sp>
        <p:grpSp>
          <p:nvGrpSpPr>
            <p:cNvPr id="5" name="Grupo 4">
              <a:extLst>
                <a:ext uri="{FF2B5EF4-FFF2-40B4-BE49-F238E27FC236}">
                  <a16:creationId xmlns:a16="http://schemas.microsoft.com/office/drawing/2014/main" id="{DF01B791-1A64-7851-F656-DC4EDF0EA105}"/>
                </a:ext>
              </a:extLst>
            </p:cNvPr>
            <p:cNvGrpSpPr/>
            <p:nvPr/>
          </p:nvGrpSpPr>
          <p:grpSpPr>
            <a:xfrm>
              <a:off x="101977" y="91047"/>
              <a:ext cx="712074" cy="630845"/>
              <a:chOff x="101977" y="91047"/>
              <a:chExt cx="712074" cy="630845"/>
            </a:xfrm>
          </p:grpSpPr>
          <p:sp>
            <p:nvSpPr>
              <p:cNvPr id="8" name="Graphic 10">
                <a:extLst>
                  <a:ext uri="{FF2B5EF4-FFF2-40B4-BE49-F238E27FC236}">
                    <a16:creationId xmlns:a16="http://schemas.microsoft.com/office/drawing/2014/main" id="{6657ED39-E0FD-AC98-C85B-180894DD1204}"/>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9" name="TextBox 38">
                <a:extLst>
                  <a:ext uri="{FF2B5EF4-FFF2-40B4-BE49-F238E27FC236}">
                    <a16:creationId xmlns:a16="http://schemas.microsoft.com/office/drawing/2014/main" id="{ADCB2FE3-14CF-1AC9-B70C-EB90D8AFD3EF}"/>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3.2</a:t>
                </a:r>
              </a:p>
            </p:txBody>
          </p:sp>
        </p:grpSp>
      </p:grpSp>
      <p:grpSp>
        <p:nvGrpSpPr>
          <p:cNvPr id="331" name="Grupo 330">
            <a:extLst>
              <a:ext uri="{FF2B5EF4-FFF2-40B4-BE49-F238E27FC236}">
                <a16:creationId xmlns:a16="http://schemas.microsoft.com/office/drawing/2014/main" id="{EC2EE7C6-754E-A054-9706-8BAB413AC69A}"/>
              </a:ext>
            </a:extLst>
          </p:cNvPr>
          <p:cNvGrpSpPr/>
          <p:nvPr/>
        </p:nvGrpSpPr>
        <p:grpSpPr>
          <a:xfrm>
            <a:off x="6824361" y="4646345"/>
            <a:ext cx="1249667" cy="1227136"/>
            <a:chOff x="6656407" y="3731467"/>
            <a:chExt cx="1249667" cy="1227136"/>
          </a:xfrm>
        </p:grpSpPr>
        <p:sp>
          <p:nvSpPr>
            <p:cNvPr id="21" name="Persegi Panjang: Sudut Lengkung 1">
              <a:extLst>
                <a:ext uri="{FF2B5EF4-FFF2-40B4-BE49-F238E27FC236}">
                  <a16:creationId xmlns:a16="http://schemas.microsoft.com/office/drawing/2014/main" id="{56EB4CEA-8AA9-A6C6-E3E1-415DDBE80610}"/>
                </a:ext>
              </a:extLst>
            </p:cNvPr>
            <p:cNvSpPr/>
            <p:nvPr/>
          </p:nvSpPr>
          <p:spPr>
            <a:xfrm>
              <a:off x="6656407" y="3731467"/>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25" name="Subtitle 2">
              <a:extLst>
                <a:ext uri="{FF2B5EF4-FFF2-40B4-BE49-F238E27FC236}">
                  <a16:creationId xmlns:a16="http://schemas.microsoft.com/office/drawing/2014/main" id="{31671730-985A-63C1-5DC4-FE5582C3326D}"/>
                </a:ext>
              </a:extLst>
            </p:cNvPr>
            <p:cNvSpPr txBox="1">
              <a:spLocks noChangeArrowheads="1"/>
            </p:cNvSpPr>
            <p:nvPr/>
          </p:nvSpPr>
          <p:spPr bwMode="auto">
            <a:xfrm>
              <a:off x="6700958" y="4433948"/>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27" name="Straight Connector 11">
              <a:extLst>
                <a:ext uri="{FF2B5EF4-FFF2-40B4-BE49-F238E27FC236}">
                  <a16:creationId xmlns:a16="http://schemas.microsoft.com/office/drawing/2014/main" id="{AE016351-5622-13E2-4645-A44D0E913158}"/>
                </a:ext>
              </a:extLst>
            </p:cNvPr>
            <p:cNvCxnSpPr>
              <a:cxnSpLocks/>
            </p:cNvCxnSpPr>
            <p:nvPr/>
          </p:nvCxnSpPr>
          <p:spPr>
            <a:xfrm>
              <a:off x="6674055" y="4338726"/>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298" name="Grupo 297">
              <a:extLst>
                <a:ext uri="{FF2B5EF4-FFF2-40B4-BE49-F238E27FC236}">
                  <a16:creationId xmlns:a16="http://schemas.microsoft.com/office/drawing/2014/main" id="{68F5C423-7CA4-6A40-CB96-F2DEBC895E6E}"/>
                </a:ext>
              </a:extLst>
            </p:cNvPr>
            <p:cNvGrpSpPr/>
            <p:nvPr/>
          </p:nvGrpSpPr>
          <p:grpSpPr>
            <a:xfrm>
              <a:off x="7095714" y="3850624"/>
              <a:ext cx="371080" cy="371080"/>
              <a:chOff x="1285019" y="3820484"/>
              <a:chExt cx="554072" cy="554072"/>
            </a:xfrm>
          </p:grpSpPr>
          <p:sp>
            <p:nvSpPr>
              <p:cNvPr id="43" name="Freeform: Shape 7">
                <a:extLst>
                  <a:ext uri="{FF2B5EF4-FFF2-40B4-BE49-F238E27FC236}">
                    <a16:creationId xmlns:a16="http://schemas.microsoft.com/office/drawing/2014/main" id="{C0482554-703B-93AF-EEBA-EE53F33D2CD2}"/>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4" name="Freeform: Shape 8">
                <a:extLst>
                  <a:ext uri="{FF2B5EF4-FFF2-40B4-BE49-F238E27FC236}">
                    <a16:creationId xmlns:a16="http://schemas.microsoft.com/office/drawing/2014/main" id="{88C74689-81C3-6700-D085-0A584EFEF41D}"/>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5" name="Freeform: Shape 9">
                <a:extLst>
                  <a:ext uri="{FF2B5EF4-FFF2-40B4-BE49-F238E27FC236}">
                    <a16:creationId xmlns:a16="http://schemas.microsoft.com/office/drawing/2014/main" id="{DAACC32A-C332-54C3-C0D5-969CF66C755B}"/>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6" name="Freeform: Shape 10">
                <a:extLst>
                  <a:ext uri="{FF2B5EF4-FFF2-40B4-BE49-F238E27FC236}">
                    <a16:creationId xmlns:a16="http://schemas.microsoft.com/office/drawing/2014/main" id="{77F25435-4E5C-A310-5FFC-F41DA889A45E}"/>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7" name="Freeform: Shape 11">
                <a:extLst>
                  <a:ext uri="{FF2B5EF4-FFF2-40B4-BE49-F238E27FC236}">
                    <a16:creationId xmlns:a16="http://schemas.microsoft.com/office/drawing/2014/main" id="{DD43C36C-87D2-8261-FD73-43B2A8A26407}"/>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8" name="Freeform: Shape 12">
                <a:extLst>
                  <a:ext uri="{FF2B5EF4-FFF2-40B4-BE49-F238E27FC236}">
                    <a16:creationId xmlns:a16="http://schemas.microsoft.com/office/drawing/2014/main" id="{5B575B72-D28D-D407-88C8-26DBC8CF728F}"/>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9" name="Freeform: Shape 13">
                <a:extLst>
                  <a:ext uri="{FF2B5EF4-FFF2-40B4-BE49-F238E27FC236}">
                    <a16:creationId xmlns:a16="http://schemas.microsoft.com/office/drawing/2014/main" id="{D924EA76-6910-7DB5-BB1C-5525332D6BA7}"/>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50" name="Freeform: Shape 14">
                <a:extLst>
                  <a:ext uri="{FF2B5EF4-FFF2-40B4-BE49-F238E27FC236}">
                    <a16:creationId xmlns:a16="http://schemas.microsoft.com/office/drawing/2014/main" id="{33525D50-FB1A-8916-FEBA-3A77D6AB956A}"/>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51" name="Freeform: Shape 15">
                <a:extLst>
                  <a:ext uri="{FF2B5EF4-FFF2-40B4-BE49-F238E27FC236}">
                    <a16:creationId xmlns:a16="http://schemas.microsoft.com/office/drawing/2014/main" id="{ABF747C1-314F-40B9-F7C3-0DE2013BB343}"/>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grpSp>
        <p:nvGrpSpPr>
          <p:cNvPr id="179" name="Grupo 178">
            <a:extLst>
              <a:ext uri="{FF2B5EF4-FFF2-40B4-BE49-F238E27FC236}">
                <a16:creationId xmlns:a16="http://schemas.microsoft.com/office/drawing/2014/main" id="{137762BB-FB30-4454-E2C3-B983CF6D4C0F}"/>
              </a:ext>
            </a:extLst>
          </p:cNvPr>
          <p:cNvGrpSpPr/>
          <p:nvPr/>
        </p:nvGrpSpPr>
        <p:grpSpPr>
          <a:xfrm>
            <a:off x="8118521" y="4646345"/>
            <a:ext cx="1260000" cy="1224000"/>
            <a:chOff x="9374392" y="3731468"/>
            <a:chExt cx="1260000" cy="1224000"/>
          </a:xfrm>
        </p:grpSpPr>
        <p:sp>
          <p:nvSpPr>
            <p:cNvPr id="11" name="Persegi Panjang: Sudut Lengkung 1">
              <a:extLst>
                <a:ext uri="{FF2B5EF4-FFF2-40B4-BE49-F238E27FC236}">
                  <a16:creationId xmlns:a16="http://schemas.microsoft.com/office/drawing/2014/main" id="{1B15602F-2BEF-BA86-FC90-27649CE5A6DF}"/>
                </a:ext>
              </a:extLst>
            </p:cNvPr>
            <p:cNvSpPr/>
            <p:nvPr/>
          </p:nvSpPr>
          <p:spPr>
            <a:xfrm>
              <a:off x="9374392" y="3731468"/>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52" name="Subtitle 2">
              <a:extLst>
                <a:ext uri="{FF2B5EF4-FFF2-40B4-BE49-F238E27FC236}">
                  <a16:creationId xmlns:a16="http://schemas.microsoft.com/office/drawing/2014/main" id="{0AB748F9-37DA-07DC-E3E0-DFD6BC5F3F77}"/>
                </a:ext>
              </a:extLst>
            </p:cNvPr>
            <p:cNvSpPr txBox="1">
              <a:spLocks noChangeArrowheads="1"/>
            </p:cNvSpPr>
            <p:nvPr/>
          </p:nvSpPr>
          <p:spPr bwMode="auto">
            <a:xfrm>
              <a:off x="9430669" y="4522122"/>
              <a:ext cx="1129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Resolución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53" name="Straight Connector 11">
              <a:extLst>
                <a:ext uri="{FF2B5EF4-FFF2-40B4-BE49-F238E27FC236}">
                  <a16:creationId xmlns:a16="http://schemas.microsoft.com/office/drawing/2014/main" id="{A05483B2-B75C-644F-4DE2-7CEA288700D5}"/>
                </a:ext>
              </a:extLst>
            </p:cNvPr>
            <p:cNvCxnSpPr>
              <a:cxnSpLocks/>
            </p:cNvCxnSpPr>
            <p:nvPr/>
          </p:nvCxnSpPr>
          <p:spPr>
            <a:xfrm>
              <a:off x="9384314" y="4338727"/>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304" name="Grupo 303">
              <a:extLst>
                <a:ext uri="{FF2B5EF4-FFF2-40B4-BE49-F238E27FC236}">
                  <a16:creationId xmlns:a16="http://schemas.microsoft.com/office/drawing/2014/main" id="{2605A8B9-CB63-468B-D0D8-0256469F2C07}"/>
                </a:ext>
              </a:extLst>
            </p:cNvPr>
            <p:cNvGrpSpPr/>
            <p:nvPr/>
          </p:nvGrpSpPr>
          <p:grpSpPr>
            <a:xfrm>
              <a:off x="9777450" y="3850624"/>
              <a:ext cx="371080" cy="371080"/>
              <a:chOff x="3521087" y="3820484"/>
              <a:chExt cx="554072" cy="554072"/>
            </a:xfrm>
          </p:grpSpPr>
          <p:sp>
            <p:nvSpPr>
              <p:cNvPr id="55" name="Freeform: Shape 7">
                <a:extLst>
                  <a:ext uri="{FF2B5EF4-FFF2-40B4-BE49-F238E27FC236}">
                    <a16:creationId xmlns:a16="http://schemas.microsoft.com/office/drawing/2014/main" id="{EC79C401-2149-C03C-B48F-F3CE61C31D8D}"/>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56" name="Freeform: Shape 8">
                <a:extLst>
                  <a:ext uri="{FF2B5EF4-FFF2-40B4-BE49-F238E27FC236}">
                    <a16:creationId xmlns:a16="http://schemas.microsoft.com/office/drawing/2014/main" id="{59EB4D10-2642-DE75-DC0C-1B3479FBE770}"/>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57" name="Freeform: Shape 9">
                <a:extLst>
                  <a:ext uri="{FF2B5EF4-FFF2-40B4-BE49-F238E27FC236}">
                    <a16:creationId xmlns:a16="http://schemas.microsoft.com/office/drawing/2014/main" id="{E3655315-9009-73C7-B266-D92656BFDF3F}"/>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58" name="Freeform: Shape 10">
                <a:extLst>
                  <a:ext uri="{FF2B5EF4-FFF2-40B4-BE49-F238E27FC236}">
                    <a16:creationId xmlns:a16="http://schemas.microsoft.com/office/drawing/2014/main" id="{6878F2DC-02F8-783F-B0EA-5D9844D7CA34}"/>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60" name="Freeform: Shape 11">
                <a:extLst>
                  <a:ext uri="{FF2B5EF4-FFF2-40B4-BE49-F238E27FC236}">
                    <a16:creationId xmlns:a16="http://schemas.microsoft.com/office/drawing/2014/main" id="{B42EA8B3-6E0B-9837-C9EA-5F1C2B7261B0}"/>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61" name="Freeform: Shape 12">
                <a:extLst>
                  <a:ext uri="{FF2B5EF4-FFF2-40B4-BE49-F238E27FC236}">
                    <a16:creationId xmlns:a16="http://schemas.microsoft.com/office/drawing/2014/main" id="{B7C4A313-157F-3BEF-8FF6-BD98DF9B3C00}"/>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62" name="Freeform: Shape 13">
                <a:extLst>
                  <a:ext uri="{FF2B5EF4-FFF2-40B4-BE49-F238E27FC236}">
                    <a16:creationId xmlns:a16="http://schemas.microsoft.com/office/drawing/2014/main" id="{24AFF75B-B2E1-7FB6-F7FD-786CFF86FA80}"/>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63" name="Freeform: Shape 14">
                <a:extLst>
                  <a:ext uri="{FF2B5EF4-FFF2-40B4-BE49-F238E27FC236}">
                    <a16:creationId xmlns:a16="http://schemas.microsoft.com/office/drawing/2014/main" id="{78027E3A-A7E4-2D9C-3498-04727AF54DAD}"/>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28" name="Freeform: Shape 15">
                <a:extLst>
                  <a:ext uri="{FF2B5EF4-FFF2-40B4-BE49-F238E27FC236}">
                    <a16:creationId xmlns:a16="http://schemas.microsoft.com/office/drawing/2014/main" id="{F9F2E430-2D72-3349-FBCD-38BF05BA04B6}"/>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sp>
        <p:nvSpPr>
          <p:cNvPr id="129" name="Persegi Panjang: Sudut Lengkung 1">
            <a:extLst>
              <a:ext uri="{FF2B5EF4-FFF2-40B4-BE49-F238E27FC236}">
                <a16:creationId xmlns:a16="http://schemas.microsoft.com/office/drawing/2014/main" id="{B69433FE-3C5D-7E99-D5AC-FFC57C70A434}"/>
              </a:ext>
            </a:extLst>
          </p:cNvPr>
          <p:cNvSpPr/>
          <p:nvPr/>
        </p:nvSpPr>
        <p:spPr>
          <a:xfrm>
            <a:off x="9419927" y="4646345"/>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31" name="Subtitle 2">
            <a:extLst>
              <a:ext uri="{FF2B5EF4-FFF2-40B4-BE49-F238E27FC236}">
                <a16:creationId xmlns:a16="http://schemas.microsoft.com/office/drawing/2014/main" id="{6D889A1F-DF4B-420A-B8B7-8F0873294D55}"/>
              </a:ext>
            </a:extLst>
          </p:cNvPr>
          <p:cNvSpPr txBox="1">
            <a:spLocks noChangeArrowheads="1"/>
          </p:cNvSpPr>
          <p:nvPr/>
        </p:nvSpPr>
        <p:spPr bwMode="auto">
          <a:xfrm>
            <a:off x="9501304" y="5237556"/>
            <a:ext cx="1067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Anexo</a:t>
            </a:r>
            <a:r>
              <a:rPr lang="es-ES" altLang="en-US" sz="2000" b="1">
                <a:solidFill>
                  <a:prstClr val="black"/>
                </a:solidFill>
                <a:latin typeface="Calibri" panose="020F0502020204030204"/>
                <a:ea typeface="Lato Light" panose="020F0502020204030203" pitchFamily="34" charset="0"/>
                <a:cs typeface="Segoe UI Semibold" panose="020B0702040204020203" pitchFamily="34" charset="0"/>
              </a:rPr>
              <a:t> </a:t>
            </a:r>
            <a:r>
              <a:rPr lang="es-ES" altLang="en-US" sz="1400" b="1">
                <a:solidFill>
                  <a:prstClr val="black"/>
                </a:solidFill>
                <a:latin typeface="+mn-lt"/>
                <a:ea typeface="Lato Light" panose="020F0502020204030203" pitchFamily="34" charset="0"/>
                <a:cs typeface="Segoe UI Semibold" panose="020B0702040204020203" pitchFamily="34" charset="0"/>
              </a:rPr>
              <a:t>explicativo</a:t>
            </a:r>
          </a:p>
        </p:txBody>
      </p:sp>
      <p:cxnSp>
        <p:nvCxnSpPr>
          <p:cNvPr id="132" name="Straight Connector 11">
            <a:extLst>
              <a:ext uri="{FF2B5EF4-FFF2-40B4-BE49-F238E27FC236}">
                <a16:creationId xmlns:a16="http://schemas.microsoft.com/office/drawing/2014/main" id="{7AECBB69-D4F1-2485-4B64-B8054B3FB9C0}"/>
              </a:ext>
            </a:extLst>
          </p:cNvPr>
          <p:cNvCxnSpPr>
            <a:cxnSpLocks/>
          </p:cNvCxnSpPr>
          <p:nvPr/>
        </p:nvCxnSpPr>
        <p:spPr>
          <a:xfrm>
            <a:off x="9465430" y="5258596"/>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303" name="Grupo 302">
            <a:extLst>
              <a:ext uri="{FF2B5EF4-FFF2-40B4-BE49-F238E27FC236}">
                <a16:creationId xmlns:a16="http://schemas.microsoft.com/office/drawing/2014/main" id="{DC61C2D6-0E23-CD25-150F-A0AAA296E70F}"/>
              </a:ext>
            </a:extLst>
          </p:cNvPr>
          <p:cNvGrpSpPr/>
          <p:nvPr/>
        </p:nvGrpSpPr>
        <p:grpSpPr>
          <a:xfrm>
            <a:off x="9921606" y="4770956"/>
            <a:ext cx="350845" cy="350845"/>
            <a:chOff x="5777011" y="3820484"/>
            <a:chExt cx="554072" cy="554072"/>
          </a:xfrm>
          <a:solidFill>
            <a:schemeClr val="accent6">
              <a:lumMod val="60000"/>
              <a:lumOff val="40000"/>
            </a:schemeClr>
          </a:solidFill>
        </p:grpSpPr>
        <p:sp>
          <p:nvSpPr>
            <p:cNvPr id="134" name="Freeform: Shape 7">
              <a:extLst>
                <a:ext uri="{FF2B5EF4-FFF2-40B4-BE49-F238E27FC236}">
                  <a16:creationId xmlns:a16="http://schemas.microsoft.com/office/drawing/2014/main" id="{C3FBF1AD-BE45-DB68-A22D-9045AB9FEBC4}"/>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5" name="Freeform: Shape 8">
              <a:extLst>
                <a:ext uri="{FF2B5EF4-FFF2-40B4-BE49-F238E27FC236}">
                  <a16:creationId xmlns:a16="http://schemas.microsoft.com/office/drawing/2014/main" id="{0CFED21A-56BA-CB54-4E3A-B95C5E5D2FC6}"/>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6" name="Freeform: Shape 9">
              <a:extLst>
                <a:ext uri="{FF2B5EF4-FFF2-40B4-BE49-F238E27FC236}">
                  <a16:creationId xmlns:a16="http://schemas.microsoft.com/office/drawing/2014/main" id="{3936D6D9-FF70-7893-D328-E1599E4221BB}"/>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7" name="Freeform: Shape 10">
              <a:extLst>
                <a:ext uri="{FF2B5EF4-FFF2-40B4-BE49-F238E27FC236}">
                  <a16:creationId xmlns:a16="http://schemas.microsoft.com/office/drawing/2014/main" id="{D9111796-4665-DF91-FB63-A6CCE108CEB0}"/>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8" name="Freeform: Shape 11">
              <a:extLst>
                <a:ext uri="{FF2B5EF4-FFF2-40B4-BE49-F238E27FC236}">
                  <a16:creationId xmlns:a16="http://schemas.microsoft.com/office/drawing/2014/main" id="{12070E13-D386-1B2C-5448-C3150EF6A3C9}"/>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9" name="Freeform: Shape 12">
              <a:extLst>
                <a:ext uri="{FF2B5EF4-FFF2-40B4-BE49-F238E27FC236}">
                  <a16:creationId xmlns:a16="http://schemas.microsoft.com/office/drawing/2014/main" id="{19356587-F41D-9D57-4A2B-2B05ACF194D8}"/>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0" name="Freeform: Shape 13">
              <a:extLst>
                <a:ext uri="{FF2B5EF4-FFF2-40B4-BE49-F238E27FC236}">
                  <a16:creationId xmlns:a16="http://schemas.microsoft.com/office/drawing/2014/main" id="{5C1784A0-9894-3F02-4EA2-0547DE4026EC}"/>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1" name="Freeform: Shape 14">
              <a:extLst>
                <a:ext uri="{FF2B5EF4-FFF2-40B4-BE49-F238E27FC236}">
                  <a16:creationId xmlns:a16="http://schemas.microsoft.com/office/drawing/2014/main" id="{643F8550-4386-70C5-2718-C5A9F7DE5785}"/>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2" name="Freeform: Shape 15">
              <a:extLst>
                <a:ext uri="{FF2B5EF4-FFF2-40B4-BE49-F238E27FC236}">
                  <a16:creationId xmlns:a16="http://schemas.microsoft.com/office/drawing/2014/main" id="{A22AFD42-7154-3F47-8EF6-C5DA7624491E}"/>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168" name="Grupo 167">
            <a:extLst>
              <a:ext uri="{FF2B5EF4-FFF2-40B4-BE49-F238E27FC236}">
                <a16:creationId xmlns:a16="http://schemas.microsoft.com/office/drawing/2014/main" id="{AEBF20B3-A551-62F2-74EE-A05798204AC0}"/>
              </a:ext>
            </a:extLst>
          </p:cNvPr>
          <p:cNvGrpSpPr/>
          <p:nvPr/>
        </p:nvGrpSpPr>
        <p:grpSpPr>
          <a:xfrm>
            <a:off x="1776441" y="5589942"/>
            <a:ext cx="4793282" cy="529845"/>
            <a:chOff x="461957" y="3787809"/>
            <a:chExt cx="9596804" cy="1060824"/>
          </a:xfrm>
        </p:grpSpPr>
        <p:sp>
          <p:nvSpPr>
            <p:cNvPr id="169" name="Rectángulo 168">
              <a:extLst>
                <a:ext uri="{FF2B5EF4-FFF2-40B4-BE49-F238E27FC236}">
                  <a16:creationId xmlns:a16="http://schemas.microsoft.com/office/drawing/2014/main" id="{C8EDF1BE-D73B-CE1C-1D35-8917311F54A1}"/>
                </a:ext>
              </a:extLst>
            </p:cNvPr>
            <p:cNvSpPr/>
            <p:nvPr/>
          </p:nvSpPr>
          <p:spPr>
            <a:xfrm>
              <a:off x="2858761" y="3889154"/>
              <a:ext cx="7200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0" name="Rectángulo 169">
              <a:extLst>
                <a:ext uri="{FF2B5EF4-FFF2-40B4-BE49-F238E27FC236}">
                  <a16:creationId xmlns:a16="http://schemas.microsoft.com/office/drawing/2014/main" id="{69F79ACE-95FC-7904-B58A-08EC1EB7FD04}"/>
                </a:ext>
              </a:extLst>
            </p:cNvPr>
            <p:cNvSpPr/>
            <p:nvPr/>
          </p:nvSpPr>
          <p:spPr>
            <a:xfrm>
              <a:off x="4388761" y="3889154"/>
              <a:ext cx="4140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1" name="CuadroTexto 170">
              <a:extLst>
                <a:ext uri="{FF2B5EF4-FFF2-40B4-BE49-F238E27FC236}">
                  <a16:creationId xmlns:a16="http://schemas.microsoft.com/office/drawing/2014/main" id="{4DF09B3F-E111-C2E6-2DA9-C80B9D21BD6F}"/>
                </a:ext>
              </a:extLst>
            </p:cNvPr>
            <p:cNvSpPr txBox="1"/>
            <p:nvPr/>
          </p:nvSpPr>
          <p:spPr>
            <a:xfrm>
              <a:off x="4582414" y="3787809"/>
              <a:ext cx="4347303" cy="523778"/>
            </a:xfrm>
            <a:prstGeom prst="rect">
              <a:avLst/>
            </a:prstGeom>
            <a:noFill/>
          </p:spPr>
          <p:txBody>
            <a:bodyPr wrap="square" rtlCol="0">
              <a:spAutoFit/>
            </a:bodyPr>
            <a:lstStyle/>
            <a:p>
              <a:pPr algn="ctr"/>
              <a:r>
                <a:rPr lang="es-ES" sz="1100">
                  <a:solidFill>
                    <a:schemeClr val="bg1"/>
                  </a:solidFill>
                </a:rPr>
                <a:t>Tramo de rendimientos</a:t>
              </a:r>
            </a:p>
          </p:txBody>
        </p:sp>
        <p:cxnSp>
          <p:nvCxnSpPr>
            <p:cNvPr id="172" name="Conector recto 171">
              <a:extLst>
                <a:ext uri="{FF2B5EF4-FFF2-40B4-BE49-F238E27FC236}">
                  <a16:creationId xmlns:a16="http://schemas.microsoft.com/office/drawing/2014/main" id="{8E532BA1-52B0-A918-3EDB-9F7A45592870}"/>
                </a:ext>
              </a:extLst>
            </p:cNvPr>
            <p:cNvCxnSpPr>
              <a:cxnSpLocks/>
            </p:cNvCxnSpPr>
            <p:nvPr/>
          </p:nvCxnSpPr>
          <p:spPr>
            <a:xfrm>
              <a:off x="3107337" y="4251629"/>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173" name="Elipse 172">
              <a:extLst>
                <a:ext uri="{FF2B5EF4-FFF2-40B4-BE49-F238E27FC236}">
                  <a16:creationId xmlns:a16="http://schemas.microsoft.com/office/drawing/2014/main" id="{4DD1C613-639B-2486-E4C4-4A4DDD8160DB}"/>
                </a:ext>
              </a:extLst>
            </p:cNvPr>
            <p:cNvSpPr/>
            <p:nvPr/>
          </p:nvSpPr>
          <p:spPr>
            <a:xfrm>
              <a:off x="3053337" y="454127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4" name="CuadroTexto 173">
              <a:extLst>
                <a:ext uri="{FF2B5EF4-FFF2-40B4-BE49-F238E27FC236}">
                  <a16:creationId xmlns:a16="http://schemas.microsoft.com/office/drawing/2014/main" id="{D23C6B4C-DC33-4FA7-E6CE-F30E3D0DB6A0}"/>
                </a:ext>
              </a:extLst>
            </p:cNvPr>
            <p:cNvSpPr txBox="1"/>
            <p:nvPr/>
          </p:nvSpPr>
          <p:spPr>
            <a:xfrm>
              <a:off x="461957" y="4185402"/>
              <a:ext cx="2761621" cy="523780"/>
            </a:xfrm>
            <a:prstGeom prst="rect">
              <a:avLst/>
            </a:prstGeom>
            <a:noFill/>
          </p:spPr>
          <p:txBody>
            <a:bodyPr wrap="square" rtlCol="0">
              <a:spAutoFit/>
            </a:bodyPr>
            <a:lstStyle/>
            <a:p>
              <a:pPr algn="r"/>
              <a:r>
                <a:rPr lang="es-ES" sz="1100" err="1"/>
                <a:t>BCPpM</a:t>
              </a:r>
              <a:endParaRPr lang="es-ES" sz="1100"/>
            </a:p>
          </p:txBody>
        </p:sp>
        <p:cxnSp>
          <p:nvCxnSpPr>
            <p:cNvPr id="175" name="Conector recto 174">
              <a:extLst>
                <a:ext uri="{FF2B5EF4-FFF2-40B4-BE49-F238E27FC236}">
                  <a16:creationId xmlns:a16="http://schemas.microsoft.com/office/drawing/2014/main" id="{BE3AB78E-B892-0EC2-5520-B20A0D89BD6C}"/>
                </a:ext>
              </a:extLst>
            </p:cNvPr>
            <p:cNvCxnSpPr>
              <a:cxnSpLocks/>
            </p:cNvCxnSpPr>
            <p:nvPr/>
          </p:nvCxnSpPr>
          <p:spPr>
            <a:xfrm>
              <a:off x="4398414" y="4247532"/>
              <a:ext cx="0" cy="324000"/>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76" name="Elipse 175">
              <a:extLst>
                <a:ext uri="{FF2B5EF4-FFF2-40B4-BE49-F238E27FC236}">
                  <a16:creationId xmlns:a16="http://schemas.microsoft.com/office/drawing/2014/main" id="{B057021A-9629-F1BD-4167-AFDC639DA5E1}"/>
                </a:ext>
              </a:extLst>
            </p:cNvPr>
            <p:cNvSpPr/>
            <p:nvPr/>
          </p:nvSpPr>
          <p:spPr>
            <a:xfrm>
              <a:off x="4344414" y="4509186"/>
              <a:ext cx="108000" cy="108000"/>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77" name="CuadroTexto 176">
              <a:extLst>
                <a:ext uri="{FF2B5EF4-FFF2-40B4-BE49-F238E27FC236}">
                  <a16:creationId xmlns:a16="http://schemas.microsoft.com/office/drawing/2014/main" id="{3AF4DDE5-B1B7-61E6-F151-8E389B36FFFA}"/>
                </a:ext>
              </a:extLst>
            </p:cNvPr>
            <p:cNvSpPr txBox="1"/>
            <p:nvPr/>
          </p:nvSpPr>
          <p:spPr>
            <a:xfrm>
              <a:off x="4461246" y="4324853"/>
              <a:ext cx="4932489" cy="523780"/>
            </a:xfrm>
            <a:prstGeom prst="rect">
              <a:avLst/>
            </a:prstGeom>
            <a:noFill/>
          </p:spPr>
          <p:txBody>
            <a:bodyPr wrap="square" rtlCol="0">
              <a:spAutoFit/>
            </a:bodyPr>
            <a:lstStyle/>
            <a:p>
              <a:r>
                <a:rPr lang="es-ES" sz="1100"/>
                <a:t>BBCC mínima del tramo / BCD</a:t>
              </a:r>
            </a:p>
          </p:txBody>
        </p:sp>
      </p:grpSp>
      <p:sp>
        <p:nvSpPr>
          <p:cNvPr id="13" name="Rectangle 53">
            <a:extLst>
              <a:ext uri="{FF2B5EF4-FFF2-40B4-BE49-F238E27FC236}">
                <a16:creationId xmlns:a16="http://schemas.microsoft.com/office/drawing/2014/main" id="{4235726E-DA4E-7A12-C675-ACA83854D622}"/>
              </a:ext>
            </a:extLst>
          </p:cNvPr>
          <p:cNvSpPr/>
          <p:nvPr/>
        </p:nvSpPr>
        <p:spPr>
          <a:xfrm>
            <a:off x="781214" y="2114591"/>
            <a:ext cx="11408842" cy="1872000"/>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accent3">
                  <a:lumMod val="50000"/>
                </a:schemeClr>
              </a:solidFill>
            </a:endParaRPr>
          </a:p>
        </p:txBody>
      </p:sp>
      <p:sp>
        <p:nvSpPr>
          <p:cNvPr id="14" name="Subtitle 2">
            <a:extLst>
              <a:ext uri="{FF2B5EF4-FFF2-40B4-BE49-F238E27FC236}">
                <a16:creationId xmlns:a16="http://schemas.microsoft.com/office/drawing/2014/main" id="{FAB367A4-27BC-5272-D87E-CC2E77AAD9C1}"/>
              </a:ext>
            </a:extLst>
          </p:cNvPr>
          <p:cNvSpPr txBox="1">
            <a:spLocks noChangeArrowheads="1"/>
          </p:cNvSpPr>
          <p:nvPr/>
        </p:nvSpPr>
        <p:spPr bwMode="auto">
          <a:xfrm>
            <a:off x="2901492" y="2297559"/>
            <a:ext cx="37904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600">
                <a:solidFill>
                  <a:schemeClr val="accent3">
                    <a:lumMod val="50000"/>
                  </a:schemeClr>
                </a:solidFill>
                <a:latin typeface="+mn-lt"/>
                <a:ea typeface="Lato Light" panose="020F0502020204030203" pitchFamily="34" charset="0"/>
                <a:cs typeface="Segoe UI" panose="020B0502040204020203" pitchFamily="34" charset="0"/>
              </a:rPr>
              <a:t>La </a:t>
            </a:r>
            <a:r>
              <a:rPr lang="es-ES" altLang="en-US" sz="1600" err="1">
                <a:solidFill>
                  <a:schemeClr val="accent3">
                    <a:lumMod val="50000"/>
                  </a:schemeClr>
                </a:solidFill>
                <a:latin typeface="+mn-lt"/>
                <a:ea typeface="Lato Light" panose="020F0502020204030203" pitchFamily="34" charset="0"/>
                <a:cs typeface="Segoe UI" panose="020B0502040204020203" pitchFamily="34" charset="0"/>
              </a:rPr>
              <a:t>BCPpM</a:t>
            </a:r>
            <a:r>
              <a:rPr lang="es-ES" altLang="en-US" sz="1600">
                <a:solidFill>
                  <a:schemeClr val="accent3">
                    <a:lumMod val="50000"/>
                  </a:schemeClr>
                </a:solidFill>
                <a:latin typeface="+mn-lt"/>
                <a:ea typeface="Lato Light" panose="020F0502020204030203" pitchFamily="34" charset="0"/>
                <a:cs typeface="Segoe UI" panose="020B0502040204020203" pitchFamily="34" charset="0"/>
              </a:rPr>
              <a:t> está </a:t>
            </a:r>
            <a:r>
              <a:rPr lang="es-ES" altLang="en-US" sz="1600" b="1">
                <a:solidFill>
                  <a:schemeClr val="accent3">
                    <a:lumMod val="50000"/>
                  </a:schemeClr>
                </a:solidFill>
                <a:latin typeface="+mn-lt"/>
                <a:ea typeface="Lato Light" panose="020F0502020204030203" pitchFamily="34" charset="0"/>
                <a:cs typeface="Segoe UI" panose="020B0502040204020203" pitchFamily="34" charset="0"/>
              </a:rPr>
              <a:t>dentro del tramo </a:t>
            </a:r>
            <a:r>
              <a:rPr lang="es-ES" altLang="en-US" sz="1600">
                <a:solidFill>
                  <a:schemeClr val="accent3">
                    <a:lumMod val="50000"/>
                  </a:schemeClr>
                </a:solidFill>
                <a:latin typeface="+mn-lt"/>
                <a:ea typeface="Lato Light" panose="020F0502020204030203" pitchFamily="34" charset="0"/>
                <a:cs typeface="Segoe UI" panose="020B0502040204020203" pitchFamily="34" charset="0"/>
              </a:rPr>
              <a:t>de RNM y las BCP se confirman como BCD.</a:t>
            </a:r>
            <a:endParaRPr lang="es-ES" altLang="en-US" sz="1600" b="1">
              <a:solidFill>
                <a:schemeClr val="accent3">
                  <a:lumMod val="50000"/>
                </a:schemeClr>
              </a:solidFill>
              <a:latin typeface="+mn-lt"/>
              <a:ea typeface="Lato Light" panose="020F0502020204030203" pitchFamily="34" charset="0"/>
              <a:cs typeface="Segoe UI" panose="020B0502040204020203" pitchFamily="34" charset="0"/>
            </a:endParaRPr>
          </a:p>
        </p:txBody>
      </p:sp>
      <p:sp>
        <p:nvSpPr>
          <p:cNvPr id="16" name="Subtitle 2">
            <a:extLst>
              <a:ext uri="{FF2B5EF4-FFF2-40B4-BE49-F238E27FC236}">
                <a16:creationId xmlns:a16="http://schemas.microsoft.com/office/drawing/2014/main" id="{668BFB44-62B5-CA51-19C4-29E18F0683A3}"/>
              </a:ext>
            </a:extLst>
          </p:cNvPr>
          <p:cNvSpPr txBox="1">
            <a:spLocks noChangeArrowheads="1"/>
          </p:cNvSpPr>
          <p:nvPr/>
        </p:nvSpPr>
        <p:spPr bwMode="auto">
          <a:xfrm>
            <a:off x="916238" y="2537962"/>
            <a:ext cx="1826094"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800" b="1">
                <a:solidFill>
                  <a:schemeClr val="accent3">
                    <a:lumMod val="50000"/>
                  </a:schemeClr>
                </a:solidFill>
                <a:latin typeface="+mn-lt"/>
                <a:ea typeface="Lato Light" panose="020F0502020204030203" pitchFamily="34" charset="0"/>
                <a:cs typeface="Segoe UI" panose="020B0502040204020203" pitchFamily="34" charset="0"/>
              </a:rPr>
              <a:t>Se ha cotizado CORRECTAMENTE</a:t>
            </a:r>
          </a:p>
        </p:txBody>
      </p:sp>
      <p:grpSp>
        <p:nvGrpSpPr>
          <p:cNvPr id="32" name="Grupo 31">
            <a:extLst>
              <a:ext uri="{FF2B5EF4-FFF2-40B4-BE49-F238E27FC236}">
                <a16:creationId xmlns:a16="http://schemas.microsoft.com/office/drawing/2014/main" id="{B4399E5D-CD63-2C05-CC7B-4DB10C543655}"/>
              </a:ext>
            </a:extLst>
          </p:cNvPr>
          <p:cNvGrpSpPr/>
          <p:nvPr/>
        </p:nvGrpSpPr>
        <p:grpSpPr>
          <a:xfrm>
            <a:off x="2897470" y="3247063"/>
            <a:ext cx="4154431" cy="549740"/>
            <a:chOff x="4445977" y="2369334"/>
            <a:chExt cx="7884694" cy="1043340"/>
          </a:xfrm>
        </p:grpSpPr>
        <p:grpSp>
          <p:nvGrpSpPr>
            <p:cNvPr id="34" name="Grupo 33">
              <a:extLst>
                <a:ext uri="{FF2B5EF4-FFF2-40B4-BE49-F238E27FC236}">
                  <a16:creationId xmlns:a16="http://schemas.microsoft.com/office/drawing/2014/main" id="{F31C722B-DD1C-FA60-5345-F30D42B44006}"/>
                </a:ext>
              </a:extLst>
            </p:cNvPr>
            <p:cNvGrpSpPr/>
            <p:nvPr/>
          </p:nvGrpSpPr>
          <p:grpSpPr>
            <a:xfrm>
              <a:off x="7377554" y="2820282"/>
              <a:ext cx="108000" cy="397647"/>
              <a:chOff x="4644405" y="6110689"/>
              <a:chExt cx="108000" cy="397647"/>
            </a:xfrm>
          </p:grpSpPr>
          <p:cxnSp>
            <p:nvCxnSpPr>
              <p:cNvPr id="39" name="Conector recto 38">
                <a:extLst>
                  <a:ext uri="{FF2B5EF4-FFF2-40B4-BE49-F238E27FC236}">
                    <a16:creationId xmlns:a16="http://schemas.microsoft.com/office/drawing/2014/main" id="{7796C37D-DD39-C011-9A63-80805C71A80A}"/>
                  </a:ext>
                </a:extLst>
              </p:cNvPr>
              <p:cNvCxnSpPr>
                <a:cxnSpLocks/>
              </p:cNvCxnSpPr>
              <p:nvPr/>
            </p:nvCxnSpPr>
            <p:spPr>
              <a:xfrm>
                <a:off x="4698405" y="6110689"/>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40" name="Elipse 39">
                <a:extLst>
                  <a:ext uri="{FF2B5EF4-FFF2-40B4-BE49-F238E27FC236}">
                    <a16:creationId xmlns:a16="http://schemas.microsoft.com/office/drawing/2014/main" id="{90D59262-6EC3-9618-6D3C-32CA5AF120BE}"/>
                  </a:ext>
                </a:extLst>
              </p:cNvPr>
              <p:cNvSpPr/>
              <p:nvPr/>
            </p:nvSpPr>
            <p:spPr>
              <a:xfrm>
                <a:off x="4644405" y="640033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35" name="Rectángulo 34">
              <a:extLst>
                <a:ext uri="{FF2B5EF4-FFF2-40B4-BE49-F238E27FC236}">
                  <a16:creationId xmlns:a16="http://schemas.microsoft.com/office/drawing/2014/main" id="{87A4A8F2-D01E-3650-C97A-ED3F5318F68E}"/>
                </a:ext>
              </a:extLst>
            </p:cNvPr>
            <p:cNvSpPr/>
            <p:nvPr/>
          </p:nvSpPr>
          <p:spPr>
            <a:xfrm>
              <a:off x="4445977" y="2475688"/>
              <a:ext cx="7200000" cy="362475"/>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6" name="Rectángulo 35">
              <a:extLst>
                <a:ext uri="{FF2B5EF4-FFF2-40B4-BE49-F238E27FC236}">
                  <a16:creationId xmlns:a16="http://schemas.microsoft.com/office/drawing/2014/main" id="{6183C919-845D-DC5D-3FBD-F131BA78EB20}"/>
                </a:ext>
              </a:extLst>
            </p:cNvPr>
            <p:cNvSpPr/>
            <p:nvPr/>
          </p:nvSpPr>
          <p:spPr>
            <a:xfrm>
              <a:off x="5975977" y="2475688"/>
              <a:ext cx="4140000" cy="362475"/>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CuadroTexto 36">
              <a:extLst>
                <a:ext uri="{FF2B5EF4-FFF2-40B4-BE49-F238E27FC236}">
                  <a16:creationId xmlns:a16="http://schemas.microsoft.com/office/drawing/2014/main" id="{19A53978-4E37-B687-E2CD-48B31CCD9362}"/>
                </a:ext>
              </a:extLst>
            </p:cNvPr>
            <p:cNvSpPr txBox="1"/>
            <p:nvPr/>
          </p:nvSpPr>
          <p:spPr>
            <a:xfrm>
              <a:off x="6011639" y="2369334"/>
              <a:ext cx="4139998" cy="496505"/>
            </a:xfrm>
            <a:prstGeom prst="rect">
              <a:avLst/>
            </a:prstGeom>
            <a:noFill/>
          </p:spPr>
          <p:txBody>
            <a:bodyPr wrap="square" rtlCol="0">
              <a:spAutoFit/>
            </a:bodyPr>
            <a:lstStyle/>
            <a:p>
              <a:pPr algn="ctr"/>
              <a:r>
                <a:rPr lang="es-ES" sz="1100">
                  <a:solidFill>
                    <a:schemeClr val="bg1"/>
                  </a:solidFill>
                </a:rPr>
                <a:t>Tramo de rendimientos</a:t>
              </a:r>
            </a:p>
          </p:txBody>
        </p:sp>
        <p:sp>
          <p:nvSpPr>
            <p:cNvPr id="38" name="CuadroTexto 37">
              <a:extLst>
                <a:ext uri="{FF2B5EF4-FFF2-40B4-BE49-F238E27FC236}">
                  <a16:creationId xmlns:a16="http://schemas.microsoft.com/office/drawing/2014/main" id="{261CBBCF-46C4-0F1F-7A08-1CD62BCBF005}"/>
                </a:ext>
              </a:extLst>
            </p:cNvPr>
            <p:cNvSpPr txBox="1"/>
            <p:nvPr/>
          </p:nvSpPr>
          <p:spPr>
            <a:xfrm>
              <a:off x="7377555" y="2916170"/>
              <a:ext cx="4953116" cy="496504"/>
            </a:xfrm>
            <a:prstGeom prst="rect">
              <a:avLst/>
            </a:prstGeom>
            <a:noFill/>
          </p:spPr>
          <p:txBody>
            <a:bodyPr wrap="square" rtlCol="0">
              <a:spAutoFit/>
            </a:bodyPr>
            <a:lstStyle/>
            <a:p>
              <a:r>
                <a:rPr lang="es-ES" sz="1100" err="1"/>
                <a:t>BCPpM</a:t>
              </a:r>
              <a:r>
                <a:rPr lang="es-ES" sz="1100"/>
                <a:t> es la BCD</a:t>
              </a:r>
            </a:p>
          </p:txBody>
        </p:sp>
      </p:grpSp>
      <p:sp>
        <p:nvSpPr>
          <p:cNvPr id="180" name="Persegi Panjang: Sudut Lengkung 1">
            <a:extLst>
              <a:ext uri="{FF2B5EF4-FFF2-40B4-BE49-F238E27FC236}">
                <a16:creationId xmlns:a16="http://schemas.microsoft.com/office/drawing/2014/main" id="{853CD28E-4B60-02CB-0112-5EBB3263C256}"/>
              </a:ext>
            </a:extLst>
          </p:cNvPr>
          <p:cNvSpPr/>
          <p:nvPr/>
        </p:nvSpPr>
        <p:spPr>
          <a:xfrm>
            <a:off x="7052676" y="2166656"/>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81" name="Subtitle 2">
            <a:extLst>
              <a:ext uri="{FF2B5EF4-FFF2-40B4-BE49-F238E27FC236}">
                <a16:creationId xmlns:a16="http://schemas.microsoft.com/office/drawing/2014/main" id="{8B0BC0EA-2F02-EC71-AC8C-76F1420F75D1}"/>
              </a:ext>
            </a:extLst>
          </p:cNvPr>
          <p:cNvSpPr txBox="1">
            <a:spLocks noChangeArrowheads="1"/>
          </p:cNvSpPr>
          <p:nvPr/>
        </p:nvSpPr>
        <p:spPr bwMode="auto">
          <a:xfrm>
            <a:off x="7134210" y="2791958"/>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82" name="Straight Connector 11">
            <a:extLst>
              <a:ext uri="{FF2B5EF4-FFF2-40B4-BE49-F238E27FC236}">
                <a16:creationId xmlns:a16="http://schemas.microsoft.com/office/drawing/2014/main" id="{32B98DAA-09C4-EA9A-A92C-425FF706534F}"/>
              </a:ext>
            </a:extLst>
          </p:cNvPr>
          <p:cNvCxnSpPr>
            <a:cxnSpLocks/>
          </p:cNvCxnSpPr>
          <p:nvPr/>
        </p:nvCxnSpPr>
        <p:spPr>
          <a:xfrm>
            <a:off x="7070324" y="2773915"/>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83" name="Grupo 182">
            <a:extLst>
              <a:ext uri="{FF2B5EF4-FFF2-40B4-BE49-F238E27FC236}">
                <a16:creationId xmlns:a16="http://schemas.microsoft.com/office/drawing/2014/main" id="{8F80CFA4-64C6-A89C-6EBD-A8C61782527E}"/>
              </a:ext>
            </a:extLst>
          </p:cNvPr>
          <p:cNvGrpSpPr/>
          <p:nvPr/>
        </p:nvGrpSpPr>
        <p:grpSpPr>
          <a:xfrm>
            <a:off x="7491983" y="2285813"/>
            <a:ext cx="371080" cy="371080"/>
            <a:chOff x="1285019" y="3820484"/>
            <a:chExt cx="554072" cy="554072"/>
          </a:xfrm>
        </p:grpSpPr>
        <p:sp>
          <p:nvSpPr>
            <p:cNvPr id="184" name="Freeform: Shape 7">
              <a:extLst>
                <a:ext uri="{FF2B5EF4-FFF2-40B4-BE49-F238E27FC236}">
                  <a16:creationId xmlns:a16="http://schemas.microsoft.com/office/drawing/2014/main" id="{81BFEAE0-4F6D-DCB9-EB46-7D5DEBF38776}"/>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5" name="Freeform: Shape 8">
              <a:extLst>
                <a:ext uri="{FF2B5EF4-FFF2-40B4-BE49-F238E27FC236}">
                  <a16:creationId xmlns:a16="http://schemas.microsoft.com/office/drawing/2014/main" id="{51613385-0639-ABD8-6746-6B122525FA89}"/>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6" name="Freeform: Shape 9">
              <a:extLst>
                <a:ext uri="{FF2B5EF4-FFF2-40B4-BE49-F238E27FC236}">
                  <a16:creationId xmlns:a16="http://schemas.microsoft.com/office/drawing/2014/main" id="{B5C34EB8-3739-C346-D17D-2C642636F60D}"/>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7" name="Freeform: Shape 10">
              <a:extLst>
                <a:ext uri="{FF2B5EF4-FFF2-40B4-BE49-F238E27FC236}">
                  <a16:creationId xmlns:a16="http://schemas.microsoft.com/office/drawing/2014/main" id="{9D3448B6-0846-D6D0-8C1C-454C1B7446CD}"/>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8" name="Freeform: Shape 11">
              <a:extLst>
                <a:ext uri="{FF2B5EF4-FFF2-40B4-BE49-F238E27FC236}">
                  <a16:creationId xmlns:a16="http://schemas.microsoft.com/office/drawing/2014/main" id="{0674AE54-D2F4-6CC1-E04E-B30C75B5CF09}"/>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9" name="Freeform: Shape 12">
              <a:extLst>
                <a:ext uri="{FF2B5EF4-FFF2-40B4-BE49-F238E27FC236}">
                  <a16:creationId xmlns:a16="http://schemas.microsoft.com/office/drawing/2014/main" id="{57257E19-FA52-75BD-0B4D-0DD9D954AFF5}"/>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90" name="Freeform: Shape 13">
              <a:extLst>
                <a:ext uri="{FF2B5EF4-FFF2-40B4-BE49-F238E27FC236}">
                  <a16:creationId xmlns:a16="http://schemas.microsoft.com/office/drawing/2014/main" id="{B88FEDAD-AF3D-29F7-C99F-14F498792762}"/>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91" name="Freeform: Shape 14">
              <a:extLst>
                <a:ext uri="{FF2B5EF4-FFF2-40B4-BE49-F238E27FC236}">
                  <a16:creationId xmlns:a16="http://schemas.microsoft.com/office/drawing/2014/main" id="{5FD4F6D2-D58A-6C46-206E-3F1198E32941}"/>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92" name="Freeform: Shape 15">
              <a:extLst>
                <a:ext uri="{FF2B5EF4-FFF2-40B4-BE49-F238E27FC236}">
                  <a16:creationId xmlns:a16="http://schemas.microsoft.com/office/drawing/2014/main" id="{21BE3AC5-8508-88EE-36DC-618CAAAC5E25}"/>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sp>
        <p:nvSpPr>
          <p:cNvPr id="194" name="Persegi Panjang: Sudut Lengkung 1">
            <a:extLst>
              <a:ext uri="{FF2B5EF4-FFF2-40B4-BE49-F238E27FC236}">
                <a16:creationId xmlns:a16="http://schemas.microsoft.com/office/drawing/2014/main" id="{1B5C6AF5-3643-F0CA-FC41-DE615117BFC5}"/>
              </a:ext>
            </a:extLst>
          </p:cNvPr>
          <p:cNvSpPr/>
          <p:nvPr/>
        </p:nvSpPr>
        <p:spPr>
          <a:xfrm>
            <a:off x="8368135" y="2179958"/>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95" name="Subtitle 2">
            <a:extLst>
              <a:ext uri="{FF2B5EF4-FFF2-40B4-BE49-F238E27FC236}">
                <a16:creationId xmlns:a16="http://schemas.microsoft.com/office/drawing/2014/main" id="{D55835FF-23FB-67CD-B786-021B611FC397}"/>
              </a:ext>
            </a:extLst>
          </p:cNvPr>
          <p:cNvSpPr txBox="1">
            <a:spLocks noChangeArrowheads="1"/>
          </p:cNvSpPr>
          <p:nvPr/>
        </p:nvSpPr>
        <p:spPr bwMode="auto">
          <a:xfrm>
            <a:off x="8424412" y="2970612"/>
            <a:ext cx="1129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Resolución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96" name="Straight Connector 11">
            <a:extLst>
              <a:ext uri="{FF2B5EF4-FFF2-40B4-BE49-F238E27FC236}">
                <a16:creationId xmlns:a16="http://schemas.microsoft.com/office/drawing/2014/main" id="{0B1FA164-00F7-74D2-2900-AB1F0D704D66}"/>
              </a:ext>
            </a:extLst>
          </p:cNvPr>
          <p:cNvCxnSpPr>
            <a:cxnSpLocks/>
          </p:cNvCxnSpPr>
          <p:nvPr/>
        </p:nvCxnSpPr>
        <p:spPr>
          <a:xfrm>
            <a:off x="8378057" y="2773915"/>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97" name="Grupo 196">
            <a:extLst>
              <a:ext uri="{FF2B5EF4-FFF2-40B4-BE49-F238E27FC236}">
                <a16:creationId xmlns:a16="http://schemas.microsoft.com/office/drawing/2014/main" id="{41E5D37F-BD9D-A2F9-8CC3-E038AC9C09DD}"/>
              </a:ext>
            </a:extLst>
          </p:cNvPr>
          <p:cNvGrpSpPr/>
          <p:nvPr/>
        </p:nvGrpSpPr>
        <p:grpSpPr>
          <a:xfrm>
            <a:off x="8771193" y="2285813"/>
            <a:ext cx="371080" cy="371080"/>
            <a:chOff x="3521087" y="3820484"/>
            <a:chExt cx="554072" cy="554072"/>
          </a:xfrm>
        </p:grpSpPr>
        <p:sp>
          <p:nvSpPr>
            <p:cNvPr id="198" name="Freeform: Shape 7">
              <a:extLst>
                <a:ext uri="{FF2B5EF4-FFF2-40B4-BE49-F238E27FC236}">
                  <a16:creationId xmlns:a16="http://schemas.microsoft.com/office/drawing/2014/main" id="{8C7CC6BC-ABB0-E231-0993-28A14FACA0EA}"/>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99" name="Freeform: Shape 8">
              <a:extLst>
                <a:ext uri="{FF2B5EF4-FFF2-40B4-BE49-F238E27FC236}">
                  <a16:creationId xmlns:a16="http://schemas.microsoft.com/office/drawing/2014/main" id="{FFF97DE3-28C1-955B-9ADB-4E56AF366047}"/>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0" name="Freeform: Shape 9">
              <a:extLst>
                <a:ext uri="{FF2B5EF4-FFF2-40B4-BE49-F238E27FC236}">
                  <a16:creationId xmlns:a16="http://schemas.microsoft.com/office/drawing/2014/main" id="{DBD09F47-FDB2-0762-CD0B-11D29070F172}"/>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1" name="Freeform: Shape 10">
              <a:extLst>
                <a:ext uri="{FF2B5EF4-FFF2-40B4-BE49-F238E27FC236}">
                  <a16:creationId xmlns:a16="http://schemas.microsoft.com/office/drawing/2014/main" id="{8C6AA4FE-8E17-3D62-549C-313D734C7002}"/>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2" name="Freeform: Shape 11">
              <a:extLst>
                <a:ext uri="{FF2B5EF4-FFF2-40B4-BE49-F238E27FC236}">
                  <a16:creationId xmlns:a16="http://schemas.microsoft.com/office/drawing/2014/main" id="{FD79567F-2DB2-AF25-1823-1569A9CCCAA6}"/>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3" name="Freeform: Shape 12">
              <a:extLst>
                <a:ext uri="{FF2B5EF4-FFF2-40B4-BE49-F238E27FC236}">
                  <a16:creationId xmlns:a16="http://schemas.microsoft.com/office/drawing/2014/main" id="{BCECB67F-A64F-4EA4-25BD-DF08FC74C0A1}"/>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4" name="Freeform: Shape 13">
              <a:extLst>
                <a:ext uri="{FF2B5EF4-FFF2-40B4-BE49-F238E27FC236}">
                  <a16:creationId xmlns:a16="http://schemas.microsoft.com/office/drawing/2014/main" id="{3F06BF8A-E101-AE9C-F2B1-B9E7DD08DB32}"/>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5" name="Freeform: Shape 14">
              <a:extLst>
                <a:ext uri="{FF2B5EF4-FFF2-40B4-BE49-F238E27FC236}">
                  <a16:creationId xmlns:a16="http://schemas.microsoft.com/office/drawing/2014/main" id="{1892CE4D-AA4C-761E-2BE6-50AFF6ECDB94}"/>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06" name="Freeform: Shape 15">
              <a:extLst>
                <a:ext uri="{FF2B5EF4-FFF2-40B4-BE49-F238E27FC236}">
                  <a16:creationId xmlns:a16="http://schemas.microsoft.com/office/drawing/2014/main" id="{2F1E0F6E-CC4B-8AAE-26BF-29A292B3EEBC}"/>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nvGrpSpPr>
          <p:cNvPr id="330" name="Grupo 329">
            <a:extLst>
              <a:ext uri="{FF2B5EF4-FFF2-40B4-BE49-F238E27FC236}">
                <a16:creationId xmlns:a16="http://schemas.microsoft.com/office/drawing/2014/main" id="{229A152E-AAB7-20DA-003A-18DF5EBD6179}"/>
              </a:ext>
            </a:extLst>
          </p:cNvPr>
          <p:cNvGrpSpPr/>
          <p:nvPr/>
        </p:nvGrpSpPr>
        <p:grpSpPr>
          <a:xfrm>
            <a:off x="10726062" y="4646345"/>
            <a:ext cx="1224461" cy="1189476"/>
            <a:chOff x="10558108" y="3759652"/>
            <a:chExt cx="1224461" cy="1189476"/>
          </a:xfrm>
        </p:grpSpPr>
        <p:sp>
          <p:nvSpPr>
            <p:cNvPr id="208" name="Persegi Panjang: Sudut Lengkung 1">
              <a:extLst>
                <a:ext uri="{FF2B5EF4-FFF2-40B4-BE49-F238E27FC236}">
                  <a16:creationId xmlns:a16="http://schemas.microsoft.com/office/drawing/2014/main" id="{E4A84E51-59A2-DF6A-43E8-399B6DFD66DD}"/>
                </a:ext>
              </a:extLst>
            </p:cNvPr>
            <p:cNvSpPr/>
            <p:nvPr/>
          </p:nvSpPr>
          <p:spPr>
            <a:xfrm>
              <a:off x="10558108" y="3759652"/>
              <a:ext cx="1224461" cy="118947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09" name="Subtitle 2">
              <a:extLst>
                <a:ext uri="{FF2B5EF4-FFF2-40B4-BE49-F238E27FC236}">
                  <a16:creationId xmlns:a16="http://schemas.microsoft.com/office/drawing/2014/main" id="{468D9139-4FE6-0EDE-0EBC-9BD6FE99E8CD}"/>
                </a:ext>
              </a:extLst>
            </p:cNvPr>
            <p:cNvSpPr txBox="1">
              <a:spLocks noChangeArrowheads="1"/>
            </p:cNvSpPr>
            <p:nvPr/>
          </p:nvSpPr>
          <p:spPr bwMode="auto">
            <a:xfrm>
              <a:off x="10662196" y="4417331"/>
              <a:ext cx="1067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srgbClr val="D73A2C"/>
                  </a:solidFill>
                  <a:latin typeface="+mn-lt"/>
                  <a:ea typeface="Lato Light" panose="020F0502020204030203" pitchFamily="34" charset="0"/>
                  <a:cs typeface="Segoe UI Semibold" panose="020B0702040204020203" pitchFamily="34" charset="0"/>
                </a:rPr>
                <a:t>Documento de pago </a:t>
              </a:r>
              <a:r>
                <a:rPr lang="es-ES" altLang="en-US" sz="1400" b="1" baseline="30000">
                  <a:solidFill>
                    <a:srgbClr val="D73A2C"/>
                  </a:solidFill>
                  <a:latin typeface="+mn-lt"/>
                  <a:ea typeface="Lato Light" panose="020F0502020204030203" pitchFamily="34" charset="0"/>
                  <a:cs typeface="Segoe UI Semibold" panose="020B0702040204020203" pitchFamily="34" charset="0"/>
                </a:rPr>
                <a:t>1</a:t>
              </a:r>
            </a:p>
          </p:txBody>
        </p:sp>
        <p:cxnSp>
          <p:nvCxnSpPr>
            <p:cNvPr id="210" name="Straight Connector 11">
              <a:extLst>
                <a:ext uri="{FF2B5EF4-FFF2-40B4-BE49-F238E27FC236}">
                  <a16:creationId xmlns:a16="http://schemas.microsoft.com/office/drawing/2014/main" id="{402BE090-B013-AB82-615B-CE91DD3437A1}"/>
                </a:ext>
              </a:extLst>
            </p:cNvPr>
            <p:cNvCxnSpPr>
              <a:cxnSpLocks/>
            </p:cNvCxnSpPr>
            <p:nvPr/>
          </p:nvCxnSpPr>
          <p:spPr>
            <a:xfrm>
              <a:off x="10603611" y="4350079"/>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301" name="Grupo 300">
              <a:extLst>
                <a:ext uri="{FF2B5EF4-FFF2-40B4-BE49-F238E27FC236}">
                  <a16:creationId xmlns:a16="http://schemas.microsoft.com/office/drawing/2014/main" id="{0ECA6A30-1F20-4635-6B36-58345DFC1C55}"/>
                </a:ext>
              </a:extLst>
            </p:cNvPr>
            <p:cNvGrpSpPr/>
            <p:nvPr/>
          </p:nvGrpSpPr>
          <p:grpSpPr>
            <a:xfrm>
              <a:off x="10923092" y="3858775"/>
              <a:ext cx="357204" cy="357204"/>
              <a:chOff x="8032679" y="3820484"/>
              <a:chExt cx="554072" cy="554072"/>
            </a:xfrm>
          </p:grpSpPr>
          <p:sp>
            <p:nvSpPr>
              <p:cNvPr id="148" name="Freeform: Shape 7">
                <a:extLst>
                  <a:ext uri="{FF2B5EF4-FFF2-40B4-BE49-F238E27FC236}">
                    <a16:creationId xmlns:a16="http://schemas.microsoft.com/office/drawing/2014/main" id="{BFD5C279-60DA-5694-790D-E73774664FD9}"/>
                  </a:ext>
                </a:extLst>
              </p:cNvPr>
              <p:cNvSpPr/>
              <p:nvPr/>
            </p:nvSpPr>
            <p:spPr>
              <a:xfrm>
                <a:off x="829240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49" name="Freeform: Shape 8">
                <a:extLst>
                  <a:ext uri="{FF2B5EF4-FFF2-40B4-BE49-F238E27FC236}">
                    <a16:creationId xmlns:a16="http://schemas.microsoft.com/office/drawing/2014/main" id="{A499EE4A-2315-849A-A41E-C215699552DA}"/>
                  </a:ext>
                </a:extLst>
              </p:cNvPr>
              <p:cNvSpPr/>
              <p:nvPr/>
            </p:nvSpPr>
            <p:spPr>
              <a:xfrm>
                <a:off x="829240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0" name="Freeform: Shape 9">
                <a:extLst>
                  <a:ext uri="{FF2B5EF4-FFF2-40B4-BE49-F238E27FC236}">
                    <a16:creationId xmlns:a16="http://schemas.microsoft.com/office/drawing/2014/main" id="{36760A36-F509-AC82-F174-C2851BEB7564}"/>
                  </a:ext>
                </a:extLst>
              </p:cNvPr>
              <p:cNvSpPr/>
              <p:nvPr/>
            </p:nvSpPr>
            <p:spPr>
              <a:xfrm>
                <a:off x="803267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51" name="Freeform: Shape 10">
                <a:extLst>
                  <a:ext uri="{FF2B5EF4-FFF2-40B4-BE49-F238E27FC236}">
                    <a16:creationId xmlns:a16="http://schemas.microsoft.com/office/drawing/2014/main" id="{FD1201E9-6DC3-B724-C247-8D9DDED1F917}"/>
                  </a:ext>
                </a:extLst>
              </p:cNvPr>
              <p:cNvSpPr/>
              <p:nvPr/>
            </p:nvSpPr>
            <p:spPr>
              <a:xfrm>
                <a:off x="829889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2" name="Freeform: Shape 11">
                <a:extLst>
                  <a:ext uri="{FF2B5EF4-FFF2-40B4-BE49-F238E27FC236}">
                    <a16:creationId xmlns:a16="http://schemas.microsoft.com/office/drawing/2014/main" id="{381E96CA-2942-8E45-56FE-BA5FD24B5C60}"/>
                  </a:ext>
                </a:extLst>
              </p:cNvPr>
              <p:cNvSpPr/>
              <p:nvPr/>
            </p:nvSpPr>
            <p:spPr>
              <a:xfrm>
                <a:off x="829889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3" name="Freeform: Shape 12">
                <a:extLst>
                  <a:ext uri="{FF2B5EF4-FFF2-40B4-BE49-F238E27FC236}">
                    <a16:creationId xmlns:a16="http://schemas.microsoft.com/office/drawing/2014/main" id="{6A4EECBB-C0E1-CC94-5D3B-E8219C52F59C}"/>
                  </a:ext>
                </a:extLst>
              </p:cNvPr>
              <p:cNvSpPr/>
              <p:nvPr/>
            </p:nvSpPr>
            <p:spPr>
              <a:xfrm>
                <a:off x="807596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4" name="Freeform: Shape 13">
                <a:extLst>
                  <a:ext uri="{FF2B5EF4-FFF2-40B4-BE49-F238E27FC236}">
                    <a16:creationId xmlns:a16="http://schemas.microsoft.com/office/drawing/2014/main" id="{ADDD7D34-8233-27DC-3FA0-BF41C70D90DE}"/>
                  </a:ext>
                </a:extLst>
              </p:cNvPr>
              <p:cNvSpPr/>
              <p:nvPr/>
            </p:nvSpPr>
            <p:spPr>
              <a:xfrm>
                <a:off x="820582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5" name="Freeform: Shape 14">
                <a:extLst>
                  <a:ext uri="{FF2B5EF4-FFF2-40B4-BE49-F238E27FC236}">
                    <a16:creationId xmlns:a16="http://schemas.microsoft.com/office/drawing/2014/main" id="{ADC0B9E0-8C12-4029-4E09-579D4355C9B1}"/>
                  </a:ext>
                </a:extLst>
              </p:cNvPr>
              <p:cNvSpPr/>
              <p:nvPr/>
            </p:nvSpPr>
            <p:spPr>
              <a:xfrm>
                <a:off x="833568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6" name="Freeform: Shape 15">
                <a:extLst>
                  <a:ext uri="{FF2B5EF4-FFF2-40B4-BE49-F238E27FC236}">
                    <a16:creationId xmlns:a16="http://schemas.microsoft.com/office/drawing/2014/main" id="{711F3AF1-EA70-BD10-6527-509A98AC370F}"/>
                  </a:ext>
                </a:extLst>
              </p:cNvPr>
              <p:cNvSpPr/>
              <p:nvPr/>
            </p:nvSpPr>
            <p:spPr>
              <a:xfrm>
                <a:off x="833568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sp>
        <p:nvSpPr>
          <p:cNvPr id="6" name="Marcador de número de diapositiva 414">
            <a:extLst>
              <a:ext uri="{FF2B5EF4-FFF2-40B4-BE49-F238E27FC236}">
                <a16:creationId xmlns:a16="http://schemas.microsoft.com/office/drawing/2014/main" id="{A39F37ED-F386-84C6-7C87-19E59A3BBDE2}"/>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79</a:t>
            </a:fld>
            <a:endParaRPr lang="es-ES"/>
          </a:p>
        </p:txBody>
      </p:sp>
      <p:sp>
        <p:nvSpPr>
          <p:cNvPr id="19" name="CuadroTexto 18">
            <a:extLst>
              <a:ext uri="{FF2B5EF4-FFF2-40B4-BE49-F238E27FC236}">
                <a16:creationId xmlns:a16="http://schemas.microsoft.com/office/drawing/2014/main" id="{CA360F83-0A33-2E5D-7F4C-D8F7FB4F380F}"/>
              </a:ext>
            </a:extLst>
          </p:cNvPr>
          <p:cNvSpPr txBox="1"/>
          <p:nvPr/>
        </p:nvSpPr>
        <p:spPr>
          <a:xfrm>
            <a:off x="755643" y="6596787"/>
            <a:ext cx="74011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00" baseline="30000">
                <a:solidFill>
                  <a:srgbClr val="D73A2C"/>
                </a:solidFill>
                <a:latin typeface="+mn-lt"/>
                <a:ea typeface="Lato Light" panose="020F0502020204030203" pitchFamily="34" charset="0"/>
                <a:cs typeface="Segoe UI Semibold" panose="020B0702040204020203" pitchFamily="34" charset="0"/>
              </a:rPr>
              <a:t>1 </a:t>
            </a:r>
            <a:r>
              <a:rPr lang="es-ES" altLang="en-US" sz="1000">
                <a:solidFill>
                  <a:srgbClr val="D73A2C"/>
                </a:solidFill>
                <a:latin typeface="+mn-lt"/>
                <a:ea typeface="Lato Light" panose="020F0502020204030203" pitchFamily="34" charset="0"/>
                <a:cs typeface="Segoe UI Semibold" panose="020B0702040204020203" pitchFamily="34" charset="0"/>
              </a:rPr>
              <a:t>El documento de pago solo se envía si el resultado de la regularización resulta a ingresar.</a:t>
            </a:r>
          </a:p>
        </p:txBody>
      </p:sp>
      <p:sp>
        <p:nvSpPr>
          <p:cNvPr id="3" name="Title 1">
            <a:extLst>
              <a:ext uri="{FF2B5EF4-FFF2-40B4-BE49-F238E27FC236}">
                <a16:creationId xmlns:a16="http://schemas.microsoft.com/office/drawing/2014/main" id="{095D2360-E28E-65CB-330E-EEB8BCEACDAC}"/>
              </a:ext>
            </a:extLst>
          </p:cNvPr>
          <p:cNvSpPr txBox="1">
            <a:spLocks/>
          </p:cNvSpPr>
          <p:nvPr/>
        </p:nvSpPr>
        <p:spPr>
          <a:xfrm>
            <a:off x="809910" y="945354"/>
            <a:ext cx="11055845"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700">
                <a:solidFill>
                  <a:schemeClr val="accent3"/>
                </a:solidFill>
                <a:latin typeface="Calibri" panose="020F0502020204030204"/>
              </a:rPr>
              <a:t>¿Qué documentos se reciben en función del resultado de la RC?</a:t>
            </a:r>
          </a:p>
        </p:txBody>
      </p:sp>
      <p:sp>
        <p:nvSpPr>
          <p:cNvPr id="30" name="!!CoverSlideFooterText">
            <a:extLst>
              <a:ext uri="{FF2B5EF4-FFF2-40B4-BE49-F238E27FC236}">
                <a16:creationId xmlns:a16="http://schemas.microsoft.com/office/drawing/2014/main" id="{E392168E-31DC-B9E3-2621-9359723E579C}"/>
              </a:ext>
            </a:extLst>
          </p:cNvPr>
          <p:cNvSpPr>
            <a:spLocks/>
          </p:cNvSpPr>
          <p:nvPr/>
        </p:nvSpPr>
        <p:spPr bwMode="auto">
          <a:xfrm rot="17288340">
            <a:off x="11498051" y="1236059"/>
            <a:ext cx="371717" cy="3741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7" name="!!CoverSlideFooterText">
            <a:extLst>
              <a:ext uri="{FF2B5EF4-FFF2-40B4-BE49-F238E27FC236}">
                <a16:creationId xmlns:a16="http://schemas.microsoft.com/office/drawing/2014/main" id="{F502EEBD-E275-7C06-F330-368FC7212608}"/>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8" name="!!CoverSlideFooterText">
            <a:extLst>
              <a:ext uri="{FF2B5EF4-FFF2-40B4-BE49-F238E27FC236}">
                <a16:creationId xmlns:a16="http://schemas.microsoft.com/office/drawing/2014/main" id="{29837037-9442-3148-099A-CD6EA5B5135E}"/>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3823666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verSlideFooterText1">
            <a:extLst>
              <a:ext uri="{FF2B5EF4-FFF2-40B4-BE49-F238E27FC236}">
                <a16:creationId xmlns:a16="http://schemas.microsoft.com/office/drawing/2014/main" id="{59F5EEDE-F39D-CBDA-FDCC-82CDEB865E94}"/>
              </a:ext>
            </a:extLst>
          </p:cNvPr>
          <p:cNvSpPr/>
          <p:nvPr/>
        </p:nvSpPr>
        <p:spPr>
          <a:xfrm>
            <a:off x="8000348" y="958982"/>
            <a:ext cx="4191652" cy="5905500"/>
          </a:xfrm>
          <a:custGeom>
            <a:avLst/>
            <a:gdLst>
              <a:gd name="connsiteX0" fmla="*/ 0 w 4191652"/>
              <a:gd name="connsiteY0" fmla="*/ 0 h 5905500"/>
              <a:gd name="connsiteX1" fmla="*/ 4191652 w 4191652"/>
              <a:gd name="connsiteY1" fmla="*/ 0 h 5905500"/>
              <a:gd name="connsiteX2" fmla="*/ 4191652 w 4191652"/>
              <a:gd name="connsiteY2" fmla="*/ 5905500 h 5905500"/>
              <a:gd name="connsiteX3" fmla="*/ 952628 w 4191652"/>
              <a:gd name="connsiteY3" fmla="*/ 5905500 h 5905500"/>
              <a:gd name="connsiteX4" fmla="*/ 0 w 4191652"/>
              <a:gd name="connsiteY4" fmla="*/ 4952872 h 5905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1652" h="5905500">
                <a:moveTo>
                  <a:pt x="0" y="0"/>
                </a:moveTo>
                <a:lnTo>
                  <a:pt x="4191652" y="0"/>
                </a:lnTo>
                <a:lnTo>
                  <a:pt x="4191652" y="5905500"/>
                </a:lnTo>
                <a:lnTo>
                  <a:pt x="952628" y="5905500"/>
                </a:lnTo>
                <a:cubicBezTo>
                  <a:pt x="426506" y="5905500"/>
                  <a:pt x="0" y="5478994"/>
                  <a:pt x="0" y="4952872"/>
                </a:cubicBezTo>
                <a:close/>
              </a:path>
            </a:pathLst>
          </a:custGeom>
          <a:gradFill>
            <a:gsLst>
              <a:gs pos="0">
                <a:schemeClr val="accent1"/>
              </a:gs>
              <a:gs pos="100000">
                <a:schemeClr val="accent2"/>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Title 1">
            <a:extLst>
              <a:ext uri="{FF2B5EF4-FFF2-40B4-BE49-F238E27FC236}">
                <a16:creationId xmlns:a16="http://schemas.microsoft.com/office/drawing/2014/main" id="{A7F0EE0B-BF34-1CB5-EAF5-489951815B66}"/>
              </a:ext>
            </a:extLst>
          </p:cNvPr>
          <p:cNvSpPr txBox="1">
            <a:spLocks/>
          </p:cNvSpPr>
          <p:nvPr/>
        </p:nvSpPr>
        <p:spPr>
          <a:xfrm>
            <a:off x="660660" y="2377024"/>
            <a:ext cx="5286089" cy="553998"/>
          </a:xfrm>
          <a:prstGeom prst="rect">
            <a:avLst/>
          </a:prstGeom>
        </p:spPr>
        <p:txBody>
          <a:bodyPr vert="horz" lIns="91440" tIns="45720" rIns="91440" bIns="45720" rtlCol="0" anchor="ctr">
            <a:normAutofit fontScale="900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4400" b="0" i="0" u="none" strike="noStrike" kern="1200" cap="none" spc="0" normalizeH="0" baseline="0" noProof="0">
                <a:ln>
                  <a:noFill/>
                </a:ln>
                <a:solidFill>
                  <a:srgbClr val="D73A2C"/>
                </a:solidFill>
                <a:effectLst/>
                <a:uLnTx/>
                <a:uFillTx/>
                <a:latin typeface="Calibri" panose="020F0502020204030204"/>
                <a:ea typeface="+mj-ea"/>
                <a:cs typeface="+mj-cs"/>
              </a:rPr>
              <a:t>Objetivo</a:t>
            </a:r>
          </a:p>
        </p:txBody>
      </p:sp>
      <p:sp>
        <p:nvSpPr>
          <p:cNvPr id="17" name="Subtitle 2">
            <a:extLst>
              <a:ext uri="{FF2B5EF4-FFF2-40B4-BE49-F238E27FC236}">
                <a16:creationId xmlns:a16="http://schemas.microsoft.com/office/drawing/2014/main" id="{4D980855-181F-7832-5F61-AB02303E50CF}"/>
              </a:ext>
            </a:extLst>
          </p:cNvPr>
          <p:cNvSpPr txBox="1">
            <a:spLocks noChangeArrowheads="1"/>
          </p:cNvSpPr>
          <p:nvPr/>
        </p:nvSpPr>
        <p:spPr bwMode="auto">
          <a:xfrm>
            <a:off x="660660" y="3661637"/>
            <a:ext cx="5515924" cy="7386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El proceso de RC tiene como objetivo establecer las </a:t>
            </a:r>
            <a:r>
              <a:rPr lang="es-ES" altLang="en-US" sz="2400" b="1">
                <a:solidFill>
                  <a:srgbClr val="1D5253"/>
                </a:solidFill>
                <a:latin typeface="Calibri" panose="020F0502020204030204"/>
                <a:ea typeface="Lato Light" panose="020F0502020204030203" pitchFamily="34" charset="0"/>
                <a:cs typeface="Segoe UI" panose="020B0502040204020203" pitchFamily="34" charset="0"/>
              </a:rPr>
              <a:t>cuotas y BCD</a:t>
            </a:r>
            <a:r>
              <a:rPr kumimoji="0" lang="es-ES" altLang="en-US" sz="2400" b="1" i="0" u="none" strike="noStrike" kern="1200" cap="none" spc="0" normalizeH="0" baseline="0" noProof="0">
                <a:ln>
                  <a:noFill/>
                </a:ln>
                <a:solidFill>
                  <a:srgbClr val="1D5253"/>
                </a:solidFill>
                <a:effectLst/>
                <a:uLnTx/>
                <a:uFillTx/>
                <a:latin typeface="Calibri" panose="020F0502020204030204"/>
                <a:ea typeface="Lato Light" panose="020F0502020204030203" pitchFamily="34" charset="0"/>
                <a:cs typeface="Segoe UI" panose="020B0502040204020203" pitchFamily="34" charset="0"/>
              </a:rPr>
              <a:t> </a:t>
            </a:r>
            <a:r>
              <a:rPr kumimoji="0" lang="es-ES" altLang="en-US" sz="24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del autónomo/a</a:t>
            </a:r>
          </a:p>
        </p:txBody>
      </p:sp>
      <p:sp>
        <p:nvSpPr>
          <p:cNvPr id="18" name="!!CoverSlideFooterText">
            <a:extLst>
              <a:ext uri="{FF2B5EF4-FFF2-40B4-BE49-F238E27FC236}">
                <a16:creationId xmlns:a16="http://schemas.microsoft.com/office/drawing/2014/main" id="{C1EBB617-2121-C1DB-5620-A1AD995149FA}"/>
              </a:ext>
            </a:extLst>
          </p:cNvPr>
          <p:cNvSpPr/>
          <p:nvPr/>
        </p:nvSpPr>
        <p:spPr>
          <a:xfrm>
            <a:off x="660660" y="3055398"/>
            <a:ext cx="1045029"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0" name="Persegi Panjang: Sudut Lengkung 1">
            <a:extLst>
              <a:ext uri="{FF2B5EF4-FFF2-40B4-BE49-F238E27FC236}">
                <a16:creationId xmlns:a16="http://schemas.microsoft.com/office/drawing/2014/main" id="{812CE8AA-5951-7C59-6E3C-F2F01DFBB33C}"/>
              </a:ext>
            </a:extLst>
          </p:cNvPr>
          <p:cNvSpPr/>
          <p:nvPr/>
        </p:nvSpPr>
        <p:spPr>
          <a:xfrm>
            <a:off x="6485040" y="2296023"/>
            <a:ext cx="4655711"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nvGrpSpPr>
          <p:cNvPr id="21" name="Group 23">
            <a:extLst>
              <a:ext uri="{FF2B5EF4-FFF2-40B4-BE49-F238E27FC236}">
                <a16:creationId xmlns:a16="http://schemas.microsoft.com/office/drawing/2014/main" id="{70884A10-5224-471E-C99A-124EFA115DDF}"/>
              </a:ext>
            </a:extLst>
          </p:cNvPr>
          <p:cNvGrpSpPr/>
          <p:nvPr/>
        </p:nvGrpSpPr>
        <p:grpSpPr>
          <a:xfrm>
            <a:off x="7837361" y="2440818"/>
            <a:ext cx="2773174" cy="906696"/>
            <a:chOff x="7474267" y="1376446"/>
            <a:chExt cx="2773174" cy="906696"/>
          </a:xfrm>
        </p:grpSpPr>
        <p:sp>
          <p:nvSpPr>
            <p:cNvPr id="33" name="Subtitle 2">
              <a:extLst>
                <a:ext uri="{FF2B5EF4-FFF2-40B4-BE49-F238E27FC236}">
                  <a16:creationId xmlns:a16="http://schemas.microsoft.com/office/drawing/2014/main" id="{BF6C111C-29A2-5001-2F35-527E24B354A3}"/>
                </a:ext>
              </a:extLst>
            </p:cNvPr>
            <p:cNvSpPr txBox="1">
              <a:spLocks noChangeArrowheads="1"/>
            </p:cNvSpPr>
            <p:nvPr/>
          </p:nvSpPr>
          <p:spPr bwMode="auto">
            <a:xfrm>
              <a:off x="7474267" y="1729144"/>
              <a:ext cx="246908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De oficio, centralizado y automatizado</a:t>
              </a:r>
            </a:p>
          </p:txBody>
        </p:sp>
        <p:sp>
          <p:nvSpPr>
            <p:cNvPr id="34" name="Subtitle 2">
              <a:extLst>
                <a:ext uri="{FF2B5EF4-FFF2-40B4-BE49-F238E27FC236}">
                  <a16:creationId xmlns:a16="http://schemas.microsoft.com/office/drawing/2014/main" id="{78734A47-BE33-701F-7241-BE66747065A4}"/>
                </a:ext>
              </a:extLst>
            </p:cNvPr>
            <p:cNvSpPr txBox="1">
              <a:spLocks noChangeArrowheads="1"/>
            </p:cNvSpPr>
            <p:nvPr/>
          </p:nvSpPr>
          <p:spPr bwMode="auto">
            <a:xfrm>
              <a:off x="7488503" y="1376446"/>
              <a:ext cx="275893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20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rPr>
                <a:t>Cálculo de la TGSS</a:t>
              </a:r>
            </a:p>
          </p:txBody>
        </p:sp>
      </p:grpSp>
      <p:cxnSp>
        <p:nvCxnSpPr>
          <p:cNvPr id="22" name="Straight Connector 11">
            <a:extLst>
              <a:ext uri="{FF2B5EF4-FFF2-40B4-BE49-F238E27FC236}">
                <a16:creationId xmlns:a16="http://schemas.microsoft.com/office/drawing/2014/main" id="{764AB571-C98D-66BA-CC51-1EA46E0A54CF}"/>
              </a:ext>
            </a:extLst>
          </p:cNvPr>
          <p:cNvCxnSpPr>
            <a:cxnSpLocks/>
          </p:cNvCxnSpPr>
          <p:nvPr/>
        </p:nvCxnSpPr>
        <p:spPr>
          <a:xfrm>
            <a:off x="7610900" y="2578149"/>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23" name="Group 6">
            <a:extLst>
              <a:ext uri="{FF2B5EF4-FFF2-40B4-BE49-F238E27FC236}">
                <a16:creationId xmlns:a16="http://schemas.microsoft.com/office/drawing/2014/main" id="{823C71EF-12B3-BFF2-87CA-262DF6201563}"/>
              </a:ext>
            </a:extLst>
          </p:cNvPr>
          <p:cNvGrpSpPr/>
          <p:nvPr/>
        </p:nvGrpSpPr>
        <p:grpSpPr>
          <a:xfrm>
            <a:off x="6761953" y="2605460"/>
            <a:ext cx="554060" cy="554060"/>
            <a:chOff x="1173062" y="4423533"/>
            <a:chExt cx="457200" cy="457200"/>
          </a:xfrm>
        </p:grpSpPr>
        <p:sp>
          <p:nvSpPr>
            <p:cNvPr id="24" name="Freeform: Shape 7">
              <a:extLst>
                <a:ext uri="{FF2B5EF4-FFF2-40B4-BE49-F238E27FC236}">
                  <a16:creationId xmlns:a16="http://schemas.microsoft.com/office/drawing/2014/main" id="{57375B5A-F73E-A35A-96F0-F8739B507914}"/>
                </a:ext>
              </a:extLst>
            </p:cNvPr>
            <p:cNvSpPr/>
            <p:nvPr/>
          </p:nvSpPr>
          <p:spPr>
            <a:xfrm>
              <a:off x="1387374" y="4566408"/>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5" name="Freeform: Shape 8">
              <a:extLst>
                <a:ext uri="{FF2B5EF4-FFF2-40B4-BE49-F238E27FC236}">
                  <a16:creationId xmlns:a16="http://schemas.microsoft.com/office/drawing/2014/main" id="{4A14C974-9FA5-CA39-3070-3C1EB185741E}"/>
                </a:ext>
              </a:extLst>
            </p:cNvPr>
            <p:cNvSpPr/>
            <p:nvPr/>
          </p:nvSpPr>
          <p:spPr>
            <a:xfrm>
              <a:off x="1387374" y="4602126"/>
              <a:ext cx="17859" cy="17859"/>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6" name="Freeform: Shape 9">
              <a:extLst>
                <a:ext uri="{FF2B5EF4-FFF2-40B4-BE49-F238E27FC236}">
                  <a16:creationId xmlns:a16="http://schemas.microsoft.com/office/drawing/2014/main" id="{7217476A-EDC0-234E-AB00-836B1B616A49}"/>
                </a:ext>
              </a:extLst>
            </p:cNvPr>
            <p:cNvSpPr/>
            <p:nvPr/>
          </p:nvSpPr>
          <p:spPr>
            <a:xfrm>
              <a:off x="1173062" y="4423533"/>
              <a:ext cx="457200" cy="457200"/>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7" name="Freeform: Shape 10">
              <a:extLst>
                <a:ext uri="{FF2B5EF4-FFF2-40B4-BE49-F238E27FC236}">
                  <a16:creationId xmlns:a16="http://schemas.microsoft.com/office/drawing/2014/main" id="{9A7683C0-811E-FB26-7623-8579ECFAE890}"/>
                </a:ext>
              </a:extLst>
            </p:cNvPr>
            <p:cNvSpPr/>
            <p:nvPr/>
          </p:nvSpPr>
          <p:spPr>
            <a:xfrm>
              <a:off x="1392732" y="4477111"/>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8" name="Freeform: Shape 11">
              <a:extLst>
                <a:ext uri="{FF2B5EF4-FFF2-40B4-BE49-F238E27FC236}">
                  <a16:creationId xmlns:a16="http://schemas.microsoft.com/office/drawing/2014/main" id="{6A7D9287-A247-7473-6B02-4E628727FA5E}"/>
                </a:ext>
              </a:extLst>
            </p:cNvPr>
            <p:cNvSpPr/>
            <p:nvPr/>
          </p:nvSpPr>
          <p:spPr>
            <a:xfrm>
              <a:off x="1392732" y="4512829"/>
              <a:ext cx="112514" cy="17859"/>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9" name="Freeform: Shape 12">
              <a:extLst>
                <a:ext uri="{FF2B5EF4-FFF2-40B4-BE49-F238E27FC236}">
                  <a16:creationId xmlns:a16="http://schemas.microsoft.com/office/drawing/2014/main" id="{8DC2CBDF-2696-9CC1-0F39-7C5378856041}"/>
                </a:ext>
              </a:extLst>
            </p:cNvPr>
            <p:cNvSpPr/>
            <p:nvPr/>
          </p:nvSpPr>
          <p:spPr>
            <a:xfrm>
              <a:off x="1208780" y="4566408"/>
              <a:ext cx="71437" cy="71437"/>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0" name="Freeform: Shape 13">
              <a:extLst>
                <a:ext uri="{FF2B5EF4-FFF2-40B4-BE49-F238E27FC236}">
                  <a16:creationId xmlns:a16="http://schemas.microsoft.com/office/drawing/2014/main" id="{E3A5CEC0-222A-328F-C2D9-6F47FCB793DD}"/>
                </a:ext>
              </a:extLst>
            </p:cNvPr>
            <p:cNvSpPr/>
            <p:nvPr/>
          </p:nvSpPr>
          <p:spPr>
            <a:xfrm>
              <a:off x="1315937" y="4661062"/>
              <a:ext cx="275927" cy="160734"/>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1" name="Freeform: Shape 14">
              <a:extLst>
                <a:ext uri="{FF2B5EF4-FFF2-40B4-BE49-F238E27FC236}">
                  <a16:creationId xmlns:a16="http://schemas.microsoft.com/office/drawing/2014/main" id="{75F5E555-3EE7-8C4D-09B7-3B804E981343}"/>
                </a:ext>
              </a:extLst>
            </p:cNvPr>
            <p:cNvSpPr/>
            <p:nvPr/>
          </p:nvSpPr>
          <p:spPr>
            <a:xfrm>
              <a:off x="1423093" y="4566408"/>
              <a:ext cx="153590" cy="17859"/>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2" name="Freeform: Shape 15">
              <a:extLst>
                <a:ext uri="{FF2B5EF4-FFF2-40B4-BE49-F238E27FC236}">
                  <a16:creationId xmlns:a16="http://schemas.microsoft.com/office/drawing/2014/main" id="{0EF82AC0-F662-95B3-0457-006315668FBC}"/>
                </a:ext>
              </a:extLst>
            </p:cNvPr>
            <p:cNvSpPr/>
            <p:nvPr/>
          </p:nvSpPr>
          <p:spPr>
            <a:xfrm>
              <a:off x="1423093" y="4602126"/>
              <a:ext cx="153590" cy="17859"/>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chemeClr val="accent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
        <p:nvSpPr>
          <p:cNvPr id="74" name="Persegi Panjang: Sudut Lengkung 2">
            <a:extLst>
              <a:ext uri="{FF2B5EF4-FFF2-40B4-BE49-F238E27FC236}">
                <a16:creationId xmlns:a16="http://schemas.microsoft.com/office/drawing/2014/main" id="{6111C97F-08FA-AAE2-6472-CD3C9D494921}"/>
              </a:ext>
            </a:extLst>
          </p:cNvPr>
          <p:cNvSpPr/>
          <p:nvPr/>
        </p:nvSpPr>
        <p:spPr>
          <a:xfrm>
            <a:off x="6485040" y="4263023"/>
            <a:ext cx="4655711" cy="117293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grpSp>
        <p:nvGrpSpPr>
          <p:cNvPr id="75" name="Group 28">
            <a:extLst>
              <a:ext uri="{FF2B5EF4-FFF2-40B4-BE49-F238E27FC236}">
                <a16:creationId xmlns:a16="http://schemas.microsoft.com/office/drawing/2014/main" id="{E4AE4F70-8104-FA87-84C0-A93A43C9D56F}"/>
              </a:ext>
            </a:extLst>
          </p:cNvPr>
          <p:cNvGrpSpPr/>
          <p:nvPr/>
        </p:nvGrpSpPr>
        <p:grpSpPr>
          <a:xfrm>
            <a:off x="7827887" y="4383221"/>
            <a:ext cx="3189451" cy="945369"/>
            <a:chOff x="7596354" y="1351849"/>
            <a:chExt cx="3189451" cy="945369"/>
          </a:xfrm>
        </p:grpSpPr>
        <p:sp>
          <p:nvSpPr>
            <p:cNvPr id="110" name="Subtitle 2">
              <a:extLst>
                <a:ext uri="{FF2B5EF4-FFF2-40B4-BE49-F238E27FC236}">
                  <a16:creationId xmlns:a16="http://schemas.microsoft.com/office/drawing/2014/main" id="{7897B816-F46D-A281-6296-0AE6AA0CBF46}"/>
                </a:ext>
              </a:extLst>
            </p:cNvPr>
            <p:cNvSpPr txBox="1">
              <a:spLocks noChangeArrowheads="1"/>
            </p:cNvSpPr>
            <p:nvPr/>
          </p:nvSpPr>
          <p:spPr bwMode="auto">
            <a:xfrm>
              <a:off x="7611892" y="1743220"/>
              <a:ext cx="3123713"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Según sus rendimientos, colectivo y otras particularidades</a:t>
              </a:r>
            </a:p>
          </p:txBody>
        </p:sp>
        <p:sp>
          <p:nvSpPr>
            <p:cNvPr id="111" name="Subtitle 2">
              <a:extLst>
                <a:ext uri="{FF2B5EF4-FFF2-40B4-BE49-F238E27FC236}">
                  <a16:creationId xmlns:a16="http://schemas.microsoft.com/office/drawing/2014/main" id="{8059A8DD-EA8A-E4AE-05B7-D0CF41C9FD3E}"/>
                </a:ext>
              </a:extLst>
            </p:cNvPr>
            <p:cNvSpPr txBox="1">
              <a:spLocks noChangeArrowheads="1"/>
            </p:cNvSpPr>
            <p:nvPr/>
          </p:nvSpPr>
          <p:spPr bwMode="auto">
            <a:xfrm>
              <a:off x="7596354" y="1351849"/>
              <a:ext cx="3189451"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marR="0" lvl="0" indent="0" fontAlgn="auto">
                <a:lnSpc>
                  <a:spcPct val="100000"/>
                </a:lnSpc>
                <a:spcBef>
                  <a:spcPts val="0"/>
                </a:spcBef>
                <a:spcAft>
                  <a:spcPts val="600"/>
                </a:spcAft>
                <a:buClrTx/>
                <a:buSzTx/>
                <a:buFont typeface="Arial" panose="020B0604020202020204" pitchFamily="34" charset="0"/>
                <a:buNone/>
                <a:tabLst/>
                <a:defRPr>
                  <a:latin typeface="Segoe UI Semibold" panose="020B0702040204020203" pitchFamily="34" charset="0"/>
                  <a:ea typeface="Lato Light" panose="020F0502020204030203" pitchFamily="34" charset="0"/>
                  <a:cs typeface="Segoe UI Semibold" panose="020B07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kumimoji="0" lang="es-ES" altLang="en-US" sz="20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rPr>
                <a:t>Ajustado a cada </a:t>
              </a:r>
              <a:r>
                <a:rPr lang="es-ES" altLang="en-US" sz="2000" b="1">
                  <a:solidFill>
                    <a:prstClr val="black"/>
                  </a:solidFill>
                  <a:latin typeface="Calibri" panose="020F0502020204030204"/>
                </a:rPr>
                <a:t>autónomo/a</a:t>
              </a:r>
              <a:endParaRPr kumimoji="0" lang="es-ES" altLang="en-US" sz="20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grpSp>
      <p:cxnSp>
        <p:nvCxnSpPr>
          <p:cNvPr id="76" name="Straight Connector 11">
            <a:extLst>
              <a:ext uri="{FF2B5EF4-FFF2-40B4-BE49-F238E27FC236}">
                <a16:creationId xmlns:a16="http://schemas.microsoft.com/office/drawing/2014/main" id="{1D497CDC-625E-2245-8B32-AD0AE3055EB9}"/>
              </a:ext>
            </a:extLst>
          </p:cNvPr>
          <p:cNvCxnSpPr>
            <a:cxnSpLocks/>
          </p:cNvCxnSpPr>
          <p:nvPr/>
        </p:nvCxnSpPr>
        <p:spPr>
          <a:xfrm>
            <a:off x="7610900" y="4545149"/>
            <a:ext cx="0" cy="608682"/>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77" name="Group 44">
            <a:extLst>
              <a:ext uri="{FF2B5EF4-FFF2-40B4-BE49-F238E27FC236}">
                <a16:creationId xmlns:a16="http://schemas.microsoft.com/office/drawing/2014/main" id="{E34E7F2B-B66B-2F5E-09C9-B71BA9ABFB38}"/>
              </a:ext>
            </a:extLst>
          </p:cNvPr>
          <p:cNvGrpSpPr/>
          <p:nvPr/>
        </p:nvGrpSpPr>
        <p:grpSpPr>
          <a:xfrm>
            <a:off x="6807334" y="4568177"/>
            <a:ext cx="562626" cy="562626"/>
            <a:chOff x="8007468" y="4316677"/>
            <a:chExt cx="357187" cy="357187"/>
          </a:xfrm>
          <a:solidFill>
            <a:schemeClr val="accent1"/>
          </a:solidFill>
        </p:grpSpPr>
        <p:sp>
          <p:nvSpPr>
            <p:cNvPr id="78" name="Freeform: Shape 45">
              <a:extLst>
                <a:ext uri="{FF2B5EF4-FFF2-40B4-BE49-F238E27FC236}">
                  <a16:creationId xmlns:a16="http://schemas.microsoft.com/office/drawing/2014/main" id="{100C0E82-A6F4-3C4B-8334-E52C57212177}"/>
                </a:ext>
              </a:extLst>
            </p:cNvPr>
            <p:cNvSpPr/>
            <p:nvPr/>
          </p:nvSpPr>
          <p:spPr>
            <a:xfrm>
              <a:off x="8350368" y="4456069"/>
              <a:ext cx="14287" cy="14198"/>
            </a:xfrm>
            <a:custGeom>
              <a:avLst/>
              <a:gdLst>
                <a:gd name="connsiteX0" fmla="*/ 7144 w 14287"/>
                <a:gd name="connsiteY0" fmla="*/ 14198 h 14198"/>
                <a:gd name="connsiteX1" fmla="*/ 2072 w 14287"/>
                <a:gd name="connsiteY1" fmla="*/ 12127 h 14198"/>
                <a:gd name="connsiteX2" fmla="*/ 0 w 14287"/>
                <a:gd name="connsiteY2" fmla="*/ 7054 h 14198"/>
                <a:gd name="connsiteX3" fmla="*/ 2072 w 14287"/>
                <a:gd name="connsiteY3" fmla="*/ 1982 h 14198"/>
                <a:gd name="connsiteX4" fmla="*/ 12216 w 14287"/>
                <a:gd name="connsiteY4" fmla="*/ 1982 h 14198"/>
                <a:gd name="connsiteX5" fmla="*/ 14288 w 14287"/>
                <a:gd name="connsiteY5" fmla="*/ 7054 h 14198"/>
                <a:gd name="connsiteX6" fmla="*/ 12216 w 14287"/>
                <a:gd name="connsiteY6" fmla="*/ 12127 h 14198"/>
                <a:gd name="connsiteX7" fmla="*/ 7144 w 14287"/>
                <a:gd name="connsiteY7" fmla="*/ 14198 h 1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 h="14198">
                  <a:moveTo>
                    <a:pt x="7144" y="14198"/>
                  </a:moveTo>
                  <a:cubicBezTo>
                    <a:pt x="5286" y="14198"/>
                    <a:pt x="3429" y="13412"/>
                    <a:pt x="2072" y="12127"/>
                  </a:cubicBezTo>
                  <a:cubicBezTo>
                    <a:pt x="786" y="10769"/>
                    <a:pt x="0" y="8912"/>
                    <a:pt x="0" y="7054"/>
                  </a:cubicBezTo>
                  <a:cubicBezTo>
                    <a:pt x="0" y="5197"/>
                    <a:pt x="786" y="3340"/>
                    <a:pt x="2072" y="1982"/>
                  </a:cubicBezTo>
                  <a:cubicBezTo>
                    <a:pt x="4786" y="-661"/>
                    <a:pt x="9573" y="-661"/>
                    <a:pt x="12216" y="1982"/>
                  </a:cubicBezTo>
                  <a:cubicBezTo>
                    <a:pt x="13502" y="3340"/>
                    <a:pt x="14288" y="5197"/>
                    <a:pt x="14288" y="7054"/>
                  </a:cubicBezTo>
                  <a:cubicBezTo>
                    <a:pt x="14288" y="8983"/>
                    <a:pt x="13502" y="10769"/>
                    <a:pt x="12216" y="12127"/>
                  </a:cubicBezTo>
                  <a:cubicBezTo>
                    <a:pt x="10859" y="13412"/>
                    <a:pt x="9001" y="14198"/>
                    <a:pt x="7144" y="1419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9" name="Freeform: Shape 46">
              <a:extLst>
                <a:ext uri="{FF2B5EF4-FFF2-40B4-BE49-F238E27FC236}">
                  <a16:creationId xmlns:a16="http://schemas.microsoft.com/office/drawing/2014/main" id="{4B5C0061-957A-8BA5-8C08-417C4A715A87}"/>
                </a:ext>
              </a:extLst>
            </p:cNvPr>
            <p:cNvSpPr/>
            <p:nvPr/>
          </p:nvSpPr>
          <p:spPr>
            <a:xfrm>
              <a:off x="8107480" y="4584657"/>
              <a:ext cx="14287" cy="14198"/>
            </a:xfrm>
            <a:custGeom>
              <a:avLst/>
              <a:gdLst>
                <a:gd name="connsiteX0" fmla="*/ 7144 w 14287"/>
                <a:gd name="connsiteY0" fmla="*/ 14198 h 14198"/>
                <a:gd name="connsiteX1" fmla="*/ 2072 w 14287"/>
                <a:gd name="connsiteY1" fmla="*/ 12127 h 14198"/>
                <a:gd name="connsiteX2" fmla="*/ 0 w 14287"/>
                <a:gd name="connsiteY2" fmla="*/ 7054 h 14198"/>
                <a:gd name="connsiteX3" fmla="*/ 2072 w 14287"/>
                <a:gd name="connsiteY3" fmla="*/ 1982 h 14198"/>
                <a:gd name="connsiteX4" fmla="*/ 12216 w 14287"/>
                <a:gd name="connsiteY4" fmla="*/ 1982 h 14198"/>
                <a:gd name="connsiteX5" fmla="*/ 14288 w 14287"/>
                <a:gd name="connsiteY5" fmla="*/ 7054 h 14198"/>
                <a:gd name="connsiteX6" fmla="*/ 12216 w 14287"/>
                <a:gd name="connsiteY6" fmla="*/ 12127 h 14198"/>
                <a:gd name="connsiteX7" fmla="*/ 7144 w 14287"/>
                <a:gd name="connsiteY7" fmla="*/ 14198 h 141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287" h="14198">
                  <a:moveTo>
                    <a:pt x="7144" y="14198"/>
                  </a:moveTo>
                  <a:cubicBezTo>
                    <a:pt x="5286" y="14198"/>
                    <a:pt x="3429" y="13412"/>
                    <a:pt x="2072" y="12127"/>
                  </a:cubicBezTo>
                  <a:cubicBezTo>
                    <a:pt x="786" y="10769"/>
                    <a:pt x="0" y="8912"/>
                    <a:pt x="0" y="7054"/>
                  </a:cubicBezTo>
                  <a:cubicBezTo>
                    <a:pt x="0" y="5197"/>
                    <a:pt x="786" y="3340"/>
                    <a:pt x="2072" y="1982"/>
                  </a:cubicBezTo>
                  <a:cubicBezTo>
                    <a:pt x="4786" y="-661"/>
                    <a:pt x="9501" y="-661"/>
                    <a:pt x="12216" y="1982"/>
                  </a:cubicBezTo>
                  <a:cubicBezTo>
                    <a:pt x="13502" y="3340"/>
                    <a:pt x="14288" y="5197"/>
                    <a:pt x="14288" y="7054"/>
                  </a:cubicBezTo>
                  <a:cubicBezTo>
                    <a:pt x="14288" y="8912"/>
                    <a:pt x="13502" y="10769"/>
                    <a:pt x="12216" y="12127"/>
                  </a:cubicBezTo>
                  <a:cubicBezTo>
                    <a:pt x="10859" y="13412"/>
                    <a:pt x="9001" y="14198"/>
                    <a:pt x="7144" y="1419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0" name="Freeform: Shape 47">
              <a:extLst>
                <a:ext uri="{FF2B5EF4-FFF2-40B4-BE49-F238E27FC236}">
                  <a16:creationId xmlns:a16="http://schemas.microsoft.com/office/drawing/2014/main" id="{D7C06F9C-64AF-BD78-3852-C9CE804FDAEF}"/>
                </a:ext>
              </a:extLst>
            </p:cNvPr>
            <p:cNvSpPr/>
            <p:nvPr/>
          </p:nvSpPr>
          <p:spPr>
            <a:xfrm>
              <a:off x="8350368" y="4484555"/>
              <a:ext cx="14287" cy="42862"/>
            </a:xfrm>
            <a:custGeom>
              <a:avLst/>
              <a:gdLst>
                <a:gd name="connsiteX0" fmla="*/ 7144 w 14287"/>
                <a:gd name="connsiteY0" fmla="*/ 42863 h 42862"/>
                <a:gd name="connsiteX1" fmla="*/ 0 w 14287"/>
                <a:gd name="connsiteY1" fmla="*/ 35719 h 42862"/>
                <a:gd name="connsiteX2" fmla="*/ 0 w 14287"/>
                <a:gd name="connsiteY2" fmla="*/ 7144 h 42862"/>
                <a:gd name="connsiteX3" fmla="*/ 7144 w 14287"/>
                <a:gd name="connsiteY3" fmla="*/ 0 h 42862"/>
                <a:gd name="connsiteX4" fmla="*/ 14288 w 14287"/>
                <a:gd name="connsiteY4" fmla="*/ 7144 h 42862"/>
                <a:gd name="connsiteX5" fmla="*/ 14288 w 14287"/>
                <a:gd name="connsiteY5" fmla="*/ 35719 h 42862"/>
                <a:gd name="connsiteX6" fmla="*/ 7144 w 14287"/>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42862">
                  <a:moveTo>
                    <a:pt x="7144" y="42863"/>
                  </a:moveTo>
                  <a:cubicBezTo>
                    <a:pt x="3200" y="42863"/>
                    <a:pt x="0" y="39662"/>
                    <a:pt x="0" y="35719"/>
                  </a:cubicBezTo>
                  <a:lnTo>
                    <a:pt x="0" y="7144"/>
                  </a:lnTo>
                  <a:cubicBezTo>
                    <a:pt x="0" y="3200"/>
                    <a:pt x="3200" y="0"/>
                    <a:pt x="7144" y="0"/>
                  </a:cubicBezTo>
                  <a:cubicBezTo>
                    <a:pt x="11087" y="0"/>
                    <a:pt x="14288" y="3200"/>
                    <a:pt x="14288" y="7144"/>
                  </a:cubicBezTo>
                  <a:lnTo>
                    <a:pt x="14288" y="35719"/>
                  </a:lnTo>
                  <a:cubicBezTo>
                    <a:pt x="14288" y="39662"/>
                    <a:pt x="11087" y="42863"/>
                    <a:pt x="7144" y="42863"/>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1" name="Freeform: Shape 48">
              <a:extLst>
                <a:ext uri="{FF2B5EF4-FFF2-40B4-BE49-F238E27FC236}">
                  <a16:creationId xmlns:a16="http://schemas.microsoft.com/office/drawing/2014/main" id="{DD5FB9F1-941C-68F3-B937-778BD414B6E2}"/>
                </a:ext>
              </a:extLst>
            </p:cNvPr>
            <p:cNvSpPr/>
            <p:nvPr/>
          </p:nvSpPr>
          <p:spPr>
            <a:xfrm>
              <a:off x="8350368" y="4345252"/>
              <a:ext cx="14287" cy="96440"/>
            </a:xfrm>
            <a:custGeom>
              <a:avLst/>
              <a:gdLst>
                <a:gd name="connsiteX0" fmla="*/ 7144 w 14287"/>
                <a:gd name="connsiteY0" fmla="*/ 96441 h 96440"/>
                <a:gd name="connsiteX1" fmla="*/ 0 w 14287"/>
                <a:gd name="connsiteY1" fmla="*/ 89297 h 96440"/>
                <a:gd name="connsiteX2" fmla="*/ 0 w 14287"/>
                <a:gd name="connsiteY2" fmla="*/ 7144 h 96440"/>
                <a:gd name="connsiteX3" fmla="*/ 7144 w 14287"/>
                <a:gd name="connsiteY3" fmla="*/ 0 h 96440"/>
                <a:gd name="connsiteX4" fmla="*/ 14288 w 14287"/>
                <a:gd name="connsiteY4" fmla="*/ 7144 h 96440"/>
                <a:gd name="connsiteX5" fmla="*/ 14288 w 14287"/>
                <a:gd name="connsiteY5" fmla="*/ 89297 h 96440"/>
                <a:gd name="connsiteX6" fmla="*/ 7144 w 14287"/>
                <a:gd name="connsiteY6" fmla="*/ 96441 h 964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96440">
                  <a:moveTo>
                    <a:pt x="7144" y="96441"/>
                  </a:moveTo>
                  <a:cubicBezTo>
                    <a:pt x="3200" y="96441"/>
                    <a:pt x="0" y="93240"/>
                    <a:pt x="0" y="89297"/>
                  </a:cubicBezTo>
                  <a:lnTo>
                    <a:pt x="0" y="7144"/>
                  </a:lnTo>
                  <a:cubicBezTo>
                    <a:pt x="0" y="3200"/>
                    <a:pt x="3200" y="0"/>
                    <a:pt x="7144" y="0"/>
                  </a:cubicBezTo>
                  <a:cubicBezTo>
                    <a:pt x="11087" y="0"/>
                    <a:pt x="14288" y="3200"/>
                    <a:pt x="14288" y="7144"/>
                  </a:cubicBezTo>
                  <a:lnTo>
                    <a:pt x="14288" y="89297"/>
                  </a:lnTo>
                  <a:cubicBezTo>
                    <a:pt x="14288" y="93240"/>
                    <a:pt x="11087" y="96441"/>
                    <a:pt x="7144" y="96441"/>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2" name="Freeform: Shape 49">
              <a:extLst>
                <a:ext uri="{FF2B5EF4-FFF2-40B4-BE49-F238E27FC236}">
                  <a16:creationId xmlns:a16="http://schemas.microsoft.com/office/drawing/2014/main" id="{4EA8FA57-73EA-756B-5816-12E733F6FFEB}"/>
                </a:ext>
              </a:extLst>
            </p:cNvPr>
            <p:cNvSpPr/>
            <p:nvPr/>
          </p:nvSpPr>
          <p:spPr>
            <a:xfrm>
              <a:off x="8107480" y="4471639"/>
              <a:ext cx="14287" cy="98640"/>
            </a:xfrm>
            <a:custGeom>
              <a:avLst/>
              <a:gdLst>
                <a:gd name="connsiteX0" fmla="*/ 7144 w 14287"/>
                <a:gd name="connsiteY0" fmla="*/ 98641 h 98640"/>
                <a:gd name="connsiteX1" fmla="*/ 0 w 14287"/>
                <a:gd name="connsiteY1" fmla="*/ 91497 h 98640"/>
                <a:gd name="connsiteX2" fmla="*/ 0 w 14287"/>
                <a:gd name="connsiteY2" fmla="*/ 7144 h 98640"/>
                <a:gd name="connsiteX3" fmla="*/ 7144 w 14287"/>
                <a:gd name="connsiteY3" fmla="*/ 0 h 98640"/>
                <a:gd name="connsiteX4" fmla="*/ 14288 w 14287"/>
                <a:gd name="connsiteY4" fmla="*/ 7144 h 98640"/>
                <a:gd name="connsiteX5" fmla="*/ 14288 w 14287"/>
                <a:gd name="connsiteY5" fmla="*/ 91497 h 98640"/>
                <a:gd name="connsiteX6" fmla="*/ 7144 w 14287"/>
                <a:gd name="connsiteY6" fmla="*/ 98641 h 98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98640">
                  <a:moveTo>
                    <a:pt x="7144" y="98641"/>
                  </a:moveTo>
                  <a:cubicBezTo>
                    <a:pt x="3200" y="98641"/>
                    <a:pt x="0" y="95440"/>
                    <a:pt x="0" y="91497"/>
                  </a:cubicBezTo>
                  <a:lnTo>
                    <a:pt x="0" y="7144"/>
                  </a:lnTo>
                  <a:cubicBezTo>
                    <a:pt x="0" y="3200"/>
                    <a:pt x="3200" y="0"/>
                    <a:pt x="7144" y="0"/>
                  </a:cubicBezTo>
                  <a:cubicBezTo>
                    <a:pt x="11087" y="0"/>
                    <a:pt x="14288" y="3200"/>
                    <a:pt x="14288" y="7144"/>
                  </a:cubicBezTo>
                  <a:lnTo>
                    <a:pt x="14288" y="91497"/>
                  </a:lnTo>
                  <a:cubicBezTo>
                    <a:pt x="14288" y="95440"/>
                    <a:pt x="11087" y="98641"/>
                    <a:pt x="7144" y="98641"/>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3" name="Freeform: Shape 50">
              <a:extLst>
                <a:ext uri="{FF2B5EF4-FFF2-40B4-BE49-F238E27FC236}">
                  <a16:creationId xmlns:a16="http://schemas.microsoft.com/office/drawing/2014/main" id="{74ED098E-7EEC-4C6B-1A56-8C06AD33C4AC}"/>
                </a:ext>
              </a:extLst>
            </p:cNvPr>
            <p:cNvSpPr/>
            <p:nvPr/>
          </p:nvSpPr>
          <p:spPr>
            <a:xfrm>
              <a:off x="8107480" y="4613142"/>
              <a:ext cx="14287" cy="42862"/>
            </a:xfrm>
            <a:custGeom>
              <a:avLst/>
              <a:gdLst>
                <a:gd name="connsiteX0" fmla="*/ 7144 w 14287"/>
                <a:gd name="connsiteY0" fmla="*/ 42863 h 42862"/>
                <a:gd name="connsiteX1" fmla="*/ 0 w 14287"/>
                <a:gd name="connsiteY1" fmla="*/ 35719 h 42862"/>
                <a:gd name="connsiteX2" fmla="*/ 0 w 14287"/>
                <a:gd name="connsiteY2" fmla="*/ 7144 h 42862"/>
                <a:gd name="connsiteX3" fmla="*/ 7144 w 14287"/>
                <a:gd name="connsiteY3" fmla="*/ 0 h 42862"/>
                <a:gd name="connsiteX4" fmla="*/ 14288 w 14287"/>
                <a:gd name="connsiteY4" fmla="*/ 7144 h 42862"/>
                <a:gd name="connsiteX5" fmla="*/ 14288 w 14287"/>
                <a:gd name="connsiteY5" fmla="*/ 35719 h 42862"/>
                <a:gd name="connsiteX6" fmla="*/ 7144 w 14287"/>
                <a:gd name="connsiteY6" fmla="*/ 42863 h 42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42862">
                  <a:moveTo>
                    <a:pt x="7144" y="42863"/>
                  </a:moveTo>
                  <a:cubicBezTo>
                    <a:pt x="3200" y="42863"/>
                    <a:pt x="0" y="39662"/>
                    <a:pt x="0" y="35719"/>
                  </a:cubicBezTo>
                  <a:lnTo>
                    <a:pt x="0" y="7144"/>
                  </a:lnTo>
                  <a:cubicBezTo>
                    <a:pt x="0" y="3200"/>
                    <a:pt x="3200" y="0"/>
                    <a:pt x="7144" y="0"/>
                  </a:cubicBezTo>
                  <a:cubicBezTo>
                    <a:pt x="11087" y="0"/>
                    <a:pt x="14288" y="3200"/>
                    <a:pt x="14288" y="7144"/>
                  </a:cubicBezTo>
                  <a:lnTo>
                    <a:pt x="14288" y="35719"/>
                  </a:lnTo>
                  <a:cubicBezTo>
                    <a:pt x="14288" y="39662"/>
                    <a:pt x="11087" y="42863"/>
                    <a:pt x="7144" y="42863"/>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4" name="Freeform: Shape 51">
              <a:extLst>
                <a:ext uri="{FF2B5EF4-FFF2-40B4-BE49-F238E27FC236}">
                  <a16:creationId xmlns:a16="http://schemas.microsoft.com/office/drawing/2014/main" id="{156D5FF4-27B9-AF3D-BFDA-02852ABFBA5D}"/>
                </a:ext>
              </a:extLst>
            </p:cNvPr>
            <p:cNvSpPr/>
            <p:nvPr/>
          </p:nvSpPr>
          <p:spPr>
            <a:xfrm>
              <a:off x="8201271" y="4527417"/>
              <a:ext cx="14287" cy="125072"/>
            </a:xfrm>
            <a:custGeom>
              <a:avLst/>
              <a:gdLst>
                <a:gd name="connsiteX0" fmla="*/ 7144 w 14287"/>
                <a:gd name="connsiteY0" fmla="*/ 125073 h 125072"/>
                <a:gd name="connsiteX1" fmla="*/ 0 w 14287"/>
                <a:gd name="connsiteY1" fmla="*/ 117929 h 125072"/>
                <a:gd name="connsiteX2" fmla="*/ 0 w 14287"/>
                <a:gd name="connsiteY2" fmla="*/ 7144 h 125072"/>
                <a:gd name="connsiteX3" fmla="*/ 7144 w 14287"/>
                <a:gd name="connsiteY3" fmla="*/ 0 h 125072"/>
                <a:gd name="connsiteX4" fmla="*/ 14288 w 14287"/>
                <a:gd name="connsiteY4" fmla="*/ 7144 h 125072"/>
                <a:gd name="connsiteX5" fmla="*/ 14288 w 14287"/>
                <a:gd name="connsiteY5" fmla="*/ 117929 h 125072"/>
                <a:gd name="connsiteX6" fmla="*/ 7144 w 14287"/>
                <a:gd name="connsiteY6" fmla="*/ 125073 h 1250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125072">
                  <a:moveTo>
                    <a:pt x="7144" y="125073"/>
                  </a:moveTo>
                  <a:cubicBezTo>
                    <a:pt x="3200" y="125073"/>
                    <a:pt x="0" y="121872"/>
                    <a:pt x="0" y="117929"/>
                  </a:cubicBezTo>
                  <a:lnTo>
                    <a:pt x="0" y="7144"/>
                  </a:lnTo>
                  <a:cubicBezTo>
                    <a:pt x="0" y="3200"/>
                    <a:pt x="3200" y="0"/>
                    <a:pt x="7144" y="0"/>
                  </a:cubicBezTo>
                  <a:cubicBezTo>
                    <a:pt x="11087" y="0"/>
                    <a:pt x="14288" y="3200"/>
                    <a:pt x="14288" y="7144"/>
                  </a:cubicBezTo>
                  <a:lnTo>
                    <a:pt x="14288" y="117929"/>
                  </a:lnTo>
                  <a:cubicBezTo>
                    <a:pt x="14288" y="121872"/>
                    <a:pt x="11094" y="125073"/>
                    <a:pt x="7144" y="125073"/>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5" name="Freeform: Shape 52">
              <a:extLst>
                <a:ext uri="{FF2B5EF4-FFF2-40B4-BE49-F238E27FC236}">
                  <a16:creationId xmlns:a16="http://schemas.microsoft.com/office/drawing/2014/main" id="{35356742-0C3C-09A5-87DA-731E18CE726F}"/>
                </a:ext>
              </a:extLst>
            </p:cNvPr>
            <p:cNvSpPr/>
            <p:nvPr/>
          </p:nvSpPr>
          <p:spPr>
            <a:xfrm>
              <a:off x="8336080" y="4513130"/>
              <a:ext cx="28575" cy="28575"/>
            </a:xfrm>
            <a:custGeom>
              <a:avLst/>
              <a:gdLst>
                <a:gd name="connsiteX0" fmla="*/ 7144 w 28575"/>
                <a:gd name="connsiteY0" fmla="*/ 28575 h 28575"/>
                <a:gd name="connsiteX1" fmla="*/ 0 w 28575"/>
                <a:gd name="connsiteY1" fmla="*/ 21431 h 28575"/>
                <a:gd name="connsiteX2" fmla="*/ 7144 w 28575"/>
                <a:gd name="connsiteY2" fmla="*/ 14288 h 28575"/>
                <a:gd name="connsiteX3" fmla="*/ 14288 w 28575"/>
                <a:gd name="connsiteY3" fmla="*/ 7144 h 28575"/>
                <a:gd name="connsiteX4" fmla="*/ 21431 w 28575"/>
                <a:gd name="connsiteY4" fmla="*/ 0 h 28575"/>
                <a:gd name="connsiteX5" fmla="*/ 28575 w 28575"/>
                <a:gd name="connsiteY5" fmla="*/ 7144 h 28575"/>
                <a:gd name="connsiteX6" fmla="*/ 7144 w 28575"/>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7144" y="28575"/>
                  </a:moveTo>
                  <a:cubicBezTo>
                    <a:pt x="3200" y="28575"/>
                    <a:pt x="0" y="25375"/>
                    <a:pt x="0" y="21431"/>
                  </a:cubicBezTo>
                  <a:cubicBezTo>
                    <a:pt x="0" y="17488"/>
                    <a:pt x="3200" y="14288"/>
                    <a:pt x="7144" y="14288"/>
                  </a:cubicBezTo>
                  <a:cubicBezTo>
                    <a:pt x="11080" y="14288"/>
                    <a:pt x="14288" y="11080"/>
                    <a:pt x="14288" y="7144"/>
                  </a:cubicBezTo>
                  <a:cubicBezTo>
                    <a:pt x="14288" y="3200"/>
                    <a:pt x="17488" y="0"/>
                    <a:pt x="21431" y="0"/>
                  </a:cubicBezTo>
                  <a:cubicBezTo>
                    <a:pt x="25375" y="0"/>
                    <a:pt x="28575" y="3200"/>
                    <a:pt x="28575" y="7144"/>
                  </a:cubicBezTo>
                  <a:cubicBezTo>
                    <a:pt x="28575" y="18960"/>
                    <a:pt x="18960" y="28575"/>
                    <a:pt x="7144" y="28575"/>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6" name="Freeform: Shape 53">
              <a:extLst>
                <a:ext uri="{FF2B5EF4-FFF2-40B4-BE49-F238E27FC236}">
                  <a16:creationId xmlns:a16="http://schemas.microsoft.com/office/drawing/2014/main" id="{C02600D5-AF3F-391B-EB77-9319EC8C6C51}"/>
                </a:ext>
              </a:extLst>
            </p:cNvPr>
            <p:cNvSpPr/>
            <p:nvPr/>
          </p:nvSpPr>
          <p:spPr>
            <a:xfrm>
              <a:off x="8107480" y="4527417"/>
              <a:ext cx="242887" cy="14287"/>
            </a:xfrm>
            <a:custGeom>
              <a:avLst/>
              <a:gdLst>
                <a:gd name="connsiteX0" fmla="*/ 235744 w 242887"/>
                <a:gd name="connsiteY0" fmla="*/ 14288 h 14287"/>
                <a:gd name="connsiteX1" fmla="*/ 7144 w 242887"/>
                <a:gd name="connsiteY1" fmla="*/ 14288 h 14287"/>
                <a:gd name="connsiteX2" fmla="*/ 0 w 242887"/>
                <a:gd name="connsiteY2" fmla="*/ 7144 h 14287"/>
                <a:gd name="connsiteX3" fmla="*/ 7144 w 242887"/>
                <a:gd name="connsiteY3" fmla="*/ 0 h 14287"/>
                <a:gd name="connsiteX4" fmla="*/ 235744 w 242887"/>
                <a:gd name="connsiteY4" fmla="*/ 0 h 14287"/>
                <a:gd name="connsiteX5" fmla="*/ 242888 w 242887"/>
                <a:gd name="connsiteY5" fmla="*/ 7144 h 14287"/>
                <a:gd name="connsiteX6" fmla="*/ 235744 w 242887"/>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42887" h="14287">
                  <a:moveTo>
                    <a:pt x="235744" y="14288"/>
                  </a:moveTo>
                  <a:lnTo>
                    <a:pt x="7144" y="14288"/>
                  </a:lnTo>
                  <a:cubicBezTo>
                    <a:pt x="3200" y="14288"/>
                    <a:pt x="0" y="11087"/>
                    <a:pt x="0" y="7144"/>
                  </a:cubicBezTo>
                  <a:cubicBezTo>
                    <a:pt x="0" y="3200"/>
                    <a:pt x="3200" y="0"/>
                    <a:pt x="7144" y="0"/>
                  </a:cubicBezTo>
                  <a:lnTo>
                    <a:pt x="235744" y="0"/>
                  </a:lnTo>
                  <a:cubicBezTo>
                    <a:pt x="239687" y="0"/>
                    <a:pt x="242888" y="3200"/>
                    <a:pt x="242888" y="7144"/>
                  </a:cubicBezTo>
                  <a:cubicBezTo>
                    <a:pt x="242888" y="11087"/>
                    <a:pt x="239687" y="14288"/>
                    <a:pt x="235744" y="1428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7" name="Freeform: Shape 54">
              <a:extLst>
                <a:ext uri="{FF2B5EF4-FFF2-40B4-BE49-F238E27FC236}">
                  <a16:creationId xmlns:a16="http://schemas.microsoft.com/office/drawing/2014/main" id="{6ED00EF1-2F29-BA29-11D8-33515CB60CDE}"/>
                </a:ext>
              </a:extLst>
            </p:cNvPr>
            <p:cNvSpPr/>
            <p:nvPr/>
          </p:nvSpPr>
          <p:spPr>
            <a:xfrm>
              <a:off x="8202949" y="4402402"/>
              <a:ext cx="118843" cy="14287"/>
            </a:xfrm>
            <a:custGeom>
              <a:avLst/>
              <a:gdLst>
                <a:gd name="connsiteX0" fmla="*/ 111700 w 118843"/>
                <a:gd name="connsiteY0" fmla="*/ 14288 h 14287"/>
                <a:gd name="connsiteX1" fmla="*/ 7144 w 118843"/>
                <a:gd name="connsiteY1" fmla="*/ 14288 h 14287"/>
                <a:gd name="connsiteX2" fmla="*/ 0 w 118843"/>
                <a:gd name="connsiteY2" fmla="*/ 7144 h 14287"/>
                <a:gd name="connsiteX3" fmla="*/ 7144 w 118843"/>
                <a:gd name="connsiteY3" fmla="*/ 0 h 14287"/>
                <a:gd name="connsiteX4" fmla="*/ 111700 w 118843"/>
                <a:gd name="connsiteY4" fmla="*/ 0 h 14287"/>
                <a:gd name="connsiteX5" fmla="*/ 118843 w 118843"/>
                <a:gd name="connsiteY5" fmla="*/ 7144 h 14287"/>
                <a:gd name="connsiteX6" fmla="*/ 111700 w 118843"/>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843" h="14287">
                  <a:moveTo>
                    <a:pt x="111700" y="14288"/>
                  </a:moveTo>
                  <a:lnTo>
                    <a:pt x="7144" y="14288"/>
                  </a:lnTo>
                  <a:cubicBezTo>
                    <a:pt x="3200" y="14288"/>
                    <a:pt x="0" y="11087"/>
                    <a:pt x="0" y="7144"/>
                  </a:cubicBezTo>
                  <a:cubicBezTo>
                    <a:pt x="0" y="3200"/>
                    <a:pt x="3200" y="0"/>
                    <a:pt x="7144" y="0"/>
                  </a:cubicBezTo>
                  <a:lnTo>
                    <a:pt x="111700" y="0"/>
                  </a:lnTo>
                  <a:cubicBezTo>
                    <a:pt x="115643" y="0"/>
                    <a:pt x="118843" y="3200"/>
                    <a:pt x="118843" y="7144"/>
                  </a:cubicBezTo>
                  <a:cubicBezTo>
                    <a:pt x="118843" y="11087"/>
                    <a:pt x="115643" y="14288"/>
                    <a:pt x="111700" y="1428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8" name="Freeform: Shape 55">
              <a:extLst>
                <a:ext uri="{FF2B5EF4-FFF2-40B4-BE49-F238E27FC236}">
                  <a16:creationId xmlns:a16="http://schemas.microsoft.com/office/drawing/2014/main" id="{B028BCA0-39E8-BF2A-91DB-8A0600CEDFC8}"/>
                </a:ext>
              </a:extLst>
            </p:cNvPr>
            <p:cNvSpPr/>
            <p:nvPr/>
          </p:nvSpPr>
          <p:spPr>
            <a:xfrm>
              <a:off x="8210957" y="4430977"/>
              <a:ext cx="110835" cy="14287"/>
            </a:xfrm>
            <a:custGeom>
              <a:avLst/>
              <a:gdLst>
                <a:gd name="connsiteX0" fmla="*/ 103692 w 110835"/>
                <a:gd name="connsiteY0" fmla="*/ 14288 h 14287"/>
                <a:gd name="connsiteX1" fmla="*/ 7144 w 110835"/>
                <a:gd name="connsiteY1" fmla="*/ 14288 h 14287"/>
                <a:gd name="connsiteX2" fmla="*/ 0 w 110835"/>
                <a:gd name="connsiteY2" fmla="*/ 7144 h 14287"/>
                <a:gd name="connsiteX3" fmla="*/ 7144 w 110835"/>
                <a:gd name="connsiteY3" fmla="*/ 0 h 14287"/>
                <a:gd name="connsiteX4" fmla="*/ 103692 w 110835"/>
                <a:gd name="connsiteY4" fmla="*/ 0 h 14287"/>
                <a:gd name="connsiteX5" fmla="*/ 110835 w 110835"/>
                <a:gd name="connsiteY5" fmla="*/ 7144 h 14287"/>
                <a:gd name="connsiteX6" fmla="*/ 103692 w 110835"/>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0835" h="14287">
                  <a:moveTo>
                    <a:pt x="103692" y="14288"/>
                  </a:moveTo>
                  <a:lnTo>
                    <a:pt x="7144" y="14288"/>
                  </a:lnTo>
                  <a:cubicBezTo>
                    <a:pt x="3200" y="14288"/>
                    <a:pt x="0" y="11087"/>
                    <a:pt x="0" y="7144"/>
                  </a:cubicBezTo>
                  <a:cubicBezTo>
                    <a:pt x="0" y="3200"/>
                    <a:pt x="3200" y="0"/>
                    <a:pt x="7144" y="0"/>
                  </a:cubicBezTo>
                  <a:lnTo>
                    <a:pt x="103692" y="0"/>
                  </a:lnTo>
                  <a:cubicBezTo>
                    <a:pt x="107635" y="0"/>
                    <a:pt x="110835" y="3200"/>
                    <a:pt x="110835" y="7144"/>
                  </a:cubicBezTo>
                  <a:cubicBezTo>
                    <a:pt x="110835" y="11087"/>
                    <a:pt x="107635" y="14288"/>
                    <a:pt x="103692" y="1428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9" name="Freeform: Shape 56">
              <a:extLst>
                <a:ext uri="{FF2B5EF4-FFF2-40B4-BE49-F238E27FC236}">
                  <a16:creationId xmlns:a16="http://schemas.microsoft.com/office/drawing/2014/main" id="{894B29BF-FD09-0859-4699-1C7DF6561597}"/>
                </a:ext>
              </a:extLst>
            </p:cNvPr>
            <p:cNvSpPr/>
            <p:nvPr/>
          </p:nvSpPr>
          <p:spPr>
            <a:xfrm>
              <a:off x="8196741" y="4459552"/>
              <a:ext cx="125051" cy="14287"/>
            </a:xfrm>
            <a:custGeom>
              <a:avLst/>
              <a:gdLst>
                <a:gd name="connsiteX0" fmla="*/ 117908 w 125051"/>
                <a:gd name="connsiteY0" fmla="*/ 14288 h 14287"/>
                <a:gd name="connsiteX1" fmla="*/ 7144 w 125051"/>
                <a:gd name="connsiteY1" fmla="*/ 14288 h 14287"/>
                <a:gd name="connsiteX2" fmla="*/ 0 w 125051"/>
                <a:gd name="connsiteY2" fmla="*/ 7144 h 14287"/>
                <a:gd name="connsiteX3" fmla="*/ 7144 w 125051"/>
                <a:gd name="connsiteY3" fmla="*/ 0 h 14287"/>
                <a:gd name="connsiteX4" fmla="*/ 117908 w 125051"/>
                <a:gd name="connsiteY4" fmla="*/ 0 h 14287"/>
                <a:gd name="connsiteX5" fmla="*/ 125051 w 125051"/>
                <a:gd name="connsiteY5" fmla="*/ 7144 h 14287"/>
                <a:gd name="connsiteX6" fmla="*/ 117908 w 125051"/>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5051" h="14287">
                  <a:moveTo>
                    <a:pt x="117908" y="14288"/>
                  </a:moveTo>
                  <a:lnTo>
                    <a:pt x="7144" y="14288"/>
                  </a:lnTo>
                  <a:cubicBezTo>
                    <a:pt x="3200" y="14288"/>
                    <a:pt x="0" y="11087"/>
                    <a:pt x="0" y="7144"/>
                  </a:cubicBezTo>
                  <a:cubicBezTo>
                    <a:pt x="0" y="3200"/>
                    <a:pt x="3200" y="0"/>
                    <a:pt x="7144" y="0"/>
                  </a:cubicBezTo>
                  <a:lnTo>
                    <a:pt x="117908" y="0"/>
                  </a:lnTo>
                  <a:cubicBezTo>
                    <a:pt x="121851" y="0"/>
                    <a:pt x="125051" y="3200"/>
                    <a:pt x="125051" y="7144"/>
                  </a:cubicBezTo>
                  <a:cubicBezTo>
                    <a:pt x="125051" y="11087"/>
                    <a:pt x="121851" y="14288"/>
                    <a:pt x="117908" y="1428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0" name="Freeform: Shape 57">
              <a:extLst>
                <a:ext uri="{FF2B5EF4-FFF2-40B4-BE49-F238E27FC236}">
                  <a16:creationId xmlns:a16="http://schemas.microsoft.com/office/drawing/2014/main" id="{90B63A75-5ED0-E1D9-61D9-34435BDEEE0A}"/>
                </a:ext>
              </a:extLst>
            </p:cNvPr>
            <p:cNvSpPr/>
            <p:nvPr/>
          </p:nvSpPr>
          <p:spPr>
            <a:xfrm>
              <a:off x="8143199" y="4373827"/>
              <a:ext cx="150018" cy="14287"/>
            </a:xfrm>
            <a:custGeom>
              <a:avLst/>
              <a:gdLst>
                <a:gd name="connsiteX0" fmla="*/ 142875 w 150018"/>
                <a:gd name="connsiteY0" fmla="*/ 14288 h 14287"/>
                <a:gd name="connsiteX1" fmla="*/ 7144 w 150018"/>
                <a:gd name="connsiteY1" fmla="*/ 14288 h 14287"/>
                <a:gd name="connsiteX2" fmla="*/ 0 w 150018"/>
                <a:gd name="connsiteY2" fmla="*/ 7144 h 14287"/>
                <a:gd name="connsiteX3" fmla="*/ 7144 w 150018"/>
                <a:gd name="connsiteY3" fmla="*/ 0 h 14287"/>
                <a:gd name="connsiteX4" fmla="*/ 142875 w 150018"/>
                <a:gd name="connsiteY4" fmla="*/ 0 h 14287"/>
                <a:gd name="connsiteX5" fmla="*/ 150019 w 150018"/>
                <a:gd name="connsiteY5" fmla="*/ 7144 h 14287"/>
                <a:gd name="connsiteX6" fmla="*/ 142875 w 150018"/>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0018" h="14287">
                  <a:moveTo>
                    <a:pt x="142875" y="14288"/>
                  </a:moveTo>
                  <a:lnTo>
                    <a:pt x="7144" y="14288"/>
                  </a:lnTo>
                  <a:cubicBezTo>
                    <a:pt x="3200" y="14288"/>
                    <a:pt x="0" y="11087"/>
                    <a:pt x="0" y="7144"/>
                  </a:cubicBezTo>
                  <a:cubicBezTo>
                    <a:pt x="0" y="3200"/>
                    <a:pt x="3200" y="0"/>
                    <a:pt x="7144" y="0"/>
                  </a:cubicBezTo>
                  <a:lnTo>
                    <a:pt x="142875" y="0"/>
                  </a:lnTo>
                  <a:cubicBezTo>
                    <a:pt x="146818" y="0"/>
                    <a:pt x="150019" y="3200"/>
                    <a:pt x="150019" y="7144"/>
                  </a:cubicBezTo>
                  <a:cubicBezTo>
                    <a:pt x="150019" y="11087"/>
                    <a:pt x="146818" y="14288"/>
                    <a:pt x="142875" y="1428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1" name="Freeform: Shape 58">
              <a:extLst>
                <a:ext uri="{FF2B5EF4-FFF2-40B4-BE49-F238E27FC236}">
                  <a16:creationId xmlns:a16="http://schemas.microsoft.com/office/drawing/2014/main" id="{3B8DB98D-5250-554A-C34E-34CE1D681420}"/>
                </a:ext>
              </a:extLst>
            </p:cNvPr>
            <p:cNvSpPr/>
            <p:nvPr/>
          </p:nvSpPr>
          <p:spPr>
            <a:xfrm>
              <a:off x="8211065" y="4316677"/>
              <a:ext cx="14287" cy="28575"/>
            </a:xfrm>
            <a:custGeom>
              <a:avLst/>
              <a:gdLst>
                <a:gd name="connsiteX0" fmla="*/ 7144 w 14287"/>
                <a:gd name="connsiteY0" fmla="*/ 28575 h 28575"/>
                <a:gd name="connsiteX1" fmla="*/ 0 w 14287"/>
                <a:gd name="connsiteY1" fmla="*/ 21431 h 28575"/>
                <a:gd name="connsiteX2" fmla="*/ 0 w 14287"/>
                <a:gd name="connsiteY2" fmla="*/ 7144 h 28575"/>
                <a:gd name="connsiteX3" fmla="*/ 7144 w 14287"/>
                <a:gd name="connsiteY3" fmla="*/ 0 h 28575"/>
                <a:gd name="connsiteX4" fmla="*/ 14288 w 14287"/>
                <a:gd name="connsiteY4" fmla="*/ 7144 h 28575"/>
                <a:gd name="connsiteX5" fmla="*/ 14288 w 14287"/>
                <a:gd name="connsiteY5" fmla="*/ 21431 h 28575"/>
                <a:gd name="connsiteX6" fmla="*/ 7144 w 14287"/>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28575">
                  <a:moveTo>
                    <a:pt x="7144" y="28575"/>
                  </a:moveTo>
                  <a:cubicBezTo>
                    <a:pt x="3200" y="28575"/>
                    <a:pt x="0" y="25375"/>
                    <a:pt x="0" y="21431"/>
                  </a:cubicBezTo>
                  <a:lnTo>
                    <a:pt x="0" y="7144"/>
                  </a:lnTo>
                  <a:cubicBezTo>
                    <a:pt x="0" y="3200"/>
                    <a:pt x="3200" y="0"/>
                    <a:pt x="7144" y="0"/>
                  </a:cubicBezTo>
                  <a:cubicBezTo>
                    <a:pt x="11087" y="0"/>
                    <a:pt x="14288" y="3200"/>
                    <a:pt x="14288" y="7144"/>
                  </a:cubicBezTo>
                  <a:lnTo>
                    <a:pt x="14288" y="21431"/>
                  </a:lnTo>
                  <a:cubicBezTo>
                    <a:pt x="14288" y="25375"/>
                    <a:pt x="11087" y="28575"/>
                    <a:pt x="7144" y="28575"/>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2" name="Freeform: Shape 59">
              <a:extLst>
                <a:ext uri="{FF2B5EF4-FFF2-40B4-BE49-F238E27FC236}">
                  <a16:creationId xmlns:a16="http://schemas.microsoft.com/office/drawing/2014/main" id="{650A84C2-EE3B-322B-ADDA-04CA1EB54FF1}"/>
                </a:ext>
              </a:extLst>
            </p:cNvPr>
            <p:cNvSpPr/>
            <p:nvPr/>
          </p:nvSpPr>
          <p:spPr>
            <a:xfrm>
              <a:off x="8071762" y="4345252"/>
              <a:ext cx="14287" cy="42833"/>
            </a:xfrm>
            <a:custGeom>
              <a:avLst/>
              <a:gdLst>
                <a:gd name="connsiteX0" fmla="*/ 7144 w 14287"/>
                <a:gd name="connsiteY0" fmla="*/ 42834 h 42833"/>
                <a:gd name="connsiteX1" fmla="*/ 0 w 14287"/>
                <a:gd name="connsiteY1" fmla="*/ 35690 h 42833"/>
                <a:gd name="connsiteX2" fmla="*/ 0 w 14287"/>
                <a:gd name="connsiteY2" fmla="*/ 7144 h 42833"/>
                <a:gd name="connsiteX3" fmla="*/ 7144 w 14287"/>
                <a:gd name="connsiteY3" fmla="*/ 0 h 42833"/>
                <a:gd name="connsiteX4" fmla="*/ 14288 w 14287"/>
                <a:gd name="connsiteY4" fmla="*/ 7144 h 42833"/>
                <a:gd name="connsiteX5" fmla="*/ 14288 w 14287"/>
                <a:gd name="connsiteY5" fmla="*/ 35690 h 42833"/>
                <a:gd name="connsiteX6" fmla="*/ 7144 w 14287"/>
                <a:gd name="connsiteY6" fmla="*/ 42834 h 428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42833">
                  <a:moveTo>
                    <a:pt x="7144" y="42834"/>
                  </a:moveTo>
                  <a:cubicBezTo>
                    <a:pt x="3200" y="42834"/>
                    <a:pt x="0" y="39634"/>
                    <a:pt x="0" y="35690"/>
                  </a:cubicBezTo>
                  <a:lnTo>
                    <a:pt x="0" y="7144"/>
                  </a:lnTo>
                  <a:cubicBezTo>
                    <a:pt x="0" y="3200"/>
                    <a:pt x="3200" y="0"/>
                    <a:pt x="7144" y="0"/>
                  </a:cubicBezTo>
                  <a:cubicBezTo>
                    <a:pt x="11087" y="0"/>
                    <a:pt x="14288" y="3200"/>
                    <a:pt x="14288" y="7144"/>
                  </a:cubicBezTo>
                  <a:lnTo>
                    <a:pt x="14288" y="35690"/>
                  </a:lnTo>
                  <a:cubicBezTo>
                    <a:pt x="14288" y="39634"/>
                    <a:pt x="11087" y="42834"/>
                    <a:pt x="7144" y="42834"/>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3" name="Freeform: Shape 60">
              <a:extLst>
                <a:ext uri="{FF2B5EF4-FFF2-40B4-BE49-F238E27FC236}">
                  <a16:creationId xmlns:a16="http://schemas.microsoft.com/office/drawing/2014/main" id="{5A48F8CB-EC56-5C9E-BC82-D8D3352265DC}"/>
                </a:ext>
              </a:extLst>
            </p:cNvPr>
            <p:cNvSpPr/>
            <p:nvPr/>
          </p:nvSpPr>
          <p:spPr>
            <a:xfrm>
              <a:off x="8071762" y="4330964"/>
              <a:ext cx="28575" cy="28575"/>
            </a:xfrm>
            <a:custGeom>
              <a:avLst/>
              <a:gdLst>
                <a:gd name="connsiteX0" fmla="*/ 7144 w 28575"/>
                <a:gd name="connsiteY0" fmla="*/ 28575 h 28575"/>
                <a:gd name="connsiteX1" fmla="*/ 0 w 28575"/>
                <a:gd name="connsiteY1" fmla="*/ 21431 h 28575"/>
                <a:gd name="connsiteX2" fmla="*/ 21431 w 28575"/>
                <a:gd name="connsiteY2" fmla="*/ 0 h 28575"/>
                <a:gd name="connsiteX3" fmla="*/ 28575 w 28575"/>
                <a:gd name="connsiteY3" fmla="*/ 7144 h 28575"/>
                <a:gd name="connsiteX4" fmla="*/ 21431 w 28575"/>
                <a:gd name="connsiteY4" fmla="*/ 14288 h 28575"/>
                <a:gd name="connsiteX5" fmla="*/ 14288 w 28575"/>
                <a:gd name="connsiteY5" fmla="*/ 21431 h 28575"/>
                <a:gd name="connsiteX6" fmla="*/ 7144 w 28575"/>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7144" y="28575"/>
                  </a:moveTo>
                  <a:cubicBezTo>
                    <a:pt x="3200" y="28575"/>
                    <a:pt x="0" y="25375"/>
                    <a:pt x="0" y="21431"/>
                  </a:cubicBezTo>
                  <a:cubicBezTo>
                    <a:pt x="0" y="9615"/>
                    <a:pt x="9615" y="0"/>
                    <a:pt x="21431" y="0"/>
                  </a:cubicBezTo>
                  <a:cubicBezTo>
                    <a:pt x="25375" y="0"/>
                    <a:pt x="28575" y="3200"/>
                    <a:pt x="28575" y="7144"/>
                  </a:cubicBezTo>
                  <a:cubicBezTo>
                    <a:pt x="28575" y="11087"/>
                    <a:pt x="25375" y="14288"/>
                    <a:pt x="21431" y="14288"/>
                  </a:cubicBezTo>
                  <a:cubicBezTo>
                    <a:pt x="17495" y="14288"/>
                    <a:pt x="14288" y="17495"/>
                    <a:pt x="14288" y="21431"/>
                  </a:cubicBezTo>
                  <a:cubicBezTo>
                    <a:pt x="14288" y="25375"/>
                    <a:pt x="11087" y="28575"/>
                    <a:pt x="7144" y="28575"/>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4" name="Freeform: Shape 61">
              <a:extLst>
                <a:ext uri="{FF2B5EF4-FFF2-40B4-BE49-F238E27FC236}">
                  <a16:creationId xmlns:a16="http://schemas.microsoft.com/office/drawing/2014/main" id="{24C87269-FD60-7B88-B5DC-51E183E148C9}"/>
                </a:ext>
              </a:extLst>
            </p:cNvPr>
            <p:cNvSpPr/>
            <p:nvPr/>
          </p:nvSpPr>
          <p:spPr>
            <a:xfrm>
              <a:off x="8086049" y="4330964"/>
              <a:ext cx="264318" cy="14287"/>
            </a:xfrm>
            <a:custGeom>
              <a:avLst/>
              <a:gdLst>
                <a:gd name="connsiteX0" fmla="*/ 257175 w 264318"/>
                <a:gd name="connsiteY0" fmla="*/ 14288 h 14287"/>
                <a:gd name="connsiteX1" fmla="*/ 7144 w 264318"/>
                <a:gd name="connsiteY1" fmla="*/ 14288 h 14287"/>
                <a:gd name="connsiteX2" fmla="*/ 0 w 264318"/>
                <a:gd name="connsiteY2" fmla="*/ 7144 h 14287"/>
                <a:gd name="connsiteX3" fmla="*/ 7144 w 264318"/>
                <a:gd name="connsiteY3" fmla="*/ 0 h 14287"/>
                <a:gd name="connsiteX4" fmla="*/ 257175 w 264318"/>
                <a:gd name="connsiteY4" fmla="*/ 0 h 14287"/>
                <a:gd name="connsiteX5" fmla="*/ 264319 w 264318"/>
                <a:gd name="connsiteY5" fmla="*/ 7144 h 14287"/>
                <a:gd name="connsiteX6" fmla="*/ 257175 w 264318"/>
                <a:gd name="connsiteY6" fmla="*/ 14288 h 14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4318" h="14287">
                  <a:moveTo>
                    <a:pt x="257175" y="14288"/>
                  </a:moveTo>
                  <a:lnTo>
                    <a:pt x="7144" y="14288"/>
                  </a:lnTo>
                  <a:cubicBezTo>
                    <a:pt x="3200" y="14288"/>
                    <a:pt x="0" y="11087"/>
                    <a:pt x="0" y="7144"/>
                  </a:cubicBezTo>
                  <a:cubicBezTo>
                    <a:pt x="0" y="3200"/>
                    <a:pt x="3200" y="0"/>
                    <a:pt x="7144" y="0"/>
                  </a:cubicBezTo>
                  <a:lnTo>
                    <a:pt x="257175" y="0"/>
                  </a:lnTo>
                  <a:cubicBezTo>
                    <a:pt x="261118" y="0"/>
                    <a:pt x="264319" y="3200"/>
                    <a:pt x="264319" y="7144"/>
                  </a:cubicBezTo>
                  <a:cubicBezTo>
                    <a:pt x="264319" y="11087"/>
                    <a:pt x="261118" y="14288"/>
                    <a:pt x="257175" y="1428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5" name="Freeform: Shape 62">
              <a:extLst>
                <a:ext uri="{FF2B5EF4-FFF2-40B4-BE49-F238E27FC236}">
                  <a16:creationId xmlns:a16="http://schemas.microsoft.com/office/drawing/2014/main" id="{FC4C5322-4B11-C147-4AF5-B097C78D9647}"/>
                </a:ext>
              </a:extLst>
            </p:cNvPr>
            <p:cNvSpPr/>
            <p:nvPr/>
          </p:nvSpPr>
          <p:spPr>
            <a:xfrm>
              <a:off x="8336080" y="4330964"/>
              <a:ext cx="28575" cy="28575"/>
            </a:xfrm>
            <a:custGeom>
              <a:avLst/>
              <a:gdLst>
                <a:gd name="connsiteX0" fmla="*/ 21431 w 28575"/>
                <a:gd name="connsiteY0" fmla="*/ 28575 h 28575"/>
                <a:gd name="connsiteX1" fmla="*/ 14288 w 28575"/>
                <a:gd name="connsiteY1" fmla="*/ 21431 h 28575"/>
                <a:gd name="connsiteX2" fmla="*/ 7144 w 28575"/>
                <a:gd name="connsiteY2" fmla="*/ 14288 h 28575"/>
                <a:gd name="connsiteX3" fmla="*/ 0 w 28575"/>
                <a:gd name="connsiteY3" fmla="*/ 7144 h 28575"/>
                <a:gd name="connsiteX4" fmla="*/ 7144 w 28575"/>
                <a:gd name="connsiteY4" fmla="*/ 0 h 28575"/>
                <a:gd name="connsiteX5" fmla="*/ 28575 w 28575"/>
                <a:gd name="connsiteY5" fmla="*/ 21431 h 28575"/>
                <a:gd name="connsiteX6" fmla="*/ 21431 w 28575"/>
                <a:gd name="connsiteY6" fmla="*/ 28575 h 28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575" h="28575">
                  <a:moveTo>
                    <a:pt x="21431" y="28575"/>
                  </a:moveTo>
                  <a:cubicBezTo>
                    <a:pt x="17488" y="28575"/>
                    <a:pt x="14288" y="25375"/>
                    <a:pt x="14288" y="21431"/>
                  </a:cubicBezTo>
                  <a:cubicBezTo>
                    <a:pt x="14288" y="17495"/>
                    <a:pt x="11080" y="14288"/>
                    <a:pt x="7144" y="14288"/>
                  </a:cubicBezTo>
                  <a:cubicBezTo>
                    <a:pt x="3200" y="14288"/>
                    <a:pt x="0" y="11087"/>
                    <a:pt x="0" y="7144"/>
                  </a:cubicBezTo>
                  <a:cubicBezTo>
                    <a:pt x="0" y="3200"/>
                    <a:pt x="3200" y="0"/>
                    <a:pt x="7144" y="0"/>
                  </a:cubicBezTo>
                  <a:cubicBezTo>
                    <a:pt x="18960" y="0"/>
                    <a:pt x="28575" y="9615"/>
                    <a:pt x="28575" y="21431"/>
                  </a:cubicBezTo>
                  <a:cubicBezTo>
                    <a:pt x="28575" y="25375"/>
                    <a:pt x="25375" y="28575"/>
                    <a:pt x="21431" y="28575"/>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6" name="Freeform: Shape 63">
              <a:extLst>
                <a:ext uri="{FF2B5EF4-FFF2-40B4-BE49-F238E27FC236}">
                  <a16:creationId xmlns:a16="http://schemas.microsoft.com/office/drawing/2014/main" id="{84751A8E-0FC9-AF1A-57CF-99369261EABA}"/>
                </a:ext>
              </a:extLst>
            </p:cNvPr>
            <p:cNvSpPr/>
            <p:nvPr/>
          </p:nvSpPr>
          <p:spPr>
            <a:xfrm>
              <a:off x="8027759" y="4443072"/>
              <a:ext cx="82272" cy="20780"/>
            </a:xfrm>
            <a:custGeom>
              <a:avLst/>
              <a:gdLst>
                <a:gd name="connsiteX0" fmla="*/ 7141 w 82272"/>
                <a:gd name="connsiteY0" fmla="*/ 20781 h 20780"/>
                <a:gd name="connsiteX1" fmla="*/ 340 w 82272"/>
                <a:gd name="connsiteY1" fmla="*/ 15801 h 20780"/>
                <a:gd name="connsiteX2" fmla="*/ 4976 w 82272"/>
                <a:gd name="connsiteY2" fmla="*/ 6829 h 20780"/>
                <a:gd name="connsiteX3" fmla="*/ 76485 w 82272"/>
                <a:gd name="connsiteY3" fmla="*/ 2643 h 20780"/>
                <a:gd name="connsiteX4" fmla="*/ 82143 w 82272"/>
                <a:gd name="connsiteY4" fmla="*/ 11015 h 20780"/>
                <a:gd name="connsiteX5" fmla="*/ 73771 w 82272"/>
                <a:gd name="connsiteY5" fmla="*/ 16673 h 20780"/>
                <a:gd name="connsiteX6" fmla="*/ 9320 w 82272"/>
                <a:gd name="connsiteY6" fmla="*/ 20445 h 20780"/>
                <a:gd name="connsiteX7" fmla="*/ 7141 w 82272"/>
                <a:gd name="connsiteY7" fmla="*/ 20781 h 207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2272" h="20780">
                  <a:moveTo>
                    <a:pt x="7141" y="20781"/>
                  </a:moveTo>
                  <a:cubicBezTo>
                    <a:pt x="4119" y="20781"/>
                    <a:pt x="1304" y="18845"/>
                    <a:pt x="340" y="15801"/>
                  </a:cubicBezTo>
                  <a:cubicBezTo>
                    <a:pt x="-860" y="12044"/>
                    <a:pt x="1219" y="8022"/>
                    <a:pt x="4976" y="6829"/>
                  </a:cubicBezTo>
                  <a:cubicBezTo>
                    <a:pt x="28015" y="-522"/>
                    <a:pt x="52739" y="-1972"/>
                    <a:pt x="76485" y="2643"/>
                  </a:cubicBezTo>
                  <a:cubicBezTo>
                    <a:pt x="80357" y="3393"/>
                    <a:pt x="82886" y="7143"/>
                    <a:pt x="82143" y="11015"/>
                  </a:cubicBezTo>
                  <a:cubicBezTo>
                    <a:pt x="81393" y="14887"/>
                    <a:pt x="77657" y="17387"/>
                    <a:pt x="73771" y="16673"/>
                  </a:cubicBezTo>
                  <a:cubicBezTo>
                    <a:pt x="52361" y="12508"/>
                    <a:pt x="30079" y="13823"/>
                    <a:pt x="9320" y="20445"/>
                  </a:cubicBezTo>
                  <a:cubicBezTo>
                    <a:pt x="8591" y="20666"/>
                    <a:pt x="7862" y="20781"/>
                    <a:pt x="7141" y="20781"/>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7" name="Freeform: Shape 64">
              <a:extLst>
                <a:ext uri="{FF2B5EF4-FFF2-40B4-BE49-F238E27FC236}">
                  <a16:creationId xmlns:a16="http://schemas.microsoft.com/office/drawing/2014/main" id="{E440931F-97B8-C916-1BFE-8DD79E7EB9F3}"/>
                </a:ext>
              </a:extLst>
            </p:cNvPr>
            <p:cNvSpPr/>
            <p:nvPr/>
          </p:nvSpPr>
          <p:spPr>
            <a:xfrm>
              <a:off x="8095738" y="4414586"/>
              <a:ext cx="80742" cy="45279"/>
            </a:xfrm>
            <a:custGeom>
              <a:avLst/>
              <a:gdLst>
                <a:gd name="connsiteX0" fmla="*/ 7149 w 80742"/>
                <a:gd name="connsiteY0" fmla="*/ 45280 h 45279"/>
                <a:gd name="connsiteX1" fmla="*/ 670 w 80742"/>
                <a:gd name="connsiteY1" fmla="*/ 41151 h 45279"/>
                <a:gd name="connsiteX2" fmla="*/ 4127 w 80742"/>
                <a:gd name="connsiteY2" fmla="*/ 31657 h 45279"/>
                <a:gd name="connsiteX3" fmla="*/ 70579 w 80742"/>
                <a:gd name="connsiteY3" fmla="*/ 674 h 45279"/>
                <a:gd name="connsiteX4" fmla="*/ 80073 w 80742"/>
                <a:gd name="connsiteY4" fmla="*/ 4132 h 45279"/>
                <a:gd name="connsiteX5" fmla="*/ 76615 w 80742"/>
                <a:gd name="connsiteY5" fmla="*/ 13626 h 45279"/>
                <a:gd name="connsiteX6" fmla="*/ 10164 w 80742"/>
                <a:gd name="connsiteY6" fmla="*/ 44608 h 45279"/>
                <a:gd name="connsiteX7" fmla="*/ 7149 w 80742"/>
                <a:gd name="connsiteY7" fmla="*/ 45280 h 452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0742" h="45279">
                  <a:moveTo>
                    <a:pt x="7149" y="45280"/>
                  </a:moveTo>
                  <a:cubicBezTo>
                    <a:pt x="4463" y="45280"/>
                    <a:pt x="1884" y="43758"/>
                    <a:pt x="670" y="41151"/>
                  </a:cubicBezTo>
                  <a:cubicBezTo>
                    <a:pt x="-995" y="37579"/>
                    <a:pt x="548" y="33328"/>
                    <a:pt x="4127" y="31657"/>
                  </a:cubicBezTo>
                  <a:lnTo>
                    <a:pt x="70579" y="674"/>
                  </a:lnTo>
                  <a:cubicBezTo>
                    <a:pt x="74136" y="-997"/>
                    <a:pt x="78408" y="546"/>
                    <a:pt x="80073" y="4132"/>
                  </a:cubicBezTo>
                  <a:cubicBezTo>
                    <a:pt x="81737" y="7704"/>
                    <a:pt x="80194" y="11954"/>
                    <a:pt x="76615" y="13626"/>
                  </a:cubicBezTo>
                  <a:lnTo>
                    <a:pt x="10164" y="44608"/>
                  </a:lnTo>
                  <a:cubicBezTo>
                    <a:pt x="9192" y="45073"/>
                    <a:pt x="8164" y="45280"/>
                    <a:pt x="7149" y="45280"/>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8" name="Freeform: Shape 65">
              <a:extLst>
                <a:ext uri="{FF2B5EF4-FFF2-40B4-BE49-F238E27FC236}">
                  <a16:creationId xmlns:a16="http://schemas.microsoft.com/office/drawing/2014/main" id="{AC27CE6C-E2EB-F16A-1910-0624B37188D9}"/>
                </a:ext>
              </a:extLst>
            </p:cNvPr>
            <p:cNvSpPr/>
            <p:nvPr/>
          </p:nvSpPr>
          <p:spPr>
            <a:xfrm>
              <a:off x="8162182" y="4413102"/>
              <a:ext cx="34381" cy="41677"/>
            </a:xfrm>
            <a:custGeom>
              <a:avLst/>
              <a:gdLst>
                <a:gd name="connsiteX0" fmla="*/ 19237 w 34381"/>
                <a:gd name="connsiteY0" fmla="*/ 41677 h 41677"/>
                <a:gd name="connsiteX1" fmla="*/ 12757 w 34381"/>
                <a:gd name="connsiteY1" fmla="*/ 37555 h 41677"/>
                <a:gd name="connsiteX2" fmla="*/ 16208 w 34381"/>
                <a:gd name="connsiteY2" fmla="*/ 28061 h 41677"/>
                <a:gd name="connsiteX3" fmla="*/ 19237 w 34381"/>
                <a:gd name="connsiteY3" fmla="*/ 18767 h 41677"/>
                <a:gd name="connsiteX4" fmla="*/ 10164 w 34381"/>
                <a:gd name="connsiteY4" fmla="*/ 15117 h 41677"/>
                <a:gd name="connsiteX5" fmla="*/ 670 w 34381"/>
                <a:gd name="connsiteY5" fmla="*/ 11659 h 41677"/>
                <a:gd name="connsiteX6" fmla="*/ 4127 w 34381"/>
                <a:gd name="connsiteY6" fmla="*/ 2165 h 41677"/>
                <a:gd name="connsiteX7" fmla="*/ 32181 w 34381"/>
                <a:gd name="connsiteY7" fmla="*/ 12731 h 41677"/>
                <a:gd name="connsiteX8" fmla="*/ 22244 w 34381"/>
                <a:gd name="connsiteY8" fmla="*/ 41013 h 41677"/>
                <a:gd name="connsiteX9" fmla="*/ 19237 w 34381"/>
                <a:gd name="connsiteY9" fmla="*/ 41677 h 41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4381" h="41677">
                  <a:moveTo>
                    <a:pt x="19237" y="41677"/>
                  </a:moveTo>
                  <a:cubicBezTo>
                    <a:pt x="16550" y="41677"/>
                    <a:pt x="13972" y="40156"/>
                    <a:pt x="12757" y="37555"/>
                  </a:cubicBezTo>
                  <a:cubicBezTo>
                    <a:pt x="11093" y="33983"/>
                    <a:pt x="12636" y="29726"/>
                    <a:pt x="16208" y="28061"/>
                  </a:cubicBezTo>
                  <a:cubicBezTo>
                    <a:pt x="21965" y="25375"/>
                    <a:pt x="19744" y="19846"/>
                    <a:pt x="19237" y="18767"/>
                  </a:cubicBezTo>
                  <a:cubicBezTo>
                    <a:pt x="18736" y="17689"/>
                    <a:pt x="15958" y="12445"/>
                    <a:pt x="10164" y="15117"/>
                  </a:cubicBezTo>
                  <a:cubicBezTo>
                    <a:pt x="6599" y="16788"/>
                    <a:pt x="2334" y="15245"/>
                    <a:pt x="670" y="11659"/>
                  </a:cubicBezTo>
                  <a:cubicBezTo>
                    <a:pt x="-995" y="8087"/>
                    <a:pt x="548" y="3837"/>
                    <a:pt x="4127" y="2165"/>
                  </a:cubicBezTo>
                  <a:cubicBezTo>
                    <a:pt x="16586" y="-3657"/>
                    <a:pt x="27680" y="3072"/>
                    <a:pt x="32181" y="12731"/>
                  </a:cubicBezTo>
                  <a:cubicBezTo>
                    <a:pt x="36682" y="22382"/>
                    <a:pt x="34710" y="35198"/>
                    <a:pt x="22244" y="41013"/>
                  </a:cubicBezTo>
                  <a:cubicBezTo>
                    <a:pt x="21280" y="41463"/>
                    <a:pt x="20251" y="41677"/>
                    <a:pt x="19237" y="41677"/>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99" name="Freeform: Shape 66">
              <a:extLst>
                <a:ext uri="{FF2B5EF4-FFF2-40B4-BE49-F238E27FC236}">
                  <a16:creationId xmlns:a16="http://schemas.microsoft.com/office/drawing/2014/main" id="{9EDDDD53-927F-36C0-4142-4F44727775D8}"/>
                </a:ext>
              </a:extLst>
            </p:cNvPr>
            <p:cNvSpPr/>
            <p:nvPr/>
          </p:nvSpPr>
          <p:spPr>
            <a:xfrm>
              <a:off x="8107475" y="4440488"/>
              <a:ext cx="81078" cy="45438"/>
            </a:xfrm>
            <a:custGeom>
              <a:avLst/>
              <a:gdLst>
                <a:gd name="connsiteX0" fmla="*/ 7149 w 81078"/>
                <a:gd name="connsiteY0" fmla="*/ 45439 h 45438"/>
                <a:gd name="connsiteX1" fmla="*/ 670 w 81078"/>
                <a:gd name="connsiteY1" fmla="*/ 41317 h 45438"/>
                <a:gd name="connsiteX2" fmla="*/ 4120 w 81078"/>
                <a:gd name="connsiteY2" fmla="*/ 31823 h 45438"/>
                <a:gd name="connsiteX3" fmla="*/ 70915 w 81078"/>
                <a:gd name="connsiteY3" fmla="*/ 676 h 45438"/>
                <a:gd name="connsiteX4" fmla="*/ 80409 w 81078"/>
                <a:gd name="connsiteY4" fmla="*/ 4127 h 45438"/>
                <a:gd name="connsiteX5" fmla="*/ 76958 w 81078"/>
                <a:gd name="connsiteY5" fmla="*/ 13621 h 45438"/>
                <a:gd name="connsiteX6" fmla="*/ 10164 w 81078"/>
                <a:gd name="connsiteY6" fmla="*/ 44767 h 45438"/>
                <a:gd name="connsiteX7" fmla="*/ 7149 w 81078"/>
                <a:gd name="connsiteY7" fmla="*/ 45439 h 454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078" h="45438">
                  <a:moveTo>
                    <a:pt x="7149" y="45439"/>
                  </a:moveTo>
                  <a:cubicBezTo>
                    <a:pt x="4463" y="45439"/>
                    <a:pt x="1884" y="43917"/>
                    <a:pt x="670" y="41317"/>
                  </a:cubicBezTo>
                  <a:cubicBezTo>
                    <a:pt x="-994" y="37738"/>
                    <a:pt x="549" y="33487"/>
                    <a:pt x="4120" y="31823"/>
                  </a:cubicBezTo>
                  <a:lnTo>
                    <a:pt x="70915" y="676"/>
                  </a:lnTo>
                  <a:cubicBezTo>
                    <a:pt x="74486" y="-1003"/>
                    <a:pt x="78744" y="555"/>
                    <a:pt x="80409" y="4127"/>
                  </a:cubicBezTo>
                  <a:cubicBezTo>
                    <a:pt x="82073" y="7706"/>
                    <a:pt x="80530" y="11956"/>
                    <a:pt x="76958" y="13621"/>
                  </a:cubicBezTo>
                  <a:lnTo>
                    <a:pt x="10164" y="44767"/>
                  </a:lnTo>
                  <a:cubicBezTo>
                    <a:pt x="9193" y="45225"/>
                    <a:pt x="8164" y="45439"/>
                    <a:pt x="7149" y="45439"/>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0" name="Freeform: Shape 67">
              <a:extLst>
                <a:ext uri="{FF2B5EF4-FFF2-40B4-BE49-F238E27FC236}">
                  <a16:creationId xmlns:a16="http://schemas.microsoft.com/office/drawing/2014/main" id="{422FCAF1-38BB-E4CB-EFAA-1F75C1F07607}"/>
                </a:ext>
              </a:extLst>
            </p:cNvPr>
            <p:cNvSpPr/>
            <p:nvPr/>
          </p:nvSpPr>
          <p:spPr>
            <a:xfrm>
              <a:off x="8134405" y="4601327"/>
              <a:ext cx="81160" cy="72537"/>
            </a:xfrm>
            <a:custGeom>
              <a:avLst/>
              <a:gdLst>
                <a:gd name="connsiteX0" fmla="*/ 7144 w 81160"/>
                <a:gd name="connsiteY0" fmla="*/ 72538 h 72537"/>
                <a:gd name="connsiteX1" fmla="*/ 1757 w 81160"/>
                <a:gd name="connsiteY1" fmla="*/ 70087 h 72537"/>
                <a:gd name="connsiteX2" fmla="*/ 2450 w 81160"/>
                <a:gd name="connsiteY2" fmla="*/ 60008 h 72537"/>
                <a:gd name="connsiteX3" fmla="*/ 69323 w 81160"/>
                <a:gd name="connsiteY3" fmla="*/ 1757 h 72537"/>
                <a:gd name="connsiteX4" fmla="*/ 79403 w 81160"/>
                <a:gd name="connsiteY4" fmla="*/ 2450 h 72537"/>
                <a:gd name="connsiteX5" fmla="*/ 78710 w 81160"/>
                <a:gd name="connsiteY5" fmla="*/ 12530 h 72537"/>
                <a:gd name="connsiteX6" fmla="*/ 11837 w 81160"/>
                <a:gd name="connsiteY6" fmla="*/ 70780 h 72537"/>
                <a:gd name="connsiteX7" fmla="*/ 7144 w 81160"/>
                <a:gd name="connsiteY7" fmla="*/ 72538 h 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60" h="72537">
                  <a:moveTo>
                    <a:pt x="7144" y="72538"/>
                  </a:moveTo>
                  <a:cubicBezTo>
                    <a:pt x="5151" y="72538"/>
                    <a:pt x="3165" y="71709"/>
                    <a:pt x="1757" y="70087"/>
                  </a:cubicBezTo>
                  <a:cubicBezTo>
                    <a:pt x="-836" y="67109"/>
                    <a:pt x="-521" y="62601"/>
                    <a:pt x="2450" y="60008"/>
                  </a:cubicBezTo>
                  <a:lnTo>
                    <a:pt x="69323" y="1757"/>
                  </a:lnTo>
                  <a:cubicBezTo>
                    <a:pt x="72302" y="-836"/>
                    <a:pt x="76810" y="-521"/>
                    <a:pt x="79403" y="2450"/>
                  </a:cubicBezTo>
                  <a:cubicBezTo>
                    <a:pt x="81996" y="5429"/>
                    <a:pt x="81682" y="9937"/>
                    <a:pt x="78710" y="12530"/>
                  </a:cubicBezTo>
                  <a:lnTo>
                    <a:pt x="11837" y="70780"/>
                  </a:lnTo>
                  <a:cubicBezTo>
                    <a:pt x="10480" y="71959"/>
                    <a:pt x="8808" y="72538"/>
                    <a:pt x="7144" y="7253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1" name="Freeform: Shape 68">
              <a:extLst>
                <a:ext uri="{FF2B5EF4-FFF2-40B4-BE49-F238E27FC236}">
                  <a16:creationId xmlns:a16="http://schemas.microsoft.com/office/drawing/2014/main" id="{0BFC1B6D-2AFA-2052-BB42-6091D3B88492}"/>
                </a:ext>
              </a:extLst>
            </p:cNvPr>
            <p:cNvSpPr/>
            <p:nvPr/>
          </p:nvSpPr>
          <p:spPr>
            <a:xfrm>
              <a:off x="8201275" y="4601327"/>
              <a:ext cx="81165" cy="72537"/>
            </a:xfrm>
            <a:custGeom>
              <a:avLst/>
              <a:gdLst>
                <a:gd name="connsiteX0" fmla="*/ 74012 w 81165"/>
                <a:gd name="connsiteY0" fmla="*/ 72538 h 72537"/>
                <a:gd name="connsiteX1" fmla="*/ 69325 w 81165"/>
                <a:gd name="connsiteY1" fmla="*/ 70780 h 72537"/>
                <a:gd name="connsiteX2" fmla="*/ 2453 w 81165"/>
                <a:gd name="connsiteY2" fmla="*/ 12530 h 72537"/>
                <a:gd name="connsiteX3" fmla="*/ 1760 w 81165"/>
                <a:gd name="connsiteY3" fmla="*/ 2450 h 72537"/>
                <a:gd name="connsiteX4" fmla="*/ 11840 w 81165"/>
                <a:gd name="connsiteY4" fmla="*/ 1757 h 72537"/>
                <a:gd name="connsiteX5" fmla="*/ 78712 w 81165"/>
                <a:gd name="connsiteY5" fmla="*/ 60008 h 72537"/>
                <a:gd name="connsiteX6" fmla="*/ 79405 w 81165"/>
                <a:gd name="connsiteY6" fmla="*/ 70087 h 72537"/>
                <a:gd name="connsiteX7" fmla="*/ 74012 w 81165"/>
                <a:gd name="connsiteY7" fmla="*/ 72538 h 725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1165" h="72537">
                  <a:moveTo>
                    <a:pt x="74012" y="72538"/>
                  </a:moveTo>
                  <a:cubicBezTo>
                    <a:pt x="72347" y="72538"/>
                    <a:pt x="70676" y="71959"/>
                    <a:pt x="69325" y="70780"/>
                  </a:cubicBezTo>
                  <a:lnTo>
                    <a:pt x="2453" y="12530"/>
                  </a:lnTo>
                  <a:cubicBezTo>
                    <a:pt x="-526" y="9937"/>
                    <a:pt x="-833" y="5429"/>
                    <a:pt x="1760" y="2450"/>
                  </a:cubicBezTo>
                  <a:cubicBezTo>
                    <a:pt x="4346" y="-521"/>
                    <a:pt x="8861" y="-836"/>
                    <a:pt x="11840" y="1757"/>
                  </a:cubicBezTo>
                  <a:lnTo>
                    <a:pt x="78712" y="60008"/>
                  </a:lnTo>
                  <a:cubicBezTo>
                    <a:pt x="81691" y="62601"/>
                    <a:pt x="81998" y="67109"/>
                    <a:pt x="79405" y="70087"/>
                  </a:cubicBezTo>
                  <a:cubicBezTo>
                    <a:pt x="77991" y="71709"/>
                    <a:pt x="76012" y="72538"/>
                    <a:pt x="74012" y="72538"/>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2" name="Freeform: Shape 69">
              <a:extLst>
                <a:ext uri="{FF2B5EF4-FFF2-40B4-BE49-F238E27FC236}">
                  <a16:creationId xmlns:a16="http://schemas.microsoft.com/office/drawing/2014/main" id="{0DAB1CBB-0C42-0AD5-F6D4-B4793A94FD15}"/>
                </a:ext>
              </a:extLst>
            </p:cNvPr>
            <p:cNvSpPr/>
            <p:nvPr/>
          </p:nvSpPr>
          <p:spPr>
            <a:xfrm>
              <a:off x="8007468" y="4476911"/>
              <a:ext cx="14287" cy="87982"/>
            </a:xfrm>
            <a:custGeom>
              <a:avLst/>
              <a:gdLst>
                <a:gd name="connsiteX0" fmla="*/ 7144 w 14287"/>
                <a:gd name="connsiteY0" fmla="*/ 87982 h 87982"/>
                <a:gd name="connsiteX1" fmla="*/ 0 w 14287"/>
                <a:gd name="connsiteY1" fmla="*/ 80839 h 87982"/>
                <a:gd name="connsiteX2" fmla="*/ 0 w 14287"/>
                <a:gd name="connsiteY2" fmla="*/ 7144 h 87982"/>
                <a:gd name="connsiteX3" fmla="*/ 7144 w 14287"/>
                <a:gd name="connsiteY3" fmla="*/ 0 h 87982"/>
                <a:gd name="connsiteX4" fmla="*/ 14288 w 14287"/>
                <a:gd name="connsiteY4" fmla="*/ 7144 h 87982"/>
                <a:gd name="connsiteX5" fmla="*/ 14288 w 14287"/>
                <a:gd name="connsiteY5" fmla="*/ 80839 h 87982"/>
                <a:gd name="connsiteX6" fmla="*/ 7144 w 14287"/>
                <a:gd name="connsiteY6" fmla="*/ 87982 h 879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87982">
                  <a:moveTo>
                    <a:pt x="7144" y="87982"/>
                  </a:moveTo>
                  <a:cubicBezTo>
                    <a:pt x="3200" y="87982"/>
                    <a:pt x="0" y="84782"/>
                    <a:pt x="0" y="80839"/>
                  </a:cubicBezTo>
                  <a:lnTo>
                    <a:pt x="0" y="7144"/>
                  </a:lnTo>
                  <a:cubicBezTo>
                    <a:pt x="0" y="3200"/>
                    <a:pt x="3200" y="0"/>
                    <a:pt x="7144" y="0"/>
                  </a:cubicBezTo>
                  <a:cubicBezTo>
                    <a:pt x="11087" y="0"/>
                    <a:pt x="14288" y="3200"/>
                    <a:pt x="14288" y="7144"/>
                  </a:cubicBezTo>
                  <a:lnTo>
                    <a:pt x="14288" y="80839"/>
                  </a:lnTo>
                  <a:cubicBezTo>
                    <a:pt x="14288" y="84782"/>
                    <a:pt x="11087" y="87982"/>
                    <a:pt x="7144" y="87982"/>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3" name="Freeform: Shape 70">
              <a:extLst>
                <a:ext uri="{FF2B5EF4-FFF2-40B4-BE49-F238E27FC236}">
                  <a16:creationId xmlns:a16="http://schemas.microsoft.com/office/drawing/2014/main" id="{6B2739BB-248B-69F2-FA11-F9FB6A624434}"/>
                </a:ext>
              </a:extLst>
            </p:cNvPr>
            <p:cNvSpPr/>
            <p:nvPr/>
          </p:nvSpPr>
          <p:spPr>
            <a:xfrm>
              <a:off x="8007468" y="4449554"/>
              <a:ext cx="34583" cy="41644"/>
            </a:xfrm>
            <a:custGeom>
              <a:avLst/>
              <a:gdLst>
                <a:gd name="connsiteX0" fmla="*/ 7144 w 34583"/>
                <a:gd name="connsiteY0" fmla="*/ 41645 h 41644"/>
                <a:gd name="connsiteX1" fmla="*/ 0 w 34583"/>
                <a:gd name="connsiteY1" fmla="*/ 34501 h 41644"/>
                <a:gd name="connsiteX2" fmla="*/ 25367 w 34583"/>
                <a:gd name="connsiteY2" fmla="*/ 311 h 41644"/>
                <a:gd name="connsiteX3" fmla="*/ 34276 w 34583"/>
                <a:gd name="connsiteY3" fmla="*/ 5076 h 41644"/>
                <a:gd name="connsiteX4" fmla="*/ 29511 w 34583"/>
                <a:gd name="connsiteY4" fmla="*/ 13984 h 41644"/>
                <a:gd name="connsiteX5" fmla="*/ 14288 w 34583"/>
                <a:gd name="connsiteY5" fmla="*/ 34501 h 41644"/>
                <a:gd name="connsiteX6" fmla="*/ 7144 w 34583"/>
                <a:gd name="connsiteY6" fmla="*/ 41645 h 416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4583" h="41644">
                  <a:moveTo>
                    <a:pt x="7144" y="41645"/>
                  </a:moveTo>
                  <a:cubicBezTo>
                    <a:pt x="3200" y="41645"/>
                    <a:pt x="0" y="38444"/>
                    <a:pt x="0" y="34501"/>
                  </a:cubicBezTo>
                  <a:cubicBezTo>
                    <a:pt x="0" y="18649"/>
                    <a:pt x="10194" y="4911"/>
                    <a:pt x="25367" y="311"/>
                  </a:cubicBezTo>
                  <a:cubicBezTo>
                    <a:pt x="29139" y="-839"/>
                    <a:pt x="33133" y="1304"/>
                    <a:pt x="34276" y="5076"/>
                  </a:cubicBezTo>
                  <a:cubicBezTo>
                    <a:pt x="35419" y="8855"/>
                    <a:pt x="33283" y="12841"/>
                    <a:pt x="29511" y="13984"/>
                  </a:cubicBezTo>
                  <a:cubicBezTo>
                    <a:pt x="20403" y="16749"/>
                    <a:pt x="14288" y="24992"/>
                    <a:pt x="14288" y="34501"/>
                  </a:cubicBezTo>
                  <a:cubicBezTo>
                    <a:pt x="14288" y="38444"/>
                    <a:pt x="11087" y="41645"/>
                    <a:pt x="7144" y="41645"/>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4" name="Freeform: Shape 71">
              <a:extLst>
                <a:ext uri="{FF2B5EF4-FFF2-40B4-BE49-F238E27FC236}">
                  <a16:creationId xmlns:a16="http://schemas.microsoft.com/office/drawing/2014/main" id="{D3322DBB-8211-FAA4-AA5A-547FCF438CC7}"/>
                </a:ext>
              </a:extLst>
            </p:cNvPr>
            <p:cNvSpPr/>
            <p:nvPr/>
          </p:nvSpPr>
          <p:spPr>
            <a:xfrm>
              <a:off x="8036043" y="4484662"/>
              <a:ext cx="14287" cy="171342"/>
            </a:xfrm>
            <a:custGeom>
              <a:avLst/>
              <a:gdLst>
                <a:gd name="connsiteX0" fmla="*/ 7144 w 14287"/>
                <a:gd name="connsiteY0" fmla="*/ 171343 h 171342"/>
                <a:gd name="connsiteX1" fmla="*/ 0 w 14287"/>
                <a:gd name="connsiteY1" fmla="*/ 164199 h 171342"/>
                <a:gd name="connsiteX2" fmla="*/ 0 w 14287"/>
                <a:gd name="connsiteY2" fmla="*/ 7144 h 171342"/>
                <a:gd name="connsiteX3" fmla="*/ 7144 w 14287"/>
                <a:gd name="connsiteY3" fmla="*/ 0 h 171342"/>
                <a:gd name="connsiteX4" fmla="*/ 14288 w 14287"/>
                <a:gd name="connsiteY4" fmla="*/ 7144 h 171342"/>
                <a:gd name="connsiteX5" fmla="*/ 14288 w 14287"/>
                <a:gd name="connsiteY5" fmla="*/ 164199 h 171342"/>
                <a:gd name="connsiteX6" fmla="*/ 7144 w 14287"/>
                <a:gd name="connsiteY6" fmla="*/ 171343 h 1713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171342">
                  <a:moveTo>
                    <a:pt x="7144" y="171343"/>
                  </a:moveTo>
                  <a:cubicBezTo>
                    <a:pt x="3200" y="171343"/>
                    <a:pt x="0" y="168142"/>
                    <a:pt x="0" y="164199"/>
                  </a:cubicBezTo>
                  <a:lnTo>
                    <a:pt x="0" y="7144"/>
                  </a:lnTo>
                  <a:cubicBezTo>
                    <a:pt x="0" y="3200"/>
                    <a:pt x="3200" y="0"/>
                    <a:pt x="7144" y="0"/>
                  </a:cubicBezTo>
                  <a:cubicBezTo>
                    <a:pt x="11087" y="0"/>
                    <a:pt x="14288" y="3200"/>
                    <a:pt x="14288" y="7144"/>
                  </a:cubicBezTo>
                  <a:lnTo>
                    <a:pt x="14288" y="164199"/>
                  </a:lnTo>
                  <a:cubicBezTo>
                    <a:pt x="14288" y="168142"/>
                    <a:pt x="11087" y="171343"/>
                    <a:pt x="7144" y="171343"/>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5" name="Freeform: Shape 72">
              <a:extLst>
                <a:ext uri="{FF2B5EF4-FFF2-40B4-BE49-F238E27FC236}">
                  <a16:creationId xmlns:a16="http://schemas.microsoft.com/office/drawing/2014/main" id="{7A5C0BDA-6F47-A548-EFF9-E4EE7C0BB72B}"/>
                </a:ext>
              </a:extLst>
            </p:cNvPr>
            <p:cNvSpPr/>
            <p:nvPr/>
          </p:nvSpPr>
          <p:spPr>
            <a:xfrm>
              <a:off x="8037136" y="4373791"/>
              <a:ext cx="83539" cy="83539"/>
            </a:xfrm>
            <a:custGeom>
              <a:avLst/>
              <a:gdLst>
                <a:gd name="connsiteX0" fmla="*/ 41770 w 83539"/>
                <a:gd name="connsiteY0" fmla="*/ 83539 h 83539"/>
                <a:gd name="connsiteX1" fmla="*/ 0 w 83539"/>
                <a:gd name="connsiteY1" fmla="*/ 41770 h 83539"/>
                <a:gd name="connsiteX2" fmla="*/ 41770 w 83539"/>
                <a:gd name="connsiteY2" fmla="*/ 0 h 83539"/>
                <a:gd name="connsiteX3" fmla="*/ 83539 w 83539"/>
                <a:gd name="connsiteY3" fmla="*/ 41770 h 83539"/>
                <a:gd name="connsiteX4" fmla="*/ 41770 w 83539"/>
                <a:gd name="connsiteY4" fmla="*/ 83539 h 83539"/>
                <a:gd name="connsiteX5" fmla="*/ 41770 w 83539"/>
                <a:gd name="connsiteY5" fmla="*/ 14295 h 83539"/>
                <a:gd name="connsiteX6" fmla="*/ 14288 w 83539"/>
                <a:gd name="connsiteY6" fmla="*/ 41777 h 83539"/>
                <a:gd name="connsiteX7" fmla="*/ 41770 w 83539"/>
                <a:gd name="connsiteY7" fmla="*/ 69259 h 83539"/>
                <a:gd name="connsiteX8" fmla="*/ 69252 w 83539"/>
                <a:gd name="connsiteY8" fmla="*/ 41777 h 83539"/>
                <a:gd name="connsiteX9" fmla="*/ 41770 w 83539"/>
                <a:gd name="connsiteY9" fmla="*/ 14295 h 835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3539" h="83539">
                  <a:moveTo>
                    <a:pt x="41770" y="83539"/>
                  </a:moveTo>
                  <a:cubicBezTo>
                    <a:pt x="19131" y="83539"/>
                    <a:pt x="0" y="64408"/>
                    <a:pt x="0" y="41770"/>
                  </a:cubicBezTo>
                  <a:cubicBezTo>
                    <a:pt x="0" y="19131"/>
                    <a:pt x="19131" y="0"/>
                    <a:pt x="41770" y="0"/>
                  </a:cubicBezTo>
                  <a:cubicBezTo>
                    <a:pt x="64408" y="0"/>
                    <a:pt x="83539" y="19124"/>
                    <a:pt x="83539" y="41770"/>
                  </a:cubicBezTo>
                  <a:cubicBezTo>
                    <a:pt x="83539" y="64415"/>
                    <a:pt x="64408" y="83539"/>
                    <a:pt x="41770" y="83539"/>
                  </a:cubicBezTo>
                  <a:close/>
                  <a:moveTo>
                    <a:pt x="41770" y="14295"/>
                  </a:moveTo>
                  <a:cubicBezTo>
                    <a:pt x="26875" y="14295"/>
                    <a:pt x="14288" y="26882"/>
                    <a:pt x="14288" y="41777"/>
                  </a:cubicBezTo>
                  <a:cubicBezTo>
                    <a:pt x="14288" y="56671"/>
                    <a:pt x="26875" y="69259"/>
                    <a:pt x="41770" y="69259"/>
                  </a:cubicBezTo>
                  <a:cubicBezTo>
                    <a:pt x="56664" y="69259"/>
                    <a:pt x="69252" y="56671"/>
                    <a:pt x="69252" y="41777"/>
                  </a:cubicBezTo>
                  <a:cubicBezTo>
                    <a:pt x="69252" y="26875"/>
                    <a:pt x="56664" y="14295"/>
                    <a:pt x="41770" y="14295"/>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6" name="Freeform: Shape 73">
              <a:extLst>
                <a:ext uri="{FF2B5EF4-FFF2-40B4-BE49-F238E27FC236}">
                  <a16:creationId xmlns:a16="http://schemas.microsoft.com/office/drawing/2014/main" id="{75AC3191-6A1B-756D-06E4-DC1E48DEB7DF}"/>
                </a:ext>
              </a:extLst>
            </p:cNvPr>
            <p:cNvSpPr/>
            <p:nvPr/>
          </p:nvSpPr>
          <p:spPr>
            <a:xfrm>
              <a:off x="8071762" y="4550606"/>
              <a:ext cx="14287" cy="105398"/>
            </a:xfrm>
            <a:custGeom>
              <a:avLst/>
              <a:gdLst>
                <a:gd name="connsiteX0" fmla="*/ 7144 w 14287"/>
                <a:gd name="connsiteY0" fmla="*/ 105399 h 105398"/>
                <a:gd name="connsiteX1" fmla="*/ 0 w 14287"/>
                <a:gd name="connsiteY1" fmla="*/ 98255 h 105398"/>
                <a:gd name="connsiteX2" fmla="*/ 0 w 14287"/>
                <a:gd name="connsiteY2" fmla="*/ 7144 h 105398"/>
                <a:gd name="connsiteX3" fmla="*/ 7144 w 14287"/>
                <a:gd name="connsiteY3" fmla="*/ 0 h 105398"/>
                <a:gd name="connsiteX4" fmla="*/ 14288 w 14287"/>
                <a:gd name="connsiteY4" fmla="*/ 7144 h 105398"/>
                <a:gd name="connsiteX5" fmla="*/ 14288 w 14287"/>
                <a:gd name="connsiteY5" fmla="*/ 98255 h 105398"/>
                <a:gd name="connsiteX6" fmla="*/ 7144 w 14287"/>
                <a:gd name="connsiteY6" fmla="*/ 105399 h 105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287" h="105398">
                  <a:moveTo>
                    <a:pt x="7144" y="105399"/>
                  </a:moveTo>
                  <a:cubicBezTo>
                    <a:pt x="3200" y="105399"/>
                    <a:pt x="0" y="102198"/>
                    <a:pt x="0" y="98255"/>
                  </a:cubicBezTo>
                  <a:lnTo>
                    <a:pt x="0" y="7144"/>
                  </a:lnTo>
                  <a:cubicBezTo>
                    <a:pt x="0" y="3200"/>
                    <a:pt x="3200" y="0"/>
                    <a:pt x="7144" y="0"/>
                  </a:cubicBezTo>
                  <a:cubicBezTo>
                    <a:pt x="11087" y="0"/>
                    <a:pt x="14288" y="3200"/>
                    <a:pt x="14288" y="7144"/>
                  </a:cubicBezTo>
                  <a:lnTo>
                    <a:pt x="14288" y="98255"/>
                  </a:lnTo>
                  <a:cubicBezTo>
                    <a:pt x="14288" y="102198"/>
                    <a:pt x="11087" y="105399"/>
                    <a:pt x="7144" y="105399"/>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7" name="Freeform: Shape 74">
              <a:extLst>
                <a:ext uri="{FF2B5EF4-FFF2-40B4-BE49-F238E27FC236}">
                  <a16:creationId xmlns:a16="http://schemas.microsoft.com/office/drawing/2014/main" id="{0D1D2247-52A2-5004-78F0-F535A57FF076}"/>
                </a:ext>
              </a:extLst>
            </p:cNvPr>
            <p:cNvSpPr/>
            <p:nvPr/>
          </p:nvSpPr>
          <p:spPr>
            <a:xfrm>
              <a:off x="8007468" y="4550606"/>
              <a:ext cx="42862" cy="28110"/>
            </a:xfrm>
            <a:custGeom>
              <a:avLst/>
              <a:gdLst>
                <a:gd name="connsiteX0" fmla="*/ 21431 w 42862"/>
                <a:gd name="connsiteY0" fmla="*/ 28111 h 28110"/>
                <a:gd name="connsiteX1" fmla="*/ 0 w 42862"/>
                <a:gd name="connsiteY1" fmla="*/ 7144 h 28110"/>
                <a:gd name="connsiteX2" fmla="*/ 7144 w 42862"/>
                <a:gd name="connsiteY2" fmla="*/ 0 h 28110"/>
                <a:gd name="connsiteX3" fmla="*/ 14288 w 42862"/>
                <a:gd name="connsiteY3" fmla="*/ 7144 h 28110"/>
                <a:gd name="connsiteX4" fmla="*/ 21431 w 42862"/>
                <a:gd name="connsiteY4" fmla="*/ 13823 h 28110"/>
                <a:gd name="connsiteX5" fmla="*/ 28575 w 42862"/>
                <a:gd name="connsiteY5" fmla="*/ 7144 h 28110"/>
                <a:gd name="connsiteX6" fmla="*/ 35719 w 42862"/>
                <a:gd name="connsiteY6" fmla="*/ 0 h 28110"/>
                <a:gd name="connsiteX7" fmla="*/ 42863 w 42862"/>
                <a:gd name="connsiteY7" fmla="*/ 7144 h 28110"/>
                <a:gd name="connsiteX8" fmla="*/ 21431 w 42862"/>
                <a:gd name="connsiteY8" fmla="*/ 28111 h 28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862" h="28110">
                  <a:moveTo>
                    <a:pt x="21431" y="28111"/>
                  </a:moveTo>
                  <a:cubicBezTo>
                    <a:pt x="10780" y="28111"/>
                    <a:pt x="0" y="20910"/>
                    <a:pt x="0" y="7144"/>
                  </a:cubicBezTo>
                  <a:cubicBezTo>
                    <a:pt x="0" y="3200"/>
                    <a:pt x="3200" y="0"/>
                    <a:pt x="7144" y="0"/>
                  </a:cubicBezTo>
                  <a:cubicBezTo>
                    <a:pt x="11087" y="0"/>
                    <a:pt x="14288" y="3200"/>
                    <a:pt x="14288" y="7144"/>
                  </a:cubicBezTo>
                  <a:cubicBezTo>
                    <a:pt x="14288" y="13502"/>
                    <a:pt x="20238" y="13823"/>
                    <a:pt x="21431" y="13823"/>
                  </a:cubicBezTo>
                  <a:cubicBezTo>
                    <a:pt x="22624" y="13823"/>
                    <a:pt x="28575" y="13502"/>
                    <a:pt x="28575" y="7144"/>
                  </a:cubicBezTo>
                  <a:cubicBezTo>
                    <a:pt x="28575" y="3200"/>
                    <a:pt x="31775" y="0"/>
                    <a:pt x="35719" y="0"/>
                  </a:cubicBezTo>
                  <a:cubicBezTo>
                    <a:pt x="39662" y="0"/>
                    <a:pt x="42863" y="3200"/>
                    <a:pt x="42863" y="7144"/>
                  </a:cubicBezTo>
                  <a:cubicBezTo>
                    <a:pt x="42863" y="20910"/>
                    <a:pt x="32083" y="28111"/>
                    <a:pt x="21431" y="28111"/>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8" name="Freeform: Shape 75">
              <a:extLst>
                <a:ext uri="{FF2B5EF4-FFF2-40B4-BE49-F238E27FC236}">
                  <a16:creationId xmlns:a16="http://schemas.microsoft.com/office/drawing/2014/main" id="{9F149DF5-9D2C-AED2-7B64-AA2C7B97B6EB}"/>
                </a:ext>
              </a:extLst>
            </p:cNvPr>
            <p:cNvSpPr/>
            <p:nvPr/>
          </p:nvSpPr>
          <p:spPr>
            <a:xfrm>
              <a:off x="8071762" y="4641717"/>
              <a:ext cx="50006" cy="31561"/>
            </a:xfrm>
            <a:custGeom>
              <a:avLst/>
              <a:gdLst>
                <a:gd name="connsiteX0" fmla="*/ 25003 w 50006"/>
                <a:gd name="connsiteY0" fmla="*/ 31561 h 31561"/>
                <a:gd name="connsiteX1" fmla="*/ 8065 w 50006"/>
                <a:gd name="connsiteY1" fmla="*/ 25517 h 31561"/>
                <a:gd name="connsiteX2" fmla="*/ 0 w 50006"/>
                <a:gd name="connsiteY2" fmla="*/ 7144 h 31561"/>
                <a:gd name="connsiteX3" fmla="*/ 7144 w 50006"/>
                <a:gd name="connsiteY3" fmla="*/ 0 h 31561"/>
                <a:gd name="connsiteX4" fmla="*/ 14288 w 50006"/>
                <a:gd name="connsiteY4" fmla="*/ 7144 h 31561"/>
                <a:gd name="connsiteX5" fmla="*/ 25003 w 50006"/>
                <a:gd name="connsiteY5" fmla="*/ 17274 h 31561"/>
                <a:gd name="connsiteX6" fmla="*/ 35719 w 50006"/>
                <a:gd name="connsiteY6" fmla="*/ 7144 h 31561"/>
                <a:gd name="connsiteX7" fmla="*/ 42863 w 50006"/>
                <a:gd name="connsiteY7" fmla="*/ 0 h 31561"/>
                <a:gd name="connsiteX8" fmla="*/ 50006 w 50006"/>
                <a:gd name="connsiteY8" fmla="*/ 7144 h 31561"/>
                <a:gd name="connsiteX9" fmla="*/ 25003 w 50006"/>
                <a:gd name="connsiteY9" fmla="*/ 31561 h 3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 h="31561">
                  <a:moveTo>
                    <a:pt x="25003" y="31561"/>
                  </a:moveTo>
                  <a:cubicBezTo>
                    <a:pt x="18617" y="31561"/>
                    <a:pt x="12602" y="29418"/>
                    <a:pt x="8065" y="25517"/>
                  </a:cubicBezTo>
                  <a:cubicBezTo>
                    <a:pt x="2865" y="21045"/>
                    <a:pt x="0" y="14516"/>
                    <a:pt x="0" y="7144"/>
                  </a:cubicBezTo>
                  <a:cubicBezTo>
                    <a:pt x="0" y="3200"/>
                    <a:pt x="3200" y="0"/>
                    <a:pt x="7144" y="0"/>
                  </a:cubicBezTo>
                  <a:cubicBezTo>
                    <a:pt x="11087" y="0"/>
                    <a:pt x="14288" y="3200"/>
                    <a:pt x="14288" y="7144"/>
                  </a:cubicBezTo>
                  <a:cubicBezTo>
                    <a:pt x="14288" y="16988"/>
                    <a:pt x="23910" y="17274"/>
                    <a:pt x="25003" y="17274"/>
                  </a:cubicBezTo>
                  <a:cubicBezTo>
                    <a:pt x="26096" y="17274"/>
                    <a:pt x="35719" y="16988"/>
                    <a:pt x="35719" y="7144"/>
                  </a:cubicBezTo>
                  <a:cubicBezTo>
                    <a:pt x="35719" y="3200"/>
                    <a:pt x="38919" y="0"/>
                    <a:pt x="42863" y="0"/>
                  </a:cubicBezTo>
                  <a:cubicBezTo>
                    <a:pt x="46806" y="0"/>
                    <a:pt x="50006" y="3200"/>
                    <a:pt x="50006" y="7144"/>
                  </a:cubicBezTo>
                  <a:cubicBezTo>
                    <a:pt x="50006" y="23174"/>
                    <a:pt x="37426" y="31561"/>
                    <a:pt x="25003" y="31561"/>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09" name="Freeform: Shape 76">
              <a:extLst>
                <a:ext uri="{FF2B5EF4-FFF2-40B4-BE49-F238E27FC236}">
                  <a16:creationId xmlns:a16="http://schemas.microsoft.com/office/drawing/2014/main" id="{FFD5D340-BF87-B00C-B902-84C364C77638}"/>
                </a:ext>
              </a:extLst>
            </p:cNvPr>
            <p:cNvSpPr/>
            <p:nvPr/>
          </p:nvSpPr>
          <p:spPr>
            <a:xfrm>
              <a:off x="8036043" y="4641717"/>
              <a:ext cx="50006" cy="31561"/>
            </a:xfrm>
            <a:custGeom>
              <a:avLst/>
              <a:gdLst>
                <a:gd name="connsiteX0" fmla="*/ 25003 w 50006"/>
                <a:gd name="connsiteY0" fmla="*/ 31561 h 31561"/>
                <a:gd name="connsiteX1" fmla="*/ 8065 w 50006"/>
                <a:gd name="connsiteY1" fmla="*/ 25517 h 31561"/>
                <a:gd name="connsiteX2" fmla="*/ 0 w 50006"/>
                <a:gd name="connsiteY2" fmla="*/ 7144 h 31561"/>
                <a:gd name="connsiteX3" fmla="*/ 7144 w 50006"/>
                <a:gd name="connsiteY3" fmla="*/ 0 h 31561"/>
                <a:gd name="connsiteX4" fmla="*/ 14288 w 50006"/>
                <a:gd name="connsiteY4" fmla="*/ 7144 h 31561"/>
                <a:gd name="connsiteX5" fmla="*/ 25003 w 50006"/>
                <a:gd name="connsiteY5" fmla="*/ 17274 h 31561"/>
                <a:gd name="connsiteX6" fmla="*/ 35719 w 50006"/>
                <a:gd name="connsiteY6" fmla="*/ 7144 h 31561"/>
                <a:gd name="connsiteX7" fmla="*/ 42863 w 50006"/>
                <a:gd name="connsiteY7" fmla="*/ 0 h 31561"/>
                <a:gd name="connsiteX8" fmla="*/ 50006 w 50006"/>
                <a:gd name="connsiteY8" fmla="*/ 7144 h 31561"/>
                <a:gd name="connsiteX9" fmla="*/ 25003 w 50006"/>
                <a:gd name="connsiteY9" fmla="*/ 31561 h 31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50006" h="31561">
                  <a:moveTo>
                    <a:pt x="25003" y="31561"/>
                  </a:moveTo>
                  <a:cubicBezTo>
                    <a:pt x="18617" y="31561"/>
                    <a:pt x="12602" y="29418"/>
                    <a:pt x="8065" y="25517"/>
                  </a:cubicBezTo>
                  <a:cubicBezTo>
                    <a:pt x="2865" y="21045"/>
                    <a:pt x="0" y="14516"/>
                    <a:pt x="0" y="7144"/>
                  </a:cubicBezTo>
                  <a:cubicBezTo>
                    <a:pt x="0" y="3200"/>
                    <a:pt x="3200" y="0"/>
                    <a:pt x="7144" y="0"/>
                  </a:cubicBezTo>
                  <a:cubicBezTo>
                    <a:pt x="11087" y="0"/>
                    <a:pt x="14288" y="3200"/>
                    <a:pt x="14288" y="7144"/>
                  </a:cubicBezTo>
                  <a:cubicBezTo>
                    <a:pt x="14288" y="16988"/>
                    <a:pt x="23910" y="17274"/>
                    <a:pt x="25003" y="17274"/>
                  </a:cubicBezTo>
                  <a:cubicBezTo>
                    <a:pt x="26096" y="17274"/>
                    <a:pt x="35719" y="16988"/>
                    <a:pt x="35719" y="7144"/>
                  </a:cubicBezTo>
                  <a:cubicBezTo>
                    <a:pt x="35719" y="3200"/>
                    <a:pt x="38919" y="0"/>
                    <a:pt x="42863" y="0"/>
                  </a:cubicBezTo>
                  <a:cubicBezTo>
                    <a:pt x="46806" y="0"/>
                    <a:pt x="50006" y="3200"/>
                    <a:pt x="50006" y="7144"/>
                  </a:cubicBezTo>
                  <a:cubicBezTo>
                    <a:pt x="50006" y="23174"/>
                    <a:pt x="37426" y="31561"/>
                    <a:pt x="25003" y="31561"/>
                  </a:cubicBezTo>
                  <a:close/>
                </a:path>
              </a:pathLst>
            </a:custGeom>
            <a:grpFill/>
            <a:ln w="7144"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7" name="Group 10">
            <a:extLst>
              <a:ext uri="{FF2B5EF4-FFF2-40B4-BE49-F238E27FC236}">
                <a16:creationId xmlns:a16="http://schemas.microsoft.com/office/drawing/2014/main" id="{4144F046-2B9C-C7C0-64CB-801DC75B80F8}"/>
              </a:ext>
            </a:extLst>
          </p:cNvPr>
          <p:cNvGrpSpPr/>
          <p:nvPr/>
        </p:nvGrpSpPr>
        <p:grpSpPr>
          <a:xfrm>
            <a:off x="660660" y="4960819"/>
            <a:ext cx="4625468" cy="45720"/>
            <a:chOff x="809624" y="4488851"/>
            <a:chExt cx="4625468" cy="45720"/>
          </a:xfrm>
        </p:grpSpPr>
        <p:sp>
          <p:nvSpPr>
            <p:cNvPr id="8" name="Rectangle 4">
              <a:extLst>
                <a:ext uri="{FF2B5EF4-FFF2-40B4-BE49-F238E27FC236}">
                  <a16:creationId xmlns:a16="http://schemas.microsoft.com/office/drawing/2014/main" id="{AE91E6FD-420E-DB38-D251-3C38683C4763}"/>
                </a:ext>
              </a:extLst>
            </p:cNvPr>
            <p:cNvSpPr/>
            <p:nvPr/>
          </p:nvSpPr>
          <p:spPr>
            <a:xfrm>
              <a:off x="809624" y="4488851"/>
              <a:ext cx="1737360" cy="457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9" name="Rectangle 4">
              <a:extLst>
                <a:ext uri="{FF2B5EF4-FFF2-40B4-BE49-F238E27FC236}">
                  <a16:creationId xmlns:a16="http://schemas.microsoft.com/office/drawing/2014/main" id="{5C651B31-FA3F-66D9-3B98-4B466F9503CE}"/>
                </a:ext>
              </a:extLst>
            </p:cNvPr>
            <p:cNvSpPr/>
            <p:nvPr/>
          </p:nvSpPr>
          <p:spPr>
            <a:xfrm>
              <a:off x="2509012" y="4488851"/>
              <a:ext cx="2926080" cy="457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grpSp>
        <p:nvGrpSpPr>
          <p:cNvPr id="10" name="Group 2">
            <a:extLst>
              <a:ext uri="{FF2B5EF4-FFF2-40B4-BE49-F238E27FC236}">
                <a16:creationId xmlns:a16="http://schemas.microsoft.com/office/drawing/2014/main" id="{E067FEDD-D727-2AA2-BA8B-6D7922C4B9C4}"/>
              </a:ext>
            </a:extLst>
          </p:cNvPr>
          <p:cNvGrpSpPr/>
          <p:nvPr/>
        </p:nvGrpSpPr>
        <p:grpSpPr>
          <a:xfrm flipV="1">
            <a:off x="10382504" y="495466"/>
            <a:ext cx="1809496" cy="1931445"/>
            <a:chOff x="9424376" y="3913857"/>
            <a:chExt cx="2783546" cy="2971140"/>
          </a:xfrm>
        </p:grpSpPr>
        <p:sp>
          <p:nvSpPr>
            <p:cNvPr id="11" name="Freeform: Shape 3">
              <a:extLst>
                <a:ext uri="{FF2B5EF4-FFF2-40B4-BE49-F238E27FC236}">
                  <a16:creationId xmlns:a16="http://schemas.microsoft.com/office/drawing/2014/main" id="{8A3E70E4-EBEE-C583-7688-ACC175D3D918}"/>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Shape 5">
              <a:extLst>
                <a:ext uri="{FF2B5EF4-FFF2-40B4-BE49-F238E27FC236}">
                  <a16:creationId xmlns:a16="http://schemas.microsoft.com/office/drawing/2014/main" id="{B9F7BB78-17C1-157D-ADF7-BA58EBD8ED37}"/>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4" name="Graphic 10">
              <a:extLst>
                <a:ext uri="{FF2B5EF4-FFF2-40B4-BE49-F238E27FC236}">
                  <a16:creationId xmlns:a16="http://schemas.microsoft.com/office/drawing/2014/main" id="{6AD5B629-B5B9-0E0F-A6B6-AA09AB925E8A}"/>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upo 1">
            <a:extLst>
              <a:ext uri="{FF2B5EF4-FFF2-40B4-BE49-F238E27FC236}">
                <a16:creationId xmlns:a16="http://schemas.microsoft.com/office/drawing/2014/main" id="{66003D74-43D3-A816-0156-970A80A7EC10}"/>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88580F2-8007-6A57-BAB9-C70D9E176F9F}"/>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Objetivo de la Regularización de Cuotas </a:t>
              </a:r>
            </a:p>
          </p:txBody>
        </p:sp>
        <p:grpSp>
          <p:nvGrpSpPr>
            <p:cNvPr id="4" name="Grupo 3">
              <a:extLst>
                <a:ext uri="{FF2B5EF4-FFF2-40B4-BE49-F238E27FC236}">
                  <a16:creationId xmlns:a16="http://schemas.microsoft.com/office/drawing/2014/main" id="{1A6B9031-8614-FD2D-6AEB-40835850E888}"/>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313A5E90-F2B5-31FE-B595-3B0B755A1348}"/>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5" name="TextBox 38">
                <a:extLst>
                  <a:ext uri="{FF2B5EF4-FFF2-40B4-BE49-F238E27FC236}">
                    <a16:creationId xmlns:a16="http://schemas.microsoft.com/office/drawing/2014/main" id="{A77DA0D6-D23A-B480-A991-9B14E99519AE}"/>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1.2</a:t>
                </a:r>
              </a:p>
            </p:txBody>
          </p:sp>
        </p:grpSp>
      </p:grpSp>
    </p:spTree>
    <p:extLst>
      <p:ext uri="{BB962C8B-B14F-4D97-AF65-F5344CB8AC3E}">
        <p14:creationId xmlns:p14="http://schemas.microsoft.com/office/powerpoint/2010/main" val="137055836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Rectangle 53">
            <a:extLst>
              <a:ext uri="{FF2B5EF4-FFF2-40B4-BE49-F238E27FC236}">
                <a16:creationId xmlns:a16="http://schemas.microsoft.com/office/drawing/2014/main" id="{1D6CF2B4-BC99-399D-0307-5801C6EE6ECA}"/>
              </a:ext>
            </a:extLst>
          </p:cNvPr>
          <p:cNvSpPr/>
          <p:nvPr/>
        </p:nvSpPr>
        <p:spPr>
          <a:xfrm>
            <a:off x="769766" y="1779776"/>
            <a:ext cx="11412000" cy="1931837"/>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3" name="Rectangle 53">
            <a:extLst>
              <a:ext uri="{FF2B5EF4-FFF2-40B4-BE49-F238E27FC236}">
                <a16:creationId xmlns:a16="http://schemas.microsoft.com/office/drawing/2014/main" id="{4235726E-DA4E-7A12-C675-ACA83854D622}"/>
              </a:ext>
            </a:extLst>
          </p:cNvPr>
          <p:cNvSpPr/>
          <p:nvPr/>
        </p:nvSpPr>
        <p:spPr>
          <a:xfrm>
            <a:off x="769766" y="3772665"/>
            <a:ext cx="11412000" cy="2692144"/>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4" name="Subtitle 2">
            <a:extLst>
              <a:ext uri="{FF2B5EF4-FFF2-40B4-BE49-F238E27FC236}">
                <a16:creationId xmlns:a16="http://schemas.microsoft.com/office/drawing/2014/main" id="{FAB367A4-27BC-5272-D87E-CC2E77AAD9C1}"/>
              </a:ext>
            </a:extLst>
          </p:cNvPr>
          <p:cNvSpPr txBox="1">
            <a:spLocks noChangeArrowheads="1"/>
          </p:cNvSpPr>
          <p:nvPr/>
        </p:nvSpPr>
        <p:spPr bwMode="auto">
          <a:xfrm>
            <a:off x="2654144" y="4319588"/>
            <a:ext cx="3876837"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 </a:t>
            </a:r>
            <a:r>
              <a:rPr lang="es-ES" altLang="en-US" sz="1600" err="1">
                <a:latin typeface="+mn-lt"/>
                <a:ea typeface="Lato Light" panose="020F0502020204030203" pitchFamily="34" charset="0"/>
                <a:cs typeface="Segoe UI" panose="020B0502040204020203" pitchFamily="34" charset="0"/>
              </a:rPr>
              <a:t>BCPpM</a:t>
            </a:r>
            <a:r>
              <a:rPr lang="es-ES" altLang="en-US" sz="1600">
                <a:latin typeface="+mn-lt"/>
                <a:ea typeface="Lato Light" panose="020F0502020204030203" pitchFamily="34" charset="0"/>
                <a:cs typeface="Segoe UI" panose="020B0502040204020203" pitchFamily="34" charset="0"/>
              </a:rPr>
              <a:t> está </a:t>
            </a:r>
            <a:r>
              <a:rPr lang="es-ES" altLang="en-US" sz="1600" b="1">
                <a:latin typeface="+mn-lt"/>
                <a:ea typeface="Lato Light" panose="020F0502020204030203" pitchFamily="34" charset="0"/>
                <a:cs typeface="Segoe UI" panose="020B0502040204020203" pitchFamily="34" charset="0"/>
              </a:rPr>
              <a:t>por encima de la máxima del tramo</a:t>
            </a:r>
            <a:r>
              <a:rPr lang="es-ES" altLang="en-US" sz="1600">
                <a:latin typeface="+mn-lt"/>
                <a:ea typeface="Lato Light" panose="020F0502020204030203" pitchFamily="34" charset="0"/>
                <a:cs typeface="Segoe UI" panose="020B0502040204020203" pitchFamily="34" charset="0"/>
              </a:rPr>
              <a:t> de RNM y existe el derecho a cotizar por una BBCC superior</a:t>
            </a:r>
            <a:r>
              <a:rPr lang="es-ES" altLang="en-US" sz="1600" baseline="30000">
                <a:latin typeface="+mn-lt"/>
                <a:ea typeface="Lato Light" panose="020F0502020204030203" pitchFamily="34" charset="0"/>
                <a:cs typeface="Segoe UI" panose="020B0502040204020203" pitchFamily="34" charset="0"/>
              </a:rPr>
              <a:t>2</a:t>
            </a:r>
            <a:r>
              <a:rPr lang="es-ES" altLang="en-US" sz="1600">
                <a:latin typeface="+mn-lt"/>
                <a:ea typeface="Lato Light" panose="020F0502020204030203" pitchFamily="34" charset="0"/>
                <a:cs typeface="Segoe UI" panose="020B0502040204020203" pitchFamily="34" charset="0"/>
              </a:rPr>
              <a:t> a esta. Se tiene opción de elección de BBCC.</a:t>
            </a:r>
            <a:endParaRPr lang="es-ES" altLang="en-US" sz="1400" b="1">
              <a:latin typeface="+mn-lt"/>
              <a:ea typeface="Lato Light" panose="020F0502020204030203" pitchFamily="34" charset="0"/>
              <a:cs typeface="Segoe UI" panose="020B0502040204020203" pitchFamily="34" charset="0"/>
            </a:endParaRPr>
          </a:p>
        </p:txBody>
      </p:sp>
      <p:sp>
        <p:nvSpPr>
          <p:cNvPr id="377" name="CuadroTexto 376">
            <a:extLst>
              <a:ext uri="{FF2B5EF4-FFF2-40B4-BE49-F238E27FC236}">
                <a16:creationId xmlns:a16="http://schemas.microsoft.com/office/drawing/2014/main" id="{0B10994D-ADF6-2D93-C153-9A3DB235ACF4}"/>
              </a:ext>
            </a:extLst>
          </p:cNvPr>
          <p:cNvSpPr txBox="1"/>
          <p:nvPr/>
        </p:nvSpPr>
        <p:spPr>
          <a:xfrm>
            <a:off x="7582750" y="3900526"/>
            <a:ext cx="367408" cy="523220"/>
          </a:xfrm>
          <a:prstGeom prst="rect">
            <a:avLst/>
          </a:prstGeom>
          <a:noFill/>
        </p:spPr>
        <p:txBody>
          <a:bodyPr wrap="none" rtlCol="0">
            <a:spAutoFit/>
          </a:bodyPr>
          <a:lstStyle/>
          <a:p>
            <a:r>
              <a:rPr lang="es-ES" sz="2800">
                <a:solidFill>
                  <a:schemeClr val="accent2"/>
                </a:solidFill>
              </a:rPr>
              <a:t>1</a:t>
            </a:r>
          </a:p>
        </p:txBody>
      </p:sp>
      <p:sp>
        <p:nvSpPr>
          <p:cNvPr id="378" name="CuadroTexto 377">
            <a:extLst>
              <a:ext uri="{FF2B5EF4-FFF2-40B4-BE49-F238E27FC236}">
                <a16:creationId xmlns:a16="http://schemas.microsoft.com/office/drawing/2014/main" id="{323633DA-DA65-9D55-22E3-1C37A0C0C01D}"/>
              </a:ext>
            </a:extLst>
          </p:cNvPr>
          <p:cNvSpPr txBox="1"/>
          <p:nvPr/>
        </p:nvSpPr>
        <p:spPr>
          <a:xfrm>
            <a:off x="6427432" y="4870560"/>
            <a:ext cx="367408" cy="523220"/>
          </a:xfrm>
          <a:prstGeom prst="rect">
            <a:avLst/>
          </a:prstGeom>
          <a:noFill/>
        </p:spPr>
        <p:txBody>
          <a:bodyPr wrap="none" rtlCol="0">
            <a:spAutoFit/>
          </a:bodyPr>
          <a:lstStyle/>
          <a:p>
            <a:r>
              <a:rPr lang="es-ES" sz="2800">
                <a:solidFill>
                  <a:schemeClr val="accent2"/>
                </a:solidFill>
              </a:rPr>
              <a:t>2</a:t>
            </a:r>
          </a:p>
        </p:txBody>
      </p:sp>
      <p:grpSp>
        <p:nvGrpSpPr>
          <p:cNvPr id="133" name="Grupo 132">
            <a:extLst>
              <a:ext uri="{FF2B5EF4-FFF2-40B4-BE49-F238E27FC236}">
                <a16:creationId xmlns:a16="http://schemas.microsoft.com/office/drawing/2014/main" id="{96C0AAFE-2991-8AD4-D2A2-5189AB9AF948}"/>
              </a:ext>
            </a:extLst>
          </p:cNvPr>
          <p:cNvGrpSpPr/>
          <p:nvPr/>
        </p:nvGrpSpPr>
        <p:grpSpPr>
          <a:xfrm>
            <a:off x="6730959" y="5102860"/>
            <a:ext cx="1249667" cy="1227136"/>
            <a:chOff x="6656407" y="3731467"/>
            <a:chExt cx="1249667" cy="1227136"/>
          </a:xfrm>
        </p:grpSpPr>
        <p:sp>
          <p:nvSpPr>
            <p:cNvPr id="143" name="Persegi Panjang: Sudut Lengkung 1">
              <a:extLst>
                <a:ext uri="{FF2B5EF4-FFF2-40B4-BE49-F238E27FC236}">
                  <a16:creationId xmlns:a16="http://schemas.microsoft.com/office/drawing/2014/main" id="{0C5AF1C2-9D73-952E-1D9B-E35E3E7CBAF0}"/>
                </a:ext>
              </a:extLst>
            </p:cNvPr>
            <p:cNvSpPr/>
            <p:nvPr/>
          </p:nvSpPr>
          <p:spPr>
            <a:xfrm>
              <a:off x="6656407" y="3731467"/>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44" name="Subtitle 2">
              <a:extLst>
                <a:ext uri="{FF2B5EF4-FFF2-40B4-BE49-F238E27FC236}">
                  <a16:creationId xmlns:a16="http://schemas.microsoft.com/office/drawing/2014/main" id="{C3A1171D-2BA9-9402-6B2E-8A9E3F35835D}"/>
                </a:ext>
              </a:extLst>
            </p:cNvPr>
            <p:cNvSpPr txBox="1">
              <a:spLocks noChangeArrowheads="1"/>
            </p:cNvSpPr>
            <p:nvPr/>
          </p:nvSpPr>
          <p:spPr bwMode="auto">
            <a:xfrm>
              <a:off x="6700958" y="4433948"/>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45" name="Straight Connector 11">
              <a:extLst>
                <a:ext uri="{FF2B5EF4-FFF2-40B4-BE49-F238E27FC236}">
                  <a16:creationId xmlns:a16="http://schemas.microsoft.com/office/drawing/2014/main" id="{FF371B02-C93F-8BB3-98B0-A0F770A2A452}"/>
                </a:ext>
              </a:extLst>
            </p:cNvPr>
            <p:cNvCxnSpPr>
              <a:cxnSpLocks/>
            </p:cNvCxnSpPr>
            <p:nvPr/>
          </p:nvCxnSpPr>
          <p:spPr>
            <a:xfrm>
              <a:off x="6674055" y="4338726"/>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46" name="Grupo 145">
              <a:extLst>
                <a:ext uri="{FF2B5EF4-FFF2-40B4-BE49-F238E27FC236}">
                  <a16:creationId xmlns:a16="http://schemas.microsoft.com/office/drawing/2014/main" id="{63F20C12-9002-8580-AD6B-3E7B4D0DBBA4}"/>
                </a:ext>
              </a:extLst>
            </p:cNvPr>
            <p:cNvGrpSpPr/>
            <p:nvPr/>
          </p:nvGrpSpPr>
          <p:grpSpPr>
            <a:xfrm>
              <a:off x="7095714" y="3850624"/>
              <a:ext cx="371080" cy="371080"/>
              <a:chOff x="1285019" y="3820484"/>
              <a:chExt cx="554072" cy="554072"/>
            </a:xfrm>
          </p:grpSpPr>
          <p:sp>
            <p:nvSpPr>
              <p:cNvPr id="147" name="Freeform: Shape 7">
                <a:extLst>
                  <a:ext uri="{FF2B5EF4-FFF2-40B4-BE49-F238E27FC236}">
                    <a16:creationId xmlns:a16="http://schemas.microsoft.com/office/drawing/2014/main" id="{8C2C18FC-4098-E167-CA86-0D6A2B86C842}"/>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53" name="Freeform: Shape 8">
                <a:extLst>
                  <a:ext uri="{FF2B5EF4-FFF2-40B4-BE49-F238E27FC236}">
                    <a16:creationId xmlns:a16="http://schemas.microsoft.com/office/drawing/2014/main" id="{9210BCDB-E64E-2C78-0BC9-DFDDB574A57E}"/>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54" name="Freeform: Shape 9">
                <a:extLst>
                  <a:ext uri="{FF2B5EF4-FFF2-40B4-BE49-F238E27FC236}">
                    <a16:creationId xmlns:a16="http://schemas.microsoft.com/office/drawing/2014/main" id="{5CDB48BD-3E2A-8C6D-03B3-350B02BE1F02}"/>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55" name="Freeform: Shape 10">
                <a:extLst>
                  <a:ext uri="{FF2B5EF4-FFF2-40B4-BE49-F238E27FC236}">
                    <a16:creationId xmlns:a16="http://schemas.microsoft.com/office/drawing/2014/main" id="{085AF135-0DBC-5FA9-86ED-060B9A914D21}"/>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57" name="Freeform: Shape 11">
                <a:extLst>
                  <a:ext uri="{FF2B5EF4-FFF2-40B4-BE49-F238E27FC236}">
                    <a16:creationId xmlns:a16="http://schemas.microsoft.com/office/drawing/2014/main" id="{FA96A521-9C00-E9B8-B00B-65A79679CFBB}"/>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58" name="Freeform: Shape 12">
                <a:extLst>
                  <a:ext uri="{FF2B5EF4-FFF2-40B4-BE49-F238E27FC236}">
                    <a16:creationId xmlns:a16="http://schemas.microsoft.com/office/drawing/2014/main" id="{1EF0DD94-C85D-032B-3070-C99C7B9BAD41}"/>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59" name="Freeform: Shape 13">
                <a:extLst>
                  <a:ext uri="{FF2B5EF4-FFF2-40B4-BE49-F238E27FC236}">
                    <a16:creationId xmlns:a16="http://schemas.microsoft.com/office/drawing/2014/main" id="{72CF9774-AF12-6278-92CD-13D668637CCD}"/>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60" name="Freeform: Shape 14">
                <a:extLst>
                  <a:ext uri="{FF2B5EF4-FFF2-40B4-BE49-F238E27FC236}">
                    <a16:creationId xmlns:a16="http://schemas.microsoft.com/office/drawing/2014/main" id="{77700E38-69AF-FDA8-FDEC-7115E13D907B}"/>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61" name="Freeform: Shape 15">
                <a:extLst>
                  <a:ext uri="{FF2B5EF4-FFF2-40B4-BE49-F238E27FC236}">
                    <a16:creationId xmlns:a16="http://schemas.microsoft.com/office/drawing/2014/main" id="{A810FC87-7906-F317-0977-379E1F57C536}"/>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grpSp>
        <p:nvGrpSpPr>
          <p:cNvPr id="11" name="Grupo 10">
            <a:extLst>
              <a:ext uri="{FF2B5EF4-FFF2-40B4-BE49-F238E27FC236}">
                <a16:creationId xmlns:a16="http://schemas.microsoft.com/office/drawing/2014/main" id="{6F1BD05C-F4B2-BD2A-9D87-CE713D6372B1}"/>
              </a:ext>
            </a:extLst>
          </p:cNvPr>
          <p:cNvGrpSpPr/>
          <p:nvPr/>
        </p:nvGrpSpPr>
        <p:grpSpPr>
          <a:xfrm>
            <a:off x="8027680" y="3859449"/>
            <a:ext cx="1249667" cy="1227136"/>
            <a:chOff x="6656407" y="3731467"/>
            <a:chExt cx="1249667" cy="1227136"/>
          </a:xfrm>
        </p:grpSpPr>
        <p:sp>
          <p:nvSpPr>
            <p:cNvPr id="12" name="Persegi Panjang: Sudut Lengkung 1">
              <a:extLst>
                <a:ext uri="{FF2B5EF4-FFF2-40B4-BE49-F238E27FC236}">
                  <a16:creationId xmlns:a16="http://schemas.microsoft.com/office/drawing/2014/main" id="{36BB5F5F-EABE-9EFA-11E7-BACFB42ED1EC}"/>
                </a:ext>
              </a:extLst>
            </p:cNvPr>
            <p:cNvSpPr/>
            <p:nvPr/>
          </p:nvSpPr>
          <p:spPr>
            <a:xfrm>
              <a:off x="6656407" y="3731467"/>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5" name="Subtitle 2">
              <a:extLst>
                <a:ext uri="{FF2B5EF4-FFF2-40B4-BE49-F238E27FC236}">
                  <a16:creationId xmlns:a16="http://schemas.microsoft.com/office/drawing/2014/main" id="{8BEA4194-17E0-DBEB-FEC3-B801C328B159}"/>
                </a:ext>
              </a:extLst>
            </p:cNvPr>
            <p:cNvSpPr txBox="1">
              <a:spLocks noChangeArrowheads="1"/>
            </p:cNvSpPr>
            <p:nvPr/>
          </p:nvSpPr>
          <p:spPr bwMode="auto">
            <a:xfrm>
              <a:off x="6700958" y="4433948"/>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7" name="Straight Connector 11">
              <a:extLst>
                <a:ext uri="{FF2B5EF4-FFF2-40B4-BE49-F238E27FC236}">
                  <a16:creationId xmlns:a16="http://schemas.microsoft.com/office/drawing/2014/main" id="{0DCE94C0-7FD7-9B6D-E9F8-3228E1B193FE}"/>
                </a:ext>
              </a:extLst>
            </p:cNvPr>
            <p:cNvCxnSpPr>
              <a:cxnSpLocks/>
            </p:cNvCxnSpPr>
            <p:nvPr/>
          </p:nvCxnSpPr>
          <p:spPr>
            <a:xfrm>
              <a:off x="6674055" y="4338726"/>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21" name="Grupo 20">
              <a:extLst>
                <a:ext uri="{FF2B5EF4-FFF2-40B4-BE49-F238E27FC236}">
                  <a16:creationId xmlns:a16="http://schemas.microsoft.com/office/drawing/2014/main" id="{421B048C-DF90-F50A-3815-85C2315A281C}"/>
                </a:ext>
              </a:extLst>
            </p:cNvPr>
            <p:cNvGrpSpPr/>
            <p:nvPr/>
          </p:nvGrpSpPr>
          <p:grpSpPr>
            <a:xfrm>
              <a:off x="7095714" y="3850624"/>
              <a:ext cx="371080" cy="371080"/>
              <a:chOff x="1285019" y="3820484"/>
              <a:chExt cx="554072" cy="554072"/>
            </a:xfrm>
          </p:grpSpPr>
          <p:sp>
            <p:nvSpPr>
              <p:cNvPr id="22" name="Freeform: Shape 7">
                <a:extLst>
                  <a:ext uri="{FF2B5EF4-FFF2-40B4-BE49-F238E27FC236}">
                    <a16:creationId xmlns:a16="http://schemas.microsoft.com/office/drawing/2014/main" id="{6F461AE2-2E58-9202-DC15-8931233D9101}"/>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3" name="Freeform: Shape 8">
                <a:extLst>
                  <a:ext uri="{FF2B5EF4-FFF2-40B4-BE49-F238E27FC236}">
                    <a16:creationId xmlns:a16="http://schemas.microsoft.com/office/drawing/2014/main" id="{A70987CD-A179-E781-0AF1-4304EAC15CFB}"/>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8" name="Freeform: Shape 9">
                <a:extLst>
                  <a:ext uri="{FF2B5EF4-FFF2-40B4-BE49-F238E27FC236}">
                    <a16:creationId xmlns:a16="http://schemas.microsoft.com/office/drawing/2014/main" id="{08C91BB9-A90C-0CBA-FE28-8807D05F5BCA}"/>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9" name="Freeform: Shape 10">
                <a:extLst>
                  <a:ext uri="{FF2B5EF4-FFF2-40B4-BE49-F238E27FC236}">
                    <a16:creationId xmlns:a16="http://schemas.microsoft.com/office/drawing/2014/main" id="{10E70E8C-9310-B834-15C3-24BE30C65A2A}"/>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 name="Freeform: Shape 11">
                <a:extLst>
                  <a:ext uri="{FF2B5EF4-FFF2-40B4-BE49-F238E27FC236}">
                    <a16:creationId xmlns:a16="http://schemas.microsoft.com/office/drawing/2014/main" id="{6C7808F0-0047-5D3A-D52E-B0343062468B}"/>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3" name="Freeform: Shape 12">
                <a:extLst>
                  <a:ext uri="{FF2B5EF4-FFF2-40B4-BE49-F238E27FC236}">
                    <a16:creationId xmlns:a16="http://schemas.microsoft.com/office/drawing/2014/main" id="{DFC4867B-1D62-DAA5-1624-0DAEC9112D9F}"/>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4" name="Freeform: Shape 13">
                <a:extLst>
                  <a:ext uri="{FF2B5EF4-FFF2-40B4-BE49-F238E27FC236}">
                    <a16:creationId xmlns:a16="http://schemas.microsoft.com/office/drawing/2014/main" id="{93E38537-2E9E-C697-BAB8-A7056740FA9F}"/>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5" name="Freeform: Shape 14">
                <a:extLst>
                  <a:ext uri="{FF2B5EF4-FFF2-40B4-BE49-F238E27FC236}">
                    <a16:creationId xmlns:a16="http://schemas.microsoft.com/office/drawing/2014/main" id="{6791127B-BEE7-07E0-74CF-730833F02BE4}"/>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6" name="Freeform: Shape 15">
                <a:extLst>
                  <a:ext uri="{FF2B5EF4-FFF2-40B4-BE49-F238E27FC236}">
                    <a16:creationId xmlns:a16="http://schemas.microsoft.com/office/drawing/2014/main" id="{6FCE7DEE-7CDD-B6E9-2F87-2EC9A86CCC59}"/>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grpSp>
        <p:nvGrpSpPr>
          <p:cNvPr id="16" name="Grupo 15">
            <a:extLst>
              <a:ext uri="{FF2B5EF4-FFF2-40B4-BE49-F238E27FC236}">
                <a16:creationId xmlns:a16="http://schemas.microsoft.com/office/drawing/2014/main" id="{84EC8DB3-106A-71CF-5211-7AC3112E2CED}"/>
              </a:ext>
            </a:extLst>
          </p:cNvPr>
          <p:cNvGrpSpPr/>
          <p:nvPr/>
        </p:nvGrpSpPr>
        <p:grpSpPr>
          <a:xfrm>
            <a:off x="9329674" y="3865337"/>
            <a:ext cx="1249200" cy="1227600"/>
            <a:chOff x="9329674" y="3865337"/>
            <a:chExt cx="1249200" cy="1227600"/>
          </a:xfrm>
        </p:grpSpPr>
        <p:sp>
          <p:nvSpPr>
            <p:cNvPr id="18" name="Persegi Panjang: Sudut Lengkung 1">
              <a:extLst>
                <a:ext uri="{FF2B5EF4-FFF2-40B4-BE49-F238E27FC236}">
                  <a16:creationId xmlns:a16="http://schemas.microsoft.com/office/drawing/2014/main" id="{6E1B481C-7475-55CA-0496-45985803F4F9}"/>
                </a:ext>
              </a:extLst>
            </p:cNvPr>
            <p:cNvSpPr/>
            <p:nvPr/>
          </p:nvSpPr>
          <p:spPr>
            <a:xfrm>
              <a:off x="9329674" y="3865337"/>
              <a:ext cx="1249200" cy="12276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9" name="Subtitle 2">
              <a:extLst>
                <a:ext uri="{FF2B5EF4-FFF2-40B4-BE49-F238E27FC236}">
                  <a16:creationId xmlns:a16="http://schemas.microsoft.com/office/drawing/2014/main" id="{3A2A5AAA-7EAF-A66E-4991-CB9FCED6C80C}"/>
                </a:ext>
              </a:extLst>
            </p:cNvPr>
            <p:cNvSpPr txBox="1">
              <a:spLocks noChangeArrowheads="1"/>
            </p:cNvSpPr>
            <p:nvPr/>
          </p:nvSpPr>
          <p:spPr bwMode="auto">
            <a:xfrm>
              <a:off x="9387367" y="4570621"/>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Trámite de audiencia</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grpSp>
          <p:nvGrpSpPr>
            <p:cNvPr id="299" name="Grupo 298">
              <a:extLst>
                <a:ext uri="{FF2B5EF4-FFF2-40B4-BE49-F238E27FC236}">
                  <a16:creationId xmlns:a16="http://schemas.microsoft.com/office/drawing/2014/main" id="{9E05D54D-F6F5-7CD0-273F-E5402921CB08}"/>
                </a:ext>
              </a:extLst>
            </p:cNvPr>
            <p:cNvGrpSpPr/>
            <p:nvPr/>
          </p:nvGrpSpPr>
          <p:grpSpPr>
            <a:xfrm>
              <a:off x="9689085" y="3945754"/>
              <a:ext cx="416495" cy="416495"/>
              <a:chOff x="10299825" y="3820484"/>
              <a:chExt cx="554072" cy="554072"/>
            </a:xfrm>
          </p:grpSpPr>
          <p:sp>
            <p:nvSpPr>
              <p:cNvPr id="222" name="Freeform: Shape 7">
                <a:extLst>
                  <a:ext uri="{FF2B5EF4-FFF2-40B4-BE49-F238E27FC236}">
                    <a16:creationId xmlns:a16="http://schemas.microsoft.com/office/drawing/2014/main" id="{ECC5CBB8-654B-CDDE-80D5-DA8072471153}"/>
                  </a:ext>
                </a:extLst>
              </p:cNvPr>
              <p:cNvSpPr/>
              <p:nvPr/>
            </p:nvSpPr>
            <p:spPr>
              <a:xfrm>
                <a:off x="10559546"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3" name="Freeform: Shape 8">
                <a:extLst>
                  <a:ext uri="{FF2B5EF4-FFF2-40B4-BE49-F238E27FC236}">
                    <a16:creationId xmlns:a16="http://schemas.microsoft.com/office/drawing/2014/main" id="{892E6173-6DD5-212A-3D6F-C9CF3DA12B0E}"/>
                  </a:ext>
                </a:extLst>
              </p:cNvPr>
              <p:cNvSpPr/>
              <p:nvPr/>
            </p:nvSpPr>
            <p:spPr>
              <a:xfrm>
                <a:off x="10559546"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4" name="Freeform: Shape 9">
                <a:extLst>
                  <a:ext uri="{FF2B5EF4-FFF2-40B4-BE49-F238E27FC236}">
                    <a16:creationId xmlns:a16="http://schemas.microsoft.com/office/drawing/2014/main" id="{C04F0BF9-64CA-8AA5-AFAD-0D55DA4258FE}"/>
                  </a:ext>
                </a:extLst>
              </p:cNvPr>
              <p:cNvSpPr/>
              <p:nvPr/>
            </p:nvSpPr>
            <p:spPr>
              <a:xfrm>
                <a:off x="10299825"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5" name="Freeform: Shape 10">
                <a:extLst>
                  <a:ext uri="{FF2B5EF4-FFF2-40B4-BE49-F238E27FC236}">
                    <a16:creationId xmlns:a16="http://schemas.microsoft.com/office/drawing/2014/main" id="{013F40B7-5BA6-372C-F29E-9F7985351A7E}"/>
                  </a:ext>
                </a:extLst>
              </p:cNvPr>
              <p:cNvSpPr/>
              <p:nvPr/>
            </p:nvSpPr>
            <p:spPr>
              <a:xfrm>
                <a:off x="10566039"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6" name="Freeform: Shape 11">
                <a:extLst>
                  <a:ext uri="{FF2B5EF4-FFF2-40B4-BE49-F238E27FC236}">
                    <a16:creationId xmlns:a16="http://schemas.microsoft.com/office/drawing/2014/main" id="{38C707B0-9A22-2D46-AC63-B1F9375714DF}"/>
                  </a:ext>
                </a:extLst>
              </p:cNvPr>
              <p:cNvSpPr/>
              <p:nvPr/>
            </p:nvSpPr>
            <p:spPr>
              <a:xfrm>
                <a:off x="10566039"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9" name="Freeform: Shape 12">
                <a:extLst>
                  <a:ext uri="{FF2B5EF4-FFF2-40B4-BE49-F238E27FC236}">
                    <a16:creationId xmlns:a16="http://schemas.microsoft.com/office/drawing/2014/main" id="{DF5F6DF1-7A60-DEFC-A034-68AA0389F48F}"/>
                  </a:ext>
                </a:extLst>
              </p:cNvPr>
              <p:cNvSpPr/>
              <p:nvPr/>
            </p:nvSpPr>
            <p:spPr>
              <a:xfrm>
                <a:off x="10343111"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30" name="Freeform: Shape 13">
                <a:extLst>
                  <a:ext uri="{FF2B5EF4-FFF2-40B4-BE49-F238E27FC236}">
                    <a16:creationId xmlns:a16="http://schemas.microsoft.com/office/drawing/2014/main" id="{8EF3652D-647F-8F79-A6DC-D0A8DE487A8E}"/>
                  </a:ext>
                </a:extLst>
              </p:cNvPr>
              <p:cNvSpPr/>
              <p:nvPr/>
            </p:nvSpPr>
            <p:spPr>
              <a:xfrm>
                <a:off x="10472973"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31" name="Freeform: Shape 14">
                <a:extLst>
                  <a:ext uri="{FF2B5EF4-FFF2-40B4-BE49-F238E27FC236}">
                    <a16:creationId xmlns:a16="http://schemas.microsoft.com/office/drawing/2014/main" id="{FC0EEA44-8088-AB76-80D4-6AD69882F970}"/>
                  </a:ext>
                </a:extLst>
              </p:cNvPr>
              <p:cNvSpPr/>
              <p:nvPr/>
            </p:nvSpPr>
            <p:spPr>
              <a:xfrm>
                <a:off x="10602833"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32" name="Freeform: Shape 15">
                <a:extLst>
                  <a:ext uri="{FF2B5EF4-FFF2-40B4-BE49-F238E27FC236}">
                    <a16:creationId xmlns:a16="http://schemas.microsoft.com/office/drawing/2014/main" id="{73E38F1E-19A0-22C6-A1F9-8449ACE007D2}"/>
                  </a:ext>
                </a:extLst>
              </p:cNvPr>
              <p:cNvSpPr/>
              <p:nvPr/>
            </p:nvSpPr>
            <p:spPr>
              <a:xfrm>
                <a:off x="10602833"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cxnSp>
          <p:nvCxnSpPr>
            <p:cNvPr id="20" name="Straight Connector 11">
              <a:extLst>
                <a:ext uri="{FF2B5EF4-FFF2-40B4-BE49-F238E27FC236}">
                  <a16:creationId xmlns:a16="http://schemas.microsoft.com/office/drawing/2014/main" id="{DC4A8312-1F64-F157-DE48-D1607C0D9B59}"/>
                </a:ext>
              </a:extLst>
            </p:cNvPr>
            <p:cNvCxnSpPr>
              <a:cxnSpLocks/>
            </p:cNvCxnSpPr>
            <p:nvPr/>
          </p:nvCxnSpPr>
          <p:spPr>
            <a:xfrm>
              <a:off x="9366574" y="4472596"/>
              <a:ext cx="118800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grpSp>
        <p:nvGrpSpPr>
          <p:cNvPr id="162" name="Grupo 161">
            <a:extLst>
              <a:ext uri="{FF2B5EF4-FFF2-40B4-BE49-F238E27FC236}">
                <a16:creationId xmlns:a16="http://schemas.microsoft.com/office/drawing/2014/main" id="{5DD15E00-44B8-A14E-429D-9007EA06AE39}"/>
              </a:ext>
            </a:extLst>
          </p:cNvPr>
          <p:cNvGrpSpPr/>
          <p:nvPr/>
        </p:nvGrpSpPr>
        <p:grpSpPr>
          <a:xfrm>
            <a:off x="8025119" y="5102860"/>
            <a:ext cx="1260000" cy="1224000"/>
            <a:chOff x="9374392" y="3731468"/>
            <a:chExt cx="1260000" cy="1224000"/>
          </a:xfrm>
        </p:grpSpPr>
        <p:sp>
          <p:nvSpPr>
            <p:cNvPr id="163" name="Persegi Panjang: Sudut Lengkung 1">
              <a:extLst>
                <a:ext uri="{FF2B5EF4-FFF2-40B4-BE49-F238E27FC236}">
                  <a16:creationId xmlns:a16="http://schemas.microsoft.com/office/drawing/2014/main" id="{3F6881B9-E8B7-C65A-95A0-57A68B6F0ACB}"/>
                </a:ext>
              </a:extLst>
            </p:cNvPr>
            <p:cNvSpPr/>
            <p:nvPr/>
          </p:nvSpPr>
          <p:spPr>
            <a:xfrm>
              <a:off x="9374392" y="3731468"/>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64" name="Subtitle 2">
              <a:extLst>
                <a:ext uri="{FF2B5EF4-FFF2-40B4-BE49-F238E27FC236}">
                  <a16:creationId xmlns:a16="http://schemas.microsoft.com/office/drawing/2014/main" id="{B45ECE2B-2E46-B8E1-49C4-EDA7950B1D58}"/>
                </a:ext>
              </a:extLst>
            </p:cNvPr>
            <p:cNvSpPr txBox="1">
              <a:spLocks noChangeArrowheads="1"/>
            </p:cNvSpPr>
            <p:nvPr/>
          </p:nvSpPr>
          <p:spPr bwMode="auto">
            <a:xfrm>
              <a:off x="9430669" y="4522122"/>
              <a:ext cx="1129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Resolución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66" name="Straight Connector 11">
              <a:extLst>
                <a:ext uri="{FF2B5EF4-FFF2-40B4-BE49-F238E27FC236}">
                  <a16:creationId xmlns:a16="http://schemas.microsoft.com/office/drawing/2014/main" id="{20094E81-2103-00F4-3F6B-8F9B8DC803E4}"/>
                </a:ext>
              </a:extLst>
            </p:cNvPr>
            <p:cNvCxnSpPr>
              <a:cxnSpLocks/>
            </p:cNvCxnSpPr>
            <p:nvPr/>
          </p:nvCxnSpPr>
          <p:spPr>
            <a:xfrm>
              <a:off x="9384314" y="4338727"/>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67" name="Grupo 166">
              <a:extLst>
                <a:ext uri="{FF2B5EF4-FFF2-40B4-BE49-F238E27FC236}">
                  <a16:creationId xmlns:a16="http://schemas.microsoft.com/office/drawing/2014/main" id="{C5EB06DA-E6DD-8842-6E28-840886CC3381}"/>
                </a:ext>
              </a:extLst>
            </p:cNvPr>
            <p:cNvGrpSpPr/>
            <p:nvPr/>
          </p:nvGrpSpPr>
          <p:grpSpPr>
            <a:xfrm>
              <a:off x="9777450" y="3850624"/>
              <a:ext cx="371080" cy="371080"/>
              <a:chOff x="3521087" y="3820484"/>
              <a:chExt cx="554072" cy="554072"/>
            </a:xfrm>
          </p:grpSpPr>
          <p:sp>
            <p:nvSpPr>
              <p:cNvPr id="207" name="Freeform: Shape 7">
                <a:extLst>
                  <a:ext uri="{FF2B5EF4-FFF2-40B4-BE49-F238E27FC236}">
                    <a16:creationId xmlns:a16="http://schemas.microsoft.com/office/drawing/2014/main" id="{41357F1D-7814-D45A-5532-E6EC24246C2B}"/>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11" name="Freeform: Shape 8">
                <a:extLst>
                  <a:ext uri="{FF2B5EF4-FFF2-40B4-BE49-F238E27FC236}">
                    <a16:creationId xmlns:a16="http://schemas.microsoft.com/office/drawing/2014/main" id="{80A9EE7C-ED02-C604-988D-FF6E1D661F6D}"/>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18" name="Freeform: Shape 9">
                <a:extLst>
                  <a:ext uri="{FF2B5EF4-FFF2-40B4-BE49-F238E27FC236}">
                    <a16:creationId xmlns:a16="http://schemas.microsoft.com/office/drawing/2014/main" id="{8189F3F4-AC52-F71B-ED1C-17A48CD664BD}"/>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21" name="Freeform: Shape 10">
                <a:extLst>
                  <a:ext uri="{FF2B5EF4-FFF2-40B4-BE49-F238E27FC236}">
                    <a16:creationId xmlns:a16="http://schemas.microsoft.com/office/drawing/2014/main" id="{20268E4B-AAFC-11DF-A27D-4D6F8AFE9F9D}"/>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33" name="Freeform: Shape 11">
                <a:extLst>
                  <a:ext uri="{FF2B5EF4-FFF2-40B4-BE49-F238E27FC236}">
                    <a16:creationId xmlns:a16="http://schemas.microsoft.com/office/drawing/2014/main" id="{99CD04E9-AD3F-2822-90F5-41D2EFC2AA50}"/>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34" name="Freeform: Shape 12">
                <a:extLst>
                  <a:ext uri="{FF2B5EF4-FFF2-40B4-BE49-F238E27FC236}">
                    <a16:creationId xmlns:a16="http://schemas.microsoft.com/office/drawing/2014/main" id="{F2EC5954-D364-82BB-8E64-14F5F07E9308}"/>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35" name="Freeform: Shape 13">
                <a:extLst>
                  <a:ext uri="{FF2B5EF4-FFF2-40B4-BE49-F238E27FC236}">
                    <a16:creationId xmlns:a16="http://schemas.microsoft.com/office/drawing/2014/main" id="{5B971E24-7F1F-7BF1-6DC4-6DC26FD230A4}"/>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36" name="Freeform: Shape 14">
                <a:extLst>
                  <a:ext uri="{FF2B5EF4-FFF2-40B4-BE49-F238E27FC236}">
                    <a16:creationId xmlns:a16="http://schemas.microsoft.com/office/drawing/2014/main" id="{4A3702E6-A0F6-43A8-A982-D4637402956D}"/>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237" name="Freeform: Shape 15">
                <a:extLst>
                  <a:ext uri="{FF2B5EF4-FFF2-40B4-BE49-F238E27FC236}">
                    <a16:creationId xmlns:a16="http://schemas.microsoft.com/office/drawing/2014/main" id="{287C848E-46A0-FB5A-12C2-FE9077AD82BB}"/>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sp>
        <p:nvSpPr>
          <p:cNvPr id="239" name="Persegi Panjang: Sudut Lengkung 1">
            <a:extLst>
              <a:ext uri="{FF2B5EF4-FFF2-40B4-BE49-F238E27FC236}">
                <a16:creationId xmlns:a16="http://schemas.microsoft.com/office/drawing/2014/main" id="{B6DE3378-50A2-A050-DAD5-AB7E24C421A2}"/>
              </a:ext>
            </a:extLst>
          </p:cNvPr>
          <p:cNvSpPr/>
          <p:nvPr/>
        </p:nvSpPr>
        <p:spPr>
          <a:xfrm>
            <a:off x="9326525" y="5102860"/>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40" name="Subtitle 2">
            <a:extLst>
              <a:ext uri="{FF2B5EF4-FFF2-40B4-BE49-F238E27FC236}">
                <a16:creationId xmlns:a16="http://schemas.microsoft.com/office/drawing/2014/main" id="{E2F03FA3-2503-84C2-223A-50CB6973CB8A}"/>
              </a:ext>
            </a:extLst>
          </p:cNvPr>
          <p:cNvSpPr txBox="1">
            <a:spLocks noChangeArrowheads="1"/>
          </p:cNvSpPr>
          <p:nvPr/>
        </p:nvSpPr>
        <p:spPr bwMode="auto">
          <a:xfrm>
            <a:off x="9407902" y="5694071"/>
            <a:ext cx="1067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Anexo</a:t>
            </a:r>
            <a:r>
              <a:rPr lang="es-ES" altLang="en-US" sz="2000" b="1">
                <a:solidFill>
                  <a:prstClr val="black"/>
                </a:solidFill>
                <a:latin typeface="Calibri" panose="020F0502020204030204"/>
                <a:ea typeface="Lato Light" panose="020F0502020204030203" pitchFamily="34" charset="0"/>
                <a:cs typeface="Segoe UI Semibold" panose="020B0702040204020203" pitchFamily="34" charset="0"/>
              </a:rPr>
              <a:t> </a:t>
            </a:r>
            <a:r>
              <a:rPr lang="es-ES" altLang="en-US" sz="1400" b="1">
                <a:solidFill>
                  <a:prstClr val="black"/>
                </a:solidFill>
                <a:latin typeface="+mn-lt"/>
                <a:ea typeface="Lato Light" panose="020F0502020204030203" pitchFamily="34" charset="0"/>
                <a:cs typeface="Segoe UI Semibold" panose="020B0702040204020203" pitchFamily="34" charset="0"/>
              </a:rPr>
              <a:t>explicativo</a:t>
            </a:r>
          </a:p>
        </p:txBody>
      </p:sp>
      <p:cxnSp>
        <p:nvCxnSpPr>
          <p:cNvPr id="242" name="Straight Connector 11">
            <a:extLst>
              <a:ext uri="{FF2B5EF4-FFF2-40B4-BE49-F238E27FC236}">
                <a16:creationId xmlns:a16="http://schemas.microsoft.com/office/drawing/2014/main" id="{2908FDB9-8A32-1CEA-37A0-0194BB47F698}"/>
              </a:ext>
            </a:extLst>
          </p:cNvPr>
          <p:cNvCxnSpPr>
            <a:cxnSpLocks/>
          </p:cNvCxnSpPr>
          <p:nvPr/>
        </p:nvCxnSpPr>
        <p:spPr>
          <a:xfrm>
            <a:off x="9372028" y="5704478"/>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243" name="Grupo 242">
            <a:extLst>
              <a:ext uri="{FF2B5EF4-FFF2-40B4-BE49-F238E27FC236}">
                <a16:creationId xmlns:a16="http://schemas.microsoft.com/office/drawing/2014/main" id="{29A286B9-FE7F-05AA-ECE9-F8A31D8C390E}"/>
              </a:ext>
            </a:extLst>
          </p:cNvPr>
          <p:cNvGrpSpPr/>
          <p:nvPr/>
        </p:nvGrpSpPr>
        <p:grpSpPr>
          <a:xfrm>
            <a:off x="9761529" y="5227471"/>
            <a:ext cx="350845" cy="350845"/>
            <a:chOff x="5777011" y="3820484"/>
            <a:chExt cx="554072" cy="554072"/>
          </a:xfrm>
          <a:solidFill>
            <a:schemeClr val="accent6">
              <a:lumMod val="60000"/>
              <a:lumOff val="40000"/>
            </a:schemeClr>
          </a:solidFill>
        </p:grpSpPr>
        <p:sp>
          <p:nvSpPr>
            <p:cNvPr id="244" name="Freeform: Shape 7">
              <a:extLst>
                <a:ext uri="{FF2B5EF4-FFF2-40B4-BE49-F238E27FC236}">
                  <a16:creationId xmlns:a16="http://schemas.microsoft.com/office/drawing/2014/main" id="{F74EF63F-FEBD-BBB3-AA63-37785BB55CFE}"/>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45" name="Freeform: Shape 8">
              <a:extLst>
                <a:ext uri="{FF2B5EF4-FFF2-40B4-BE49-F238E27FC236}">
                  <a16:creationId xmlns:a16="http://schemas.microsoft.com/office/drawing/2014/main" id="{2E899CF5-7CA9-ED4B-3A9B-B80E038B2E7A}"/>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47" name="Freeform: Shape 9">
              <a:extLst>
                <a:ext uri="{FF2B5EF4-FFF2-40B4-BE49-F238E27FC236}">
                  <a16:creationId xmlns:a16="http://schemas.microsoft.com/office/drawing/2014/main" id="{8C92ED93-B274-A48B-2BAE-C2F0AF71F1F1}"/>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48" name="Freeform: Shape 10">
              <a:extLst>
                <a:ext uri="{FF2B5EF4-FFF2-40B4-BE49-F238E27FC236}">
                  <a16:creationId xmlns:a16="http://schemas.microsoft.com/office/drawing/2014/main" id="{B3BAC03B-B7A9-ACAD-863E-88A08DD8A140}"/>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50" name="Freeform: Shape 11">
              <a:extLst>
                <a:ext uri="{FF2B5EF4-FFF2-40B4-BE49-F238E27FC236}">
                  <a16:creationId xmlns:a16="http://schemas.microsoft.com/office/drawing/2014/main" id="{DCD24B66-0ECE-9F9B-3AE7-AFB8ECF6EC24}"/>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51" name="Freeform: Shape 12">
              <a:extLst>
                <a:ext uri="{FF2B5EF4-FFF2-40B4-BE49-F238E27FC236}">
                  <a16:creationId xmlns:a16="http://schemas.microsoft.com/office/drawing/2014/main" id="{C4B410A2-B0EC-D982-DB67-A499CB6CA052}"/>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93" name="Freeform: Shape 13">
              <a:extLst>
                <a:ext uri="{FF2B5EF4-FFF2-40B4-BE49-F238E27FC236}">
                  <a16:creationId xmlns:a16="http://schemas.microsoft.com/office/drawing/2014/main" id="{0914464C-4E65-FF48-4280-AEAB7E10BE0F}"/>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95" name="Freeform: Shape 14">
              <a:extLst>
                <a:ext uri="{FF2B5EF4-FFF2-40B4-BE49-F238E27FC236}">
                  <a16:creationId xmlns:a16="http://schemas.microsoft.com/office/drawing/2014/main" id="{D36257C2-A105-E8B1-D351-E35B6BB537CA}"/>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97" name="Freeform: Shape 15">
              <a:extLst>
                <a:ext uri="{FF2B5EF4-FFF2-40B4-BE49-F238E27FC236}">
                  <a16:creationId xmlns:a16="http://schemas.microsoft.com/office/drawing/2014/main" id="{8331CF24-F42A-0208-CCE7-D6D4759ACE69}"/>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330" name="Grupo 329">
            <a:extLst>
              <a:ext uri="{FF2B5EF4-FFF2-40B4-BE49-F238E27FC236}">
                <a16:creationId xmlns:a16="http://schemas.microsoft.com/office/drawing/2014/main" id="{7A1C8917-2AD9-11FD-D97F-02035D0C924F}"/>
              </a:ext>
            </a:extLst>
          </p:cNvPr>
          <p:cNvGrpSpPr/>
          <p:nvPr/>
        </p:nvGrpSpPr>
        <p:grpSpPr>
          <a:xfrm>
            <a:off x="10632660" y="5102860"/>
            <a:ext cx="1224461" cy="1224000"/>
            <a:chOff x="10558108" y="3759652"/>
            <a:chExt cx="1224461" cy="1224000"/>
          </a:xfrm>
        </p:grpSpPr>
        <p:sp>
          <p:nvSpPr>
            <p:cNvPr id="331" name="Persegi Panjang: Sudut Lengkung 1">
              <a:extLst>
                <a:ext uri="{FF2B5EF4-FFF2-40B4-BE49-F238E27FC236}">
                  <a16:creationId xmlns:a16="http://schemas.microsoft.com/office/drawing/2014/main" id="{34406B48-6490-19C2-53BD-849D50DB4D26}"/>
                </a:ext>
              </a:extLst>
            </p:cNvPr>
            <p:cNvSpPr/>
            <p:nvPr/>
          </p:nvSpPr>
          <p:spPr>
            <a:xfrm>
              <a:off x="10558108" y="3759652"/>
              <a:ext cx="1224461"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32" name="Subtitle 2">
              <a:extLst>
                <a:ext uri="{FF2B5EF4-FFF2-40B4-BE49-F238E27FC236}">
                  <a16:creationId xmlns:a16="http://schemas.microsoft.com/office/drawing/2014/main" id="{39540157-2EB6-5ABB-A2EC-9FAC3C85922E}"/>
                </a:ext>
              </a:extLst>
            </p:cNvPr>
            <p:cNvSpPr txBox="1">
              <a:spLocks noChangeArrowheads="1"/>
            </p:cNvSpPr>
            <p:nvPr/>
          </p:nvSpPr>
          <p:spPr bwMode="auto">
            <a:xfrm>
              <a:off x="10662196" y="4438597"/>
              <a:ext cx="1067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srgbClr val="D73A2C"/>
                  </a:solidFill>
                  <a:latin typeface="+mn-lt"/>
                  <a:ea typeface="Lato Light" panose="020F0502020204030203" pitchFamily="34" charset="0"/>
                  <a:cs typeface="Segoe UI Semibold" panose="020B0702040204020203" pitchFamily="34" charset="0"/>
                </a:rPr>
                <a:t>Documento de pago </a:t>
              </a:r>
              <a:r>
                <a:rPr lang="es-ES" altLang="en-US" sz="1400" b="1" baseline="30000">
                  <a:solidFill>
                    <a:srgbClr val="D73A2C"/>
                  </a:solidFill>
                  <a:latin typeface="+mn-lt"/>
                  <a:ea typeface="Lato Light" panose="020F0502020204030203" pitchFamily="34" charset="0"/>
                  <a:cs typeface="Segoe UI Semibold" panose="020B0702040204020203" pitchFamily="34" charset="0"/>
                </a:rPr>
                <a:t>1</a:t>
              </a:r>
            </a:p>
          </p:txBody>
        </p:sp>
        <p:cxnSp>
          <p:nvCxnSpPr>
            <p:cNvPr id="333" name="Straight Connector 11">
              <a:extLst>
                <a:ext uri="{FF2B5EF4-FFF2-40B4-BE49-F238E27FC236}">
                  <a16:creationId xmlns:a16="http://schemas.microsoft.com/office/drawing/2014/main" id="{1C8033B0-1ED4-6136-9221-286C5DFBDA76}"/>
                </a:ext>
              </a:extLst>
            </p:cNvPr>
            <p:cNvCxnSpPr>
              <a:cxnSpLocks/>
            </p:cNvCxnSpPr>
            <p:nvPr/>
          </p:nvCxnSpPr>
          <p:spPr>
            <a:xfrm>
              <a:off x="10603611" y="4371345"/>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334" name="Grupo 333">
              <a:extLst>
                <a:ext uri="{FF2B5EF4-FFF2-40B4-BE49-F238E27FC236}">
                  <a16:creationId xmlns:a16="http://schemas.microsoft.com/office/drawing/2014/main" id="{00FD216A-F1A1-FEAA-2800-D00F9645CC47}"/>
                </a:ext>
              </a:extLst>
            </p:cNvPr>
            <p:cNvGrpSpPr/>
            <p:nvPr/>
          </p:nvGrpSpPr>
          <p:grpSpPr>
            <a:xfrm>
              <a:off x="10923092" y="3858775"/>
              <a:ext cx="357204" cy="357204"/>
              <a:chOff x="8032679" y="3820484"/>
              <a:chExt cx="554072" cy="554072"/>
            </a:xfrm>
          </p:grpSpPr>
          <p:sp>
            <p:nvSpPr>
              <p:cNvPr id="335" name="Freeform: Shape 7">
                <a:extLst>
                  <a:ext uri="{FF2B5EF4-FFF2-40B4-BE49-F238E27FC236}">
                    <a16:creationId xmlns:a16="http://schemas.microsoft.com/office/drawing/2014/main" id="{B39BA50A-A818-5B69-F41F-B14886DB1CB3}"/>
                  </a:ext>
                </a:extLst>
              </p:cNvPr>
              <p:cNvSpPr/>
              <p:nvPr/>
            </p:nvSpPr>
            <p:spPr>
              <a:xfrm>
                <a:off x="829240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36" name="Freeform: Shape 8">
                <a:extLst>
                  <a:ext uri="{FF2B5EF4-FFF2-40B4-BE49-F238E27FC236}">
                    <a16:creationId xmlns:a16="http://schemas.microsoft.com/office/drawing/2014/main" id="{FBC93F3D-1B79-BF37-C18E-F24183F86FF3}"/>
                  </a:ext>
                </a:extLst>
              </p:cNvPr>
              <p:cNvSpPr/>
              <p:nvPr/>
            </p:nvSpPr>
            <p:spPr>
              <a:xfrm>
                <a:off x="829240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37" name="Freeform: Shape 9">
                <a:extLst>
                  <a:ext uri="{FF2B5EF4-FFF2-40B4-BE49-F238E27FC236}">
                    <a16:creationId xmlns:a16="http://schemas.microsoft.com/office/drawing/2014/main" id="{21618EA4-B0C1-00C1-50D6-8BEBC9DF5144}"/>
                  </a:ext>
                </a:extLst>
              </p:cNvPr>
              <p:cNvSpPr/>
              <p:nvPr/>
            </p:nvSpPr>
            <p:spPr>
              <a:xfrm>
                <a:off x="803267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38" name="Freeform: Shape 10">
                <a:extLst>
                  <a:ext uri="{FF2B5EF4-FFF2-40B4-BE49-F238E27FC236}">
                    <a16:creationId xmlns:a16="http://schemas.microsoft.com/office/drawing/2014/main" id="{33AD8845-FF2F-46F3-C967-827F700F0677}"/>
                  </a:ext>
                </a:extLst>
              </p:cNvPr>
              <p:cNvSpPr/>
              <p:nvPr/>
            </p:nvSpPr>
            <p:spPr>
              <a:xfrm>
                <a:off x="829889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39" name="Freeform: Shape 11">
                <a:extLst>
                  <a:ext uri="{FF2B5EF4-FFF2-40B4-BE49-F238E27FC236}">
                    <a16:creationId xmlns:a16="http://schemas.microsoft.com/office/drawing/2014/main" id="{1F06FF35-FB98-F96C-2C34-B6040E4924EA}"/>
                  </a:ext>
                </a:extLst>
              </p:cNvPr>
              <p:cNvSpPr/>
              <p:nvPr/>
            </p:nvSpPr>
            <p:spPr>
              <a:xfrm>
                <a:off x="829889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40" name="Freeform: Shape 12">
                <a:extLst>
                  <a:ext uri="{FF2B5EF4-FFF2-40B4-BE49-F238E27FC236}">
                    <a16:creationId xmlns:a16="http://schemas.microsoft.com/office/drawing/2014/main" id="{FB247F5B-4B04-917C-7A25-80A40C718B57}"/>
                  </a:ext>
                </a:extLst>
              </p:cNvPr>
              <p:cNvSpPr/>
              <p:nvPr/>
            </p:nvSpPr>
            <p:spPr>
              <a:xfrm>
                <a:off x="807596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41" name="Freeform: Shape 13">
                <a:extLst>
                  <a:ext uri="{FF2B5EF4-FFF2-40B4-BE49-F238E27FC236}">
                    <a16:creationId xmlns:a16="http://schemas.microsoft.com/office/drawing/2014/main" id="{97CF7E89-C6D1-1E98-F4A2-757A0A02C608}"/>
                  </a:ext>
                </a:extLst>
              </p:cNvPr>
              <p:cNvSpPr/>
              <p:nvPr/>
            </p:nvSpPr>
            <p:spPr>
              <a:xfrm>
                <a:off x="820582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42" name="Freeform: Shape 14">
                <a:extLst>
                  <a:ext uri="{FF2B5EF4-FFF2-40B4-BE49-F238E27FC236}">
                    <a16:creationId xmlns:a16="http://schemas.microsoft.com/office/drawing/2014/main" id="{0B0F9DDF-00E4-AB21-AF8C-4BF2A1D51184}"/>
                  </a:ext>
                </a:extLst>
              </p:cNvPr>
              <p:cNvSpPr/>
              <p:nvPr/>
            </p:nvSpPr>
            <p:spPr>
              <a:xfrm>
                <a:off x="833568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43" name="Freeform: Shape 15">
                <a:extLst>
                  <a:ext uri="{FF2B5EF4-FFF2-40B4-BE49-F238E27FC236}">
                    <a16:creationId xmlns:a16="http://schemas.microsoft.com/office/drawing/2014/main" id="{11FA2F60-33A6-1274-0391-800E14EDD961}"/>
                  </a:ext>
                </a:extLst>
              </p:cNvPr>
              <p:cNvSpPr/>
              <p:nvPr/>
            </p:nvSpPr>
            <p:spPr>
              <a:xfrm>
                <a:off x="833568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sp>
        <p:nvSpPr>
          <p:cNvPr id="3" name="Subtitle 2">
            <a:extLst>
              <a:ext uri="{FF2B5EF4-FFF2-40B4-BE49-F238E27FC236}">
                <a16:creationId xmlns:a16="http://schemas.microsoft.com/office/drawing/2014/main" id="{CC77BC97-ED76-9BC0-A1DA-935BDCF26689}"/>
              </a:ext>
            </a:extLst>
          </p:cNvPr>
          <p:cNvSpPr txBox="1">
            <a:spLocks noChangeArrowheads="1"/>
          </p:cNvSpPr>
          <p:nvPr/>
        </p:nvSpPr>
        <p:spPr bwMode="auto">
          <a:xfrm>
            <a:off x="893006" y="4106258"/>
            <a:ext cx="1603738"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sz="1800">
                <a:solidFill>
                  <a:schemeClr val="accent3">
                    <a:lumMod val="50000"/>
                  </a:schemeClr>
                </a:solidFill>
              </a:rPr>
              <a:t>Se ha cotizado por una </a:t>
            </a:r>
          </a:p>
          <a:p>
            <a:pPr>
              <a:spcAft>
                <a:spcPts val="0"/>
              </a:spcAft>
            </a:pPr>
            <a:r>
              <a:rPr lang="es-ES" altLang="en-US" sz="1800">
                <a:solidFill>
                  <a:schemeClr val="accent3">
                    <a:lumMod val="50000"/>
                  </a:schemeClr>
                </a:solidFill>
              </a:rPr>
              <a:t>BBCC SUPERIOR y se puede elegir BBCC</a:t>
            </a:r>
          </a:p>
        </p:txBody>
      </p:sp>
      <p:sp>
        <p:nvSpPr>
          <p:cNvPr id="7" name="Subtitle 2">
            <a:extLst>
              <a:ext uri="{FF2B5EF4-FFF2-40B4-BE49-F238E27FC236}">
                <a16:creationId xmlns:a16="http://schemas.microsoft.com/office/drawing/2014/main" id="{453E6BC9-9D6C-4703-B4EE-643F1C1AFBE1}"/>
              </a:ext>
            </a:extLst>
          </p:cNvPr>
          <p:cNvSpPr txBox="1">
            <a:spLocks noChangeArrowheads="1"/>
          </p:cNvSpPr>
          <p:nvPr/>
        </p:nvSpPr>
        <p:spPr bwMode="auto">
          <a:xfrm>
            <a:off x="2654168" y="2221578"/>
            <a:ext cx="38777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just">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 </a:t>
            </a:r>
            <a:r>
              <a:rPr lang="es-ES" altLang="en-US" sz="1600" err="1">
                <a:latin typeface="+mn-lt"/>
                <a:ea typeface="Lato Light" panose="020F0502020204030203" pitchFamily="34" charset="0"/>
                <a:cs typeface="Segoe UI" panose="020B0502040204020203" pitchFamily="34" charset="0"/>
              </a:rPr>
              <a:t>BCPpM</a:t>
            </a:r>
            <a:r>
              <a:rPr lang="es-ES" altLang="en-US" sz="1600">
                <a:latin typeface="+mn-lt"/>
                <a:ea typeface="Lato Light" panose="020F0502020204030203" pitchFamily="34" charset="0"/>
                <a:cs typeface="Segoe UI" panose="020B0502040204020203" pitchFamily="34" charset="0"/>
              </a:rPr>
              <a:t> está </a:t>
            </a:r>
            <a:r>
              <a:rPr lang="es-ES" altLang="en-US" sz="1600" b="1">
                <a:latin typeface="+mn-lt"/>
                <a:ea typeface="Lato Light" panose="020F0502020204030203" pitchFamily="34" charset="0"/>
                <a:cs typeface="Segoe UI" panose="020B0502040204020203" pitchFamily="34" charset="0"/>
              </a:rPr>
              <a:t>por encima del tramo</a:t>
            </a:r>
            <a:r>
              <a:rPr lang="es-ES" altLang="en-US" sz="1600">
                <a:latin typeface="+mn-lt"/>
                <a:ea typeface="Lato Light" panose="020F0502020204030203" pitchFamily="34" charset="0"/>
                <a:cs typeface="Segoe UI" panose="020B0502040204020203" pitchFamily="34" charset="0"/>
              </a:rPr>
              <a:t> de RNM. La BCD es la máxima del tramo.</a:t>
            </a:r>
            <a:endParaRPr lang="es-ES" altLang="en-US" sz="1600" b="1">
              <a:latin typeface="+mn-lt"/>
              <a:ea typeface="Lato Light" panose="020F0502020204030203" pitchFamily="34" charset="0"/>
              <a:cs typeface="Segoe UI" panose="020B0502040204020203" pitchFamily="34" charset="0"/>
            </a:endParaRPr>
          </a:p>
        </p:txBody>
      </p:sp>
      <p:grpSp>
        <p:nvGrpSpPr>
          <p:cNvPr id="6" name="Grupo 5">
            <a:extLst>
              <a:ext uri="{FF2B5EF4-FFF2-40B4-BE49-F238E27FC236}">
                <a16:creationId xmlns:a16="http://schemas.microsoft.com/office/drawing/2014/main" id="{D6246E21-BDC2-DFD2-521E-DC7A5F298E5B}"/>
              </a:ext>
            </a:extLst>
          </p:cNvPr>
          <p:cNvGrpSpPr/>
          <p:nvPr/>
        </p:nvGrpSpPr>
        <p:grpSpPr>
          <a:xfrm>
            <a:off x="2320896" y="2977204"/>
            <a:ext cx="4473944" cy="524341"/>
            <a:chOff x="2291161" y="2807863"/>
            <a:chExt cx="4533168" cy="531282"/>
          </a:xfrm>
        </p:grpSpPr>
        <p:sp>
          <p:nvSpPr>
            <p:cNvPr id="49" name="Rectángulo 48">
              <a:extLst>
                <a:ext uri="{FF2B5EF4-FFF2-40B4-BE49-F238E27FC236}">
                  <a16:creationId xmlns:a16="http://schemas.microsoft.com/office/drawing/2014/main" id="{85F2BFB9-EA6D-990D-E96C-E2D360B85ED3}"/>
                </a:ext>
              </a:extLst>
            </p:cNvPr>
            <p:cNvSpPr/>
            <p:nvPr/>
          </p:nvSpPr>
          <p:spPr>
            <a:xfrm>
              <a:off x="2291161" y="2829315"/>
              <a:ext cx="4143078" cy="208578"/>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0" name="Rectángulo 49">
              <a:extLst>
                <a:ext uri="{FF2B5EF4-FFF2-40B4-BE49-F238E27FC236}">
                  <a16:creationId xmlns:a16="http://schemas.microsoft.com/office/drawing/2014/main" id="{B881802E-2E50-D9F1-72C1-44A46DB1E654}"/>
                </a:ext>
              </a:extLst>
            </p:cNvPr>
            <p:cNvSpPr/>
            <p:nvPr/>
          </p:nvSpPr>
          <p:spPr>
            <a:xfrm>
              <a:off x="3171565" y="2829315"/>
              <a:ext cx="2382270" cy="208578"/>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51" name="CuadroTexto 50">
              <a:extLst>
                <a:ext uri="{FF2B5EF4-FFF2-40B4-BE49-F238E27FC236}">
                  <a16:creationId xmlns:a16="http://schemas.microsoft.com/office/drawing/2014/main" id="{3155AAE7-A55C-E3D1-C9F2-6AC0A7B33FC1}"/>
                </a:ext>
              </a:extLst>
            </p:cNvPr>
            <p:cNvSpPr txBox="1"/>
            <p:nvPr/>
          </p:nvSpPr>
          <p:spPr>
            <a:xfrm>
              <a:off x="3342122" y="2807863"/>
              <a:ext cx="1952155" cy="265073"/>
            </a:xfrm>
            <a:prstGeom prst="rect">
              <a:avLst/>
            </a:prstGeom>
            <a:noFill/>
          </p:spPr>
          <p:txBody>
            <a:bodyPr wrap="square" rtlCol="0">
              <a:spAutoFit/>
            </a:bodyPr>
            <a:lstStyle/>
            <a:p>
              <a:pPr algn="ctr"/>
              <a:r>
                <a:rPr lang="es-ES" sz="1100">
                  <a:solidFill>
                    <a:schemeClr val="bg1"/>
                  </a:solidFill>
                </a:rPr>
                <a:t>Tramo de rendimientos</a:t>
              </a:r>
            </a:p>
          </p:txBody>
        </p:sp>
        <p:grpSp>
          <p:nvGrpSpPr>
            <p:cNvPr id="52" name="Grupo 51">
              <a:extLst>
                <a:ext uri="{FF2B5EF4-FFF2-40B4-BE49-F238E27FC236}">
                  <a16:creationId xmlns:a16="http://schemas.microsoft.com/office/drawing/2014/main" id="{3C8A114E-13F9-8BCA-A480-1623AFAF63F4}"/>
                </a:ext>
              </a:extLst>
            </p:cNvPr>
            <p:cNvGrpSpPr/>
            <p:nvPr/>
          </p:nvGrpSpPr>
          <p:grpSpPr>
            <a:xfrm>
              <a:off x="5667636" y="3032486"/>
              <a:ext cx="62146" cy="228817"/>
              <a:chOff x="5667636" y="6377559"/>
              <a:chExt cx="62146" cy="228817"/>
            </a:xfrm>
          </p:grpSpPr>
          <p:cxnSp>
            <p:nvCxnSpPr>
              <p:cNvPr id="53" name="Conector recto 52">
                <a:extLst>
                  <a:ext uri="{FF2B5EF4-FFF2-40B4-BE49-F238E27FC236}">
                    <a16:creationId xmlns:a16="http://schemas.microsoft.com/office/drawing/2014/main" id="{C58994B8-F393-1993-C65F-A4845161793F}"/>
                  </a:ext>
                </a:extLst>
              </p:cNvPr>
              <p:cNvCxnSpPr>
                <a:cxnSpLocks/>
              </p:cNvCxnSpPr>
              <p:nvPr/>
            </p:nvCxnSpPr>
            <p:spPr>
              <a:xfrm>
                <a:off x="5698709" y="6377559"/>
                <a:ext cx="0" cy="186438"/>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135" name="Elipse 134">
                <a:extLst>
                  <a:ext uri="{FF2B5EF4-FFF2-40B4-BE49-F238E27FC236}">
                    <a16:creationId xmlns:a16="http://schemas.microsoft.com/office/drawing/2014/main" id="{11AF8377-FAA7-25A8-36FF-2A5A851547A8}"/>
                  </a:ext>
                </a:extLst>
              </p:cNvPr>
              <p:cNvSpPr/>
              <p:nvPr/>
            </p:nvSpPr>
            <p:spPr>
              <a:xfrm>
                <a:off x="5667636" y="6544230"/>
                <a:ext cx="62146" cy="62146"/>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136" name="CuadroTexto 135">
              <a:extLst>
                <a:ext uri="{FF2B5EF4-FFF2-40B4-BE49-F238E27FC236}">
                  <a16:creationId xmlns:a16="http://schemas.microsoft.com/office/drawing/2014/main" id="{585E221C-C74B-2B60-C25B-88CE8CD3D4B2}"/>
                </a:ext>
              </a:extLst>
            </p:cNvPr>
            <p:cNvSpPr txBox="1"/>
            <p:nvPr/>
          </p:nvSpPr>
          <p:spPr>
            <a:xfrm>
              <a:off x="5660831" y="3012719"/>
              <a:ext cx="1163498" cy="249480"/>
            </a:xfrm>
            <a:prstGeom prst="rect">
              <a:avLst/>
            </a:prstGeom>
            <a:noFill/>
          </p:spPr>
          <p:txBody>
            <a:bodyPr wrap="square" rtlCol="0">
              <a:spAutoFit/>
            </a:bodyPr>
            <a:lstStyle/>
            <a:p>
              <a:r>
                <a:rPr lang="es-ES" sz="1000" err="1"/>
                <a:t>BCPpM</a:t>
              </a:r>
              <a:endParaRPr lang="es-ES" sz="1000"/>
            </a:p>
          </p:txBody>
        </p:sp>
        <p:sp>
          <p:nvSpPr>
            <p:cNvPr id="137" name="CuadroTexto 136">
              <a:extLst>
                <a:ext uri="{FF2B5EF4-FFF2-40B4-BE49-F238E27FC236}">
                  <a16:creationId xmlns:a16="http://schemas.microsoft.com/office/drawing/2014/main" id="{6C72797B-2276-FF19-705A-81A277A90B24}"/>
                </a:ext>
              </a:extLst>
            </p:cNvPr>
            <p:cNvSpPr txBox="1"/>
            <p:nvPr/>
          </p:nvSpPr>
          <p:spPr>
            <a:xfrm>
              <a:off x="2718853" y="3089664"/>
              <a:ext cx="2854482" cy="249481"/>
            </a:xfrm>
            <a:prstGeom prst="rect">
              <a:avLst/>
            </a:prstGeom>
            <a:noFill/>
          </p:spPr>
          <p:txBody>
            <a:bodyPr wrap="square" rtlCol="0">
              <a:spAutoFit/>
            </a:bodyPr>
            <a:lstStyle/>
            <a:p>
              <a:pPr algn="r"/>
              <a:r>
                <a:rPr lang="es-ES" sz="1000"/>
                <a:t>BBCC máxima del tramo / BCD</a:t>
              </a:r>
            </a:p>
          </p:txBody>
        </p:sp>
        <p:grpSp>
          <p:nvGrpSpPr>
            <p:cNvPr id="138" name="Grupo 137">
              <a:extLst>
                <a:ext uri="{FF2B5EF4-FFF2-40B4-BE49-F238E27FC236}">
                  <a16:creationId xmlns:a16="http://schemas.microsoft.com/office/drawing/2014/main" id="{FA723037-0DBE-111C-F6A9-4D935CCF5A7E}"/>
                </a:ext>
              </a:extLst>
            </p:cNvPr>
            <p:cNvGrpSpPr/>
            <p:nvPr/>
          </p:nvGrpSpPr>
          <p:grpSpPr>
            <a:xfrm>
              <a:off x="5522762" y="3041373"/>
              <a:ext cx="62146" cy="212709"/>
              <a:chOff x="5522762" y="6292177"/>
              <a:chExt cx="62146" cy="212709"/>
            </a:xfrm>
          </p:grpSpPr>
          <p:cxnSp>
            <p:nvCxnSpPr>
              <p:cNvPr id="139" name="Conector recto 138">
                <a:extLst>
                  <a:ext uri="{FF2B5EF4-FFF2-40B4-BE49-F238E27FC236}">
                    <a16:creationId xmlns:a16="http://schemas.microsoft.com/office/drawing/2014/main" id="{4F8E6EBC-B314-533E-660B-51A72A787853}"/>
                  </a:ext>
                </a:extLst>
              </p:cNvPr>
              <p:cNvCxnSpPr>
                <a:cxnSpLocks/>
              </p:cNvCxnSpPr>
              <p:nvPr/>
            </p:nvCxnSpPr>
            <p:spPr>
              <a:xfrm>
                <a:off x="5553835" y="6292177"/>
                <a:ext cx="0" cy="186438"/>
              </a:xfrm>
              <a:prstGeom prst="line">
                <a:avLst/>
              </a:prstGeom>
              <a:ln>
                <a:solidFill>
                  <a:schemeClr val="accent1">
                    <a:lumMod val="60000"/>
                    <a:lumOff val="40000"/>
                  </a:schemeClr>
                </a:solidFill>
              </a:ln>
            </p:spPr>
            <p:style>
              <a:lnRef idx="1">
                <a:schemeClr val="accent1"/>
              </a:lnRef>
              <a:fillRef idx="0">
                <a:schemeClr val="accent1"/>
              </a:fillRef>
              <a:effectRef idx="0">
                <a:schemeClr val="accent1"/>
              </a:effectRef>
              <a:fontRef idx="minor">
                <a:schemeClr val="tx1"/>
              </a:fontRef>
            </p:style>
          </p:cxnSp>
          <p:sp>
            <p:nvSpPr>
              <p:cNvPr id="140" name="Elipse 139">
                <a:extLst>
                  <a:ext uri="{FF2B5EF4-FFF2-40B4-BE49-F238E27FC236}">
                    <a16:creationId xmlns:a16="http://schemas.microsoft.com/office/drawing/2014/main" id="{ACBBE15A-899F-64ED-51EA-293FE954C87A}"/>
                  </a:ext>
                </a:extLst>
              </p:cNvPr>
              <p:cNvSpPr/>
              <p:nvPr/>
            </p:nvSpPr>
            <p:spPr>
              <a:xfrm>
                <a:off x="5522762" y="6442740"/>
                <a:ext cx="62146" cy="62146"/>
              </a:xfrm>
              <a:prstGeom prst="ellipse">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grpSp>
        <p:nvGrpSpPr>
          <p:cNvPr id="142" name="Grupo 141">
            <a:extLst>
              <a:ext uri="{FF2B5EF4-FFF2-40B4-BE49-F238E27FC236}">
                <a16:creationId xmlns:a16="http://schemas.microsoft.com/office/drawing/2014/main" id="{5B9D63A4-1EE6-1015-CE46-094C9FBAD3BB}"/>
              </a:ext>
            </a:extLst>
          </p:cNvPr>
          <p:cNvGrpSpPr/>
          <p:nvPr/>
        </p:nvGrpSpPr>
        <p:grpSpPr>
          <a:xfrm>
            <a:off x="6739337" y="2068146"/>
            <a:ext cx="1249667" cy="1227136"/>
            <a:chOff x="6739337" y="5460844"/>
            <a:chExt cx="1249667" cy="1227136"/>
          </a:xfrm>
        </p:grpSpPr>
        <p:sp>
          <p:nvSpPr>
            <p:cNvPr id="148" name="Persegi Panjang: Sudut Lengkung 1">
              <a:extLst>
                <a:ext uri="{FF2B5EF4-FFF2-40B4-BE49-F238E27FC236}">
                  <a16:creationId xmlns:a16="http://schemas.microsoft.com/office/drawing/2014/main" id="{6EF54E53-48A1-9B25-4F2F-E0CCC1A07015}"/>
                </a:ext>
              </a:extLst>
            </p:cNvPr>
            <p:cNvSpPr/>
            <p:nvPr/>
          </p:nvSpPr>
          <p:spPr>
            <a:xfrm>
              <a:off x="6739337" y="5460844"/>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49" name="Subtitle 2">
              <a:extLst>
                <a:ext uri="{FF2B5EF4-FFF2-40B4-BE49-F238E27FC236}">
                  <a16:creationId xmlns:a16="http://schemas.microsoft.com/office/drawing/2014/main" id="{B4DC2621-D978-97B2-555C-A68E1761D936}"/>
                </a:ext>
              </a:extLst>
            </p:cNvPr>
            <p:cNvSpPr txBox="1">
              <a:spLocks noChangeArrowheads="1"/>
            </p:cNvSpPr>
            <p:nvPr/>
          </p:nvSpPr>
          <p:spPr bwMode="auto">
            <a:xfrm>
              <a:off x="6820871" y="6139311"/>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50" name="Straight Connector 11">
              <a:extLst>
                <a:ext uri="{FF2B5EF4-FFF2-40B4-BE49-F238E27FC236}">
                  <a16:creationId xmlns:a16="http://schemas.microsoft.com/office/drawing/2014/main" id="{F82DC8B3-7B92-4D68-888B-C6DD079352B1}"/>
                </a:ext>
              </a:extLst>
            </p:cNvPr>
            <p:cNvCxnSpPr>
              <a:cxnSpLocks/>
            </p:cNvCxnSpPr>
            <p:nvPr/>
          </p:nvCxnSpPr>
          <p:spPr>
            <a:xfrm>
              <a:off x="6756985" y="6068103"/>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51" name="Grupo 150">
              <a:extLst>
                <a:ext uri="{FF2B5EF4-FFF2-40B4-BE49-F238E27FC236}">
                  <a16:creationId xmlns:a16="http://schemas.microsoft.com/office/drawing/2014/main" id="{D8C737DD-3495-96EE-7A2E-E898F9BD09F0}"/>
                </a:ext>
              </a:extLst>
            </p:cNvPr>
            <p:cNvGrpSpPr/>
            <p:nvPr/>
          </p:nvGrpSpPr>
          <p:grpSpPr>
            <a:xfrm>
              <a:off x="7178644" y="5580001"/>
              <a:ext cx="371080" cy="371080"/>
              <a:chOff x="1285019" y="3820484"/>
              <a:chExt cx="554072" cy="554072"/>
            </a:xfrm>
          </p:grpSpPr>
          <p:sp>
            <p:nvSpPr>
              <p:cNvPr id="165" name="Freeform: Shape 7">
                <a:extLst>
                  <a:ext uri="{FF2B5EF4-FFF2-40B4-BE49-F238E27FC236}">
                    <a16:creationId xmlns:a16="http://schemas.microsoft.com/office/drawing/2014/main" id="{52B27915-0334-D152-CE91-B413B4EF71CC}"/>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68" name="Freeform: Shape 8">
                <a:extLst>
                  <a:ext uri="{FF2B5EF4-FFF2-40B4-BE49-F238E27FC236}">
                    <a16:creationId xmlns:a16="http://schemas.microsoft.com/office/drawing/2014/main" id="{5F450ABB-AC36-5765-2996-B4F833D7C076}"/>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69" name="Freeform: Shape 9">
                <a:extLst>
                  <a:ext uri="{FF2B5EF4-FFF2-40B4-BE49-F238E27FC236}">
                    <a16:creationId xmlns:a16="http://schemas.microsoft.com/office/drawing/2014/main" id="{A9F5C580-00F7-F362-4F8C-EC97FAAC718F}"/>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70" name="Freeform: Shape 10">
                <a:extLst>
                  <a:ext uri="{FF2B5EF4-FFF2-40B4-BE49-F238E27FC236}">
                    <a16:creationId xmlns:a16="http://schemas.microsoft.com/office/drawing/2014/main" id="{F44B392D-A874-BA4F-1F7E-738E483EBF1C}"/>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71" name="Freeform: Shape 11">
                <a:extLst>
                  <a:ext uri="{FF2B5EF4-FFF2-40B4-BE49-F238E27FC236}">
                    <a16:creationId xmlns:a16="http://schemas.microsoft.com/office/drawing/2014/main" id="{67B98B20-0333-C71C-5D11-BCC35B3E050F}"/>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72" name="Freeform: Shape 12">
                <a:extLst>
                  <a:ext uri="{FF2B5EF4-FFF2-40B4-BE49-F238E27FC236}">
                    <a16:creationId xmlns:a16="http://schemas.microsoft.com/office/drawing/2014/main" id="{69A8C12E-3827-15F4-6DC4-D6E4DBB1A40A}"/>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73" name="Freeform: Shape 13">
                <a:extLst>
                  <a:ext uri="{FF2B5EF4-FFF2-40B4-BE49-F238E27FC236}">
                    <a16:creationId xmlns:a16="http://schemas.microsoft.com/office/drawing/2014/main" id="{2AD0E1C3-325D-EA2C-6D3C-812FCC6ED711}"/>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74" name="Freeform: Shape 14">
                <a:extLst>
                  <a:ext uri="{FF2B5EF4-FFF2-40B4-BE49-F238E27FC236}">
                    <a16:creationId xmlns:a16="http://schemas.microsoft.com/office/drawing/2014/main" id="{5D20DE9E-9ED2-B4DA-635D-20964295F80E}"/>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75" name="Freeform: Shape 15">
                <a:extLst>
                  <a:ext uri="{FF2B5EF4-FFF2-40B4-BE49-F238E27FC236}">
                    <a16:creationId xmlns:a16="http://schemas.microsoft.com/office/drawing/2014/main" id="{FBFBD489-F755-D323-C0C1-6E02C4CE8217}"/>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sp>
        <p:nvSpPr>
          <p:cNvPr id="177" name="Persegi Panjang: Sudut Lengkung 1">
            <a:extLst>
              <a:ext uri="{FF2B5EF4-FFF2-40B4-BE49-F238E27FC236}">
                <a16:creationId xmlns:a16="http://schemas.microsoft.com/office/drawing/2014/main" id="{43429727-58EE-2112-B0A8-B1794BA347F9}"/>
              </a:ext>
            </a:extLst>
          </p:cNvPr>
          <p:cNvSpPr/>
          <p:nvPr/>
        </p:nvSpPr>
        <p:spPr>
          <a:xfrm>
            <a:off x="8030229" y="2085037"/>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178" name="Subtitle 2">
            <a:extLst>
              <a:ext uri="{FF2B5EF4-FFF2-40B4-BE49-F238E27FC236}">
                <a16:creationId xmlns:a16="http://schemas.microsoft.com/office/drawing/2014/main" id="{F1CA1DF4-77B2-9A58-6F60-1ED9C713DBF8}"/>
              </a:ext>
            </a:extLst>
          </p:cNvPr>
          <p:cNvSpPr txBox="1">
            <a:spLocks noChangeArrowheads="1"/>
          </p:cNvSpPr>
          <p:nvPr/>
        </p:nvSpPr>
        <p:spPr bwMode="auto">
          <a:xfrm>
            <a:off x="8086506" y="2875691"/>
            <a:ext cx="1129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Resolución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179" name="Straight Connector 11">
            <a:extLst>
              <a:ext uri="{FF2B5EF4-FFF2-40B4-BE49-F238E27FC236}">
                <a16:creationId xmlns:a16="http://schemas.microsoft.com/office/drawing/2014/main" id="{71D1B7E7-F24C-24C1-769C-1C2F6089F3E1}"/>
              </a:ext>
            </a:extLst>
          </p:cNvPr>
          <p:cNvCxnSpPr>
            <a:cxnSpLocks/>
          </p:cNvCxnSpPr>
          <p:nvPr/>
        </p:nvCxnSpPr>
        <p:spPr>
          <a:xfrm>
            <a:off x="8040151" y="2692296"/>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80" name="Grupo 179">
            <a:extLst>
              <a:ext uri="{FF2B5EF4-FFF2-40B4-BE49-F238E27FC236}">
                <a16:creationId xmlns:a16="http://schemas.microsoft.com/office/drawing/2014/main" id="{056A5F18-D498-214C-DC32-470809865D3D}"/>
              </a:ext>
            </a:extLst>
          </p:cNvPr>
          <p:cNvGrpSpPr/>
          <p:nvPr/>
        </p:nvGrpSpPr>
        <p:grpSpPr>
          <a:xfrm>
            <a:off x="8433287" y="2204193"/>
            <a:ext cx="371080" cy="371080"/>
            <a:chOff x="3521087" y="3820484"/>
            <a:chExt cx="554072" cy="554072"/>
          </a:xfrm>
        </p:grpSpPr>
        <p:sp>
          <p:nvSpPr>
            <p:cNvPr id="181" name="Freeform: Shape 7">
              <a:extLst>
                <a:ext uri="{FF2B5EF4-FFF2-40B4-BE49-F238E27FC236}">
                  <a16:creationId xmlns:a16="http://schemas.microsoft.com/office/drawing/2014/main" id="{910D35AC-771E-E7D8-E471-6D9F2922660A}"/>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2" name="Freeform: Shape 8">
              <a:extLst>
                <a:ext uri="{FF2B5EF4-FFF2-40B4-BE49-F238E27FC236}">
                  <a16:creationId xmlns:a16="http://schemas.microsoft.com/office/drawing/2014/main" id="{8AC5FF6C-15EA-B0AC-F94B-678C34EDE5E7}"/>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3" name="Freeform: Shape 9">
              <a:extLst>
                <a:ext uri="{FF2B5EF4-FFF2-40B4-BE49-F238E27FC236}">
                  <a16:creationId xmlns:a16="http://schemas.microsoft.com/office/drawing/2014/main" id="{4B893609-2EB3-440E-2556-0E48F507B75E}"/>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4" name="Freeform: Shape 10">
              <a:extLst>
                <a:ext uri="{FF2B5EF4-FFF2-40B4-BE49-F238E27FC236}">
                  <a16:creationId xmlns:a16="http://schemas.microsoft.com/office/drawing/2014/main" id="{35A11587-C360-35EB-C803-A4104EC039DC}"/>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5" name="Freeform: Shape 11">
              <a:extLst>
                <a:ext uri="{FF2B5EF4-FFF2-40B4-BE49-F238E27FC236}">
                  <a16:creationId xmlns:a16="http://schemas.microsoft.com/office/drawing/2014/main" id="{87A2F4B8-CDD1-6C3F-F9B7-031CC3A2EE97}"/>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6" name="Freeform: Shape 12">
              <a:extLst>
                <a:ext uri="{FF2B5EF4-FFF2-40B4-BE49-F238E27FC236}">
                  <a16:creationId xmlns:a16="http://schemas.microsoft.com/office/drawing/2014/main" id="{E9B08DFA-EB40-E37B-F5F1-D9C42EBBEFAA}"/>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7" name="Freeform: Shape 13">
              <a:extLst>
                <a:ext uri="{FF2B5EF4-FFF2-40B4-BE49-F238E27FC236}">
                  <a16:creationId xmlns:a16="http://schemas.microsoft.com/office/drawing/2014/main" id="{EBD98388-767C-9E31-4F18-189FB221BCF3}"/>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8" name="Freeform: Shape 14">
              <a:extLst>
                <a:ext uri="{FF2B5EF4-FFF2-40B4-BE49-F238E27FC236}">
                  <a16:creationId xmlns:a16="http://schemas.microsoft.com/office/drawing/2014/main" id="{98090674-C738-F85B-B807-2BDAC25FDBCE}"/>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189" name="Freeform: Shape 15">
              <a:extLst>
                <a:ext uri="{FF2B5EF4-FFF2-40B4-BE49-F238E27FC236}">
                  <a16:creationId xmlns:a16="http://schemas.microsoft.com/office/drawing/2014/main" id="{6670DE83-D196-0386-D446-955DECDA53D3}"/>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sp>
        <p:nvSpPr>
          <p:cNvPr id="191" name="Persegi Panjang: Sudut Lengkung 1">
            <a:extLst>
              <a:ext uri="{FF2B5EF4-FFF2-40B4-BE49-F238E27FC236}">
                <a16:creationId xmlns:a16="http://schemas.microsoft.com/office/drawing/2014/main" id="{418F85D9-A6C4-DC6D-44E5-EC19E0F50920}"/>
              </a:ext>
            </a:extLst>
          </p:cNvPr>
          <p:cNvSpPr/>
          <p:nvPr/>
        </p:nvSpPr>
        <p:spPr>
          <a:xfrm>
            <a:off x="9331635" y="2085037"/>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192" name="Subtitle 2">
            <a:extLst>
              <a:ext uri="{FF2B5EF4-FFF2-40B4-BE49-F238E27FC236}">
                <a16:creationId xmlns:a16="http://schemas.microsoft.com/office/drawing/2014/main" id="{70957B66-C2C1-B927-8B18-F1C6408970E0}"/>
              </a:ext>
            </a:extLst>
          </p:cNvPr>
          <p:cNvSpPr txBox="1">
            <a:spLocks noChangeArrowheads="1"/>
          </p:cNvSpPr>
          <p:nvPr/>
        </p:nvSpPr>
        <p:spPr bwMode="auto">
          <a:xfrm>
            <a:off x="9413012" y="2676248"/>
            <a:ext cx="1067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Anexo</a:t>
            </a:r>
            <a:r>
              <a:rPr lang="es-ES" altLang="en-US" sz="2000" b="1">
                <a:solidFill>
                  <a:prstClr val="black"/>
                </a:solidFill>
                <a:latin typeface="Calibri" panose="020F0502020204030204"/>
                <a:ea typeface="Lato Light" panose="020F0502020204030203" pitchFamily="34" charset="0"/>
                <a:cs typeface="Segoe UI Semibold" panose="020B0702040204020203" pitchFamily="34" charset="0"/>
              </a:rPr>
              <a:t> </a:t>
            </a:r>
            <a:r>
              <a:rPr lang="es-ES" altLang="en-US" sz="1400" b="1">
                <a:solidFill>
                  <a:prstClr val="black"/>
                </a:solidFill>
                <a:latin typeface="+mn-lt"/>
                <a:ea typeface="Lato Light" panose="020F0502020204030203" pitchFamily="34" charset="0"/>
                <a:cs typeface="Segoe UI Semibold" panose="020B0702040204020203" pitchFamily="34" charset="0"/>
              </a:rPr>
              <a:t>explicativo</a:t>
            </a:r>
          </a:p>
        </p:txBody>
      </p:sp>
      <p:cxnSp>
        <p:nvCxnSpPr>
          <p:cNvPr id="193" name="Straight Connector 11">
            <a:extLst>
              <a:ext uri="{FF2B5EF4-FFF2-40B4-BE49-F238E27FC236}">
                <a16:creationId xmlns:a16="http://schemas.microsoft.com/office/drawing/2014/main" id="{7EEAD876-2445-CF67-F2F9-DD25D6F284F7}"/>
              </a:ext>
            </a:extLst>
          </p:cNvPr>
          <p:cNvCxnSpPr>
            <a:cxnSpLocks/>
          </p:cNvCxnSpPr>
          <p:nvPr/>
        </p:nvCxnSpPr>
        <p:spPr>
          <a:xfrm>
            <a:off x="9377138" y="2686655"/>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194" name="Grupo 193">
            <a:extLst>
              <a:ext uri="{FF2B5EF4-FFF2-40B4-BE49-F238E27FC236}">
                <a16:creationId xmlns:a16="http://schemas.microsoft.com/office/drawing/2014/main" id="{A06EC7DF-E6FC-421B-9655-E644F48194A3}"/>
              </a:ext>
            </a:extLst>
          </p:cNvPr>
          <p:cNvGrpSpPr/>
          <p:nvPr/>
        </p:nvGrpSpPr>
        <p:grpSpPr>
          <a:xfrm>
            <a:off x="9776268" y="2209716"/>
            <a:ext cx="350855" cy="350855"/>
            <a:chOff x="5777011" y="3820484"/>
            <a:chExt cx="554072" cy="554072"/>
          </a:xfrm>
          <a:solidFill>
            <a:schemeClr val="accent6">
              <a:lumMod val="60000"/>
              <a:lumOff val="40000"/>
            </a:schemeClr>
          </a:solidFill>
        </p:grpSpPr>
        <p:sp>
          <p:nvSpPr>
            <p:cNvPr id="195" name="Freeform: Shape 7">
              <a:extLst>
                <a:ext uri="{FF2B5EF4-FFF2-40B4-BE49-F238E27FC236}">
                  <a16:creationId xmlns:a16="http://schemas.microsoft.com/office/drawing/2014/main" id="{616A410D-6F29-4FA5-0D45-514A59089965}"/>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6" name="Freeform: Shape 8">
              <a:extLst>
                <a:ext uri="{FF2B5EF4-FFF2-40B4-BE49-F238E27FC236}">
                  <a16:creationId xmlns:a16="http://schemas.microsoft.com/office/drawing/2014/main" id="{992E5822-6419-C5E5-B9B5-87B094905529}"/>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7" name="Freeform: Shape 9">
              <a:extLst>
                <a:ext uri="{FF2B5EF4-FFF2-40B4-BE49-F238E27FC236}">
                  <a16:creationId xmlns:a16="http://schemas.microsoft.com/office/drawing/2014/main" id="{B7EAF052-3CD0-4A41-D728-2AD61A7D05E8}"/>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8" name="Freeform: Shape 10">
              <a:extLst>
                <a:ext uri="{FF2B5EF4-FFF2-40B4-BE49-F238E27FC236}">
                  <a16:creationId xmlns:a16="http://schemas.microsoft.com/office/drawing/2014/main" id="{B2AAC11A-A93B-3F77-57B3-C4B208FF7E31}"/>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99" name="Freeform: Shape 11">
              <a:extLst>
                <a:ext uri="{FF2B5EF4-FFF2-40B4-BE49-F238E27FC236}">
                  <a16:creationId xmlns:a16="http://schemas.microsoft.com/office/drawing/2014/main" id="{2417A173-C15F-6CB3-1F4F-A582A72E1AA9}"/>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00" name="Freeform: Shape 12">
              <a:extLst>
                <a:ext uri="{FF2B5EF4-FFF2-40B4-BE49-F238E27FC236}">
                  <a16:creationId xmlns:a16="http://schemas.microsoft.com/office/drawing/2014/main" id="{BECEFBBB-88DD-13F1-02D2-0E6D2F0BAD8D}"/>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01" name="Freeform: Shape 13">
              <a:extLst>
                <a:ext uri="{FF2B5EF4-FFF2-40B4-BE49-F238E27FC236}">
                  <a16:creationId xmlns:a16="http://schemas.microsoft.com/office/drawing/2014/main" id="{96E98DE2-ECD8-D5A7-7DC1-909B8873787F}"/>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02" name="Freeform: Shape 14">
              <a:extLst>
                <a:ext uri="{FF2B5EF4-FFF2-40B4-BE49-F238E27FC236}">
                  <a16:creationId xmlns:a16="http://schemas.microsoft.com/office/drawing/2014/main" id="{16E94ED0-6DA6-E63A-121F-A82FD11832C5}"/>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03" name="Freeform: Shape 15">
              <a:extLst>
                <a:ext uri="{FF2B5EF4-FFF2-40B4-BE49-F238E27FC236}">
                  <a16:creationId xmlns:a16="http://schemas.microsoft.com/office/drawing/2014/main" id="{DD5D53DB-012F-FC36-71B8-CA8051661273}"/>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204" name="Grupo 203">
            <a:extLst>
              <a:ext uri="{FF2B5EF4-FFF2-40B4-BE49-F238E27FC236}">
                <a16:creationId xmlns:a16="http://schemas.microsoft.com/office/drawing/2014/main" id="{9BDD9AD9-15DA-2973-AA47-F81ADF2DA61E}"/>
              </a:ext>
            </a:extLst>
          </p:cNvPr>
          <p:cNvGrpSpPr/>
          <p:nvPr/>
        </p:nvGrpSpPr>
        <p:grpSpPr>
          <a:xfrm>
            <a:off x="10637770" y="2085037"/>
            <a:ext cx="1224461" cy="1189476"/>
            <a:chOff x="10558108" y="3759652"/>
            <a:chExt cx="1224461" cy="1189476"/>
          </a:xfrm>
        </p:grpSpPr>
        <p:sp>
          <p:nvSpPr>
            <p:cNvPr id="205" name="Persegi Panjang: Sudut Lengkung 1">
              <a:extLst>
                <a:ext uri="{FF2B5EF4-FFF2-40B4-BE49-F238E27FC236}">
                  <a16:creationId xmlns:a16="http://schemas.microsoft.com/office/drawing/2014/main" id="{95D3344B-AB9A-133D-671D-A0D4403F351A}"/>
                </a:ext>
              </a:extLst>
            </p:cNvPr>
            <p:cNvSpPr/>
            <p:nvPr/>
          </p:nvSpPr>
          <p:spPr>
            <a:xfrm>
              <a:off x="10558108" y="3759652"/>
              <a:ext cx="1224461" cy="118947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06" name="Subtitle 2">
              <a:extLst>
                <a:ext uri="{FF2B5EF4-FFF2-40B4-BE49-F238E27FC236}">
                  <a16:creationId xmlns:a16="http://schemas.microsoft.com/office/drawing/2014/main" id="{2B0DCBE6-2087-AB2D-5039-AB5626A93010}"/>
                </a:ext>
              </a:extLst>
            </p:cNvPr>
            <p:cNvSpPr txBox="1">
              <a:spLocks noChangeArrowheads="1"/>
            </p:cNvSpPr>
            <p:nvPr/>
          </p:nvSpPr>
          <p:spPr bwMode="auto">
            <a:xfrm>
              <a:off x="10662196" y="4438597"/>
              <a:ext cx="1067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srgbClr val="D73A2C"/>
                  </a:solidFill>
                  <a:latin typeface="+mn-lt"/>
                  <a:ea typeface="Lato Light" panose="020F0502020204030203" pitchFamily="34" charset="0"/>
                  <a:cs typeface="Segoe UI Semibold" panose="020B0702040204020203" pitchFamily="34" charset="0"/>
                </a:rPr>
                <a:t>Documento de pago </a:t>
              </a:r>
              <a:r>
                <a:rPr lang="es-ES" altLang="en-US" sz="1400" b="1" baseline="30000">
                  <a:solidFill>
                    <a:srgbClr val="D73A2C"/>
                  </a:solidFill>
                  <a:latin typeface="+mn-lt"/>
                  <a:ea typeface="Lato Light" panose="020F0502020204030203" pitchFamily="34" charset="0"/>
                  <a:cs typeface="Segoe UI Semibold" panose="020B0702040204020203" pitchFamily="34" charset="0"/>
                </a:rPr>
                <a:t>1</a:t>
              </a:r>
            </a:p>
          </p:txBody>
        </p:sp>
        <p:cxnSp>
          <p:nvCxnSpPr>
            <p:cNvPr id="208" name="Straight Connector 11">
              <a:extLst>
                <a:ext uri="{FF2B5EF4-FFF2-40B4-BE49-F238E27FC236}">
                  <a16:creationId xmlns:a16="http://schemas.microsoft.com/office/drawing/2014/main" id="{676DFD43-E00F-CD13-2815-5F452D78254B}"/>
                </a:ext>
              </a:extLst>
            </p:cNvPr>
            <p:cNvCxnSpPr>
              <a:cxnSpLocks/>
            </p:cNvCxnSpPr>
            <p:nvPr/>
          </p:nvCxnSpPr>
          <p:spPr>
            <a:xfrm>
              <a:off x="10603611" y="4360712"/>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209" name="Grupo 208">
              <a:extLst>
                <a:ext uri="{FF2B5EF4-FFF2-40B4-BE49-F238E27FC236}">
                  <a16:creationId xmlns:a16="http://schemas.microsoft.com/office/drawing/2014/main" id="{4FA70BBC-60E4-BDCB-9BE4-BAF7519FF818}"/>
                </a:ext>
              </a:extLst>
            </p:cNvPr>
            <p:cNvGrpSpPr/>
            <p:nvPr/>
          </p:nvGrpSpPr>
          <p:grpSpPr>
            <a:xfrm>
              <a:off x="10923092" y="3858775"/>
              <a:ext cx="357204" cy="357204"/>
              <a:chOff x="8032679" y="3820484"/>
              <a:chExt cx="554072" cy="554072"/>
            </a:xfrm>
          </p:grpSpPr>
          <p:sp>
            <p:nvSpPr>
              <p:cNvPr id="210" name="Freeform: Shape 7">
                <a:extLst>
                  <a:ext uri="{FF2B5EF4-FFF2-40B4-BE49-F238E27FC236}">
                    <a16:creationId xmlns:a16="http://schemas.microsoft.com/office/drawing/2014/main" id="{D8877C63-194D-0D90-F349-768811E18103}"/>
                  </a:ext>
                </a:extLst>
              </p:cNvPr>
              <p:cNvSpPr/>
              <p:nvPr/>
            </p:nvSpPr>
            <p:spPr>
              <a:xfrm>
                <a:off x="829240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2" name="Freeform: Shape 8">
                <a:extLst>
                  <a:ext uri="{FF2B5EF4-FFF2-40B4-BE49-F238E27FC236}">
                    <a16:creationId xmlns:a16="http://schemas.microsoft.com/office/drawing/2014/main" id="{C8F81FD4-33FF-08D7-5D42-DE32995F9457}"/>
                  </a:ext>
                </a:extLst>
              </p:cNvPr>
              <p:cNvSpPr/>
              <p:nvPr/>
            </p:nvSpPr>
            <p:spPr>
              <a:xfrm>
                <a:off x="829240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3" name="Freeform: Shape 9">
                <a:extLst>
                  <a:ext uri="{FF2B5EF4-FFF2-40B4-BE49-F238E27FC236}">
                    <a16:creationId xmlns:a16="http://schemas.microsoft.com/office/drawing/2014/main" id="{DC6D773A-D8C9-04E5-91D9-804835C99BB8}"/>
                  </a:ext>
                </a:extLst>
              </p:cNvPr>
              <p:cNvSpPr/>
              <p:nvPr/>
            </p:nvSpPr>
            <p:spPr>
              <a:xfrm>
                <a:off x="803267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4" name="Freeform: Shape 10">
                <a:extLst>
                  <a:ext uri="{FF2B5EF4-FFF2-40B4-BE49-F238E27FC236}">
                    <a16:creationId xmlns:a16="http://schemas.microsoft.com/office/drawing/2014/main" id="{F8B9BF41-FF06-7640-9E17-EE01D78EE2B0}"/>
                  </a:ext>
                </a:extLst>
              </p:cNvPr>
              <p:cNvSpPr/>
              <p:nvPr/>
            </p:nvSpPr>
            <p:spPr>
              <a:xfrm>
                <a:off x="829889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5" name="Freeform: Shape 11">
                <a:extLst>
                  <a:ext uri="{FF2B5EF4-FFF2-40B4-BE49-F238E27FC236}">
                    <a16:creationId xmlns:a16="http://schemas.microsoft.com/office/drawing/2014/main" id="{08366A3B-2DF7-1C19-F314-955C23EDA459}"/>
                  </a:ext>
                </a:extLst>
              </p:cNvPr>
              <p:cNvSpPr/>
              <p:nvPr/>
            </p:nvSpPr>
            <p:spPr>
              <a:xfrm>
                <a:off x="829889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6" name="Freeform: Shape 12">
                <a:extLst>
                  <a:ext uri="{FF2B5EF4-FFF2-40B4-BE49-F238E27FC236}">
                    <a16:creationId xmlns:a16="http://schemas.microsoft.com/office/drawing/2014/main" id="{DF9885C5-B81E-5A2B-106D-D4274243752C}"/>
                  </a:ext>
                </a:extLst>
              </p:cNvPr>
              <p:cNvSpPr/>
              <p:nvPr/>
            </p:nvSpPr>
            <p:spPr>
              <a:xfrm>
                <a:off x="807596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7" name="Freeform: Shape 13">
                <a:extLst>
                  <a:ext uri="{FF2B5EF4-FFF2-40B4-BE49-F238E27FC236}">
                    <a16:creationId xmlns:a16="http://schemas.microsoft.com/office/drawing/2014/main" id="{C6C5D653-5700-503E-3A05-67B418F98E2E}"/>
                  </a:ext>
                </a:extLst>
              </p:cNvPr>
              <p:cNvSpPr/>
              <p:nvPr/>
            </p:nvSpPr>
            <p:spPr>
              <a:xfrm>
                <a:off x="820582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19" name="Freeform: Shape 14">
                <a:extLst>
                  <a:ext uri="{FF2B5EF4-FFF2-40B4-BE49-F238E27FC236}">
                    <a16:creationId xmlns:a16="http://schemas.microsoft.com/office/drawing/2014/main" id="{1DFBA1A6-DD34-00C4-BAE2-DB6503B20186}"/>
                  </a:ext>
                </a:extLst>
              </p:cNvPr>
              <p:cNvSpPr/>
              <p:nvPr/>
            </p:nvSpPr>
            <p:spPr>
              <a:xfrm>
                <a:off x="833568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220" name="Freeform: Shape 15">
                <a:extLst>
                  <a:ext uri="{FF2B5EF4-FFF2-40B4-BE49-F238E27FC236}">
                    <a16:creationId xmlns:a16="http://schemas.microsoft.com/office/drawing/2014/main" id="{231860B2-860A-0B2A-A2E8-2434A9850801}"/>
                  </a:ext>
                </a:extLst>
              </p:cNvPr>
              <p:cNvSpPr/>
              <p:nvPr/>
            </p:nvSpPr>
            <p:spPr>
              <a:xfrm>
                <a:off x="833568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sp>
        <p:nvSpPr>
          <p:cNvPr id="252" name="CuadroTexto 251">
            <a:extLst>
              <a:ext uri="{FF2B5EF4-FFF2-40B4-BE49-F238E27FC236}">
                <a16:creationId xmlns:a16="http://schemas.microsoft.com/office/drawing/2014/main" id="{3B0EE5EC-DDC0-280B-C0BF-8973CBC8E3F7}"/>
              </a:ext>
            </a:extLst>
          </p:cNvPr>
          <p:cNvSpPr txBox="1"/>
          <p:nvPr/>
        </p:nvSpPr>
        <p:spPr>
          <a:xfrm>
            <a:off x="754875" y="6426408"/>
            <a:ext cx="74011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00" baseline="30000">
                <a:solidFill>
                  <a:srgbClr val="D73A2C"/>
                </a:solidFill>
                <a:latin typeface="+mn-lt"/>
                <a:ea typeface="Lato Light" panose="020F0502020204030203" pitchFamily="34" charset="0"/>
                <a:cs typeface="Segoe UI Semibold" panose="020B0702040204020203" pitchFamily="34" charset="0"/>
              </a:rPr>
              <a:t>1 </a:t>
            </a:r>
            <a:r>
              <a:rPr lang="es-ES" altLang="en-US" sz="1000">
                <a:solidFill>
                  <a:srgbClr val="D73A2C"/>
                </a:solidFill>
                <a:latin typeface="+mn-lt"/>
                <a:ea typeface="Lato Light" panose="020F0502020204030203" pitchFamily="34" charset="0"/>
                <a:cs typeface="Segoe UI Semibold" panose="020B0702040204020203" pitchFamily="34" charset="0"/>
              </a:rPr>
              <a:t>El documento de pago solo se envía si el resultado de la regularización resulta a ingresar.</a:t>
            </a:r>
          </a:p>
        </p:txBody>
      </p:sp>
      <p:sp>
        <p:nvSpPr>
          <p:cNvPr id="253" name="Subtitle 2">
            <a:extLst>
              <a:ext uri="{FF2B5EF4-FFF2-40B4-BE49-F238E27FC236}">
                <a16:creationId xmlns:a16="http://schemas.microsoft.com/office/drawing/2014/main" id="{EDBCD7CF-8B94-E637-E674-8752DA3A9598}"/>
              </a:ext>
            </a:extLst>
          </p:cNvPr>
          <p:cNvSpPr txBox="1">
            <a:spLocks noChangeArrowheads="1"/>
          </p:cNvSpPr>
          <p:nvPr/>
        </p:nvSpPr>
        <p:spPr bwMode="auto">
          <a:xfrm>
            <a:off x="911271" y="2089869"/>
            <a:ext cx="167971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spcAft>
                <a:spcPts val="0"/>
              </a:spcAft>
            </a:pPr>
            <a:r>
              <a:rPr lang="es-ES" altLang="en-US" sz="1800">
                <a:solidFill>
                  <a:schemeClr val="accent3">
                    <a:lumMod val="50000"/>
                  </a:schemeClr>
                </a:solidFill>
              </a:rPr>
              <a:t>Se ha cotizado por una </a:t>
            </a:r>
          </a:p>
          <a:p>
            <a:pPr>
              <a:spcAft>
                <a:spcPts val="0"/>
              </a:spcAft>
            </a:pPr>
            <a:r>
              <a:rPr lang="es-ES" altLang="en-US" sz="1800">
                <a:solidFill>
                  <a:schemeClr val="accent3">
                    <a:lumMod val="50000"/>
                  </a:schemeClr>
                </a:solidFill>
              </a:rPr>
              <a:t>BBCC SUPERIOR</a:t>
            </a:r>
          </a:p>
        </p:txBody>
      </p:sp>
      <p:sp>
        <p:nvSpPr>
          <p:cNvPr id="254" name="Marcador de número de diapositiva 414">
            <a:extLst>
              <a:ext uri="{FF2B5EF4-FFF2-40B4-BE49-F238E27FC236}">
                <a16:creationId xmlns:a16="http://schemas.microsoft.com/office/drawing/2014/main" id="{7C4DF873-F67A-44C1-A296-6EF0BF9C6F6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80</a:t>
            </a:fld>
            <a:endParaRPr lang="es-ES"/>
          </a:p>
        </p:txBody>
      </p:sp>
      <p:sp>
        <p:nvSpPr>
          <p:cNvPr id="152" name="Rectángulo 151">
            <a:extLst>
              <a:ext uri="{FF2B5EF4-FFF2-40B4-BE49-F238E27FC236}">
                <a16:creationId xmlns:a16="http://schemas.microsoft.com/office/drawing/2014/main" id="{A4A0377E-8A8D-1E3B-AA1C-C8974D03DFCC}"/>
              </a:ext>
            </a:extLst>
          </p:cNvPr>
          <p:cNvSpPr/>
          <p:nvPr/>
        </p:nvSpPr>
        <p:spPr>
          <a:xfrm>
            <a:off x="2475227" y="6004502"/>
            <a:ext cx="3837798" cy="193209"/>
          </a:xfrm>
          <a:prstGeom prst="rect">
            <a:avLst/>
          </a:prstGeom>
          <a:solidFill>
            <a:schemeClr val="accent4">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56" name="Rectángulo 155">
            <a:extLst>
              <a:ext uri="{FF2B5EF4-FFF2-40B4-BE49-F238E27FC236}">
                <a16:creationId xmlns:a16="http://schemas.microsoft.com/office/drawing/2014/main" id="{E92F5EC7-D276-367C-AF8C-A9ADBCE0B2A4}"/>
              </a:ext>
            </a:extLst>
          </p:cNvPr>
          <p:cNvSpPr/>
          <p:nvPr/>
        </p:nvSpPr>
        <p:spPr>
          <a:xfrm>
            <a:off x="2475106" y="6004502"/>
            <a:ext cx="1266144" cy="193209"/>
          </a:xfrm>
          <a:prstGeom prst="rect">
            <a:avLst/>
          </a:prstGeom>
          <a:solidFill>
            <a:schemeClr val="accent1">
              <a:alpha val="5019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227" name="Grupo 226">
            <a:extLst>
              <a:ext uri="{FF2B5EF4-FFF2-40B4-BE49-F238E27FC236}">
                <a16:creationId xmlns:a16="http://schemas.microsoft.com/office/drawing/2014/main" id="{2ECADF64-D40F-E067-D504-069B6DE691BA}"/>
              </a:ext>
            </a:extLst>
          </p:cNvPr>
          <p:cNvGrpSpPr/>
          <p:nvPr/>
        </p:nvGrpSpPr>
        <p:grpSpPr>
          <a:xfrm flipH="1" flipV="1">
            <a:off x="3705063" y="5792546"/>
            <a:ext cx="57567" cy="211957"/>
            <a:chOff x="4644405" y="6110689"/>
            <a:chExt cx="108000" cy="397647"/>
          </a:xfrm>
        </p:grpSpPr>
        <p:cxnSp>
          <p:nvCxnSpPr>
            <p:cNvPr id="228" name="Conector recto 227">
              <a:extLst>
                <a:ext uri="{FF2B5EF4-FFF2-40B4-BE49-F238E27FC236}">
                  <a16:creationId xmlns:a16="http://schemas.microsoft.com/office/drawing/2014/main" id="{9E92F234-9EE2-D69D-005E-24D7D689FC55}"/>
                </a:ext>
              </a:extLst>
            </p:cNvPr>
            <p:cNvCxnSpPr>
              <a:cxnSpLocks/>
            </p:cNvCxnSpPr>
            <p:nvPr/>
          </p:nvCxnSpPr>
          <p:spPr>
            <a:xfrm>
              <a:off x="4698405" y="6110689"/>
              <a:ext cx="0" cy="324000"/>
            </a:xfrm>
            <a:prstGeom prst="line">
              <a:avLst/>
            </a:prstGeom>
            <a:ln>
              <a:solidFill>
                <a:srgbClr val="D73A2C"/>
              </a:solidFill>
            </a:ln>
          </p:spPr>
          <p:style>
            <a:lnRef idx="1">
              <a:schemeClr val="accent1"/>
            </a:lnRef>
            <a:fillRef idx="0">
              <a:schemeClr val="accent1"/>
            </a:fillRef>
            <a:effectRef idx="0">
              <a:schemeClr val="accent1"/>
            </a:effectRef>
            <a:fontRef idx="minor">
              <a:schemeClr val="tx1"/>
            </a:fontRef>
          </p:style>
        </p:cxnSp>
        <p:sp>
          <p:nvSpPr>
            <p:cNvPr id="241" name="Elipse 240">
              <a:extLst>
                <a:ext uri="{FF2B5EF4-FFF2-40B4-BE49-F238E27FC236}">
                  <a16:creationId xmlns:a16="http://schemas.microsoft.com/office/drawing/2014/main" id="{495AACB9-0B3F-C933-AB26-D8DC022D1E58}"/>
                </a:ext>
              </a:extLst>
            </p:cNvPr>
            <p:cNvSpPr/>
            <p:nvPr/>
          </p:nvSpPr>
          <p:spPr>
            <a:xfrm>
              <a:off x="4644405" y="6400336"/>
              <a:ext cx="108000" cy="108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46" name="CuadroTexto 245">
            <a:extLst>
              <a:ext uri="{FF2B5EF4-FFF2-40B4-BE49-F238E27FC236}">
                <a16:creationId xmlns:a16="http://schemas.microsoft.com/office/drawing/2014/main" id="{249EE218-6657-0FFA-7BFA-8ABE1DC20002}"/>
              </a:ext>
            </a:extLst>
          </p:cNvPr>
          <p:cNvSpPr txBox="1"/>
          <p:nvPr/>
        </p:nvSpPr>
        <p:spPr>
          <a:xfrm flipH="1">
            <a:off x="2215116" y="5724198"/>
            <a:ext cx="1559152" cy="246221"/>
          </a:xfrm>
          <a:prstGeom prst="rect">
            <a:avLst/>
          </a:prstGeom>
          <a:noFill/>
        </p:spPr>
        <p:txBody>
          <a:bodyPr wrap="square" rtlCol="0">
            <a:spAutoFit/>
          </a:bodyPr>
          <a:lstStyle/>
          <a:p>
            <a:pPr algn="r"/>
            <a:r>
              <a:rPr lang="es-ES" sz="1000"/>
              <a:t>BBCC máxima del tramo</a:t>
            </a:r>
          </a:p>
        </p:txBody>
      </p:sp>
      <p:grpSp>
        <p:nvGrpSpPr>
          <p:cNvPr id="249" name="Grupo 248">
            <a:extLst>
              <a:ext uri="{FF2B5EF4-FFF2-40B4-BE49-F238E27FC236}">
                <a16:creationId xmlns:a16="http://schemas.microsoft.com/office/drawing/2014/main" id="{7B847C52-D8FF-76BC-C8E5-2D797D0678B9}"/>
              </a:ext>
            </a:extLst>
          </p:cNvPr>
          <p:cNvGrpSpPr/>
          <p:nvPr/>
        </p:nvGrpSpPr>
        <p:grpSpPr>
          <a:xfrm flipH="1" flipV="1">
            <a:off x="4962269" y="5788981"/>
            <a:ext cx="57567" cy="211957"/>
            <a:chOff x="4644405" y="6110689"/>
            <a:chExt cx="108000" cy="397647"/>
          </a:xfrm>
          <a:solidFill>
            <a:srgbClr val="FFC000"/>
          </a:solidFill>
        </p:grpSpPr>
        <p:cxnSp>
          <p:nvCxnSpPr>
            <p:cNvPr id="258" name="Conector recto 257">
              <a:extLst>
                <a:ext uri="{FF2B5EF4-FFF2-40B4-BE49-F238E27FC236}">
                  <a16:creationId xmlns:a16="http://schemas.microsoft.com/office/drawing/2014/main" id="{8111F818-A81F-B4C7-B9D7-33354BA9FF7A}"/>
                </a:ext>
              </a:extLst>
            </p:cNvPr>
            <p:cNvCxnSpPr>
              <a:cxnSpLocks/>
            </p:cNvCxnSpPr>
            <p:nvPr/>
          </p:nvCxnSpPr>
          <p:spPr>
            <a:xfrm>
              <a:off x="4698405" y="6110689"/>
              <a:ext cx="0" cy="324000"/>
            </a:xfrm>
            <a:prstGeom prst="line">
              <a:avLst/>
            </a:prstGeom>
            <a:grpFill/>
            <a:ln>
              <a:solidFill>
                <a:srgbClr val="FFC000"/>
              </a:solidFill>
            </a:ln>
          </p:spPr>
          <p:style>
            <a:lnRef idx="1">
              <a:schemeClr val="accent1"/>
            </a:lnRef>
            <a:fillRef idx="0">
              <a:schemeClr val="accent1"/>
            </a:fillRef>
            <a:effectRef idx="0">
              <a:schemeClr val="accent1"/>
            </a:effectRef>
            <a:fontRef idx="minor">
              <a:schemeClr val="tx1"/>
            </a:fontRef>
          </p:style>
        </p:cxnSp>
        <p:sp>
          <p:nvSpPr>
            <p:cNvPr id="259" name="Elipse 258">
              <a:extLst>
                <a:ext uri="{FF2B5EF4-FFF2-40B4-BE49-F238E27FC236}">
                  <a16:creationId xmlns:a16="http://schemas.microsoft.com/office/drawing/2014/main" id="{D74F7635-39CD-E3B1-F38D-E777888A5D70}"/>
                </a:ext>
              </a:extLst>
            </p:cNvPr>
            <p:cNvSpPr/>
            <p:nvPr/>
          </p:nvSpPr>
          <p:spPr>
            <a:xfrm>
              <a:off x="4644405" y="6400336"/>
              <a:ext cx="108000" cy="108000"/>
            </a:xfrm>
            <a:prstGeom prst="ellipse">
              <a:avLst/>
            </a:prstGeom>
            <a:grpFill/>
            <a:ln>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grpSp>
        <p:nvGrpSpPr>
          <p:cNvPr id="260" name="Grupo 259">
            <a:extLst>
              <a:ext uri="{FF2B5EF4-FFF2-40B4-BE49-F238E27FC236}">
                <a16:creationId xmlns:a16="http://schemas.microsoft.com/office/drawing/2014/main" id="{C63787C4-B4BD-B1C3-E456-354D2C9EBB33}"/>
              </a:ext>
            </a:extLst>
          </p:cNvPr>
          <p:cNvGrpSpPr/>
          <p:nvPr/>
        </p:nvGrpSpPr>
        <p:grpSpPr>
          <a:xfrm flipH="1" flipV="1">
            <a:off x="6274294" y="5796184"/>
            <a:ext cx="57567" cy="211957"/>
            <a:chOff x="4644405" y="6110689"/>
            <a:chExt cx="108000" cy="397647"/>
          </a:xfrm>
          <a:solidFill>
            <a:srgbClr val="92D050"/>
          </a:solidFill>
        </p:grpSpPr>
        <p:cxnSp>
          <p:nvCxnSpPr>
            <p:cNvPr id="261" name="Conector recto 260">
              <a:extLst>
                <a:ext uri="{FF2B5EF4-FFF2-40B4-BE49-F238E27FC236}">
                  <a16:creationId xmlns:a16="http://schemas.microsoft.com/office/drawing/2014/main" id="{B5DCA484-94D7-B342-2DB3-FF68D21B45E7}"/>
                </a:ext>
              </a:extLst>
            </p:cNvPr>
            <p:cNvCxnSpPr>
              <a:cxnSpLocks/>
            </p:cNvCxnSpPr>
            <p:nvPr/>
          </p:nvCxnSpPr>
          <p:spPr>
            <a:xfrm>
              <a:off x="4698405" y="6110689"/>
              <a:ext cx="0" cy="324000"/>
            </a:xfrm>
            <a:prstGeom prst="line">
              <a:avLst/>
            </a:prstGeom>
            <a:grpFill/>
            <a:ln>
              <a:solidFill>
                <a:srgbClr val="FF3399"/>
              </a:solidFill>
            </a:ln>
          </p:spPr>
          <p:style>
            <a:lnRef idx="1">
              <a:schemeClr val="accent1"/>
            </a:lnRef>
            <a:fillRef idx="0">
              <a:schemeClr val="accent1"/>
            </a:fillRef>
            <a:effectRef idx="0">
              <a:schemeClr val="accent1"/>
            </a:effectRef>
            <a:fontRef idx="minor">
              <a:schemeClr val="tx1"/>
            </a:fontRef>
          </p:style>
        </p:cxnSp>
        <p:sp>
          <p:nvSpPr>
            <p:cNvPr id="262" name="Elipse 261">
              <a:extLst>
                <a:ext uri="{FF2B5EF4-FFF2-40B4-BE49-F238E27FC236}">
                  <a16:creationId xmlns:a16="http://schemas.microsoft.com/office/drawing/2014/main" id="{43EE8325-77CF-D91C-A093-6E7564C27179}"/>
                </a:ext>
              </a:extLst>
            </p:cNvPr>
            <p:cNvSpPr/>
            <p:nvPr/>
          </p:nvSpPr>
          <p:spPr>
            <a:xfrm>
              <a:off x="4644405" y="6400336"/>
              <a:ext cx="108000" cy="108000"/>
            </a:xfrm>
            <a:prstGeom prst="ellipse">
              <a:avLst/>
            </a:prstGeom>
            <a:solidFill>
              <a:srgbClr val="FF3399"/>
            </a:solidFill>
            <a:ln>
              <a:solidFill>
                <a:srgbClr val="FF339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sp>
        <p:nvSpPr>
          <p:cNvPr id="263" name="CuadroTexto 262">
            <a:extLst>
              <a:ext uri="{FF2B5EF4-FFF2-40B4-BE49-F238E27FC236}">
                <a16:creationId xmlns:a16="http://schemas.microsoft.com/office/drawing/2014/main" id="{F7BBF195-462A-D56C-DEC0-FFEE7E731CC8}"/>
              </a:ext>
            </a:extLst>
          </p:cNvPr>
          <p:cNvSpPr txBox="1"/>
          <p:nvPr/>
        </p:nvSpPr>
        <p:spPr>
          <a:xfrm>
            <a:off x="2475106" y="5987839"/>
            <a:ext cx="1876117" cy="230832"/>
          </a:xfrm>
          <a:prstGeom prst="rect">
            <a:avLst/>
          </a:prstGeom>
          <a:noFill/>
        </p:spPr>
        <p:txBody>
          <a:bodyPr wrap="square" rtlCol="0">
            <a:spAutoFit/>
          </a:bodyPr>
          <a:lstStyle/>
          <a:p>
            <a:r>
              <a:rPr lang="es-ES" sz="900">
                <a:solidFill>
                  <a:schemeClr val="bg1"/>
                </a:solidFill>
              </a:rPr>
              <a:t>Tramo de rendimientos</a:t>
            </a:r>
          </a:p>
        </p:txBody>
      </p:sp>
      <p:sp>
        <p:nvSpPr>
          <p:cNvPr id="264" name="CuadroTexto 263">
            <a:extLst>
              <a:ext uri="{FF2B5EF4-FFF2-40B4-BE49-F238E27FC236}">
                <a16:creationId xmlns:a16="http://schemas.microsoft.com/office/drawing/2014/main" id="{35927FDE-9E33-1AAE-9A6E-A11E318C4E90}"/>
              </a:ext>
            </a:extLst>
          </p:cNvPr>
          <p:cNvSpPr txBox="1"/>
          <p:nvPr/>
        </p:nvSpPr>
        <p:spPr>
          <a:xfrm flipH="1">
            <a:off x="3763550" y="5617146"/>
            <a:ext cx="1253832" cy="246221"/>
          </a:xfrm>
          <a:prstGeom prst="rect">
            <a:avLst/>
          </a:prstGeom>
          <a:noFill/>
        </p:spPr>
        <p:txBody>
          <a:bodyPr wrap="square" rtlCol="0">
            <a:spAutoFit/>
          </a:bodyPr>
          <a:lstStyle/>
          <a:p>
            <a:pPr algn="r"/>
            <a:r>
              <a:rPr lang="es-ES" sz="1000" err="1"/>
              <a:t>BCPpM</a:t>
            </a:r>
            <a:endParaRPr lang="es-ES" sz="1000"/>
          </a:p>
        </p:txBody>
      </p:sp>
      <p:sp>
        <p:nvSpPr>
          <p:cNvPr id="265" name="CuadroTexto 264">
            <a:extLst>
              <a:ext uri="{FF2B5EF4-FFF2-40B4-BE49-F238E27FC236}">
                <a16:creationId xmlns:a16="http://schemas.microsoft.com/office/drawing/2014/main" id="{B3BFD665-45F8-A1A7-A13B-6CD504FDDD9E}"/>
              </a:ext>
            </a:extLst>
          </p:cNvPr>
          <p:cNvSpPr txBox="1"/>
          <p:nvPr/>
        </p:nvSpPr>
        <p:spPr>
          <a:xfrm flipH="1">
            <a:off x="5169752" y="5633389"/>
            <a:ext cx="1141019" cy="246221"/>
          </a:xfrm>
          <a:prstGeom prst="rect">
            <a:avLst/>
          </a:prstGeom>
          <a:noFill/>
        </p:spPr>
        <p:txBody>
          <a:bodyPr wrap="square" rtlCol="0">
            <a:spAutoFit/>
          </a:bodyPr>
          <a:lstStyle/>
          <a:p>
            <a:pPr algn="r"/>
            <a:r>
              <a:rPr lang="es-ES" sz="1000"/>
              <a:t>BBCC 31/12/2022</a:t>
            </a:r>
          </a:p>
        </p:txBody>
      </p:sp>
      <p:sp>
        <p:nvSpPr>
          <p:cNvPr id="267" name="CuadroTexto 266">
            <a:extLst>
              <a:ext uri="{FF2B5EF4-FFF2-40B4-BE49-F238E27FC236}">
                <a16:creationId xmlns:a16="http://schemas.microsoft.com/office/drawing/2014/main" id="{6CE4BE6E-D362-4D28-322D-135260928928}"/>
              </a:ext>
            </a:extLst>
          </p:cNvPr>
          <p:cNvSpPr txBox="1"/>
          <p:nvPr/>
        </p:nvSpPr>
        <p:spPr>
          <a:xfrm>
            <a:off x="754875" y="6605501"/>
            <a:ext cx="74011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00" baseline="30000">
                <a:solidFill>
                  <a:prstClr val="black"/>
                </a:solidFill>
                <a:ea typeface="Lato Light" panose="020F0502020204030203" pitchFamily="34" charset="0"/>
                <a:cs typeface="Segoe UI Semibold" panose="020B0702040204020203" pitchFamily="34" charset="0"/>
              </a:rPr>
              <a:t>2</a:t>
            </a:r>
            <a:r>
              <a:rPr lang="es-ES" altLang="en-US" sz="1000" baseline="30000">
                <a:solidFill>
                  <a:prstClr val="black"/>
                </a:solidFill>
                <a:latin typeface="+mn-lt"/>
                <a:ea typeface="Lato Light" panose="020F0502020204030203" pitchFamily="34" charset="0"/>
                <a:cs typeface="Segoe UI Semibold" panose="020B0702040204020203" pitchFamily="34" charset="0"/>
              </a:rPr>
              <a:t> </a:t>
            </a:r>
            <a:r>
              <a:rPr lang="es-ES" altLang="en-US" sz="1000">
                <a:solidFill>
                  <a:prstClr val="black"/>
                </a:solidFill>
                <a:latin typeface="+mn-lt"/>
                <a:ea typeface="Lato Light" panose="020F0502020204030203" pitchFamily="34" charset="0"/>
                <a:cs typeface="Segoe UI Semibold" panose="020B0702040204020203" pitchFamily="34" charset="0"/>
              </a:rPr>
              <a:t>Por haber estado de alta en 31/12/2022 con una BBCC superior a la que corresponde por rendimientos</a:t>
            </a:r>
          </a:p>
        </p:txBody>
      </p:sp>
      <p:sp>
        <p:nvSpPr>
          <p:cNvPr id="268" name="!!CoverSlideFooterText">
            <a:extLst>
              <a:ext uri="{FF2B5EF4-FFF2-40B4-BE49-F238E27FC236}">
                <a16:creationId xmlns:a16="http://schemas.microsoft.com/office/drawing/2014/main" id="{B4B3E252-BDA6-F998-21E8-B28B070EB65D}"/>
              </a:ext>
            </a:extLst>
          </p:cNvPr>
          <p:cNvSpPr>
            <a:spLocks/>
          </p:cNvSpPr>
          <p:nvPr/>
        </p:nvSpPr>
        <p:spPr bwMode="auto">
          <a:xfrm rot="17288340">
            <a:off x="11498051" y="1236059"/>
            <a:ext cx="371717" cy="3741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69" name="!!CoverSlideFooterText">
            <a:extLst>
              <a:ext uri="{FF2B5EF4-FFF2-40B4-BE49-F238E27FC236}">
                <a16:creationId xmlns:a16="http://schemas.microsoft.com/office/drawing/2014/main" id="{E2493D3D-7194-55AC-A5A0-610AD2EF669D}"/>
              </a:ext>
            </a:extLst>
          </p:cNvPr>
          <p:cNvSpPr>
            <a:spLocks/>
          </p:cNvSpPr>
          <p:nvPr/>
        </p:nvSpPr>
        <p:spPr bwMode="auto">
          <a:xfrm rot="17288340">
            <a:off x="11735765" y="1492524"/>
            <a:ext cx="450861" cy="453861"/>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27" name="Title 1">
            <a:extLst>
              <a:ext uri="{FF2B5EF4-FFF2-40B4-BE49-F238E27FC236}">
                <a16:creationId xmlns:a16="http://schemas.microsoft.com/office/drawing/2014/main" id="{C2D34EEA-A293-E7F6-D03A-35F136AA2FB0}"/>
              </a:ext>
            </a:extLst>
          </p:cNvPr>
          <p:cNvSpPr txBox="1">
            <a:spLocks/>
          </p:cNvSpPr>
          <p:nvPr/>
        </p:nvSpPr>
        <p:spPr>
          <a:xfrm>
            <a:off x="809910" y="945354"/>
            <a:ext cx="11055845"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700">
                <a:solidFill>
                  <a:schemeClr val="accent3"/>
                </a:solidFill>
                <a:latin typeface="Calibri" panose="020F0502020204030204"/>
              </a:rPr>
              <a:t>¿Qué documentos se reciben en función del resultado de la regularización?</a:t>
            </a:r>
          </a:p>
        </p:txBody>
      </p:sp>
      <p:grpSp>
        <p:nvGrpSpPr>
          <p:cNvPr id="25" name="Grupo 24">
            <a:extLst>
              <a:ext uri="{FF2B5EF4-FFF2-40B4-BE49-F238E27FC236}">
                <a16:creationId xmlns:a16="http://schemas.microsoft.com/office/drawing/2014/main" id="{3A63FD09-4A33-F24E-41C4-49AEBADFE692}"/>
              </a:ext>
            </a:extLst>
          </p:cNvPr>
          <p:cNvGrpSpPr/>
          <p:nvPr/>
        </p:nvGrpSpPr>
        <p:grpSpPr>
          <a:xfrm>
            <a:off x="83315" y="100378"/>
            <a:ext cx="11312995" cy="630845"/>
            <a:chOff x="101977" y="91047"/>
            <a:chExt cx="11312995" cy="630845"/>
          </a:xfrm>
        </p:grpSpPr>
        <p:sp>
          <p:nvSpPr>
            <p:cNvPr id="26" name="TextBox 12">
              <a:extLst>
                <a:ext uri="{FF2B5EF4-FFF2-40B4-BE49-F238E27FC236}">
                  <a16:creationId xmlns:a16="http://schemas.microsoft.com/office/drawing/2014/main" id="{D3A22DFD-336E-AF76-DA91-6216453795E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Documentos recibidos en función del resultado de la regularización de cuotas </a:t>
              </a:r>
            </a:p>
          </p:txBody>
        </p:sp>
        <p:grpSp>
          <p:nvGrpSpPr>
            <p:cNvPr id="31" name="Grupo 30">
              <a:extLst>
                <a:ext uri="{FF2B5EF4-FFF2-40B4-BE49-F238E27FC236}">
                  <a16:creationId xmlns:a16="http://schemas.microsoft.com/office/drawing/2014/main" id="{002D1196-AC2E-9B74-6C2E-26A6358B53F3}"/>
                </a:ext>
              </a:extLst>
            </p:cNvPr>
            <p:cNvGrpSpPr/>
            <p:nvPr/>
          </p:nvGrpSpPr>
          <p:grpSpPr>
            <a:xfrm>
              <a:off x="101977" y="91047"/>
              <a:ext cx="712074" cy="630845"/>
              <a:chOff x="101977" y="91047"/>
              <a:chExt cx="712074" cy="630845"/>
            </a:xfrm>
          </p:grpSpPr>
          <p:sp>
            <p:nvSpPr>
              <p:cNvPr id="32" name="Graphic 10">
                <a:extLst>
                  <a:ext uri="{FF2B5EF4-FFF2-40B4-BE49-F238E27FC236}">
                    <a16:creationId xmlns:a16="http://schemas.microsoft.com/office/drawing/2014/main" id="{1B3BE7DC-0E7D-AF02-BFDF-202004B05F1C}"/>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33" name="TextBox 38">
                <a:extLst>
                  <a:ext uri="{FF2B5EF4-FFF2-40B4-BE49-F238E27FC236}">
                    <a16:creationId xmlns:a16="http://schemas.microsoft.com/office/drawing/2014/main" id="{474A9D94-B426-02D5-3A2F-8F1ED5039505}"/>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3.2</a:t>
                </a:r>
              </a:p>
            </p:txBody>
          </p:sp>
        </p:grpSp>
      </p:grpSp>
      <p:sp>
        <p:nvSpPr>
          <p:cNvPr id="2" name="!!CoverSlideFooterText">
            <a:extLst>
              <a:ext uri="{FF2B5EF4-FFF2-40B4-BE49-F238E27FC236}">
                <a16:creationId xmlns:a16="http://schemas.microsoft.com/office/drawing/2014/main" id="{ED8428EA-D5BB-39FB-F563-EFEE99622F65}"/>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2916E68E-6BD9-8F7F-E0C6-CEECEF005988}"/>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6763311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Rectangle 53">
            <a:extLst>
              <a:ext uri="{FF2B5EF4-FFF2-40B4-BE49-F238E27FC236}">
                <a16:creationId xmlns:a16="http://schemas.microsoft.com/office/drawing/2014/main" id="{CD4E5585-6BB2-5D9C-0414-CFC658E6F036}"/>
              </a:ext>
            </a:extLst>
          </p:cNvPr>
          <p:cNvSpPr/>
          <p:nvPr/>
        </p:nvSpPr>
        <p:spPr>
          <a:xfrm>
            <a:off x="795389" y="2379541"/>
            <a:ext cx="11412000" cy="1505321"/>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152" name="Subtitle 2">
            <a:extLst>
              <a:ext uri="{FF2B5EF4-FFF2-40B4-BE49-F238E27FC236}">
                <a16:creationId xmlns:a16="http://schemas.microsoft.com/office/drawing/2014/main" id="{D85A7853-849C-FA66-9000-13F5DE5D9CF4}"/>
              </a:ext>
            </a:extLst>
          </p:cNvPr>
          <p:cNvSpPr txBox="1">
            <a:spLocks noChangeArrowheads="1"/>
          </p:cNvSpPr>
          <p:nvPr/>
        </p:nvSpPr>
        <p:spPr bwMode="auto">
          <a:xfrm>
            <a:off x="3647820" y="3009091"/>
            <a:ext cx="273772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BCD = 1.000 €</a:t>
            </a:r>
          </a:p>
        </p:txBody>
      </p:sp>
      <p:sp>
        <p:nvSpPr>
          <p:cNvPr id="156" name="Subtitle 2">
            <a:extLst>
              <a:ext uri="{FF2B5EF4-FFF2-40B4-BE49-F238E27FC236}">
                <a16:creationId xmlns:a16="http://schemas.microsoft.com/office/drawing/2014/main" id="{A0558ED2-B5C0-ACCC-0B12-A23B7151A421}"/>
              </a:ext>
            </a:extLst>
          </p:cNvPr>
          <p:cNvSpPr txBox="1">
            <a:spLocks noChangeArrowheads="1"/>
          </p:cNvSpPr>
          <p:nvPr/>
        </p:nvSpPr>
        <p:spPr bwMode="auto">
          <a:xfrm>
            <a:off x="980202" y="2824425"/>
            <a:ext cx="2287480"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000">
                <a:solidFill>
                  <a:schemeClr val="accent3">
                    <a:lumMod val="50000"/>
                  </a:schemeClr>
                </a:solidFill>
              </a:rPr>
              <a:t>No hay información de rendimientos</a:t>
            </a:r>
          </a:p>
        </p:txBody>
      </p:sp>
      <p:sp>
        <p:nvSpPr>
          <p:cNvPr id="59" name="Rectangle 53">
            <a:extLst>
              <a:ext uri="{FF2B5EF4-FFF2-40B4-BE49-F238E27FC236}">
                <a16:creationId xmlns:a16="http://schemas.microsoft.com/office/drawing/2014/main" id="{E4FF4D25-8482-9D88-F690-4ADAE9990D99}"/>
              </a:ext>
            </a:extLst>
          </p:cNvPr>
          <p:cNvSpPr/>
          <p:nvPr/>
        </p:nvSpPr>
        <p:spPr>
          <a:xfrm>
            <a:off x="795389" y="4241005"/>
            <a:ext cx="11412000" cy="1481985"/>
          </a:xfrm>
          <a:prstGeom prst="rect">
            <a:avLst/>
          </a:prstGeom>
          <a:solidFill>
            <a:schemeClr val="bg1">
              <a:lumMod val="95000"/>
              <a:alpha val="50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41" name="Grupo 240">
            <a:extLst>
              <a:ext uri="{FF2B5EF4-FFF2-40B4-BE49-F238E27FC236}">
                <a16:creationId xmlns:a16="http://schemas.microsoft.com/office/drawing/2014/main" id="{F045946F-0684-7A16-575E-3FD33A8C934C}"/>
              </a:ext>
            </a:extLst>
          </p:cNvPr>
          <p:cNvGrpSpPr/>
          <p:nvPr/>
        </p:nvGrpSpPr>
        <p:grpSpPr>
          <a:xfrm>
            <a:off x="980202" y="4551394"/>
            <a:ext cx="5459837" cy="923330"/>
            <a:chOff x="612202" y="5892008"/>
            <a:chExt cx="5459837" cy="923330"/>
          </a:xfrm>
        </p:grpSpPr>
        <p:sp>
          <p:nvSpPr>
            <p:cNvPr id="246" name="Subtitle 2">
              <a:extLst>
                <a:ext uri="{FF2B5EF4-FFF2-40B4-BE49-F238E27FC236}">
                  <a16:creationId xmlns:a16="http://schemas.microsoft.com/office/drawing/2014/main" id="{ED36F688-1CE0-9E4C-B227-35EEBEE8E4F8}"/>
                </a:ext>
              </a:extLst>
            </p:cNvPr>
            <p:cNvSpPr txBox="1">
              <a:spLocks noChangeArrowheads="1"/>
            </p:cNvSpPr>
            <p:nvPr/>
          </p:nvSpPr>
          <p:spPr bwMode="auto">
            <a:xfrm>
              <a:off x="3357887" y="6230563"/>
              <a:ext cx="2714152"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600">
                  <a:latin typeface="+mn-lt"/>
                  <a:ea typeface="Lato Light" panose="020F0502020204030203" pitchFamily="34" charset="0"/>
                  <a:cs typeface="Segoe UI" panose="020B0502040204020203" pitchFamily="34" charset="0"/>
                </a:rPr>
                <a:t>Las BCP se establecen como BCD</a:t>
              </a:r>
              <a:endParaRPr lang="es-ES" altLang="en-US" sz="1600" b="1">
                <a:latin typeface="+mn-lt"/>
                <a:ea typeface="Lato Light" panose="020F0502020204030203" pitchFamily="34" charset="0"/>
                <a:cs typeface="Segoe UI" panose="020B0502040204020203" pitchFamily="34" charset="0"/>
              </a:endParaRPr>
            </a:p>
          </p:txBody>
        </p:sp>
        <p:sp>
          <p:nvSpPr>
            <p:cNvPr id="249" name="Subtitle 2">
              <a:extLst>
                <a:ext uri="{FF2B5EF4-FFF2-40B4-BE49-F238E27FC236}">
                  <a16:creationId xmlns:a16="http://schemas.microsoft.com/office/drawing/2014/main" id="{BB1EFE5B-EFCB-18E6-DBA1-62A9A4747F33}"/>
                </a:ext>
              </a:extLst>
            </p:cNvPr>
            <p:cNvSpPr txBox="1">
              <a:spLocks noChangeArrowheads="1"/>
            </p:cNvSpPr>
            <p:nvPr/>
          </p:nvSpPr>
          <p:spPr bwMode="auto">
            <a:xfrm>
              <a:off x="612202" y="5892008"/>
              <a:ext cx="246808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2000">
                  <a:solidFill>
                    <a:schemeClr val="accent3">
                      <a:lumMod val="50000"/>
                    </a:schemeClr>
                  </a:solidFill>
                </a:rPr>
                <a:t>No hay periodos en el año que tengan que regularizarse</a:t>
              </a:r>
            </a:p>
          </p:txBody>
        </p:sp>
      </p:grpSp>
      <p:grpSp>
        <p:nvGrpSpPr>
          <p:cNvPr id="379" name="Grupo 378">
            <a:extLst>
              <a:ext uri="{FF2B5EF4-FFF2-40B4-BE49-F238E27FC236}">
                <a16:creationId xmlns:a16="http://schemas.microsoft.com/office/drawing/2014/main" id="{B84061B6-5380-0A3D-4DD8-4E3075871102}"/>
              </a:ext>
            </a:extLst>
          </p:cNvPr>
          <p:cNvGrpSpPr/>
          <p:nvPr/>
        </p:nvGrpSpPr>
        <p:grpSpPr>
          <a:xfrm>
            <a:off x="6744628" y="2492642"/>
            <a:ext cx="1249667" cy="1227136"/>
            <a:chOff x="6656407" y="3731467"/>
            <a:chExt cx="1249667" cy="1227136"/>
          </a:xfrm>
        </p:grpSpPr>
        <p:sp>
          <p:nvSpPr>
            <p:cNvPr id="380" name="Persegi Panjang: Sudut Lengkung 1">
              <a:extLst>
                <a:ext uri="{FF2B5EF4-FFF2-40B4-BE49-F238E27FC236}">
                  <a16:creationId xmlns:a16="http://schemas.microsoft.com/office/drawing/2014/main" id="{A9D8C43E-0702-6D83-C8F8-50B9B8C22B6E}"/>
                </a:ext>
              </a:extLst>
            </p:cNvPr>
            <p:cNvSpPr/>
            <p:nvPr/>
          </p:nvSpPr>
          <p:spPr>
            <a:xfrm>
              <a:off x="6656407" y="3731467"/>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381" name="Subtitle 2">
              <a:extLst>
                <a:ext uri="{FF2B5EF4-FFF2-40B4-BE49-F238E27FC236}">
                  <a16:creationId xmlns:a16="http://schemas.microsoft.com/office/drawing/2014/main" id="{6AFC0698-3873-937C-D55E-AF57D6928966}"/>
                </a:ext>
              </a:extLst>
            </p:cNvPr>
            <p:cNvSpPr txBox="1">
              <a:spLocks noChangeArrowheads="1"/>
            </p:cNvSpPr>
            <p:nvPr/>
          </p:nvSpPr>
          <p:spPr bwMode="auto">
            <a:xfrm>
              <a:off x="6700958" y="4433948"/>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382" name="Straight Connector 11">
              <a:extLst>
                <a:ext uri="{FF2B5EF4-FFF2-40B4-BE49-F238E27FC236}">
                  <a16:creationId xmlns:a16="http://schemas.microsoft.com/office/drawing/2014/main" id="{22FEEEA1-5865-CF67-E70A-D3AE615DD697}"/>
                </a:ext>
              </a:extLst>
            </p:cNvPr>
            <p:cNvCxnSpPr>
              <a:cxnSpLocks/>
            </p:cNvCxnSpPr>
            <p:nvPr/>
          </p:nvCxnSpPr>
          <p:spPr>
            <a:xfrm>
              <a:off x="6674055" y="4338726"/>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383" name="Grupo 382">
              <a:extLst>
                <a:ext uri="{FF2B5EF4-FFF2-40B4-BE49-F238E27FC236}">
                  <a16:creationId xmlns:a16="http://schemas.microsoft.com/office/drawing/2014/main" id="{1F4C3ECC-D20F-ED5C-762E-F1F9DB0E35E7}"/>
                </a:ext>
              </a:extLst>
            </p:cNvPr>
            <p:cNvGrpSpPr/>
            <p:nvPr/>
          </p:nvGrpSpPr>
          <p:grpSpPr>
            <a:xfrm>
              <a:off x="7095714" y="3850624"/>
              <a:ext cx="371080" cy="371080"/>
              <a:chOff x="1285019" y="3820484"/>
              <a:chExt cx="554072" cy="554072"/>
            </a:xfrm>
          </p:grpSpPr>
          <p:sp>
            <p:nvSpPr>
              <p:cNvPr id="384" name="Freeform: Shape 7">
                <a:extLst>
                  <a:ext uri="{FF2B5EF4-FFF2-40B4-BE49-F238E27FC236}">
                    <a16:creationId xmlns:a16="http://schemas.microsoft.com/office/drawing/2014/main" id="{0918B48F-905F-3CFC-39B0-6E1367422050}"/>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85" name="Freeform: Shape 8">
                <a:extLst>
                  <a:ext uri="{FF2B5EF4-FFF2-40B4-BE49-F238E27FC236}">
                    <a16:creationId xmlns:a16="http://schemas.microsoft.com/office/drawing/2014/main" id="{3885E770-3507-47DE-CE2B-2B18421CFD80}"/>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86" name="Freeform: Shape 9">
                <a:extLst>
                  <a:ext uri="{FF2B5EF4-FFF2-40B4-BE49-F238E27FC236}">
                    <a16:creationId xmlns:a16="http://schemas.microsoft.com/office/drawing/2014/main" id="{DA08B468-4160-22B0-02B2-84362F1D08EA}"/>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87" name="Freeform: Shape 10">
                <a:extLst>
                  <a:ext uri="{FF2B5EF4-FFF2-40B4-BE49-F238E27FC236}">
                    <a16:creationId xmlns:a16="http://schemas.microsoft.com/office/drawing/2014/main" id="{4BA0475C-130A-7040-0668-D1F51744DD12}"/>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88" name="Freeform: Shape 11">
                <a:extLst>
                  <a:ext uri="{FF2B5EF4-FFF2-40B4-BE49-F238E27FC236}">
                    <a16:creationId xmlns:a16="http://schemas.microsoft.com/office/drawing/2014/main" id="{0043D2B7-185C-B217-793E-1AC950BF8E19}"/>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89" name="Freeform: Shape 12">
                <a:extLst>
                  <a:ext uri="{FF2B5EF4-FFF2-40B4-BE49-F238E27FC236}">
                    <a16:creationId xmlns:a16="http://schemas.microsoft.com/office/drawing/2014/main" id="{6E07C139-CBFB-F4C2-370F-203403234C7A}"/>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90" name="Freeform: Shape 13">
                <a:extLst>
                  <a:ext uri="{FF2B5EF4-FFF2-40B4-BE49-F238E27FC236}">
                    <a16:creationId xmlns:a16="http://schemas.microsoft.com/office/drawing/2014/main" id="{0E7BF0E1-337A-3020-06D1-E76F87D49689}"/>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91" name="Freeform: Shape 14">
                <a:extLst>
                  <a:ext uri="{FF2B5EF4-FFF2-40B4-BE49-F238E27FC236}">
                    <a16:creationId xmlns:a16="http://schemas.microsoft.com/office/drawing/2014/main" id="{5F3C394F-CFF5-E837-830F-29CC37E2E228}"/>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92" name="Freeform: Shape 15">
                <a:extLst>
                  <a:ext uri="{FF2B5EF4-FFF2-40B4-BE49-F238E27FC236}">
                    <a16:creationId xmlns:a16="http://schemas.microsoft.com/office/drawing/2014/main" id="{1565FC4D-C6FB-4C2D-D629-8422FFA6BD23}"/>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grpSp>
        <p:nvGrpSpPr>
          <p:cNvPr id="393" name="Grupo 392">
            <a:extLst>
              <a:ext uri="{FF2B5EF4-FFF2-40B4-BE49-F238E27FC236}">
                <a16:creationId xmlns:a16="http://schemas.microsoft.com/office/drawing/2014/main" id="{C2327405-E15D-B6D8-5590-30854E17E095}"/>
              </a:ext>
            </a:extLst>
          </p:cNvPr>
          <p:cNvGrpSpPr/>
          <p:nvPr/>
        </p:nvGrpSpPr>
        <p:grpSpPr>
          <a:xfrm>
            <a:off x="8038788" y="2492642"/>
            <a:ext cx="1260000" cy="1224000"/>
            <a:chOff x="9374392" y="3731468"/>
            <a:chExt cx="1260000" cy="1224000"/>
          </a:xfrm>
        </p:grpSpPr>
        <p:sp>
          <p:nvSpPr>
            <p:cNvPr id="394" name="Persegi Panjang: Sudut Lengkung 1">
              <a:extLst>
                <a:ext uri="{FF2B5EF4-FFF2-40B4-BE49-F238E27FC236}">
                  <a16:creationId xmlns:a16="http://schemas.microsoft.com/office/drawing/2014/main" id="{A371DA83-09C0-92BC-1485-97FDC922DC21}"/>
                </a:ext>
              </a:extLst>
            </p:cNvPr>
            <p:cNvSpPr/>
            <p:nvPr/>
          </p:nvSpPr>
          <p:spPr>
            <a:xfrm>
              <a:off x="9374392" y="3731468"/>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395" name="Subtitle 2">
              <a:extLst>
                <a:ext uri="{FF2B5EF4-FFF2-40B4-BE49-F238E27FC236}">
                  <a16:creationId xmlns:a16="http://schemas.microsoft.com/office/drawing/2014/main" id="{DA87F01B-31C3-EA6C-CB31-2F4DC3BAA9A4}"/>
                </a:ext>
              </a:extLst>
            </p:cNvPr>
            <p:cNvSpPr txBox="1">
              <a:spLocks noChangeArrowheads="1"/>
            </p:cNvSpPr>
            <p:nvPr/>
          </p:nvSpPr>
          <p:spPr bwMode="auto">
            <a:xfrm>
              <a:off x="9430669" y="4522122"/>
              <a:ext cx="1129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Resolución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396" name="Straight Connector 11">
              <a:extLst>
                <a:ext uri="{FF2B5EF4-FFF2-40B4-BE49-F238E27FC236}">
                  <a16:creationId xmlns:a16="http://schemas.microsoft.com/office/drawing/2014/main" id="{CD5A3667-7809-0C1A-99F9-860633BDFFEF}"/>
                </a:ext>
              </a:extLst>
            </p:cNvPr>
            <p:cNvCxnSpPr>
              <a:cxnSpLocks/>
            </p:cNvCxnSpPr>
            <p:nvPr/>
          </p:nvCxnSpPr>
          <p:spPr>
            <a:xfrm>
              <a:off x="9384314" y="4338727"/>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397" name="Grupo 396">
              <a:extLst>
                <a:ext uri="{FF2B5EF4-FFF2-40B4-BE49-F238E27FC236}">
                  <a16:creationId xmlns:a16="http://schemas.microsoft.com/office/drawing/2014/main" id="{B930DE24-1EEB-0804-CE76-8321FF350C3C}"/>
                </a:ext>
              </a:extLst>
            </p:cNvPr>
            <p:cNvGrpSpPr/>
            <p:nvPr/>
          </p:nvGrpSpPr>
          <p:grpSpPr>
            <a:xfrm>
              <a:off x="9777450" y="3850624"/>
              <a:ext cx="371080" cy="371080"/>
              <a:chOff x="3521087" y="3820484"/>
              <a:chExt cx="554072" cy="554072"/>
            </a:xfrm>
          </p:grpSpPr>
          <p:sp>
            <p:nvSpPr>
              <p:cNvPr id="398" name="Freeform: Shape 7">
                <a:extLst>
                  <a:ext uri="{FF2B5EF4-FFF2-40B4-BE49-F238E27FC236}">
                    <a16:creationId xmlns:a16="http://schemas.microsoft.com/office/drawing/2014/main" id="{F990911C-CA8A-20BB-783F-20D3216CD5E1}"/>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399" name="Freeform: Shape 8">
                <a:extLst>
                  <a:ext uri="{FF2B5EF4-FFF2-40B4-BE49-F238E27FC236}">
                    <a16:creationId xmlns:a16="http://schemas.microsoft.com/office/drawing/2014/main" id="{03E807FD-A228-9900-512B-6FFC0C86837A}"/>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0" name="Freeform: Shape 9">
                <a:extLst>
                  <a:ext uri="{FF2B5EF4-FFF2-40B4-BE49-F238E27FC236}">
                    <a16:creationId xmlns:a16="http://schemas.microsoft.com/office/drawing/2014/main" id="{301692DC-1B8D-683C-2816-1AF9431CF632}"/>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1" name="Freeform: Shape 10">
                <a:extLst>
                  <a:ext uri="{FF2B5EF4-FFF2-40B4-BE49-F238E27FC236}">
                    <a16:creationId xmlns:a16="http://schemas.microsoft.com/office/drawing/2014/main" id="{0C8532ED-9EAB-B02A-FDC0-941304D76FBC}"/>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2" name="Freeform: Shape 11">
                <a:extLst>
                  <a:ext uri="{FF2B5EF4-FFF2-40B4-BE49-F238E27FC236}">
                    <a16:creationId xmlns:a16="http://schemas.microsoft.com/office/drawing/2014/main" id="{FEF7E97C-A0D5-1CEF-17EA-66B70AC3CD81}"/>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3" name="Freeform: Shape 12">
                <a:extLst>
                  <a:ext uri="{FF2B5EF4-FFF2-40B4-BE49-F238E27FC236}">
                    <a16:creationId xmlns:a16="http://schemas.microsoft.com/office/drawing/2014/main" id="{2E75152D-F369-D2F2-688A-C41F50E88F9A}"/>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4" name="Freeform: Shape 13">
                <a:extLst>
                  <a:ext uri="{FF2B5EF4-FFF2-40B4-BE49-F238E27FC236}">
                    <a16:creationId xmlns:a16="http://schemas.microsoft.com/office/drawing/2014/main" id="{E45EB13A-B728-5DB5-EC28-2C6FE07730F6}"/>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5" name="Freeform: Shape 14">
                <a:extLst>
                  <a:ext uri="{FF2B5EF4-FFF2-40B4-BE49-F238E27FC236}">
                    <a16:creationId xmlns:a16="http://schemas.microsoft.com/office/drawing/2014/main" id="{564F81EF-5470-8838-E3C0-FF8D71DD1CCF}"/>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06" name="Freeform: Shape 15">
                <a:extLst>
                  <a:ext uri="{FF2B5EF4-FFF2-40B4-BE49-F238E27FC236}">
                    <a16:creationId xmlns:a16="http://schemas.microsoft.com/office/drawing/2014/main" id="{54F806BC-6FA3-DF61-42D5-898F28DC2A37}"/>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grpSp>
        <p:nvGrpSpPr>
          <p:cNvPr id="407" name="Grupo 406">
            <a:extLst>
              <a:ext uri="{FF2B5EF4-FFF2-40B4-BE49-F238E27FC236}">
                <a16:creationId xmlns:a16="http://schemas.microsoft.com/office/drawing/2014/main" id="{00C4075B-BFD2-FA68-B740-284C98F9B882}"/>
              </a:ext>
            </a:extLst>
          </p:cNvPr>
          <p:cNvGrpSpPr/>
          <p:nvPr/>
        </p:nvGrpSpPr>
        <p:grpSpPr>
          <a:xfrm>
            <a:off x="6746088" y="4334654"/>
            <a:ext cx="1249667" cy="1227136"/>
            <a:chOff x="6656407" y="3731467"/>
            <a:chExt cx="1249667" cy="1227136"/>
          </a:xfrm>
        </p:grpSpPr>
        <p:sp>
          <p:nvSpPr>
            <p:cNvPr id="408" name="Persegi Panjang: Sudut Lengkung 1">
              <a:extLst>
                <a:ext uri="{FF2B5EF4-FFF2-40B4-BE49-F238E27FC236}">
                  <a16:creationId xmlns:a16="http://schemas.microsoft.com/office/drawing/2014/main" id="{BAFF3F93-0908-EB66-91D4-A63B4D8DF281}"/>
                </a:ext>
              </a:extLst>
            </p:cNvPr>
            <p:cNvSpPr/>
            <p:nvPr/>
          </p:nvSpPr>
          <p:spPr>
            <a:xfrm>
              <a:off x="6656407" y="3731467"/>
              <a:ext cx="1249667" cy="1227136"/>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409" name="Subtitle 2">
              <a:extLst>
                <a:ext uri="{FF2B5EF4-FFF2-40B4-BE49-F238E27FC236}">
                  <a16:creationId xmlns:a16="http://schemas.microsoft.com/office/drawing/2014/main" id="{F9C0AC5B-CA89-05CB-E03D-95CDE8AD9C13}"/>
                </a:ext>
              </a:extLst>
            </p:cNvPr>
            <p:cNvSpPr txBox="1">
              <a:spLocks noChangeArrowheads="1"/>
            </p:cNvSpPr>
            <p:nvPr/>
          </p:nvSpPr>
          <p:spPr bwMode="auto">
            <a:xfrm>
              <a:off x="6700958" y="4433948"/>
              <a:ext cx="112928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Carta de presentación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410" name="Straight Connector 11">
              <a:extLst>
                <a:ext uri="{FF2B5EF4-FFF2-40B4-BE49-F238E27FC236}">
                  <a16:creationId xmlns:a16="http://schemas.microsoft.com/office/drawing/2014/main" id="{023073C3-7B0E-B3B0-9B6F-A741FF65394B}"/>
                </a:ext>
              </a:extLst>
            </p:cNvPr>
            <p:cNvCxnSpPr>
              <a:cxnSpLocks/>
            </p:cNvCxnSpPr>
            <p:nvPr/>
          </p:nvCxnSpPr>
          <p:spPr>
            <a:xfrm>
              <a:off x="6674055" y="4338726"/>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411" name="Grupo 410">
              <a:extLst>
                <a:ext uri="{FF2B5EF4-FFF2-40B4-BE49-F238E27FC236}">
                  <a16:creationId xmlns:a16="http://schemas.microsoft.com/office/drawing/2014/main" id="{2BB21BDF-186F-90F5-B4D0-4A7A243383AD}"/>
                </a:ext>
              </a:extLst>
            </p:cNvPr>
            <p:cNvGrpSpPr/>
            <p:nvPr/>
          </p:nvGrpSpPr>
          <p:grpSpPr>
            <a:xfrm>
              <a:off x="7095714" y="3850624"/>
              <a:ext cx="371080" cy="371080"/>
              <a:chOff x="1285019" y="3820484"/>
              <a:chExt cx="554072" cy="554072"/>
            </a:xfrm>
          </p:grpSpPr>
          <p:sp>
            <p:nvSpPr>
              <p:cNvPr id="412" name="Freeform: Shape 7">
                <a:extLst>
                  <a:ext uri="{FF2B5EF4-FFF2-40B4-BE49-F238E27FC236}">
                    <a16:creationId xmlns:a16="http://schemas.microsoft.com/office/drawing/2014/main" id="{763A44B3-2C95-AE56-57C6-5781E88F9786}"/>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3" name="Freeform: Shape 8">
                <a:extLst>
                  <a:ext uri="{FF2B5EF4-FFF2-40B4-BE49-F238E27FC236}">
                    <a16:creationId xmlns:a16="http://schemas.microsoft.com/office/drawing/2014/main" id="{F74B7A5C-0BE6-8EF3-A51E-01FB65B30A02}"/>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4" name="Freeform: Shape 9">
                <a:extLst>
                  <a:ext uri="{FF2B5EF4-FFF2-40B4-BE49-F238E27FC236}">
                    <a16:creationId xmlns:a16="http://schemas.microsoft.com/office/drawing/2014/main" id="{8CC00A47-EB91-A5ED-26CD-5E516CF489EC}"/>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5" name="Freeform: Shape 10">
                <a:extLst>
                  <a:ext uri="{FF2B5EF4-FFF2-40B4-BE49-F238E27FC236}">
                    <a16:creationId xmlns:a16="http://schemas.microsoft.com/office/drawing/2014/main" id="{6FAD20D1-1C8B-1428-B506-352867FEB97A}"/>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6" name="Freeform: Shape 11">
                <a:extLst>
                  <a:ext uri="{FF2B5EF4-FFF2-40B4-BE49-F238E27FC236}">
                    <a16:creationId xmlns:a16="http://schemas.microsoft.com/office/drawing/2014/main" id="{DA814E60-4BEC-C2AB-012F-750EE8549FB5}"/>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7" name="Freeform: Shape 12">
                <a:extLst>
                  <a:ext uri="{FF2B5EF4-FFF2-40B4-BE49-F238E27FC236}">
                    <a16:creationId xmlns:a16="http://schemas.microsoft.com/office/drawing/2014/main" id="{7C7A324C-2268-4DD2-B77C-0DCC9008BAFE}"/>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8" name="Freeform: Shape 13">
                <a:extLst>
                  <a:ext uri="{FF2B5EF4-FFF2-40B4-BE49-F238E27FC236}">
                    <a16:creationId xmlns:a16="http://schemas.microsoft.com/office/drawing/2014/main" id="{38478664-45FB-293A-6078-FB404E53D88B}"/>
                  </a:ext>
                </a:extLst>
              </p:cNvPr>
              <p:cNvSpPr/>
              <p:nvPr/>
            </p:nvSpPr>
            <p:spPr>
              <a:xfrm>
                <a:off x="1458167" y="4108342"/>
                <a:ext cx="334390" cy="194789"/>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19" name="Freeform: Shape 14">
                <a:extLst>
                  <a:ext uri="{FF2B5EF4-FFF2-40B4-BE49-F238E27FC236}">
                    <a16:creationId xmlns:a16="http://schemas.microsoft.com/office/drawing/2014/main" id="{5F06E349-A459-BA78-2694-5D31ACEB5135}"/>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20" name="Freeform: Shape 15">
                <a:extLst>
                  <a:ext uri="{FF2B5EF4-FFF2-40B4-BE49-F238E27FC236}">
                    <a16:creationId xmlns:a16="http://schemas.microsoft.com/office/drawing/2014/main" id="{F1EF04F5-C250-9AA8-794B-C2C774B5B4B5}"/>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grpSp>
        <p:nvGrpSpPr>
          <p:cNvPr id="421" name="Grupo 420">
            <a:extLst>
              <a:ext uri="{FF2B5EF4-FFF2-40B4-BE49-F238E27FC236}">
                <a16:creationId xmlns:a16="http://schemas.microsoft.com/office/drawing/2014/main" id="{F87C7754-08A3-404A-FE03-F2F7EA833579}"/>
              </a:ext>
            </a:extLst>
          </p:cNvPr>
          <p:cNvGrpSpPr/>
          <p:nvPr/>
        </p:nvGrpSpPr>
        <p:grpSpPr>
          <a:xfrm>
            <a:off x="8040248" y="4334654"/>
            <a:ext cx="1260000" cy="1224000"/>
            <a:chOff x="9374392" y="3731468"/>
            <a:chExt cx="1260000" cy="1224000"/>
          </a:xfrm>
        </p:grpSpPr>
        <p:sp>
          <p:nvSpPr>
            <p:cNvPr id="422" name="Persegi Panjang: Sudut Lengkung 1">
              <a:extLst>
                <a:ext uri="{FF2B5EF4-FFF2-40B4-BE49-F238E27FC236}">
                  <a16:creationId xmlns:a16="http://schemas.microsoft.com/office/drawing/2014/main" id="{1CE74602-D9B9-D3D7-F506-84977BD34FBE}"/>
                </a:ext>
              </a:extLst>
            </p:cNvPr>
            <p:cNvSpPr/>
            <p:nvPr/>
          </p:nvSpPr>
          <p:spPr>
            <a:xfrm>
              <a:off x="9374392" y="3731468"/>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400" b="0" i="0" u="none" strike="noStrike" kern="1200" cap="none" spc="0" normalizeH="0" baseline="0" noProof="0">
                <a:ln>
                  <a:noFill/>
                </a:ln>
                <a:solidFill>
                  <a:prstClr val="white"/>
                </a:solidFill>
                <a:effectLst/>
                <a:uLnTx/>
                <a:uFillTx/>
                <a:ea typeface="+mn-ea"/>
                <a:cs typeface="+mn-cs"/>
              </a:endParaRPr>
            </a:p>
          </p:txBody>
        </p:sp>
        <p:sp>
          <p:nvSpPr>
            <p:cNvPr id="423" name="Subtitle 2">
              <a:extLst>
                <a:ext uri="{FF2B5EF4-FFF2-40B4-BE49-F238E27FC236}">
                  <a16:creationId xmlns:a16="http://schemas.microsoft.com/office/drawing/2014/main" id="{C37432D7-EBBA-87BC-A147-EB735E9C57D0}"/>
                </a:ext>
              </a:extLst>
            </p:cNvPr>
            <p:cNvSpPr txBox="1">
              <a:spLocks noChangeArrowheads="1"/>
            </p:cNvSpPr>
            <p:nvPr/>
          </p:nvSpPr>
          <p:spPr bwMode="auto">
            <a:xfrm>
              <a:off x="9430669" y="4522122"/>
              <a:ext cx="112928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Resolución</a:t>
              </a:r>
              <a:endParaRPr kumimoji="0" lang="es-ES" altLang="en-US" sz="140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424" name="Straight Connector 11">
              <a:extLst>
                <a:ext uri="{FF2B5EF4-FFF2-40B4-BE49-F238E27FC236}">
                  <a16:creationId xmlns:a16="http://schemas.microsoft.com/office/drawing/2014/main" id="{545A3C9F-A112-C4A2-D90A-9EC978872F3C}"/>
                </a:ext>
              </a:extLst>
            </p:cNvPr>
            <p:cNvCxnSpPr>
              <a:cxnSpLocks/>
            </p:cNvCxnSpPr>
            <p:nvPr/>
          </p:nvCxnSpPr>
          <p:spPr>
            <a:xfrm>
              <a:off x="9384314" y="4338727"/>
              <a:ext cx="1157283"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425" name="Grupo 424">
              <a:extLst>
                <a:ext uri="{FF2B5EF4-FFF2-40B4-BE49-F238E27FC236}">
                  <a16:creationId xmlns:a16="http://schemas.microsoft.com/office/drawing/2014/main" id="{FC373CB0-2BC8-07AF-36C3-0E7A232E4A61}"/>
                </a:ext>
              </a:extLst>
            </p:cNvPr>
            <p:cNvGrpSpPr/>
            <p:nvPr/>
          </p:nvGrpSpPr>
          <p:grpSpPr>
            <a:xfrm>
              <a:off x="9777450" y="3850624"/>
              <a:ext cx="371080" cy="371080"/>
              <a:chOff x="3521087" y="3820484"/>
              <a:chExt cx="554072" cy="554072"/>
            </a:xfrm>
          </p:grpSpPr>
          <p:sp>
            <p:nvSpPr>
              <p:cNvPr id="426" name="Freeform: Shape 7">
                <a:extLst>
                  <a:ext uri="{FF2B5EF4-FFF2-40B4-BE49-F238E27FC236}">
                    <a16:creationId xmlns:a16="http://schemas.microsoft.com/office/drawing/2014/main" id="{7CA12240-2494-8E08-2E88-6A828C4A6813}"/>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27" name="Freeform: Shape 8">
                <a:extLst>
                  <a:ext uri="{FF2B5EF4-FFF2-40B4-BE49-F238E27FC236}">
                    <a16:creationId xmlns:a16="http://schemas.microsoft.com/office/drawing/2014/main" id="{4C4EA033-9680-F746-53D5-D1DD56BC8C4C}"/>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28" name="Freeform: Shape 9">
                <a:extLst>
                  <a:ext uri="{FF2B5EF4-FFF2-40B4-BE49-F238E27FC236}">
                    <a16:creationId xmlns:a16="http://schemas.microsoft.com/office/drawing/2014/main" id="{10293FC4-A8B6-5C92-8C3A-E2E490ACF4EB}"/>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29" name="Freeform: Shape 10">
                <a:extLst>
                  <a:ext uri="{FF2B5EF4-FFF2-40B4-BE49-F238E27FC236}">
                    <a16:creationId xmlns:a16="http://schemas.microsoft.com/office/drawing/2014/main" id="{A541B68E-B81D-E248-0C37-A7DBA8501E0B}"/>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30" name="Freeform: Shape 11">
                <a:extLst>
                  <a:ext uri="{FF2B5EF4-FFF2-40B4-BE49-F238E27FC236}">
                    <a16:creationId xmlns:a16="http://schemas.microsoft.com/office/drawing/2014/main" id="{01CAB30A-C708-F236-BEB7-FD4374D1D51D}"/>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31" name="Freeform: Shape 12">
                <a:extLst>
                  <a:ext uri="{FF2B5EF4-FFF2-40B4-BE49-F238E27FC236}">
                    <a16:creationId xmlns:a16="http://schemas.microsoft.com/office/drawing/2014/main" id="{E9551DFF-7164-29E2-3B42-D3ED42E63B84}"/>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32" name="Freeform: Shape 13">
                <a:extLst>
                  <a:ext uri="{FF2B5EF4-FFF2-40B4-BE49-F238E27FC236}">
                    <a16:creationId xmlns:a16="http://schemas.microsoft.com/office/drawing/2014/main" id="{BC18AAB6-826F-2C36-34A2-A37A75AA48FB}"/>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33" name="Freeform: Shape 14">
                <a:extLst>
                  <a:ext uri="{FF2B5EF4-FFF2-40B4-BE49-F238E27FC236}">
                    <a16:creationId xmlns:a16="http://schemas.microsoft.com/office/drawing/2014/main" id="{6C1D9643-AA39-037B-C759-22CF96B33FFD}"/>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sp>
            <p:nvSpPr>
              <p:cNvPr id="434" name="Freeform: Shape 15">
                <a:extLst>
                  <a:ext uri="{FF2B5EF4-FFF2-40B4-BE49-F238E27FC236}">
                    <a16:creationId xmlns:a16="http://schemas.microsoft.com/office/drawing/2014/main" id="{B4D8B371-37B4-6F9A-D71B-B1FFC6D8E9FC}"/>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a:ln>
                    <a:noFill/>
                  </a:ln>
                  <a:solidFill>
                    <a:prstClr val="black"/>
                  </a:solidFill>
                  <a:effectLst/>
                  <a:uLnTx/>
                  <a:uFillTx/>
                  <a:ea typeface="+mn-ea"/>
                  <a:cs typeface="+mn-cs"/>
                </a:endParaRPr>
              </a:p>
            </p:txBody>
          </p:sp>
        </p:grpSp>
      </p:grpSp>
      <p:sp>
        <p:nvSpPr>
          <p:cNvPr id="55" name="Persegi Panjang: Sudut Lengkung 1">
            <a:extLst>
              <a:ext uri="{FF2B5EF4-FFF2-40B4-BE49-F238E27FC236}">
                <a16:creationId xmlns:a16="http://schemas.microsoft.com/office/drawing/2014/main" id="{A3A3BD4C-7868-FEE1-1CD1-1653FD33FC11}"/>
              </a:ext>
            </a:extLst>
          </p:cNvPr>
          <p:cNvSpPr/>
          <p:nvPr/>
        </p:nvSpPr>
        <p:spPr>
          <a:xfrm>
            <a:off x="9352526" y="2492358"/>
            <a:ext cx="1260000"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56" name="Subtitle 2">
            <a:extLst>
              <a:ext uri="{FF2B5EF4-FFF2-40B4-BE49-F238E27FC236}">
                <a16:creationId xmlns:a16="http://schemas.microsoft.com/office/drawing/2014/main" id="{E206A461-19F8-913D-556C-1329CFE0B049}"/>
              </a:ext>
            </a:extLst>
          </p:cNvPr>
          <p:cNvSpPr txBox="1">
            <a:spLocks noChangeArrowheads="1"/>
          </p:cNvSpPr>
          <p:nvPr/>
        </p:nvSpPr>
        <p:spPr bwMode="auto">
          <a:xfrm>
            <a:off x="9433903" y="3083569"/>
            <a:ext cx="1067719"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prstClr val="black"/>
                </a:solidFill>
                <a:latin typeface="+mn-lt"/>
                <a:ea typeface="Lato Light" panose="020F0502020204030203" pitchFamily="34" charset="0"/>
                <a:cs typeface="Segoe UI Semibold" panose="020B0702040204020203" pitchFamily="34" charset="0"/>
              </a:rPr>
              <a:t>Anexo</a:t>
            </a:r>
            <a:r>
              <a:rPr lang="es-ES" altLang="en-US" sz="2000" b="1">
                <a:solidFill>
                  <a:prstClr val="black"/>
                </a:solidFill>
                <a:latin typeface="Calibri" panose="020F0502020204030204"/>
                <a:ea typeface="Lato Light" panose="020F0502020204030203" pitchFamily="34" charset="0"/>
                <a:cs typeface="Segoe UI Semibold" panose="020B0702040204020203" pitchFamily="34" charset="0"/>
              </a:rPr>
              <a:t> </a:t>
            </a:r>
            <a:r>
              <a:rPr lang="es-ES" altLang="en-US" sz="1400" b="1">
                <a:solidFill>
                  <a:prstClr val="black"/>
                </a:solidFill>
                <a:latin typeface="+mn-lt"/>
                <a:ea typeface="Lato Light" panose="020F0502020204030203" pitchFamily="34" charset="0"/>
                <a:cs typeface="Segoe UI Semibold" panose="020B0702040204020203" pitchFamily="34" charset="0"/>
              </a:rPr>
              <a:t>explicativo</a:t>
            </a:r>
          </a:p>
        </p:txBody>
      </p:sp>
      <p:cxnSp>
        <p:nvCxnSpPr>
          <p:cNvPr id="57" name="Straight Connector 11">
            <a:extLst>
              <a:ext uri="{FF2B5EF4-FFF2-40B4-BE49-F238E27FC236}">
                <a16:creationId xmlns:a16="http://schemas.microsoft.com/office/drawing/2014/main" id="{BBA9BB7C-8446-D9F5-F896-6E5FEB8F430F}"/>
              </a:ext>
            </a:extLst>
          </p:cNvPr>
          <p:cNvCxnSpPr>
            <a:cxnSpLocks/>
          </p:cNvCxnSpPr>
          <p:nvPr/>
        </p:nvCxnSpPr>
        <p:spPr>
          <a:xfrm>
            <a:off x="9398029" y="3104609"/>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58" name="Grupo 57">
            <a:extLst>
              <a:ext uri="{FF2B5EF4-FFF2-40B4-BE49-F238E27FC236}">
                <a16:creationId xmlns:a16="http://schemas.microsoft.com/office/drawing/2014/main" id="{9C65BFBF-6AA0-8621-F942-1BBCD1CDC06F}"/>
              </a:ext>
            </a:extLst>
          </p:cNvPr>
          <p:cNvGrpSpPr/>
          <p:nvPr/>
        </p:nvGrpSpPr>
        <p:grpSpPr>
          <a:xfrm>
            <a:off x="9854205" y="2616969"/>
            <a:ext cx="350845" cy="350845"/>
            <a:chOff x="5777011" y="3820484"/>
            <a:chExt cx="554072" cy="554072"/>
          </a:xfrm>
          <a:solidFill>
            <a:schemeClr val="accent6">
              <a:lumMod val="60000"/>
              <a:lumOff val="40000"/>
            </a:schemeClr>
          </a:solidFill>
        </p:grpSpPr>
        <p:sp>
          <p:nvSpPr>
            <p:cNvPr id="60" name="Freeform: Shape 7">
              <a:extLst>
                <a:ext uri="{FF2B5EF4-FFF2-40B4-BE49-F238E27FC236}">
                  <a16:creationId xmlns:a16="http://schemas.microsoft.com/office/drawing/2014/main" id="{F7E80227-4A7C-DF4D-ADD7-D194289E909E}"/>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1" name="Freeform: Shape 8">
              <a:extLst>
                <a:ext uri="{FF2B5EF4-FFF2-40B4-BE49-F238E27FC236}">
                  <a16:creationId xmlns:a16="http://schemas.microsoft.com/office/drawing/2014/main" id="{C7017FCC-BAAA-4F1A-054C-13378278A361}"/>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2" name="Freeform: Shape 9">
              <a:extLst>
                <a:ext uri="{FF2B5EF4-FFF2-40B4-BE49-F238E27FC236}">
                  <a16:creationId xmlns:a16="http://schemas.microsoft.com/office/drawing/2014/main" id="{1D86044E-5D46-13D6-2439-CEFA5F5B1A8C}"/>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3" name="Freeform: Shape 10">
              <a:extLst>
                <a:ext uri="{FF2B5EF4-FFF2-40B4-BE49-F238E27FC236}">
                  <a16:creationId xmlns:a16="http://schemas.microsoft.com/office/drawing/2014/main" id="{2D700EA5-F04B-3CE9-D68C-B0E90CEEC424}"/>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8" name="Freeform: Shape 11">
              <a:extLst>
                <a:ext uri="{FF2B5EF4-FFF2-40B4-BE49-F238E27FC236}">
                  <a16:creationId xmlns:a16="http://schemas.microsoft.com/office/drawing/2014/main" id="{190BC25B-BA10-73E7-9A5D-CC1CA6FBF8FC}"/>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9" name="Freeform: Shape 12">
              <a:extLst>
                <a:ext uri="{FF2B5EF4-FFF2-40B4-BE49-F238E27FC236}">
                  <a16:creationId xmlns:a16="http://schemas.microsoft.com/office/drawing/2014/main" id="{7F2051D6-2766-3C1E-DE44-D3C3255CD692}"/>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0" name="Freeform: Shape 13">
              <a:extLst>
                <a:ext uri="{FF2B5EF4-FFF2-40B4-BE49-F238E27FC236}">
                  <a16:creationId xmlns:a16="http://schemas.microsoft.com/office/drawing/2014/main" id="{BE057D94-6290-F6E3-F72B-908FAEE71ED0}"/>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1" name="Freeform: Shape 14">
              <a:extLst>
                <a:ext uri="{FF2B5EF4-FFF2-40B4-BE49-F238E27FC236}">
                  <a16:creationId xmlns:a16="http://schemas.microsoft.com/office/drawing/2014/main" id="{DB5E8D7A-3609-24A4-3F4A-F14B66528BA7}"/>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32" name="Freeform: Shape 15">
              <a:extLst>
                <a:ext uri="{FF2B5EF4-FFF2-40B4-BE49-F238E27FC236}">
                  <a16:creationId xmlns:a16="http://schemas.microsoft.com/office/drawing/2014/main" id="{35C19C95-C1A9-9238-D9CF-7C5EA85BDA5A}"/>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24" name="Grupo 23">
            <a:extLst>
              <a:ext uri="{FF2B5EF4-FFF2-40B4-BE49-F238E27FC236}">
                <a16:creationId xmlns:a16="http://schemas.microsoft.com/office/drawing/2014/main" id="{202EFD30-2663-B126-E0B3-BCB01D1D4E83}"/>
              </a:ext>
            </a:extLst>
          </p:cNvPr>
          <p:cNvGrpSpPr/>
          <p:nvPr/>
        </p:nvGrpSpPr>
        <p:grpSpPr>
          <a:xfrm>
            <a:off x="10659668" y="2492358"/>
            <a:ext cx="1224461" cy="1224000"/>
            <a:chOff x="10558108" y="3759652"/>
            <a:chExt cx="1224461" cy="1224000"/>
          </a:xfrm>
        </p:grpSpPr>
        <p:sp>
          <p:nvSpPr>
            <p:cNvPr id="25" name="Persegi Panjang: Sudut Lengkung 1">
              <a:extLst>
                <a:ext uri="{FF2B5EF4-FFF2-40B4-BE49-F238E27FC236}">
                  <a16:creationId xmlns:a16="http://schemas.microsoft.com/office/drawing/2014/main" id="{CC22F25A-2261-5E57-277B-F2A6219EA571}"/>
                </a:ext>
              </a:extLst>
            </p:cNvPr>
            <p:cNvSpPr/>
            <p:nvPr/>
          </p:nvSpPr>
          <p:spPr>
            <a:xfrm>
              <a:off x="10558108" y="3759652"/>
              <a:ext cx="1224461" cy="1224000"/>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26" name="Subtitle 2">
              <a:extLst>
                <a:ext uri="{FF2B5EF4-FFF2-40B4-BE49-F238E27FC236}">
                  <a16:creationId xmlns:a16="http://schemas.microsoft.com/office/drawing/2014/main" id="{46E92308-91EB-2348-FA7E-1032623AAEEB}"/>
                </a:ext>
              </a:extLst>
            </p:cNvPr>
            <p:cNvSpPr txBox="1">
              <a:spLocks noChangeArrowheads="1"/>
            </p:cNvSpPr>
            <p:nvPr/>
          </p:nvSpPr>
          <p:spPr bwMode="auto">
            <a:xfrm>
              <a:off x="10662196" y="4438597"/>
              <a:ext cx="10677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400" b="1">
                  <a:solidFill>
                    <a:srgbClr val="D73A2C"/>
                  </a:solidFill>
                  <a:latin typeface="+mn-lt"/>
                  <a:ea typeface="Lato Light" panose="020F0502020204030203" pitchFamily="34" charset="0"/>
                  <a:cs typeface="Segoe UI Semibold" panose="020B0702040204020203" pitchFamily="34" charset="0"/>
                </a:rPr>
                <a:t>Documento de pago </a:t>
              </a:r>
              <a:r>
                <a:rPr lang="es-ES" altLang="en-US" sz="1400" b="1" baseline="30000">
                  <a:solidFill>
                    <a:srgbClr val="D73A2C"/>
                  </a:solidFill>
                  <a:latin typeface="+mn-lt"/>
                  <a:ea typeface="Lato Light" panose="020F0502020204030203" pitchFamily="34" charset="0"/>
                  <a:cs typeface="Segoe UI Semibold" panose="020B0702040204020203" pitchFamily="34" charset="0"/>
                </a:rPr>
                <a:t>1</a:t>
              </a:r>
            </a:p>
          </p:txBody>
        </p:sp>
        <p:cxnSp>
          <p:nvCxnSpPr>
            <p:cNvPr id="27" name="Straight Connector 11">
              <a:extLst>
                <a:ext uri="{FF2B5EF4-FFF2-40B4-BE49-F238E27FC236}">
                  <a16:creationId xmlns:a16="http://schemas.microsoft.com/office/drawing/2014/main" id="{502039A4-B974-DAA2-288F-F31705485AF2}"/>
                </a:ext>
              </a:extLst>
            </p:cNvPr>
            <p:cNvCxnSpPr>
              <a:cxnSpLocks/>
            </p:cNvCxnSpPr>
            <p:nvPr/>
          </p:nvCxnSpPr>
          <p:spPr>
            <a:xfrm>
              <a:off x="10603611" y="4371345"/>
              <a:ext cx="109419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nvGrpSpPr>
            <p:cNvPr id="28" name="Grupo 27">
              <a:extLst>
                <a:ext uri="{FF2B5EF4-FFF2-40B4-BE49-F238E27FC236}">
                  <a16:creationId xmlns:a16="http://schemas.microsoft.com/office/drawing/2014/main" id="{DECC6736-5267-D913-C572-A0444D2A664D}"/>
                </a:ext>
              </a:extLst>
            </p:cNvPr>
            <p:cNvGrpSpPr/>
            <p:nvPr/>
          </p:nvGrpSpPr>
          <p:grpSpPr>
            <a:xfrm>
              <a:off x="10923092" y="3858775"/>
              <a:ext cx="357204" cy="357204"/>
              <a:chOff x="8032679" y="3820484"/>
              <a:chExt cx="554072" cy="554072"/>
            </a:xfrm>
          </p:grpSpPr>
          <p:sp>
            <p:nvSpPr>
              <p:cNvPr id="29" name="Freeform: Shape 7">
                <a:extLst>
                  <a:ext uri="{FF2B5EF4-FFF2-40B4-BE49-F238E27FC236}">
                    <a16:creationId xmlns:a16="http://schemas.microsoft.com/office/drawing/2014/main" id="{E6174AE9-DE9D-DF46-BC74-38F39CA47BAE}"/>
                  </a:ext>
                </a:extLst>
              </p:cNvPr>
              <p:cNvSpPr/>
              <p:nvPr/>
            </p:nvSpPr>
            <p:spPr>
              <a:xfrm>
                <a:off x="829240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0" name="Freeform: Shape 8">
                <a:extLst>
                  <a:ext uri="{FF2B5EF4-FFF2-40B4-BE49-F238E27FC236}">
                    <a16:creationId xmlns:a16="http://schemas.microsoft.com/office/drawing/2014/main" id="{2D418294-E8E9-DA5B-9391-E1422502E9C3}"/>
                  </a:ext>
                </a:extLst>
              </p:cNvPr>
              <p:cNvSpPr/>
              <p:nvPr/>
            </p:nvSpPr>
            <p:spPr>
              <a:xfrm>
                <a:off x="829240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1" name="Freeform: Shape 9">
                <a:extLst>
                  <a:ext uri="{FF2B5EF4-FFF2-40B4-BE49-F238E27FC236}">
                    <a16:creationId xmlns:a16="http://schemas.microsoft.com/office/drawing/2014/main" id="{F8220EA5-F89A-78F3-1220-82B1B3490DA2}"/>
                  </a:ext>
                </a:extLst>
              </p:cNvPr>
              <p:cNvSpPr/>
              <p:nvPr/>
            </p:nvSpPr>
            <p:spPr>
              <a:xfrm>
                <a:off x="803267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2" name="Freeform: Shape 10">
                <a:extLst>
                  <a:ext uri="{FF2B5EF4-FFF2-40B4-BE49-F238E27FC236}">
                    <a16:creationId xmlns:a16="http://schemas.microsoft.com/office/drawing/2014/main" id="{0AD5C48C-C7EB-FCBF-F5F1-2D425D84ED6B}"/>
                  </a:ext>
                </a:extLst>
              </p:cNvPr>
              <p:cNvSpPr/>
              <p:nvPr/>
            </p:nvSpPr>
            <p:spPr>
              <a:xfrm>
                <a:off x="829889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3" name="Freeform: Shape 11">
                <a:extLst>
                  <a:ext uri="{FF2B5EF4-FFF2-40B4-BE49-F238E27FC236}">
                    <a16:creationId xmlns:a16="http://schemas.microsoft.com/office/drawing/2014/main" id="{B3D55454-B0AB-AA0C-8233-BC007852A1AD}"/>
                  </a:ext>
                </a:extLst>
              </p:cNvPr>
              <p:cNvSpPr/>
              <p:nvPr/>
            </p:nvSpPr>
            <p:spPr>
              <a:xfrm>
                <a:off x="829889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4" name="Freeform: Shape 12">
                <a:extLst>
                  <a:ext uri="{FF2B5EF4-FFF2-40B4-BE49-F238E27FC236}">
                    <a16:creationId xmlns:a16="http://schemas.microsoft.com/office/drawing/2014/main" id="{CD1219F2-50D6-C6AB-973B-5AB051989F3C}"/>
                  </a:ext>
                </a:extLst>
              </p:cNvPr>
              <p:cNvSpPr/>
              <p:nvPr/>
            </p:nvSpPr>
            <p:spPr>
              <a:xfrm>
                <a:off x="807596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5" name="Freeform: Shape 13">
                <a:extLst>
                  <a:ext uri="{FF2B5EF4-FFF2-40B4-BE49-F238E27FC236}">
                    <a16:creationId xmlns:a16="http://schemas.microsoft.com/office/drawing/2014/main" id="{3C38529A-E05D-2D57-E1C0-AFBA2F6F4CA5}"/>
                  </a:ext>
                </a:extLst>
              </p:cNvPr>
              <p:cNvSpPr/>
              <p:nvPr/>
            </p:nvSpPr>
            <p:spPr>
              <a:xfrm>
                <a:off x="820582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6" name="Freeform: Shape 14">
                <a:extLst>
                  <a:ext uri="{FF2B5EF4-FFF2-40B4-BE49-F238E27FC236}">
                    <a16:creationId xmlns:a16="http://schemas.microsoft.com/office/drawing/2014/main" id="{DBB50D01-CADE-0C0D-BDBA-C86BC593298B}"/>
                  </a:ext>
                </a:extLst>
              </p:cNvPr>
              <p:cNvSpPr/>
              <p:nvPr/>
            </p:nvSpPr>
            <p:spPr>
              <a:xfrm>
                <a:off x="833568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37" name="Freeform: Shape 15">
                <a:extLst>
                  <a:ext uri="{FF2B5EF4-FFF2-40B4-BE49-F238E27FC236}">
                    <a16:creationId xmlns:a16="http://schemas.microsoft.com/office/drawing/2014/main" id="{89E2C2C9-2CCC-8428-3C1A-D6B53786C2F7}"/>
                  </a:ext>
                </a:extLst>
              </p:cNvPr>
              <p:cNvSpPr/>
              <p:nvPr/>
            </p:nvSpPr>
            <p:spPr>
              <a:xfrm>
                <a:off x="833568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E2B2B"/>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sp>
        <p:nvSpPr>
          <p:cNvPr id="6" name="CuadroTexto 5">
            <a:extLst>
              <a:ext uri="{FF2B5EF4-FFF2-40B4-BE49-F238E27FC236}">
                <a16:creationId xmlns:a16="http://schemas.microsoft.com/office/drawing/2014/main" id="{690C08B9-1DD6-4C27-6768-60B82841148A}"/>
              </a:ext>
            </a:extLst>
          </p:cNvPr>
          <p:cNvSpPr txBox="1"/>
          <p:nvPr/>
        </p:nvSpPr>
        <p:spPr>
          <a:xfrm>
            <a:off x="755643" y="6554001"/>
            <a:ext cx="7401148" cy="246221"/>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00" baseline="30000">
                <a:solidFill>
                  <a:srgbClr val="D73A2C"/>
                </a:solidFill>
                <a:latin typeface="+mn-lt"/>
                <a:ea typeface="Lato Light" panose="020F0502020204030203" pitchFamily="34" charset="0"/>
                <a:cs typeface="Segoe UI Semibold" panose="020B0702040204020203" pitchFamily="34" charset="0"/>
              </a:rPr>
              <a:t>1 </a:t>
            </a:r>
            <a:r>
              <a:rPr lang="es-ES" altLang="en-US" sz="1000">
                <a:solidFill>
                  <a:srgbClr val="D73A2C"/>
                </a:solidFill>
                <a:latin typeface="+mn-lt"/>
                <a:ea typeface="Lato Light" panose="020F0502020204030203" pitchFamily="34" charset="0"/>
                <a:cs typeface="Segoe UI Semibold" panose="020B0702040204020203" pitchFamily="34" charset="0"/>
              </a:rPr>
              <a:t>El documento de pago solo se envía si el resultado de la regularización resulta a ingresar.</a:t>
            </a:r>
          </a:p>
        </p:txBody>
      </p:sp>
      <p:sp>
        <p:nvSpPr>
          <p:cNvPr id="48" name="Marcador de número de diapositiva 414">
            <a:extLst>
              <a:ext uri="{FF2B5EF4-FFF2-40B4-BE49-F238E27FC236}">
                <a16:creationId xmlns:a16="http://schemas.microsoft.com/office/drawing/2014/main" id="{D85C734B-3AA5-4039-469F-E96925AD0821}"/>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81</a:t>
            </a:fld>
            <a:endParaRPr lang="es-ES"/>
          </a:p>
        </p:txBody>
      </p:sp>
      <p:sp>
        <p:nvSpPr>
          <p:cNvPr id="11" name="!!CoverSlideFooterText">
            <a:extLst>
              <a:ext uri="{FF2B5EF4-FFF2-40B4-BE49-F238E27FC236}">
                <a16:creationId xmlns:a16="http://schemas.microsoft.com/office/drawing/2014/main" id="{8522181B-BCB8-CD25-3702-DB4F590190E6}"/>
              </a:ext>
            </a:extLst>
          </p:cNvPr>
          <p:cNvSpPr>
            <a:spLocks/>
          </p:cNvSpPr>
          <p:nvPr/>
        </p:nvSpPr>
        <p:spPr bwMode="auto">
          <a:xfrm rot="17288340">
            <a:off x="11498051" y="1236059"/>
            <a:ext cx="371717" cy="374190"/>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3" name="!!CoverSlideFooterText">
            <a:extLst>
              <a:ext uri="{FF2B5EF4-FFF2-40B4-BE49-F238E27FC236}">
                <a16:creationId xmlns:a16="http://schemas.microsoft.com/office/drawing/2014/main" id="{2F729C13-9575-FDAA-C365-45613E8CE897}"/>
              </a:ext>
            </a:extLst>
          </p:cNvPr>
          <p:cNvSpPr>
            <a:spLocks/>
          </p:cNvSpPr>
          <p:nvPr/>
        </p:nvSpPr>
        <p:spPr bwMode="auto">
          <a:xfrm rot="17288340">
            <a:off x="11639337" y="790130"/>
            <a:ext cx="486748" cy="489986"/>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5" name="!!CoverSlideFooterText">
            <a:extLst>
              <a:ext uri="{FF2B5EF4-FFF2-40B4-BE49-F238E27FC236}">
                <a16:creationId xmlns:a16="http://schemas.microsoft.com/office/drawing/2014/main" id="{1B976019-F205-AAC0-78BD-8A9130EFF208}"/>
              </a:ext>
            </a:extLst>
          </p:cNvPr>
          <p:cNvSpPr>
            <a:spLocks/>
          </p:cNvSpPr>
          <p:nvPr/>
        </p:nvSpPr>
        <p:spPr bwMode="auto">
          <a:xfrm rot="17288340">
            <a:off x="11735765" y="1492524"/>
            <a:ext cx="450861" cy="453861"/>
          </a:xfrm>
          <a:custGeom>
            <a:avLst/>
            <a:gdLst>
              <a:gd name="connsiteX0" fmla="*/ 835819 w 1670050"/>
              <a:gd name="connsiteY0" fmla="*/ 449262 h 1681162"/>
              <a:gd name="connsiteX1" fmla="*/ 450850 w 1670050"/>
              <a:gd name="connsiteY1" fmla="*/ 840834 h 1681162"/>
              <a:gd name="connsiteX2" fmla="*/ 450850 w 1670050"/>
              <a:gd name="connsiteY2" fmla="*/ 846678 h 1681162"/>
              <a:gd name="connsiteX3" fmla="*/ 835819 w 1670050"/>
              <a:gd name="connsiteY3" fmla="*/ 1238249 h 1681162"/>
              <a:gd name="connsiteX4" fmla="*/ 1220788 w 1670050"/>
              <a:gd name="connsiteY4" fmla="*/ 846678 h 1681162"/>
              <a:gd name="connsiteX5" fmla="*/ 1220788 w 1670050"/>
              <a:gd name="connsiteY5" fmla="*/ 840834 h 1681162"/>
              <a:gd name="connsiteX6" fmla="*/ 835819 w 1670050"/>
              <a:gd name="connsiteY6" fmla="*/ 449262 h 1681162"/>
              <a:gd name="connsiteX7" fmla="*/ 835025 w 1670050"/>
              <a:gd name="connsiteY7" fmla="*/ 0 h 1681162"/>
              <a:gd name="connsiteX8" fmla="*/ 1670050 w 1670050"/>
              <a:gd name="connsiteY8" fmla="*/ 840581 h 1681162"/>
              <a:gd name="connsiteX9" fmla="*/ 1670050 w 1670050"/>
              <a:gd name="connsiteY9" fmla="*/ 846419 h 1681162"/>
              <a:gd name="connsiteX10" fmla="*/ 835025 w 1670050"/>
              <a:gd name="connsiteY10" fmla="*/ 1681162 h 1681162"/>
              <a:gd name="connsiteX11" fmla="*/ 0 w 1670050"/>
              <a:gd name="connsiteY11" fmla="*/ 846419 h 1681162"/>
              <a:gd name="connsiteX12" fmla="*/ 0 w 1670050"/>
              <a:gd name="connsiteY12" fmla="*/ 840581 h 1681162"/>
              <a:gd name="connsiteX13" fmla="*/ 835025 w 1670050"/>
              <a:gd name="connsiteY13" fmla="*/ 0 h 1681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670050" h="1681162">
                <a:moveTo>
                  <a:pt x="835819" y="449262"/>
                </a:moveTo>
                <a:cubicBezTo>
                  <a:pt x="620003" y="449262"/>
                  <a:pt x="450850" y="624593"/>
                  <a:pt x="450850" y="840834"/>
                </a:cubicBezTo>
                <a:cubicBezTo>
                  <a:pt x="450850" y="846678"/>
                  <a:pt x="450850" y="846678"/>
                  <a:pt x="450850" y="846678"/>
                </a:cubicBezTo>
                <a:cubicBezTo>
                  <a:pt x="450850" y="1062919"/>
                  <a:pt x="620003" y="1238249"/>
                  <a:pt x="835819" y="1238249"/>
                </a:cubicBezTo>
                <a:cubicBezTo>
                  <a:pt x="1051635" y="1238249"/>
                  <a:pt x="1220788" y="1062919"/>
                  <a:pt x="1220788" y="846678"/>
                </a:cubicBezTo>
                <a:cubicBezTo>
                  <a:pt x="1220788" y="840834"/>
                  <a:pt x="1220788" y="840834"/>
                  <a:pt x="1220788" y="840834"/>
                </a:cubicBezTo>
                <a:cubicBezTo>
                  <a:pt x="1220788" y="624593"/>
                  <a:pt x="1051635" y="449262"/>
                  <a:pt x="835819" y="449262"/>
                </a:cubicBezTo>
                <a:close/>
                <a:moveTo>
                  <a:pt x="835025" y="0"/>
                </a:moveTo>
                <a:cubicBezTo>
                  <a:pt x="1296332" y="0"/>
                  <a:pt x="1670050" y="379429"/>
                  <a:pt x="1670050" y="840581"/>
                </a:cubicBezTo>
                <a:cubicBezTo>
                  <a:pt x="1670050" y="846419"/>
                  <a:pt x="1670050" y="846419"/>
                  <a:pt x="1670050" y="846419"/>
                </a:cubicBezTo>
                <a:cubicBezTo>
                  <a:pt x="1670050" y="1307571"/>
                  <a:pt x="1296332" y="1681162"/>
                  <a:pt x="835025" y="1681162"/>
                </a:cubicBezTo>
                <a:cubicBezTo>
                  <a:pt x="373718" y="1681162"/>
                  <a:pt x="0" y="1307571"/>
                  <a:pt x="0" y="846419"/>
                </a:cubicBezTo>
                <a:cubicBezTo>
                  <a:pt x="0" y="840581"/>
                  <a:pt x="0" y="840581"/>
                  <a:pt x="0" y="840581"/>
                </a:cubicBezTo>
                <a:cubicBezTo>
                  <a:pt x="0" y="379429"/>
                  <a:pt x="373718" y="0"/>
                  <a:pt x="835025" y="0"/>
                </a:cubicBez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Segoe UI" panose="020B0502040204020203" pitchFamily="34" charset="0"/>
            </a:endParaRPr>
          </a:p>
        </p:txBody>
      </p:sp>
      <p:sp>
        <p:nvSpPr>
          <p:cNvPr id="14" name="Title 1">
            <a:extLst>
              <a:ext uri="{FF2B5EF4-FFF2-40B4-BE49-F238E27FC236}">
                <a16:creationId xmlns:a16="http://schemas.microsoft.com/office/drawing/2014/main" id="{136C780C-B947-C562-FAD4-36B398B60E10}"/>
              </a:ext>
            </a:extLst>
          </p:cNvPr>
          <p:cNvSpPr txBox="1">
            <a:spLocks/>
          </p:cNvSpPr>
          <p:nvPr/>
        </p:nvSpPr>
        <p:spPr>
          <a:xfrm>
            <a:off x="809910" y="945354"/>
            <a:ext cx="11055845"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700">
                <a:solidFill>
                  <a:schemeClr val="accent3"/>
                </a:solidFill>
                <a:latin typeface="Calibri" panose="020F0502020204030204"/>
              </a:rPr>
              <a:t>¿Qué documentos se reciben en función del resultado de la regularización?</a:t>
            </a:r>
          </a:p>
        </p:txBody>
      </p:sp>
      <p:grpSp>
        <p:nvGrpSpPr>
          <p:cNvPr id="10" name="Grupo 9">
            <a:extLst>
              <a:ext uri="{FF2B5EF4-FFF2-40B4-BE49-F238E27FC236}">
                <a16:creationId xmlns:a16="http://schemas.microsoft.com/office/drawing/2014/main" id="{C1EFB6E7-4817-4426-A939-ED0A6C4DA801}"/>
              </a:ext>
            </a:extLst>
          </p:cNvPr>
          <p:cNvGrpSpPr/>
          <p:nvPr/>
        </p:nvGrpSpPr>
        <p:grpSpPr>
          <a:xfrm>
            <a:off x="83315" y="100378"/>
            <a:ext cx="11312995" cy="630845"/>
            <a:chOff x="101977" y="91047"/>
            <a:chExt cx="11312995" cy="630845"/>
          </a:xfrm>
        </p:grpSpPr>
        <p:sp>
          <p:nvSpPr>
            <p:cNvPr id="12" name="TextBox 12">
              <a:extLst>
                <a:ext uri="{FF2B5EF4-FFF2-40B4-BE49-F238E27FC236}">
                  <a16:creationId xmlns:a16="http://schemas.microsoft.com/office/drawing/2014/main" id="{8FFBE7E0-6A82-E0A2-6728-A46FCC2E104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Documentos recibidos en función del resultado de la regularización de cuotas </a:t>
              </a:r>
            </a:p>
          </p:txBody>
        </p:sp>
        <p:grpSp>
          <p:nvGrpSpPr>
            <p:cNvPr id="19" name="Grupo 18">
              <a:extLst>
                <a:ext uri="{FF2B5EF4-FFF2-40B4-BE49-F238E27FC236}">
                  <a16:creationId xmlns:a16="http://schemas.microsoft.com/office/drawing/2014/main" id="{388C585B-948A-2E85-6AC0-6AD7524A3499}"/>
                </a:ext>
              </a:extLst>
            </p:cNvPr>
            <p:cNvGrpSpPr/>
            <p:nvPr/>
          </p:nvGrpSpPr>
          <p:grpSpPr>
            <a:xfrm>
              <a:off x="101977" y="91047"/>
              <a:ext cx="712074" cy="630845"/>
              <a:chOff x="101977" y="91047"/>
              <a:chExt cx="712074" cy="630845"/>
            </a:xfrm>
          </p:grpSpPr>
          <p:sp>
            <p:nvSpPr>
              <p:cNvPr id="20" name="Graphic 10">
                <a:extLst>
                  <a:ext uri="{FF2B5EF4-FFF2-40B4-BE49-F238E27FC236}">
                    <a16:creationId xmlns:a16="http://schemas.microsoft.com/office/drawing/2014/main" id="{EA7A408F-CC2D-1ADE-7121-75BBCB1B7069}"/>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1" name="TextBox 38">
                <a:extLst>
                  <a:ext uri="{FF2B5EF4-FFF2-40B4-BE49-F238E27FC236}">
                    <a16:creationId xmlns:a16="http://schemas.microsoft.com/office/drawing/2014/main" id="{6670BD86-19F6-E222-9C88-2BB5FCAFE882}"/>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3.2</a:t>
                </a:r>
              </a:p>
            </p:txBody>
          </p:sp>
        </p:grpSp>
      </p:grpSp>
      <p:sp>
        <p:nvSpPr>
          <p:cNvPr id="2" name="!!CoverSlideFooterText">
            <a:extLst>
              <a:ext uri="{FF2B5EF4-FFF2-40B4-BE49-F238E27FC236}">
                <a16:creationId xmlns:a16="http://schemas.microsoft.com/office/drawing/2014/main" id="{65E15C01-2FB3-063B-71EF-DD9159330DF5}"/>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 name="!!CoverSlideFooterText">
            <a:extLst>
              <a:ext uri="{FF2B5EF4-FFF2-40B4-BE49-F238E27FC236}">
                <a16:creationId xmlns:a16="http://schemas.microsoft.com/office/drawing/2014/main" id="{A35F789F-4664-63E9-8EFD-3108B0DE85C6}"/>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76165569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82</a:t>
            </a:fld>
            <a:endParaRPr lang="es-ES"/>
          </a:p>
        </p:txBody>
      </p:sp>
      <p:sp>
        <p:nvSpPr>
          <p:cNvPr id="25" name="Persegi Panjang: Sudut Lengkung 1">
            <a:extLst>
              <a:ext uri="{FF2B5EF4-FFF2-40B4-BE49-F238E27FC236}">
                <a16:creationId xmlns:a16="http://schemas.microsoft.com/office/drawing/2014/main" id="{CAAB5977-2392-0460-FEFA-6188F147C4AA}"/>
              </a:ext>
            </a:extLst>
          </p:cNvPr>
          <p:cNvSpPr/>
          <p:nvPr/>
        </p:nvSpPr>
        <p:spPr>
          <a:xfrm>
            <a:off x="1250708" y="1087929"/>
            <a:ext cx="9788767" cy="1024176"/>
          </a:xfrm>
          <a:prstGeom prst="roundRect">
            <a:avLst>
              <a:gd name="adj" fmla="val 5822"/>
            </a:avLst>
          </a:prstGeom>
          <a:solidFill>
            <a:schemeClr val="accent1">
              <a:lumMod val="20000"/>
              <a:lumOff val="80000"/>
            </a:schemeClr>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26" name="Subtitle 2">
            <a:extLst>
              <a:ext uri="{FF2B5EF4-FFF2-40B4-BE49-F238E27FC236}">
                <a16:creationId xmlns:a16="http://schemas.microsoft.com/office/drawing/2014/main" id="{5220D9E7-4858-2683-69F9-A961AF2AF135}"/>
              </a:ext>
            </a:extLst>
          </p:cNvPr>
          <p:cNvSpPr txBox="1">
            <a:spLocks noChangeArrowheads="1"/>
          </p:cNvSpPr>
          <p:nvPr/>
        </p:nvSpPr>
        <p:spPr bwMode="auto">
          <a:xfrm>
            <a:off x="1805600" y="1327687"/>
            <a:ext cx="7502919"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a:solidFill>
                  <a:schemeClr val="accent1">
                    <a:lumMod val="75000"/>
                  </a:schemeClr>
                </a:solidFill>
                <a:latin typeface="+mn-lt"/>
                <a:ea typeface="Lato Light" panose="020F0502020204030203" pitchFamily="34" charset="0"/>
                <a:cs typeface="Segoe UI" panose="020B0502040204020203" pitchFamily="34" charset="0"/>
              </a:rPr>
              <a:t>¿Qué notificaciones recibe el </a:t>
            </a:r>
            <a:r>
              <a:rPr lang="es-ES" altLang="en-US" b="1">
                <a:solidFill>
                  <a:schemeClr val="accent1">
                    <a:lumMod val="75000"/>
                  </a:schemeClr>
                </a:solidFill>
                <a:latin typeface="+mn-lt"/>
                <a:ea typeface="Lato Light" panose="020F0502020204030203" pitchFamily="34" charset="0"/>
                <a:cs typeface="Segoe UI" panose="020B0502040204020203" pitchFamily="34" charset="0"/>
              </a:rPr>
              <a:t>Autorizado RED</a:t>
            </a:r>
            <a:r>
              <a:rPr lang="es-ES" altLang="en-US">
                <a:solidFill>
                  <a:schemeClr val="accent1">
                    <a:lumMod val="75000"/>
                  </a:schemeClr>
                </a:solidFill>
                <a:latin typeface="+mn-lt"/>
                <a:ea typeface="Lato Light" panose="020F0502020204030203" pitchFamily="34" charset="0"/>
                <a:cs typeface="Segoe UI" panose="020B0502040204020203" pitchFamily="34" charset="0"/>
              </a:rPr>
              <a:t>?</a:t>
            </a:r>
            <a:endParaRPr lang="es-ES" altLang="en-US" b="1">
              <a:solidFill>
                <a:schemeClr val="accent1">
                  <a:lumMod val="75000"/>
                </a:schemeClr>
              </a:solidFill>
              <a:latin typeface="+mn-lt"/>
              <a:ea typeface="Lato Light" panose="020F0502020204030203" pitchFamily="34" charset="0"/>
              <a:cs typeface="Segoe UI" panose="020B0502040204020203" pitchFamily="34" charset="0"/>
            </a:endParaRPr>
          </a:p>
        </p:txBody>
      </p:sp>
      <p:sp>
        <p:nvSpPr>
          <p:cNvPr id="144" name="Rectángulo: esquinas redondeadas 143">
            <a:extLst>
              <a:ext uri="{FF2B5EF4-FFF2-40B4-BE49-F238E27FC236}">
                <a16:creationId xmlns:a16="http://schemas.microsoft.com/office/drawing/2014/main" id="{E81C78F3-61CA-C0E7-A819-19DD094D4B2B}"/>
              </a:ext>
            </a:extLst>
          </p:cNvPr>
          <p:cNvSpPr/>
          <p:nvPr/>
        </p:nvSpPr>
        <p:spPr>
          <a:xfrm>
            <a:off x="2709290" y="4183787"/>
            <a:ext cx="3836040" cy="197884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45" name="Signo más 144">
            <a:extLst>
              <a:ext uri="{FF2B5EF4-FFF2-40B4-BE49-F238E27FC236}">
                <a16:creationId xmlns:a16="http://schemas.microsoft.com/office/drawing/2014/main" id="{9534872F-7702-568C-001C-1413265B8674}"/>
              </a:ext>
            </a:extLst>
          </p:cNvPr>
          <p:cNvSpPr/>
          <p:nvPr/>
        </p:nvSpPr>
        <p:spPr>
          <a:xfrm>
            <a:off x="7292742" y="4753431"/>
            <a:ext cx="489809" cy="533405"/>
          </a:xfrm>
          <a:prstGeom prst="mathPlus">
            <a:avLst>
              <a:gd name="adj1" fmla="val 865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150" name="Grupo 149">
            <a:extLst>
              <a:ext uri="{FF2B5EF4-FFF2-40B4-BE49-F238E27FC236}">
                <a16:creationId xmlns:a16="http://schemas.microsoft.com/office/drawing/2014/main" id="{BBB4029D-88A1-5259-5C73-411134297B64}"/>
              </a:ext>
            </a:extLst>
          </p:cNvPr>
          <p:cNvGrpSpPr/>
          <p:nvPr/>
        </p:nvGrpSpPr>
        <p:grpSpPr>
          <a:xfrm>
            <a:off x="1334900" y="2476280"/>
            <a:ext cx="9704576" cy="523220"/>
            <a:chOff x="528830" y="2460718"/>
            <a:chExt cx="5854300" cy="523220"/>
          </a:xfrm>
        </p:grpSpPr>
        <p:sp>
          <p:nvSpPr>
            <p:cNvPr id="151" name="Rectangle 11">
              <a:extLst>
                <a:ext uri="{FF2B5EF4-FFF2-40B4-BE49-F238E27FC236}">
                  <a16:creationId xmlns:a16="http://schemas.microsoft.com/office/drawing/2014/main" id="{A389564B-5A0D-CE45-8A81-0705D6DF48DD}"/>
                </a:ext>
              </a:extLst>
            </p:cNvPr>
            <p:cNvSpPr/>
            <p:nvPr/>
          </p:nvSpPr>
          <p:spPr>
            <a:xfrm>
              <a:off x="748068" y="2460718"/>
              <a:ext cx="5635062" cy="523220"/>
            </a:xfrm>
            <a:prstGeom prst="rect">
              <a:avLst/>
            </a:prstGeom>
          </p:spPr>
          <p:txBody>
            <a:bodyPr wrap="square">
              <a:spAutoFit/>
            </a:bodyPr>
            <a:lstStyle/>
            <a:p>
              <a:pPr algn="just"/>
              <a:r>
                <a:rPr lang="es-ES" altLang="en-US" sz="1400">
                  <a:solidFill>
                    <a:schemeClr val="tx1"/>
                  </a:solidFill>
                  <a:latin typeface="+mn-lt"/>
                </a:rPr>
                <a:t>Los </a:t>
              </a:r>
              <a:r>
                <a:rPr lang="es-ES" altLang="en-US" sz="1400" b="1">
                  <a:solidFill>
                    <a:schemeClr val="accent1"/>
                  </a:solidFill>
                  <a:ea typeface="Lato Light" panose="020F0502020204030203" pitchFamily="34" charset="0"/>
                  <a:cs typeface="Segoe UI" panose="020B0502040204020203" pitchFamily="34" charset="0"/>
                </a:rPr>
                <a:t>Autorizados RED </a:t>
              </a:r>
              <a:r>
                <a:rPr lang="es-ES" altLang="en-US" sz="1400">
                  <a:solidFill>
                    <a:schemeClr val="tx1"/>
                  </a:solidFill>
                  <a:latin typeface="+mn-lt"/>
                </a:rPr>
                <a:t>pueden recibir las </a:t>
              </a:r>
              <a:r>
                <a:rPr lang="es-ES" altLang="en-US" sz="1400" b="1">
                  <a:solidFill>
                    <a:schemeClr val="accent1"/>
                  </a:solidFill>
                  <a:ea typeface="Lato Light" panose="020F0502020204030203" pitchFamily="34" charset="0"/>
                  <a:cs typeface="Segoe UI" panose="020B0502040204020203" pitchFamily="34" charset="0"/>
                </a:rPr>
                <a:t>notificaciones de los/as autónomos/as que tienen asignados/as </a:t>
              </a:r>
              <a:r>
                <a:rPr lang="es-ES" altLang="en-US" sz="1400"/>
                <a:t>(si está autorizado/a a efectos de notificaciones telemáticas).  </a:t>
              </a:r>
            </a:p>
          </p:txBody>
        </p:sp>
        <p:sp>
          <p:nvSpPr>
            <p:cNvPr id="152" name="Isosceles Triangle 8">
              <a:extLst>
                <a:ext uri="{FF2B5EF4-FFF2-40B4-BE49-F238E27FC236}">
                  <a16:creationId xmlns:a16="http://schemas.microsoft.com/office/drawing/2014/main" id="{E34B9F14-EB54-9A14-6739-CEDDE73ACE9F}"/>
                </a:ext>
              </a:extLst>
            </p:cNvPr>
            <p:cNvSpPr/>
            <p:nvPr/>
          </p:nvSpPr>
          <p:spPr>
            <a:xfrm rot="5400000">
              <a:off x="468593" y="2590249"/>
              <a:ext cx="263472" cy="142997"/>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grpSp>
        <p:nvGrpSpPr>
          <p:cNvPr id="153" name="Grupo 152">
            <a:extLst>
              <a:ext uri="{FF2B5EF4-FFF2-40B4-BE49-F238E27FC236}">
                <a16:creationId xmlns:a16="http://schemas.microsoft.com/office/drawing/2014/main" id="{D7E8D6A8-59A2-E10A-304D-B5F32445E021}"/>
              </a:ext>
            </a:extLst>
          </p:cNvPr>
          <p:cNvGrpSpPr/>
          <p:nvPr/>
        </p:nvGrpSpPr>
        <p:grpSpPr>
          <a:xfrm>
            <a:off x="1334902" y="3137448"/>
            <a:ext cx="9704573" cy="738664"/>
            <a:chOff x="528830" y="2460718"/>
            <a:chExt cx="5854299" cy="738664"/>
          </a:xfrm>
        </p:grpSpPr>
        <p:sp>
          <p:nvSpPr>
            <p:cNvPr id="154" name="Rectangle 11">
              <a:extLst>
                <a:ext uri="{FF2B5EF4-FFF2-40B4-BE49-F238E27FC236}">
                  <a16:creationId xmlns:a16="http://schemas.microsoft.com/office/drawing/2014/main" id="{42166FA2-69C4-338A-43AE-CE1503568BCA}"/>
                </a:ext>
              </a:extLst>
            </p:cNvPr>
            <p:cNvSpPr/>
            <p:nvPr/>
          </p:nvSpPr>
          <p:spPr>
            <a:xfrm>
              <a:off x="748068" y="2460718"/>
              <a:ext cx="5635061" cy="738664"/>
            </a:xfrm>
            <a:prstGeom prst="rect">
              <a:avLst/>
            </a:prstGeom>
          </p:spPr>
          <p:txBody>
            <a:bodyPr wrap="square">
              <a:spAutoFit/>
            </a:bodyPr>
            <a:lstStyle/>
            <a:p>
              <a:pPr algn="just">
                <a:spcBef>
                  <a:spcPts val="1800"/>
                </a:spcBef>
              </a:pPr>
              <a:r>
                <a:rPr lang="es-ES" altLang="en-US" sz="1400">
                  <a:solidFill>
                    <a:schemeClr val="tx1"/>
                  </a:solidFill>
                  <a:latin typeface="+mn-lt"/>
                </a:rPr>
                <a:t>Además, </a:t>
              </a:r>
              <a:r>
                <a:rPr lang="es-ES" altLang="en-US" sz="1400" b="1">
                  <a:solidFill>
                    <a:schemeClr val="accent1"/>
                  </a:solidFill>
                  <a:ea typeface="Lato Light" panose="020F0502020204030203" pitchFamily="34" charset="0"/>
                  <a:cs typeface="Segoe UI" panose="020B0502040204020203" pitchFamily="34" charset="0"/>
                </a:rPr>
                <a:t>una</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vez</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calculadas</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las</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BCD, y antes de</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realizarse el cálculo de las diferencias de cotización</a:t>
              </a:r>
              <a:r>
                <a:rPr lang="es-ES" altLang="en-US" sz="1400">
                  <a:solidFill>
                    <a:schemeClr val="tx1"/>
                  </a:solidFill>
                  <a:latin typeface="+mn-lt"/>
                </a:rPr>
                <a:t>, recibirán un </a:t>
              </a:r>
              <a:r>
                <a:rPr lang="es-ES" altLang="en-US" sz="1400" b="1">
                  <a:solidFill>
                    <a:schemeClr val="accent1"/>
                  </a:solidFill>
                  <a:ea typeface="Lato Light" panose="020F0502020204030203" pitchFamily="34" charset="0"/>
                  <a:cs typeface="Segoe UI" panose="020B0502040204020203" pitchFamily="34" charset="0"/>
                </a:rPr>
                <a:t>correo</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electrónico</a:t>
              </a:r>
              <a:r>
                <a:rPr lang="es-ES" altLang="en-US" sz="1400">
                  <a:solidFill>
                    <a:schemeClr val="tx1"/>
                  </a:solidFill>
                  <a:latin typeface="+mn-lt"/>
                </a:rPr>
                <a:t> con un enlace a una página </a:t>
              </a:r>
              <a:r>
                <a:rPr lang="es-ES" altLang="en-US" sz="1400" b="1">
                  <a:solidFill>
                    <a:schemeClr val="accent1"/>
                  </a:solidFill>
                  <a:ea typeface="Lato Light" panose="020F0502020204030203" pitchFamily="34" charset="0"/>
                  <a:cs typeface="Segoe UI" panose="020B0502040204020203" pitchFamily="34" charset="0"/>
                </a:rPr>
                <a:t>web</a:t>
              </a:r>
              <a:r>
                <a:rPr lang="es-ES" altLang="en-US" sz="1400">
                  <a:solidFill>
                    <a:schemeClr val="tx1"/>
                  </a:solidFill>
                  <a:latin typeface="+mn-lt"/>
                </a:rPr>
                <a:t> donde podrán </a:t>
              </a:r>
              <a:r>
                <a:rPr lang="es-ES" altLang="en-US" sz="1400" b="1">
                  <a:solidFill>
                    <a:schemeClr val="accent1"/>
                  </a:solidFill>
                  <a:ea typeface="Lato Light" panose="020F0502020204030203" pitchFamily="34" charset="0"/>
                  <a:cs typeface="Segoe UI" panose="020B0502040204020203" pitchFamily="34" charset="0"/>
                </a:rPr>
                <a:t>descargarse</a:t>
              </a:r>
              <a:r>
                <a:rPr lang="es-ES" altLang="en-US" sz="1400" b="1">
                  <a:solidFill>
                    <a:schemeClr val="tx1"/>
                  </a:solidFill>
                  <a:latin typeface="+mn-lt"/>
                </a:rPr>
                <a:t> </a:t>
              </a:r>
              <a:r>
                <a:rPr lang="es-ES" altLang="en-US" sz="1400" b="1">
                  <a:solidFill>
                    <a:schemeClr val="accent1"/>
                  </a:solidFill>
                  <a:ea typeface="Lato Light" panose="020F0502020204030203" pitchFamily="34" charset="0"/>
                  <a:cs typeface="Segoe UI" panose="020B0502040204020203" pitchFamily="34" charset="0"/>
                </a:rPr>
                <a:t>la relación completa de los/as autónomos/as </a:t>
              </a:r>
              <a:r>
                <a:rPr lang="es-ES" altLang="en-US" sz="1400">
                  <a:solidFill>
                    <a:schemeClr val="tx1"/>
                  </a:solidFill>
                  <a:latin typeface="+mn-lt"/>
                </a:rPr>
                <a:t>respecto de los que están autorizados, </a:t>
              </a:r>
              <a:r>
                <a:rPr lang="es-ES" altLang="en-US" sz="1400" b="1">
                  <a:solidFill>
                    <a:schemeClr val="accent1"/>
                  </a:solidFill>
                  <a:ea typeface="Lato Light" panose="020F0502020204030203" pitchFamily="34" charset="0"/>
                  <a:cs typeface="Segoe UI" panose="020B0502040204020203" pitchFamily="34" charset="0"/>
                </a:rPr>
                <a:t>con información de la BCD calculada en el proceso de RC</a:t>
              </a:r>
              <a:r>
                <a:rPr lang="es-ES" altLang="en-US" sz="1400">
                  <a:solidFill>
                    <a:schemeClr val="tx1"/>
                  </a:solidFill>
                  <a:latin typeface="+mn-lt"/>
                </a:rPr>
                <a:t>.</a:t>
              </a:r>
            </a:p>
          </p:txBody>
        </p:sp>
        <p:sp>
          <p:nvSpPr>
            <p:cNvPr id="155" name="Isosceles Triangle 8">
              <a:extLst>
                <a:ext uri="{FF2B5EF4-FFF2-40B4-BE49-F238E27FC236}">
                  <a16:creationId xmlns:a16="http://schemas.microsoft.com/office/drawing/2014/main" id="{F7071CE6-0C58-5B6C-AF73-F13A0B892B3D}"/>
                </a:ext>
              </a:extLst>
            </p:cNvPr>
            <p:cNvSpPr/>
            <p:nvPr/>
          </p:nvSpPr>
          <p:spPr>
            <a:xfrm rot="5400000">
              <a:off x="468593" y="2590249"/>
              <a:ext cx="263472" cy="142997"/>
            </a:xfrm>
            <a:prstGeom prst="triangle">
              <a:avLst/>
            </a:prstGeom>
            <a:gradFill flip="none" rotWithShape="1">
              <a:gsLst>
                <a:gs pos="0">
                  <a:schemeClr val="accent2">
                    <a:lumMod val="40000"/>
                    <a:lumOff val="60000"/>
                  </a:schemeClr>
                </a:gs>
                <a:gs pos="46000">
                  <a:schemeClr val="accent2">
                    <a:lumMod val="95000"/>
                    <a:lumOff val="5000"/>
                  </a:schemeClr>
                </a:gs>
                <a:gs pos="100000">
                  <a:schemeClr val="accent2">
                    <a:lumMod val="60000"/>
                  </a:schemeClr>
                </a:gs>
              </a:gsLst>
              <a:path path="circle">
                <a:fillToRect l="50000" t="130000" r="50000" b="-3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sp>
        <p:nvSpPr>
          <p:cNvPr id="157" name="Rectangle 11">
            <a:extLst>
              <a:ext uri="{FF2B5EF4-FFF2-40B4-BE49-F238E27FC236}">
                <a16:creationId xmlns:a16="http://schemas.microsoft.com/office/drawing/2014/main" id="{7C97CD73-D3C3-C835-7F16-8DFBF4075865}"/>
              </a:ext>
            </a:extLst>
          </p:cNvPr>
          <p:cNvSpPr/>
          <p:nvPr/>
        </p:nvSpPr>
        <p:spPr>
          <a:xfrm>
            <a:off x="2863649" y="5612881"/>
            <a:ext cx="3527322" cy="461665"/>
          </a:xfrm>
          <a:prstGeom prst="rect">
            <a:avLst/>
          </a:prstGeom>
        </p:spPr>
        <p:txBody>
          <a:bodyPr wrap="square">
            <a:spAutoFit/>
          </a:bodyPr>
          <a:lstStyle/>
          <a:p>
            <a:pPr algn="ctr">
              <a:spcBef>
                <a:spcPts val="1800"/>
              </a:spcBef>
            </a:pPr>
            <a:r>
              <a:rPr lang="es-ES" altLang="en-US" sz="1200"/>
              <a:t>Conjunto de documentos determinado por el resultado del proceso de regularización</a:t>
            </a:r>
            <a:endParaRPr lang="es-ES" altLang="en-US" sz="1200">
              <a:solidFill>
                <a:schemeClr val="tx1"/>
              </a:solidFill>
              <a:latin typeface="+mn-lt"/>
            </a:endParaRPr>
          </a:p>
        </p:txBody>
      </p:sp>
      <p:grpSp>
        <p:nvGrpSpPr>
          <p:cNvPr id="8" name="Group 2">
            <a:extLst>
              <a:ext uri="{FF2B5EF4-FFF2-40B4-BE49-F238E27FC236}">
                <a16:creationId xmlns:a16="http://schemas.microsoft.com/office/drawing/2014/main" id="{961C161E-A71E-9F9A-E1BE-AD8645CE08A6}"/>
              </a:ext>
            </a:extLst>
          </p:cNvPr>
          <p:cNvGrpSpPr/>
          <p:nvPr/>
        </p:nvGrpSpPr>
        <p:grpSpPr>
          <a:xfrm flipV="1">
            <a:off x="10692150" y="399396"/>
            <a:ext cx="1499850" cy="1600931"/>
            <a:chOff x="9424376" y="3913857"/>
            <a:chExt cx="2783546" cy="2971140"/>
          </a:xfrm>
        </p:grpSpPr>
        <p:sp>
          <p:nvSpPr>
            <p:cNvPr id="9" name="Freeform: Shape 3">
              <a:extLst>
                <a:ext uri="{FF2B5EF4-FFF2-40B4-BE49-F238E27FC236}">
                  <a16:creationId xmlns:a16="http://schemas.microsoft.com/office/drawing/2014/main" id="{A439CC9F-9600-26DB-7C2F-9989D874388D}"/>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5" name="Freeform: Shape 5">
              <a:extLst>
                <a:ext uri="{FF2B5EF4-FFF2-40B4-BE49-F238E27FC236}">
                  <a16:creationId xmlns:a16="http://schemas.microsoft.com/office/drawing/2014/main" id="{3838E1B2-38CB-65CD-A968-70212D46A311}"/>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78589487-5061-CEAB-7336-C692BB7AC436}"/>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grpSp>
        <p:nvGrpSpPr>
          <p:cNvPr id="3" name="Grupo 2">
            <a:extLst>
              <a:ext uri="{FF2B5EF4-FFF2-40B4-BE49-F238E27FC236}">
                <a16:creationId xmlns:a16="http://schemas.microsoft.com/office/drawing/2014/main" id="{7B28ACAF-94A3-DAC7-57D5-F80702AD7A34}"/>
              </a:ext>
            </a:extLst>
          </p:cNvPr>
          <p:cNvGrpSpPr/>
          <p:nvPr/>
        </p:nvGrpSpPr>
        <p:grpSpPr>
          <a:xfrm>
            <a:off x="8330129" y="4198829"/>
            <a:ext cx="1494548" cy="1879308"/>
            <a:chOff x="9629797" y="2475778"/>
            <a:chExt cx="2204479" cy="2772005"/>
          </a:xfrm>
        </p:grpSpPr>
        <p:sp>
          <p:nvSpPr>
            <p:cNvPr id="4" name="Persegi Panjang: Sudut Lengkung 1">
              <a:extLst>
                <a:ext uri="{FF2B5EF4-FFF2-40B4-BE49-F238E27FC236}">
                  <a16:creationId xmlns:a16="http://schemas.microsoft.com/office/drawing/2014/main" id="{53D6BDF3-41BD-2739-B5EA-E3225A3A20FE}"/>
                </a:ext>
              </a:extLst>
            </p:cNvPr>
            <p:cNvSpPr/>
            <p:nvPr/>
          </p:nvSpPr>
          <p:spPr>
            <a:xfrm>
              <a:off x="9695646" y="2475778"/>
              <a:ext cx="2138630" cy="277200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050" b="0" i="0" u="none" strike="noStrike" kern="1200" cap="none" spc="0" normalizeH="0" baseline="0" noProof="0">
                <a:ln>
                  <a:noFill/>
                </a:ln>
                <a:solidFill>
                  <a:prstClr val="white"/>
                </a:solidFill>
                <a:effectLst/>
                <a:uLnTx/>
                <a:uFillTx/>
                <a:ea typeface="+mn-ea"/>
                <a:cs typeface="+mn-cs"/>
              </a:endParaRPr>
            </a:p>
          </p:txBody>
        </p:sp>
        <p:sp>
          <p:nvSpPr>
            <p:cNvPr id="6" name="Subtitle 2">
              <a:extLst>
                <a:ext uri="{FF2B5EF4-FFF2-40B4-BE49-F238E27FC236}">
                  <a16:creationId xmlns:a16="http://schemas.microsoft.com/office/drawing/2014/main" id="{2E428D8F-3B11-3674-5C40-024D5E3E2C79}"/>
                </a:ext>
              </a:extLst>
            </p:cNvPr>
            <p:cNvSpPr txBox="1">
              <a:spLocks noChangeArrowheads="1"/>
            </p:cNvSpPr>
            <p:nvPr/>
          </p:nvSpPr>
          <p:spPr bwMode="auto">
            <a:xfrm>
              <a:off x="9740677" y="3512872"/>
              <a:ext cx="2017258" cy="476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50" b="1">
                  <a:solidFill>
                    <a:prstClr val="black"/>
                  </a:solidFill>
                  <a:latin typeface="+mn-lt"/>
                  <a:ea typeface="Lato Light" panose="020F0502020204030203" pitchFamily="34" charset="0"/>
                  <a:cs typeface="Segoe UI Semibold" panose="020B0702040204020203" pitchFamily="34" charset="0"/>
                </a:rPr>
                <a:t>Correo electrónico para el Autorizado RED</a:t>
              </a:r>
              <a:endParaRPr kumimoji="0" lang="es-ES" altLang="en-US" sz="1050" b="1" i="0" u="none" strike="noStrike" kern="1200" cap="none" spc="0" normalizeH="0" baseline="0" noProof="0">
                <a:ln>
                  <a:noFill/>
                </a:ln>
                <a:solidFill>
                  <a:prstClr val="black"/>
                </a:solidFill>
                <a:effectLst/>
                <a:uLnTx/>
                <a:uFillTx/>
                <a:latin typeface="+mn-lt"/>
                <a:ea typeface="Lato Light" panose="020F0502020204030203" pitchFamily="34" charset="0"/>
                <a:cs typeface="Segoe UI Semibold" panose="020B0702040204020203" pitchFamily="34" charset="0"/>
              </a:endParaRPr>
            </a:p>
          </p:txBody>
        </p:sp>
        <p:cxnSp>
          <p:nvCxnSpPr>
            <p:cNvPr id="7" name="Straight Connector 11">
              <a:extLst>
                <a:ext uri="{FF2B5EF4-FFF2-40B4-BE49-F238E27FC236}">
                  <a16:creationId xmlns:a16="http://schemas.microsoft.com/office/drawing/2014/main" id="{E6794763-DB9E-C11A-A9E9-79AD0A29BE45}"/>
                </a:ext>
              </a:extLst>
            </p:cNvPr>
            <p:cNvCxnSpPr>
              <a:cxnSpLocks/>
            </p:cNvCxnSpPr>
            <p:nvPr/>
          </p:nvCxnSpPr>
          <p:spPr>
            <a:xfrm>
              <a:off x="9883479" y="3382509"/>
              <a:ext cx="1727999"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18" name="Subtitle 2">
              <a:extLst>
                <a:ext uri="{FF2B5EF4-FFF2-40B4-BE49-F238E27FC236}">
                  <a16:creationId xmlns:a16="http://schemas.microsoft.com/office/drawing/2014/main" id="{A7E0D13E-2ACC-23B9-415B-7802CCF6F2DC}"/>
                </a:ext>
              </a:extLst>
            </p:cNvPr>
            <p:cNvSpPr txBox="1">
              <a:spLocks noChangeArrowheads="1"/>
            </p:cNvSpPr>
            <p:nvPr/>
          </p:nvSpPr>
          <p:spPr bwMode="auto">
            <a:xfrm>
              <a:off x="9629797" y="4699976"/>
              <a:ext cx="2066767" cy="238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50">
                  <a:solidFill>
                    <a:prstClr val="black"/>
                  </a:solidFill>
                  <a:latin typeface="+mn-lt"/>
                  <a:ea typeface="Lato Light" panose="020F0502020204030203" pitchFamily="34" charset="0"/>
                  <a:cs typeface="Segoe UI" panose="020B0502040204020203" pitchFamily="34" charset="0"/>
                </a:rPr>
                <a:t>4</a:t>
              </a:r>
              <a:r>
                <a:rPr kumimoji="0" lang="es-ES" altLang="en-US" sz="1050" b="0" i="0" u="none" strike="noStrike" kern="1200" cap="none" spc="0" normalizeH="0" baseline="0" noProof="0">
                  <a:ln>
                    <a:noFill/>
                  </a:ln>
                  <a:solidFill>
                    <a:prstClr val="black"/>
                  </a:solidFill>
                  <a:effectLst/>
                  <a:uLnTx/>
                  <a:uFillTx/>
                  <a:latin typeface="+mn-lt"/>
                  <a:ea typeface="Lato Light" panose="020F0502020204030203" pitchFamily="34" charset="0"/>
                  <a:cs typeface="Segoe UI" panose="020B0502040204020203" pitchFamily="34" charset="0"/>
                </a:rPr>
                <a:t> modelos</a:t>
              </a:r>
            </a:p>
          </p:txBody>
        </p:sp>
        <p:pic>
          <p:nvPicPr>
            <p:cNvPr id="21" name="Gráfico 20" descr="Correo electrónico contorno">
              <a:extLst>
                <a:ext uri="{FF2B5EF4-FFF2-40B4-BE49-F238E27FC236}">
                  <a16:creationId xmlns:a16="http://schemas.microsoft.com/office/drawing/2014/main" id="{7591F957-05C3-A88C-0FE4-51DD6109ED4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456080" y="2671990"/>
              <a:ext cx="617762" cy="617762"/>
            </a:xfrm>
            <a:prstGeom prst="rect">
              <a:avLst/>
            </a:prstGeom>
          </p:spPr>
        </p:pic>
      </p:grpSp>
      <p:sp>
        <p:nvSpPr>
          <p:cNvPr id="22" name="Subtitle 2">
            <a:extLst>
              <a:ext uri="{FF2B5EF4-FFF2-40B4-BE49-F238E27FC236}">
                <a16:creationId xmlns:a16="http://schemas.microsoft.com/office/drawing/2014/main" id="{87A112CC-B7AF-A27C-1C26-323B0F1EB15A}"/>
              </a:ext>
            </a:extLst>
          </p:cNvPr>
          <p:cNvSpPr txBox="1">
            <a:spLocks noChangeArrowheads="1"/>
          </p:cNvSpPr>
          <p:nvPr/>
        </p:nvSpPr>
        <p:spPr bwMode="auto">
          <a:xfrm>
            <a:off x="8371736" y="5322909"/>
            <a:ext cx="1401185" cy="1615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050">
                <a:solidFill>
                  <a:prstClr val="black"/>
                </a:solidFill>
                <a:latin typeface="+mn-lt"/>
                <a:ea typeface="Lato Light" panose="020F0502020204030203" pitchFamily="34" charset="0"/>
                <a:cs typeface="Segoe UI" panose="020B0502040204020203" pitchFamily="34" charset="0"/>
              </a:rPr>
              <a:t>Información sobre BCD</a:t>
            </a:r>
            <a:endParaRPr kumimoji="0" lang="es-ES" altLang="en-US" sz="1050" b="0" i="0" u="none" strike="noStrike" kern="1200" cap="none" spc="0" normalizeH="0" baseline="0" noProof="0">
              <a:ln>
                <a:noFill/>
              </a:ln>
              <a:solidFill>
                <a:prstClr val="black"/>
              </a:solidFill>
              <a:effectLst/>
              <a:uLnTx/>
              <a:uFillTx/>
              <a:latin typeface="+mn-lt"/>
              <a:ea typeface="Lato Light" panose="020F0502020204030203" pitchFamily="34" charset="0"/>
              <a:cs typeface="Segoe UI" panose="020B0502040204020203" pitchFamily="34" charset="0"/>
            </a:endParaRPr>
          </a:p>
        </p:txBody>
      </p:sp>
      <p:grpSp>
        <p:nvGrpSpPr>
          <p:cNvPr id="2" name="Grupo 1">
            <a:extLst>
              <a:ext uri="{FF2B5EF4-FFF2-40B4-BE49-F238E27FC236}">
                <a16:creationId xmlns:a16="http://schemas.microsoft.com/office/drawing/2014/main" id="{B4AE280C-78ED-04D7-A0BE-A5147838A03B}"/>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EAD53482-A2EA-4E4F-EB37-49C4F6118EF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Notificaciones recibidas por el Autorizado RED</a:t>
              </a:r>
            </a:p>
          </p:txBody>
        </p:sp>
        <p:grpSp>
          <p:nvGrpSpPr>
            <p:cNvPr id="19" name="Grupo 18">
              <a:extLst>
                <a:ext uri="{FF2B5EF4-FFF2-40B4-BE49-F238E27FC236}">
                  <a16:creationId xmlns:a16="http://schemas.microsoft.com/office/drawing/2014/main" id="{A32039BA-04C7-4043-B0B7-F8EAE252AF1C}"/>
                </a:ext>
              </a:extLst>
            </p:cNvPr>
            <p:cNvGrpSpPr/>
            <p:nvPr/>
          </p:nvGrpSpPr>
          <p:grpSpPr>
            <a:xfrm>
              <a:off x="101977" y="91047"/>
              <a:ext cx="712074" cy="630845"/>
              <a:chOff x="101977" y="91047"/>
              <a:chExt cx="712074" cy="630845"/>
            </a:xfrm>
          </p:grpSpPr>
          <p:sp>
            <p:nvSpPr>
              <p:cNvPr id="20" name="Graphic 10">
                <a:extLst>
                  <a:ext uri="{FF2B5EF4-FFF2-40B4-BE49-F238E27FC236}">
                    <a16:creationId xmlns:a16="http://schemas.microsoft.com/office/drawing/2014/main" id="{11487714-CD6F-8EEC-CA0C-EAE4C5A99D7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3" name="TextBox 38">
                <a:extLst>
                  <a:ext uri="{FF2B5EF4-FFF2-40B4-BE49-F238E27FC236}">
                    <a16:creationId xmlns:a16="http://schemas.microsoft.com/office/drawing/2014/main" id="{76A1BCD3-AF21-DDE0-3423-57EBC2ADC8C3}"/>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3.3</a:t>
                </a:r>
              </a:p>
            </p:txBody>
          </p:sp>
        </p:grpSp>
      </p:grpSp>
      <p:pic>
        <p:nvPicPr>
          <p:cNvPr id="10" name="Imagen 9">
            <a:extLst>
              <a:ext uri="{FF2B5EF4-FFF2-40B4-BE49-F238E27FC236}">
                <a16:creationId xmlns:a16="http://schemas.microsoft.com/office/drawing/2014/main" id="{B194BB05-4C49-D7B2-7EA8-86559112288B}"/>
              </a:ext>
            </a:extLst>
          </p:cNvPr>
          <p:cNvPicPr>
            <a:picLocks noChangeAspect="1"/>
          </p:cNvPicPr>
          <p:nvPr/>
        </p:nvPicPr>
        <p:blipFill>
          <a:blip r:embed="rId5"/>
          <a:stretch>
            <a:fillRect/>
          </a:stretch>
        </p:blipFill>
        <p:spPr>
          <a:xfrm>
            <a:off x="3217057" y="4184779"/>
            <a:ext cx="3040819" cy="1713694"/>
          </a:xfrm>
          <a:prstGeom prst="rect">
            <a:avLst/>
          </a:prstGeom>
        </p:spPr>
      </p:pic>
    </p:spTree>
    <p:extLst>
      <p:ext uri="{BB962C8B-B14F-4D97-AF65-F5344CB8AC3E}">
        <p14:creationId xmlns:p14="http://schemas.microsoft.com/office/powerpoint/2010/main" val="131641454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21">
            <a:extLst>
              <a:ext uri="{FF2B5EF4-FFF2-40B4-BE49-F238E27FC236}">
                <a16:creationId xmlns:a16="http://schemas.microsoft.com/office/drawing/2014/main" id="{68A7E719-4E2B-AED6-BE37-6E344F5EE6F4}"/>
              </a:ext>
            </a:extLst>
          </p:cNvPr>
          <p:cNvSpPr/>
          <p:nvPr/>
        </p:nvSpPr>
        <p:spPr>
          <a:xfrm>
            <a:off x="0" y="949994"/>
            <a:ext cx="9668601" cy="956046"/>
          </a:xfrm>
          <a:prstGeom prst="rect">
            <a:avLst/>
          </a:prstGeom>
          <a:solidFill>
            <a:schemeClr val="accent5">
              <a:lumMod val="20000"/>
              <a:lumOff val="80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83</a:t>
            </a:fld>
            <a:endParaRPr lang="es-ES"/>
          </a:p>
        </p:txBody>
      </p:sp>
      <p:sp>
        <p:nvSpPr>
          <p:cNvPr id="151" name="Rectangle 11">
            <a:extLst>
              <a:ext uri="{FF2B5EF4-FFF2-40B4-BE49-F238E27FC236}">
                <a16:creationId xmlns:a16="http://schemas.microsoft.com/office/drawing/2014/main" id="{A389564B-5A0D-CE45-8A81-0705D6DF48DD}"/>
              </a:ext>
            </a:extLst>
          </p:cNvPr>
          <p:cNvSpPr/>
          <p:nvPr/>
        </p:nvSpPr>
        <p:spPr>
          <a:xfrm>
            <a:off x="2131045" y="2592312"/>
            <a:ext cx="7015186" cy="323165"/>
          </a:xfrm>
          <a:prstGeom prst="rect">
            <a:avLst/>
          </a:prstGeom>
        </p:spPr>
        <p:txBody>
          <a:bodyPr wrap="square">
            <a:spAutoFit/>
          </a:bodyPr>
          <a:lstStyle/>
          <a:p>
            <a:pPr algn="just"/>
            <a:r>
              <a:rPr lang="es-ES" altLang="en-US" sz="1500">
                <a:solidFill>
                  <a:schemeClr val="tx1"/>
                </a:solidFill>
                <a:latin typeface="+mj-lt"/>
              </a:rPr>
              <a:t>Previsión de inicio de emisión, primera quincena de noviembre de 2024</a:t>
            </a:r>
            <a:endParaRPr lang="es-ES" altLang="en-US" sz="1500">
              <a:latin typeface="+mj-lt"/>
            </a:endParaRPr>
          </a:p>
        </p:txBody>
      </p:sp>
      <p:grpSp>
        <p:nvGrpSpPr>
          <p:cNvPr id="8" name="Group 2">
            <a:extLst>
              <a:ext uri="{FF2B5EF4-FFF2-40B4-BE49-F238E27FC236}">
                <a16:creationId xmlns:a16="http://schemas.microsoft.com/office/drawing/2014/main" id="{961C161E-A71E-9F9A-E1BE-AD8645CE08A6}"/>
              </a:ext>
            </a:extLst>
          </p:cNvPr>
          <p:cNvGrpSpPr/>
          <p:nvPr/>
        </p:nvGrpSpPr>
        <p:grpSpPr>
          <a:xfrm flipV="1">
            <a:off x="10692150" y="399396"/>
            <a:ext cx="1499850" cy="1600931"/>
            <a:chOff x="9424376" y="3913857"/>
            <a:chExt cx="2783546" cy="2971140"/>
          </a:xfrm>
        </p:grpSpPr>
        <p:sp>
          <p:nvSpPr>
            <p:cNvPr id="9" name="Freeform: Shape 3">
              <a:extLst>
                <a:ext uri="{FF2B5EF4-FFF2-40B4-BE49-F238E27FC236}">
                  <a16:creationId xmlns:a16="http://schemas.microsoft.com/office/drawing/2014/main" id="{A439CC9F-9600-26DB-7C2F-9989D874388D}"/>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5" name="Freeform: Shape 5">
              <a:extLst>
                <a:ext uri="{FF2B5EF4-FFF2-40B4-BE49-F238E27FC236}">
                  <a16:creationId xmlns:a16="http://schemas.microsoft.com/office/drawing/2014/main" id="{3838E1B2-38CB-65CD-A968-70212D46A311}"/>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6" name="Graphic 10">
              <a:extLst>
                <a:ext uri="{FF2B5EF4-FFF2-40B4-BE49-F238E27FC236}">
                  <a16:creationId xmlns:a16="http://schemas.microsoft.com/office/drawing/2014/main" id="{78589487-5061-CEAB-7336-C692BB7AC436}"/>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grpSp>
        <p:nvGrpSpPr>
          <p:cNvPr id="2" name="Grupo 1">
            <a:extLst>
              <a:ext uri="{FF2B5EF4-FFF2-40B4-BE49-F238E27FC236}">
                <a16:creationId xmlns:a16="http://schemas.microsoft.com/office/drawing/2014/main" id="{B4AE280C-78ED-04D7-A0BE-A5147838A03B}"/>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EAD53482-A2EA-4E4F-EB37-49C4F6118EFC}"/>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Notificaciones recibidas por el Autorizado RED</a:t>
              </a:r>
            </a:p>
          </p:txBody>
        </p:sp>
        <p:grpSp>
          <p:nvGrpSpPr>
            <p:cNvPr id="19" name="Grupo 18">
              <a:extLst>
                <a:ext uri="{FF2B5EF4-FFF2-40B4-BE49-F238E27FC236}">
                  <a16:creationId xmlns:a16="http://schemas.microsoft.com/office/drawing/2014/main" id="{A32039BA-04C7-4043-B0B7-F8EAE252AF1C}"/>
                </a:ext>
              </a:extLst>
            </p:cNvPr>
            <p:cNvGrpSpPr/>
            <p:nvPr/>
          </p:nvGrpSpPr>
          <p:grpSpPr>
            <a:xfrm>
              <a:off x="101977" y="91047"/>
              <a:ext cx="712074" cy="630845"/>
              <a:chOff x="101977" y="91047"/>
              <a:chExt cx="712074" cy="630845"/>
            </a:xfrm>
          </p:grpSpPr>
          <p:sp>
            <p:nvSpPr>
              <p:cNvPr id="20" name="Graphic 10">
                <a:extLst>
                  <a:ext uri="{FF2B5EF4-FFF2-40B4-BE49-F238E27FC236}">
                    <a16:creationId xmlns:a16="http://schemas.microsoft.com/office/drawing/2014/main" id="{11487714-CD6F-8EEC-CA0C-EAE4C5A99D7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3" name="TextBox 38">
                <a:extLst>
                  <a:ext uri="{FF2B5EF4-FFF2-40B4-BE49-F238E27FC236}">
                    <a16:creationId xmlns:a16="http://schemas.microsoft.com/office/drawing/2014/main" id="{76A1BCD3-AF21-DDE0-3423-57EBC2ADC8C3}"/>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3.3</a:t>
                </a:r>
              </a:p>
            </p:txBody>
          </p:sp>
        </p:grpSp>
      </p:grpSp>
      <p:sp>
        <p:nvSpPr>
          <p:cNvPr id="13" name="Subtitle 2">
            <a:extLst>
              <a:ext uri="{FF2B5EF4-FFF2-40B4-BE49-F238E27FC236}">
                <a16:creationId xmlns:a16="http://schemas.microsoft.com/office/drawing/2014/main" id="{371BD3CE-EA5A-BAC1-1FB0-20B01E584E68}"/>
              </a:ext>
            </a:extLst>
          </p:cNvPr>
          <p:cNvSpPr txBox="1">
            <a:spLocks noChangeArrowheads="1"/>
          </p:cNvSpPr>
          <p:nvPr/>
        </p:nvSpPr>
        <p:spPr bwMode="auto">
          <a:xfrm>
            <a:off x="569243" y="1102568"/>
            <a:ext cx="7465741" cy="686949"/>
          </a:xfrm>
          <a:prstGeom prst="rect">
            <a:avLst/>
          </a:prstGeom>
        </p:spPr>
        <p:txBody>
          <a:bodyPr vert="horz" lIns="91440" tIns="45720" rIns="91440" bIns="45720" rtlCol="0" anchor="ctr">
            <a:normAutofit fontScale="97500" lnSpcReduction="10000"/>
          </a:bodyPr>
          <a:lstStyle>
            <a:defPPr>
              <a:defRPr lang="en-US"/>
            </a:defPPr>
            <a:lvl1pPr>
              <a:lnSpc>
                <a:spcPct val="90000"/>
              </a:lnSpc>
              <a:spcBef>
                <a:spcPct val="0"/>
              </a:spcBef>
              <a:buNone/>
              <a:defRPr sz="4400">
                <a:solidFill>
                  <a:srgbClr val="D73A2C"/>
                </a:solidFill>
                <a:ea typeface="+mj-ea"/>
                <a:cs typeface="+mj-cs"/>
              </a:defRPr>
            </a:lvl1pPr>
          </a:lstStyle>
          <a:p>
            <a:r>
              <a:rPr lang="es-ES" altLang="en-US" sz="2400" b="1"/>
              <a:t>¿Cuándo se reciben las notificaciones que se emiten durante el proceso de regularización?</a:t>
            </a:r>
          </a:p>
        </p:txBody>
      </p:sp>
      <p:grpSp>
        <p:nvGrpSpPr>
          <p:cNvPr id="14" name="Group 15">
            <a:extLst>
              <a:ext uri="{FF2B5EF4-FFF2-40B4-BE49-F238E27FC236}">
                <a16:creationId xmlns:a16="http://schemas.microsoft.com/office/drawing/2014/main" id="{E2800D84-128B-9795-DB8A-9E877E4983AB}"/>
              </a:ext>
            </a:extLst>
          </p:cNvPr>
          <p:cNvGrpSpPr>
            <a:grpSpLocks noChangeAspect="1"/>
          </p:cNvGrpSpPr>
          <p:nvPr/>
        </p:nvGrpSpPr>
        <p:grpSpPr>
          <a:xfrm>
            <a:off x="9014153" y="862121"/>
            <a:ext cx="1477796" cy="1403512"/>
            <a:chOff x="2593976" y="1049339"/>
            <a:chExt cx="5653085" cy="5368928"/>
          </a:xfrm>
        </p:grpSpPr>
        <p:sp>
          <p:nvSpPr>
            <p:cNvPr id="24" name="Freeform 5">
              <a:extLst>
                <a:ext uri="{FF2B5EF4-FFF2-40B4-BE49-F238E27FC236}">
                  <a16:creationId xmlns:a16="http://schemas.microsoft.com/office/drawing/2014/main" id="{21EC98CA-D275-02F4-D903-20F4D8E6449F}"/>
                </a:ext>
              </a:extLst>
            </p:cNvPr>
            <p:cNvSpPr>
              <a:spLocks/>
            </p:cNvSpPr>
            <p:nvPr/>
          </p:nvSpPr>
          <p:spPr bwMode="auto">
            <a:xfrm>
              <a:off x="2593976" y="1049339"/>
              <a:ext cx="3760788" cy="3754440"/>
            </a:xfrm>
            <a:custGeom>
              <a:avLst/>
              <a:gdLst>
                <a:gd name="T0" fmla="*/ 236 w 1747"/>
                <a:gd name="T1" fmla="*/ 1357 h 1749"/>
                <a:gd name="T2" fmla="*/ 503 w 1747"/>
                <a:gd name="T3" fmla="*/ 236 h 1749"/>
                <a:gd name="T4" fmla="*/ 1624 w 1747"/>
                <a:gd name="T5" fmla="*/ 503 h 1749"/>
                <a:gd name="T6" fmla="*/ 1745 w 1747"/>
                <a:gd name="T7" fmla="*/ 941 h 1749"/>
                <a:gd name="T8" fmla="*/ 908 w 1747"/>
                <a:gd name="T9" fmla="*/ 1744 h 1749"/>
                <a:gd name="T10" fmla="*/ 156 w 1747"/>
                <a:gd name="T11" fmla="*/ 1744 h 1749"/>
                <a:gd name="T12" fmla="*/ 235 w 1747"/>
                <a:gd name="T13" fmla="*/ 1610 h 1749"/>
                <a:gd name="T14" fmla="*/ 236 w 1747"/>
                <a:gd name="T15" fmla="*/ 1357 h 174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47" h="1749">
                  <a:moveTo>
                    <a:pt x="236" y="1357"/>
                  </a:moveTo>
                  <a:cubicBezTo>
                    <a:pt x="0" y="974"/>
                    <a:pt x="119" y="472"/>
                    <a:pt x="503" y="236"/>
                  </a:cubicBezTo>
                  <a:cubicBezTo>
                    <a:pt x="886" y="0"/>
                    <a:pt x="1388" y="119"/>
                    <a:pt x="1624" y="503"/>
                  </a:cubicBezTo>
                  <a:cubicBezTo>
                    <a:pt x="1705" y="634"/>
                    <a:pt x="1747" y="787"/>
                    <a:pt x="1745" y="941"/>
                  </a:cubicBezTo>
                  <a:cubicBezTo>
                    <a:pt x="1730" y="1392"/>
                    <a:pt x="1359" y="1749"/>
                    <a:pt x="908" y="1744"/>
                  </a:cubicBezTo>
                  <a:cubicBezTo>
                    <a:pt x="156" y="1744"/>
                    <a:pt x="156" y="1744"/>
                    <a:pt x="156" y="1744"/>
                  </a:cubicBezTo>
                  <a:cubicBezTo>
                    <a:pt x="235" y="1610"/>
                    <a:pt x="235" y="1610"/>
                    <a:pt x="235" y="1610"/>
                  </a:cubicBezTo>
                  <a:cubicBezTo>
                    <a:pt x="282" y="1532"/>
                    <a:pt x="282" y="1435"/>
                    <a:pt x="236" y="1357"/>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7" name="Freeform 6">
              <a:extLst>
                <a:ext uri="{FF2B5EF4-FFF2-40B4-BE49-F238E27FC236}">
                  <a16:creationId xmlns:a16="http://schemas.microsoft.com/office/drawing/2014/main" id="{BC801BB0-1484-D837-4F64-FF0003C1194C}"/>
                </a:ext>
              </a:extLst>
            </p:cNvPr>
            <p:cNvSpPr>
              <a:spLocks/>
            </p:cNvSpPr>
            <p:nvPr/>
          </p:nvSpPr>
          <p:spPr bwMode="auto">
            <a:xfrm>
              <a:off x="4365626" y="2811463"/>
              <a:ext cx="3735388" cy="3487737"/>
            </a:xfrm>
            <a:custGeom>
              <a:avLst/>
              <a:gdLst>
                <a:gd name="T0" fmla="*/ 1499 w 1735"/>
                <a:gd name="T1" fmla="*/ 1235 h 1624"/>
                <a:gd name="T2" fmla="*/ 1232 w 1735"/>
                <a:gd name="T3" fmla="*/ 114 h 1624"/>
                <a:gd name="T4" fmla="*/ 914 w 1735"/>
                <a:gd name="T5" fmla="*/ 0 h 1624"/>
                <a:gd name="T6" fmla="*/ 922 w 1735"/>
                <a:gd name="T7" fmla="*/ 120 h 1624"/>
                <a:gd name="T8" fmla="*/ 85 w 1735"/>
                <a:gd name="T9" fmla="*/ 923 h 1624"/>
                <a:gd name="T10" fmla="*/ 0 w 1735"/>
                <a:gd name="T11" fmla="*/ 923 h 1624"/>
                <a:gd name="T12" fmla="*/ 827 w 1735"/>
                <a:gd name="T13" fmla="*/ 1622 h 1624"/>
                <a:gd name="T14" fmla="*/ 1580 w 1735"/>
                <a:gd name="T15" fmla="*/ 1622 h 1624"/>
                <a:gd name="T16" fmla="*/ 1500 w 1735"/>
                <a:gd name="T17" fmla="*/ 1487 h 1624"/>
                <a:gd name="T18" fmla="*/ 1499 w 1735"/>
                <a:gd name="T19" fmla="*/ 1235 h 16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35" h="1624">
                  <a:moveTo>
                    <a:pt x="1499" y="1235"/>
                  </a:moveTo>
                  <a:cubicBezTo>
                    <a:pt x="1735" y="851"/>
                    <a:pt x="1615" y="349"/>
                    <a:pt x="1232" y="114"/>
                  </a:cubicBezTo>
                  <a:cubicBezTo>
                    <a:pt x="1135" y="54"/>
                    <a:pt x="1027" y="15"/>
                    <a:pt x="914" y="0"/>
                  </a:cubicBezTo>
                  <a:cubicBezTo>
                    <a:pt x="919" y="40"/>
                    <a:pt x="922" y="80"/>
                    <a:pt x="922" y="120"/>
                  </a:cubicBezTo>
                  <a:cubicBezTo>
                    <a:pt x="907" y="571"/>
                    <a:pt x="535" y="928"/>
                    <a:pt x="85" y="923"/>
                  </a:cubicBezTo>
                  <a:cubicBezTo>
                    <a:pt x="0" y="923"/>
                    <a:pt x="0" y="923"/>
                    <a:pt x="0" y="923"/>
                  </a:cubicBezTo>
                  <a:cubicBezTo>
                    <a:pt x="66" y="1328"/>
                    <a:pt x="417" y="1624"/>
                    <a:pt x="827" y="1622"/>
                  </a:cubicBezTo>
                  <a:cubicBezTo>
                    <a:pt x="1580" y="1622"/>
                    <a:pt x="1580" y="1622"/>
                    <a:pt x="1580" y="1622"/>
                  </a:cubicBezTo>
                  <a:cubicBezTo>
                    <a:pt x="1500" y="1487"/>
                    <a:pt x="1500" y="1487"/>
                    <a:pt x="1500" y="1487"/>
                  </a:cubicBezTo>
                  <a:cubicBezTo>
                    <a:pt x="1453" y="1410"/>
                    <a:pt x="1453" y="1313"/>
                    <a:pt x="1499" y="1235"/>
                  </a:cubicBezTo>
                  <a:close/>
                </a:path>
              </a:pathLst>
            </a:custGeom>
            <a:solidFill>
              <a:schemeClr val="bg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8" name="Freeform 7">
              <a:extLst>
                <a:ext uri="{FF2B5EF4-FFF2-40B4-BE49-F238E27FC236}">
                  <a16:creationId xmlns:a16="http://schemas.microsoft.com/office/drawing/2014/main" id="{6F43868F-4C47-BC6F-0F03-C7F93D922498}"/>
                </a:ext>
              </a:extLst>
            </p:cNvPr>
            <p:cNvSpPr>
              <a:spLocks noEditPoints="1"/>
            </p:cNvSpPr>
            <p:nvPr/>
          </p:nvSpPr>
          <p:spPr bwMode="auto">
            <a:xfrm>
              <a:off x="2636838" y="1123952"/>
              <a:ext cx="5610223" cy="5294315"/>
            </a:xfrm>
            <a:custGeom>
              <a:avLst/>
              <a:gdLst>
                <a:gd name="T0" fmla="*/ 2353 w 2606"/>
                <a:gd name="T1" fmla="*/ 2244 h 2466"/>
                <a:gd name="T2" fmla="*/ 2353 w 2606"/>
                <a:gd name="T3" fmla="*/ 2051 h 2466"/>
                <a:gd name="T4" fmla="*/ 2067 w 2606"/>
                <a:gd name="T5" fmla="*/ 850 h 2466"/>
                <a:gd name="T6" fmla="*/ 1771 w 2606"/>
                <a:gd name="T7" fmla="*/ 736 h 2466"/>
                <a:gd name="T8" fmla="*/ 1511 w 2606"/>
                <a:gd name="T9" fmla="*/ 258 h 2466"/>
                <a:gd name="T10" fmla="*/ 840 w 2606"/>
                <a:gd name="T11" fmla="*/ 21 h 2466"/>
                <a:gd name="T12" fmla="*/ 38 w 2606"/>
                <a:gd name="T13" fmla="*/ 960 h 2466"/>
                <a:gd name="T14" fmla="*/ 167 w 2606"/>
                <a:gd name="T15" fmla="*/ 1352 h 2466"/>
                <a:gd name="T16" fmla="*/ 167 w 2606"/>
                <a:gd name="T17" fmla="*/ 1544 h 2466"/>
                <a:gd name="T18" fmla="*/ 86 w 2606"/>
                <a:gd name="T19" fmla="*/ 1680 h 2466"/>
                <a:gd name="T20" fmla="*/ 106 w 2606"/>
                <a:gd name="T21" fmla="*/ 1759 h 2466"/>
                <a:gd name="T22" fmla="*/ 136 w 2606"/>
                <a:gd name="T23" fmla="*/ 1767 h 2466"/>
                <a:gd name="T24" fmla="*/ 755 w 2606"/>
                <a:gd name="T25" fmla="*/ 1767 h 2466"/>
                <a:gd name="T26" fmla="*/ 1628 w 2606"/>
                <a:gd name="T27" fmla="*/ 2466 h 2466"/>
                <a:gd name="T28" fmla="*/ 2383 w 2606"/>
                <a:gd name="T29" fmla="*/ 2466 h 2466"/>
                <a:gd name="T30" fmla="*/ 2441 w 2606"/>
                <a:gd name="T31" fmla="*/ 2408 h 2466"/>
                <a:gd name="T32" fmla="*/ 2433 w 2606"/>
                <a:gd name="T33" fmla="*/ 2378 h 2466"/>
                <a:gd name="T34" fmla="*/ 2353 w 2606"/>
                <a:gd name="T35" fmla="*/ 2244 h 2466"/>
                <a:gd name="T36" fmla="*/ 237 w 2606"/>
                <a:gd name="T37" fmla="*/ 1651 h 2466"/>
                <a:gd name="T38" fmla="*/ 265 w 2606"/>
                <a:gd name="T39" fmla="*/ 1604 h 2466"/>
                <a:gd name="T40" fmla="*/ 265 w 2606"/>
                <a:gd name="T41" fmla="*/ 1291 h 2466"/>
                <a:gd name="T42" fmla="*/ 513 w 2606"/>
                <a:gd name="T43" fmla="*/ 250 h 2466"/>
                <a:gd name="T44" fmla="*/ 1554 w 2606"/>
                <a:gd name="T45" fmla="*/ 498 h 2466"/>
                <a:gd name="T46" fmla="*/ 1667 w 2606"/>
                <a:gd name="T47" fmla="*/ 905 h 2466"/>
                <a:gd name="T48" fmla="*/ 888 w 2606"/>
                <a:gd name="T49" fmla="*/ 1651 h 2466"/>
                <a:gd name="T50" fmla="*/ 237 w 2606"/>
                <a:gd name="T51" fmla="*/ 1651 h 2466"/>
                <a:gd name="T52" fmla="*/ 1630 w 2606"/>
                <a:gd name="T53" fmla="*/ 2350 h 2466"/>
                <a:gd name="T54" fmla="*/ 874 w 2606"/>
                <a:gd name="T55" fmla="*/ 1767 h 2466"/>
                <a:gd name="T56" fmla="*/ 888 w 2606"/>
                <a:gd name="T57" fmla="*/ 1767 h 2466"/>
                <a:gd name="T58" fmla="*/ 1783 w 2606"/>
                <a:gd name="T59" fmla="*/ 907 h 2466"/>
                <a:gd name="T60" fmla="*/ 1783 w 2606"/>
                <a:gd name="T61" fmla="*/ 856 h 2466"/>
                <a:gd name="T62" fmla="*/ 2347 w 2606"/>
                <a:gd name="T63" fmla="*/ 1766 h 2466"/>
                <a:gd name="T64" fmla="*/ 2254 w 2606"/>
                <a:gd name="T65" fmla="*/ 1990 h 2466"/>
                <a:gd name="T66" fmla="*/ 2254 w 2606"/>
                <a:gd name="T67" fmla="*/ 2302 h 2466"/>
                <a:gd name="T68" fmla="*/ 2282 w 2606"/>
                <a:gd name="T69" fmla="*/ 2350 h 2466"/>
                <a:gd name="T70" fmla="*/ 1630 w 2606"/>
                <a:gd name="T71" fmla="*/ 2350 h 2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6" h="2466">
                  <a:moveTo>
                    <a:pt x="2353" y="2244"/>
                  </a:moveTo>
                  <a:cubicBezTo>
                    <a:pt x="2318" y="2185"/>
                    <a:pt x="2318" y="2111"/>
                    <a:pt x="2353" y="2051"/>
                  </a:cubicBezTo>
                  <a:cubicBezTo>
                    <a:pt x="2606" y="1641"/>
                    <a:pt x="2478" y="1103"/>
                    <a:pt x="2067" y="850"/>
                  </a:cubicBezTo>
                  <a:cubicBezTo>
                    <a:pt x="1976" y="794"/>
                    <a:pt x="1876" y="756"/>
                    <a:pt x="1771" y="736"/>
                  </a:cubicBezTo>
                  <a:cubicBezTo>
                    <a:pt x="1738" y="553"/>
                    <a:pt x="1646" y="385"/>
                    <a:pt x="1511" y="258"/>
                  </a:cubicBezTo>
                  <a:cubicBezTo>
                    <a:pt x="1331" y="87"/>
                    <a:pt x="1087" y="0"/>
                    <a:pt x="840" y="21"/>
                  </a:cubicBezTo>
                  <a:cubicBezTo>
                    <a:pt x="359" y="59"/>
                    <a:pt x="0" y="479"/>
                    <a:pt x="38" y="960"/>
                  </a:cubicBezTo>
                  <a:cubicBezTo>
                    <a:pt x="49" y="1099"/>
                    <a:pt x="93" y="1234"/>
                    <a:pt x="167" y="1352"/>
                  </a:cubicBezTo>
                  <a:cubicBezTo>
                    <a:pt x="202" y="1411"/>
                    <a:pt x="202" y="1485"/>
                    <a:pt x="167" y="1544"/>
                  </a:cubicBezTo>
                  <a:cubicBezTo>
                    <a:pt x="86" y="1680"/>
                    <a:pt x="86" y="1680"/>
                    <a:pt x="86" y="1680"/>
                  </a:cubicBezTo>
                  <a:cubicBezTo>
                    <a:pt x="69" y="1707"/>
                    <a:pt x="78" y="1743"/>
                    <a:pt x="106" y="1759"/>
                  </a:cubicBezTo>
                  <a:cubicBezTo>
                    <a:pt x="115" y="1765"/>
                    <a:pt x="125" y="1767"/>
                    <a:pt x="136" y="1767"/>
                  </a:cubicBezTo>
                  <a:cubicBezTo>
                    <a:pt x="755" y="1767"/>
                    <a:pt x="755" y="1767"/>
                    <a:pt x="755" y="1767"/>
                  </a:cubicBezTo>
                  <a:cubicBezTo>
                    <a:pt x="846" y="2176"/>
                    <a:pt x="1209" y="2466"/>
                    <a:pt x="1628" y="2466"/>
                  </a:cubicBezTo>
                  <a:cubicBezTo>
                    <a:pt x="2383" y="2466"/>
                    <a:pt x="2383" y="2466"/>
                    <a:pt x="2383" y="2466"/>
                  </a:cubicBezTo>
                  <a:cubicBezTo>
                    <a:pt x="2415" y="2466"/>
                    <a:pt x="2441" y="2440"/>
                    <a:pt x="2441" y="2408"/>
                  </a:cubicBezTo>
                  <a:cubicBezTo>
                    <a:pt x="2441" y="2397"/>
                    <a:pt x="2438" y="2387"/>
                    <a:pt x="2433" y="2378"/>
                  </a:cubicBezTo>
                  <a:lnTo>
                    <a:pt x="2353" y="2244"/>
                  </a:lnTo>
                  <a:close/>
                  <a:moveTo>
                    <a:pt x="237" y="1651"/>
                  </a:moveTo>
                  <a:cubicBezTo>
                    <a:pt x="265" y="1604"/>
                    <a:pt x="265" y="1604"/>
                    <a:pt x="265" y="1604"/>
                  </a:cubicBezTo>
                  <a:cubicBezTo>
                    <a:pt x="324" y="1508"/>
                    <a:pt x="324" y="1387"/>
                    <a:pt x="265" y="1291"/>
                  </a:cubicBezTo>
                  <a:cubicBezTo>
                    <a:pt x="46" y="935"/>
                    <a:pt x="157" y="469"/>
                    <a:pt x="513" y="250"/>
                  </a:cubicBezTo>
                  <a:cubicBezTo>
                    <a:pt x="869" y="31"/>
                    <a:pt x="1335" y="142"/>
                    <a:pt x="1554" y="498"/>
                  </a:cubicBezTo>
                  <a:cubicBezTo>
                    <a:pt x="1630" y="620"/>
                    <a:pt x="1669" y="762"/>
                    <a:pt x="1667" y="905"/>
                  </a:cubicBezTo>
                  <a:cubicBezTo>
                    <a:pt x="1653" y="1324"/>
                    <a:pt x="1307" y="1655"/>
                    <a:pt x="888" y="1651"/>
                  </a:cubicBezTo>
                  <a:lnTo>
                    <a:pt x="237" y="1651"/>
                  </a:lnTo>
                  <a:close/>
                  <a:moveTo>
                    <a:pt x="1630" y="2350"/>
                  </a:moveTo>
                  <a:cubicBezTo>
                    <a:pt x="1275" y="2352"/>
                    <a:pt x="963" y="2112"/>
                    <a:pt x="874" y="1767"/>
                  </a:cubicBezTo>
                  <a:cubicBezTo>
                    <a:pt x="888" y="1767"/>
                    <a:pt x="888" y="1767"/>
                    <a:pt x="888" y="1767"/>
                  </a:cubicBezTo>
                  <a:cubicBezTo>
                    <a:pt x="1370" y="1771"/>
                    <a:pt x="1768" y="1389"/>
                    <a:pt x="1783" y="907"/>
                  </a:cubicBezTo>
                  <a:cubicBezTo>
                    <a:pt x="1783" y="890"/>
                    <a:pt x="1783" y="873"/>
                    <a:pt x="1783" y="856"/>
                  </a:cubicBezTo>
                  <a:cubicBezTo>
                    <a:pt x="2190" y="952"/>
                    <a:pt x="2442" y="1359"/>
                    <a:pt x="2347" y="1766"/>
                  </a:cubicBezTo>
                  <a:cubicBezTo>
                    <a:pt x="2328" y="1845"/>
                    <a:pt x="2297" y="1921"/>
                    <a:pt x="2254" y="1990"/>
                  </a:cubicBezTo>
                  <a:cubicBezTo>
                    <a:pt x="2196" y="2086"/>
                    <a:pt x="2196" y="2206"/>
                    <a:pt x="2254" y="2302"/>
                  </a:cubicBezTo>
                  <a:cubicBezTo>
                    <a:pt x="2282" y="2350"/>
                    <a:pt x="2282" y="2350"/>
                    <a:pt x="2282" y="2350"/>
                  </a:cubicBezTo>
                  <a:cubicBezTo>
                    <a:pt x="1630" y="2350"/>
                    <a:pt x="1630" y="2350"/>
                    <a:pt x="1630" y="2350"/>
                  </a:cubicBezTo>
                  <a:close/>
                </a:path>
              </a:pathLst>
            </a:custGeom>
            <a:solidFill>
              <a:schemeClr val="bg1">
                <a:lumMod val="85000"/>
                <a:alpha val="61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29" name="Freeform 8">
              <a:extLst>
                <a:ext uri="{FF2B5EF4-FFF2-40B4-BE49-F238E27FC236}">
                  <a16:creationId xmlns:a16="http://schemas.microsoft.com/office/drawing/2014/main" id="{5F2FBE17-E4A8-4E46-AA44-EB9BC0A5DD7E}"/>
                </a:ext>
              </a:extLst>
            </p:cNvPr>
            <p:cNvSpPr>
              <a:spLocks/>
            </p:cNvSpPr>
            <p:nvPr/>
          </p:nvSpPr>
          <p:spPr bwMode="auto">
            <a:xfrm>
              <a:off x="3930652" y="2232026"/>
              <a:ext cx="1166812" cy="1128714"/>
            </a:xfrm>
            <a:custGeom>
              <a:avLst/>
              <a:gdLst>
                <a:gd name="T0" fmla="*/ 373 w 542"/>
                <a:gd name="T1" fmla="*/ 238 h 526"/>
                <a:gd name="T2" fmla="*/ 373 w 542"/>
                <a:gd name="T3" fmla="*/ 238 h 526"/>
                <a:gd name="T4" fmla="*/ 178 w 542"/>
                <a:gd name="T5" fmla="*/ 339 h 526"/>
                <a:gd name="T6" fmla="*/ 173 w 542"/>
                <a:gd name="T7" fmla="*/ 345 h 526"/>
                <a:gd name="T8" fmla="*/ 198 w 542"/>
                <a:gd name="T9" fmla="*/ 526 h 526"/>
                <a:gd name="T10" fmla="*/ 315 w 542"/>
                <a:gd name="T11" fmla="*/ 526 h 526"/>
                <a:gd name="T12" fmla="*/ 327 w 542"/>
                <a:gd name="T13" fmla="*/ 457 h 526"/>
                <a:gd name="T14" fmla="*/ 542 w 542"/>
                <a:gd name="T15" fmla="*/ 236 h 526"/>
                <a:gd name="T16" fmla="*/ 542 w 542"/>
                <a:gd name="T17" fmla="*/ 236 h 526"/>
                <a:gd name="T18" fmla="*/ 272 w 542"/>
                <a:gd name="T19" fmla="*/ 3 h 526"/>
                <a:gd name="T20" fmla="*/ 0 w 542"/>
                <a:gd name="T21" fmla="*/ 123 h 526"/>
                <a:gd name="T22" fmla="*/ 102 w 542"/>
                <a:gd name="T23" fmla="*/ 236 h 526"/>
                <a:gd name="T24" fmla="*/ 269 w 542"/>
                <a:gd name="T25" fmla="*/ 159 h 526"/>
                <a:gd name="T26" fmla="*/ 373 w 542"/>
                <a:gd name="T27" fmla="*/ 238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42" h="526">
                  <a:moveTo>
                    <a:pt x="373" y="238"/>
                  </a:moveTo>
                  <a:cubicBezTo>
                    <a:pt x="373" y="238"/>
                    <a:pt x="373" y="238"/>
                    <a:pt x="373" y="238"/>
                  </a:cubicBezTo>
                  <a:cubicBezTo>
                    <a:pt x="373" y="296"/>
                    <a:pt x="319" y="333"/>
                    <a:pt x="178" y="339"/>
                  </a:cubicBezTo>
                  <a:cubicBezTo>
                    <a:pt x="173" y="345"/>
                    <a:pt x="173" y="345"/>
                    <a:pt x="173" y="345"/>
                  </a:cubicBezTo>
                  <a:cubicBezTo>
                    <a:pt x="198" y="526"/>
                    <a:pt x="198" y="526"/>
                    <a:pt x="198" y="526"/>
                  </a:cubicBezTo>
                  <a:cubicBezTo>
                    <a:pt x="315" y="526"/>
                    <a:pt x="315" y="526"/>
                    <a:pt x="315" y="526"/>
                  </a:cubicBezTo>
                  <a:cubicBezTo>
                    <a:pt x="327" y="457"/>
                    <a:pt x="327" y="457"/>
                    <a:pt x="327" y="457"/>
                  </a:cubicBezTo>
                  <a:cubicBezTo>
                    <a:pt x="446" y="436"/>
                    <a:pt x="542" y="378"/>
                    <a:pt x="542" y="236"/>
                  </a:cubicBezTo>
                  <a:cubicBezTo>
                    <a:pt x="542" y="236"/>
                    <a:pt x="542" y="236"/>
                    <a:pt x="542" y="236"/>
                  </a:cubicBezTo>
                  <a:cubicBezTo>
                    <a:pt x="542" y="88"/>
                    <a:pt x="433" y="3"/>
                    <a:pt x="272" y="3"/>
                  </a:cubicBezTo>
                  <a:cubicBezTo>
                    <a:pt x="168" y="0"/>
                    <a:pt x="68" y="44"/>
                    <a:pt x="0" y="123"/>
                  </a:cubicBezTo>
                  <a:cubicBezTo>
                    <a:pt x="102" y="236"/>
                    <a:pt x="102" y="236"/>
                    <a:pt x="102" y="236"/>
                  </a:cubicBezTo>
                  <a:cubicBezTo>
                    <a:pt x="145" y="188"/>
                    <a:pt x="205" y="160"/>
                    <a:pt x="269" y="159"/>
                  </a:cubicBezTo>
                  <a:cubicBezTo>
                    <a:pt x="336" y="159"/>
                    <a:pt x="373" y="188"/>
                    <a:pt x="373" y="238"/>
                  </a:cubicBez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IN"/>
            </a:p>
          </p:txBody>
        </p:sp>
        <p:sp>
          <p:nvSpPr>
            <p:cNvPr id="30" name="Rectangle 9">
              <a:extLst>
                <a:ext uri="{FF2B5EF4-FFF2-40B4-BE49-F238E27FC236}">
                  <a16:creationId xmlns:a16="http://schemas.microsoft.com/office/drawing/2014/main" id="{FC0D8B59-E3A8-C5F5-4378-2AE84423C974}"/>
                </a:ext>
              </a:extLst>
            </p:cNvPr>
            <p:cNvSpPr>
              <a:spLocks noChangeArrowheads="1"/>
            </p:cNvSpPr>
            <p:nvPr/>
          </p:nvSpPr>
          <p:spPr bwMode="auto">
            <a:xfrm>
              <a:off x="4279900" y="3549651"/>
              <a:ext cx="387351" cy="382587"/>
            </a:xfrm>
            <a:prstGeom prst="rect">
              <a:avLst/>
            </a:prstGeom>
            <a:solidFill>
              <a:schemeClr val="accent1"/>
            </a:solidFill>
            <a:ln w="9525">
              <a:noFill/>
              <a:miter lim="800000"/>
              <a:headEnd/>
              <a:tailEnd/>
            </a:ln>
          </p:spPr>
          <p:txBody>
            <a:bodyPr vert="horz" wrap="square" lIns="91440" tIns="45720" rIns="91440" bIns="45720" numCol="1" anchor="t" anchorCtr="0" compatLnSpc="1">
              <a:prstTxWarp prst="textNoShape">
                <a:avLst/>
              </a:prstTxWarp>
            </a:bodyPr>
            <a:lstStyle/>
            <a:p>
              <a:endParaRPr lang="en-IN"/>
            </a:p>
          </p:txBody>
        </p:sp>
      </p:grpSp>
      <p:sp>
        <p:nvSpPr>
          <p:cNvPr id="35" name="Subtitle 2">
            <a:extLst>
              <a:ext uri="{FF2B5EF4-FFF2-40B4-BE49-F238E27FC236}">
                <a16:creationId xmlns:a16="http://schemas.microsoft.com/office/drawing/2014/main" id="{0E024D77-3B21-592C-7E30-B3EF2D687BC5}"/>
              </a:ext>
            </a:extLst>
          </p:cNvPr>
          <p:cNvSpPr txBox="1">
            <a:spLocks noChangeArrowheads="1"/>
          </p:cNvSpPr>
          <p:nvPr/>
        </p:nvSpPr>
        <p:spPr bwMode="auto">
          <a:xfrm>
            <a:off x="2689273" y="4868738"/>
            <a:ext cx="3543794"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ts val="0"/>
              </a:spcBef>
              <a:spcAft>
                <a:spcPts val="600"/>
              </a:spcAft>
              <a:buFont typeface="Arial" panose="020B0604020202020204" pitchFamily="34" charset="0"/>
              <a:buNone/>
            </a:pPr>
            <a:r>
              <a:rPr lang="es-ES" altLang="en-US" sz="1400">
                <a:solidFill>
                  <a:schemeClr val="accent3">
                    <a:lumMod val="50000"/>
                  </a:schemeClr>
                </a:solidFill>
                <a:latin typeface="+mn-lt"/>
                <a:ea typeface="Lato Light" panose="020F0502020204030203" pitchFamily="34" charset="0"/>
                <a:cs typeface="Segoe UI" panose="020B0502040204020203" pitchFamily="34" charset="0"/>
              </a:rPr>
              <a:t>Se ha cotizado correctamente</a:t>
            </a:r>
          </a:p>
        </p:txBody>
      </p:sp>
      <p:sp>
        <p:nvSpPr>
          <p:cNvPr id="36" name="Subtitle 2">
            <a:extLst>
              <a:ext uri="{FF2B5EF4-FFF2-40B4-BE49-F238E27FC236}">
                <a16:creationId xmlns:a16="http://schemas.microsoft.com/office/drawing/2014/main" id="{478F2070-7D18-7251-DBBE-8FCCA9358D83}"/>
              </a:ext>
            </a:extLst>
          </p:cNvPr>
          <p:cNvSpPr txBox="1">
            <a:spLocks noChangeArrowheads="1"/>
          </p:cNvSpPr>
          <p:nvPr/>
        </p:nvSpPr>
        <p:spPr bwMode="auto">
          <a:xfrm>
            <a:off x="2689273" y="5190519"/>
            <a:ext cx="292048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400" b="0">
                <a:solidFill>
                  <a:schemeClr val="accent3">
                    <a:lumMod val="50000"/>
                  </a:schemeClr>
                </a:solidFill>
              </a:rPr>
              <a:t>No hay periodos que regularizar</a:t>
            </a:r>
          </a:p>
        </p:txBody>
      </p:sp>
      <p:sp>
        <p:nvSpPr>
          <p:cNvPr id="37" name="Rectangle 11">
            <a:extLst>
              <a:ext uri="{FF2B5EF4-FFF2-40B4-BE49-F238E27FC236}">
                <a16:creationId xmlns:a16="http://schemas.microsoft.com/office/drawing/2014/main" id="{8DF9D93B-3F20-AA43-E75F-B18781698139}"/>
              </a:ext>
            </a:extLst>
          </p:cNvPr>
          <p:cNvSpPr/>
          <p:nvPr/>
        </p:nvSpPr>
        <p:spPr>
          <a:xfrm>
            <a:off x="2131045" y="3582205"/>
            <a:ext cx="6199411" cy="323165"/>
          </a:xfrm>
          <a:prstGeom prst="rect">
            <a:avLst/>
          </a:prstGeom>
        </p:spPr>
        <p:txBody>
          <a:bodyPr wrap="square">
            <a:spAutoFit/>
          </a:bodyPr>
          <a:lstStyle/>
          <a:p>
            <a:pPr algn="just"/>
            <a:r>
              <a:rPr lang="es-ES" altLang="en-US" sz="1500">
                <a:solidFill>
                  <a:schemeClr val="tx1"/>
                </a:solidFill>
                <a:latin typeface="+mj-lt"/>
              </a:rPr>
              <a:t>Previsión de inicio de emisión, </a:t>
            </a:r>
            <a:r>
              <a:rPr lang="es-ES" altLang="en-US" sz="1500">
                <a:latin typeface="+mj-lt"/>
              </a:rPr>
              <a:t>segunda quincena d</a:t>
            </a:r>
            <a:r>
              <a:rPr lang="es-ES" altLang="en-US" sz="1500">
                <a:solidFill>
                  <a:schemeClr val="tx1"/>
                </a:solidFill>
                <a:latin typeface="+mj-lt"/>
              </a:rPr>
              <a:t>e noviembre de 2024</a:t>
            </a:r>
            <a:endParaRPr lang="es-ES" altLang="en-US" sz="1500">
              <a:latin typeface="+mj-lt"/>
            </a:endParaRPr>
          </a:p>
        </p:txBody>
      </p:sp>
      <p:sp>
        <p:nvSpPr>
          <p:cNvPr id="38" name="Subtitle 2">
            <a:extLst>
              <a:ext uri="{FF2B5EF4-FFF2-40B4-BE49-F238E27FC236}">
                <a16:creationId xmlns:a16="http://schemas.microsoft.com/office/drawing/2014/main" id="{D7F2434D-FA65-C722-6EDB-74D9E40A91B4}"/>
              </a:ext>
            </a:extLst>
          </p:cNvPr>
          <p:cNvSpPr txBox="1">
            <a:spLocks noChangeArrowheads="1"/>
          </p:cNvSpPr>
          <p:nvPr/>
        </p:nvSpPr>
        <p:spPr bwMode="auto">
          <a:xfrm>
            <a:off x="2689273" y="5512300"/>
            <a:ext cx="292048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400" b="1">
                <a:solidFill>
                  <a:schemeClr val="accent1"/>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0">
                <a:solidFill>
                  <a:schemeClr val="accent3">
                    <a:lumMod val="50000"/>
                  </a:schemeClr>
                </a:solidFill>
              </a:rPr>
              <a:t>Se ha cotizado por una BBCC superior a la determinada por rendimientos</a:t>
            </a:r>
          </a:p>
        </p:txBody>
      </p:sp>
      <p:sp>
        <p:nvSpPr>
          <p:cNvPr id="184" name="Subtitle 2">
            <a:extLst>
              <a:ext uri="{FF2B5EF4-FFF2-40B4-BE49-F238E27FC236}">
                <a16:creationId xmlns:a16="http://schemas.microsoft.com/office/drawing/2014/main" id="{4FFCFF6E-6E69-FDEC-C476-E2CF129E3008}"/>
              </a:ext>
            </a:extLst>
          </p:cNvPr>
          <p:cNvSpPr txBox="1">
            <a:spLocks noChangeArrowheads="1"/>
          </p:cNvSpPr>
          <p:nvPr/>
        </p:nvSpPr>
        <p:spPr bwMode="auto">
          <a:xfrm>
            <a:off x="708291" y="1929082"/>
            <a:ext cx="685613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2400" b="1">
                <a:solidFill>
                  <a:schemeClr val="accent5">
                    <a:lumMod val="75000"/>
                  </a:schemeClr>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sz="1800">
                <a:solidFill>
                  <a:schemeClr val="accent3">
                    <a:lumMod val="50000"/>
                  </a:schemeClr>
                </a:solidFill>
              </a:rPr>
              <a:t>Principales hitos</a:t>
            </a:r>
          </a:p>
        </p:txBody>
      </p:sp>
      <p:sp>
        <p:nvSpPr>
          <p:cNvPr id="185" name="Subtitle 2">
            <a:extLst>
              <a:ext uri="{FF2B5EF4-FFF2-40B4-BE49-F238E27FC236}">
                <a16:creationId xmlns:a16="http://schemas.microsoft.com/office/drawing/2014/main" id="{09C1CEF1-AA63-EE50-E93F-A27D45851EFA}"/>
              </a:ext>
            </a:extLst>
          </p:cNvPr>
          <p:cNvSpPr txBox="1">
            <a:spLocks noChangeArrowheads="1"/>
          </p:cNvSpPr>
          <p:nvPr/>
        </p:nvSpPr>
        <p:spPr bwMode="auto">
          <a:xfrm>
            <a:off x="2689273" y="6371305"/>
            <a:ext cx="315943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400" b="1">
                <a:solidFill>
                  <a:schemeClr val="accent1"/>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0">
                <a:solidFill>
                  <a:schemeClr val="accent3">
                    <a:lumMod val="50000"/>
                  </a:schemeClr>
                </a:solidFill>
              </a:rPr>
              <a:t>Se ha  cotizado por una BBCC inferior a la determinada por rendimientos</a:t>
            </a:r>
          </a:p>
        </p:txBody>
      </p:sp>
      <p:pic>
        <p:nvPicPr>
          <p:cNvPr id="187" name="Imagen 186">
            <a:extLst>
              <a:ext uri="{FF2B5EF4-FFF2-40B4-BE49-F238E27FC236}">
                <a16:creationId xmlns:a16="http://schemas.microsoft.com/office/drawing/2014/main" id="{BB97F67F-C280-030D-9011-6AD41FDD9432}"/>
              </a:ext>
            </a:extLst>
          </p:cNvPr>
          <p:cNvPicPr>
            <a:picLocks noChangeAspect="1"/>
          </p:cNvPicPr>
          <p:nvPr/>
        </p:nvPicPr>
        <p:blipFill>
          <a:blip r:embed="rId3"/>
          <a:stretch>
            <a:fillRect/>
          </a:stretch>
        </p:blipFill>
        <p:spPr>
          <a:xfrm>
            <a:off x="771243" y="2094467"/>
            <a:ext cx="1660077" cy="1628240"/>
          </a:xfrm>
          <a:prstGeom prst="rect">
            <a:avLst/>
          </a:prstGeom>
        </p:spPr>
      </p:pic>
      <p:pic>
        <p:nvPicPr>
          <p:cNvPr id="188" name="Imagen 187">
            <a:extLst>
              <a:ext uri="{FF2B5EF4-FFF2-40B4-BE49-F238E27FC236}">
                <a16:creationId xmlns:a16="http://schemas.microsoft.com/office/drawing/2014/main" id="{C2B62303-6101-F1D4-9E49-E3091187918B}"/>
              </a:ext>
            </a:extLst>
          </p:cNvPr>
          <p:cNvPicPr>
            <a:picLocks noChangeAspect="1"/>
          </p:cNvPicPr>
          <p:nvPr/>
        </p:nvPicPr>
        <p:blipFill>
          <a:blip r:embed="rId4"/>
          <a:stretch>
            <a:fillRect/>
          </a:stretch>
        </p:blipFill>
        <p:spPr>
          <a:xfrm>
            <a:off x="725695" y="3056879"/>
            <a:ext cx="1751172" cy="1736660"/>
          </a:xfrm>
          <a:prstGeom prst="rect">
            <a:avLst/>
          </a:prstGeom>
        </p:spPr>
      </p:pic>
      <p:pic>
        <p:nvPicPr>
          <p:cNvPr id="189" name="Imagen 188">
            <a:extLst>
              <a:ext uri="{FF2B5EF4-FFF2-40B4-BE49-F238E27FC236}">
                <a16:creationId xmlns:a16="http://schemas.microsoft.com/office/drawing/2014/main" id="{ABB26DB3-CD1C-8B74-6068-564EADA60FC5}"/>
              </a:ext>
            </a:extLst>
          </p:cNvPr>
          <p:cNvPicPr>
            <a:picLocks noChangeAspect="1"/>
          </p:cNvPicPr>
          <p:nvPr/>
        </p:nvPicPr>
        <p:blipFill>
          <a:blip r:embed="rId5"/>
          <a:stretch>
            <a:fillRect/>
          </a:stretch>
        </p:blipFill>
        <p:spPr>
          <a:xfrm>
            <a:off x="696515" y="4335953"/>
            <a:ext cx="1809532" cy="1779786"/>
          </a:xfrm>
          <a:prstGeom prst="rect">
            <a:avLst/>
          </a:prstGeom>
        </p:spPr>
      </p:pic>
      <p:sp>
        <p:nvSpPr>
          <p:cNvPr id="190" name="Rectangle 11">
            <a:extLst>
              <a:ext uri="{FF2B5EF4-FFF2-40B4-BE49-F238E27FC236}">
                <a16:creationId xmlns:a16="http://schemas.microsoft.com/office/drawing/2014/main" id="{66B51532-8E42-FFF0-102E-0F4858BA67DF}"/>
              </a:ext>
            </a:extLst>
          </p:cNvPr>
          <p:cNvSpPr/>
          <p:nvPr/>
        </p:nvSpPr>
        <p:spPr>
          <a:xfrm>
            <a:off x="6722616" y="4786196"/>
            <a:ext cx="4415881" cy="307777"/>
          </a:xfrm>
          <a:prstGeom prst="rect">
            <a:avLst/>
          </a:prstGeom>
        </p:spPr>
        <p:txBody>
          <a:bodyPr wrap="square">
            <a:spAutoFit/>
          </a:bodyPr>
          <a:lstStyle/>
          <a:p>
            <a:pPr algn="just"/>
            <a:r>
              <a:rPr lang="es-ES" altLang="en-US" sz="1400">
                <a:solidFill>
                  <a:schemeClr val="tx1"/>
                </a:solidFill>
                <a:latin typeface="+mn-lt"/>
              </a:rPr>
              <a:t>A partir de la segunda quincena de noviembre de 2024</a:t>
            </a:r>
            <a:endParaRPr lang="es-ES" altLang="en-US" sz="1400"/>
          </a:p>
        </p:txBody>
      </p:sp>
      <p:sp>
        <p:nvSpPr>
          <p:cNvPr id="191" name="Rectangle 11">
            <a:extLst>
              <a:ext uri="{FF2B5EF4-FFF2-40B4-BE49-F238E27FC236}">
                <a16:creationId xmlns:a16="http://schemas.microsoft.com/office/drawing/2014/main" id="{C97945DA-C15C-1BDD-CF09-C23F6304E329}"/>
              </a:ext>
            </a:extLst>
          </p:cNvPr>
          <p:cNvSpPr/>
          <p:nvPr/>
        </p:nvSpPr>
        <p:spPr>
          <a:xfrm>
            <a:off x="2131045" y="4539853"/>
            <a:ext cx="2920481" cy="323165"/>
          </a:xfrm>
          <a:prstGeom prst="rect">
            <a:avLst/>
          </a:prstGeom>
        </p:spPr>
        <p:txBody>
          <a:bodyPr wrap="square">
            <a:spAutoFit/>
          </a:bodyPr>
          <a:lstStyle/>
          <a:p>
            <a:pPr algn="just"/>
            <a:r>
              <a:rPr lang="es-ES" altLang="en-US" sz="1500">
                <a:solidFill>
                  <a:schemeClr val="tx1"/>
                </a:solidFill>
                <a:latin typeface="+mj-lt"/>
              </a:rPr>
              <a:t>Previsión de inicio de emisión:</a:t>
            </a:r>
            <a:endParaRPr lang="es-ES" altLang="en-US" sz="1500">
              <a:latin typeface="+mj-lt"/>
            </a:endParaRPr>
          </a:p>
        </p:txBody>
      </p:sp>
      <p:sp>
        <p:nvSpPr>
          <p:cNvPr id="192" name="Rectangle 11">
            <a:extLst>
              <a:ext uri="{FF2B5EF4-FFF2-40B4-BE49-F238E27FC236}">
                <a16:creationId xmlns:a16="http://schemas.microsoft.com/office/drawing/2014/main" id="{01E1FFEE-F9DA-6C1E-EFA8-969BD1DAAF31}"/>
              </a:ext>
            </a:extLst>
          </p:cNvPr>
          <p:cNvSpPr/>
          <p:nvPr/>
        </p:nvSpPr>
        <p:spPr>
          <a:xfrm>
            <a:off x="6722617" y="5570116"/>
            <a:ext cx="4157552" cy="307777"/>
          </a:xfrm>
          <a:prstGeom prst="rect">
            <a:avLst/>
          </a:prstGeom>
        </p:spPr>
        <p:txBody>
          <a:bodyPr wrap="square">
            <a:spAutoFit/>
          </a:bodyPr>
          <a:lstStyle/>
          <a:p>
            <a:pPr algn="just"/>
            <a:r>
              <a:rPr lang="es-ES" altLang="en-US" sz="1400">
                <a:solidFill>
                  <a:schemeClr val="tx1"/>
                </a:solidFill>
                <a:latin typeface="+mn-lt"/>
              </a:rPr>
              <a:t>A partir de la segunda quincena </a:t>
            </a:r>
            <a:r>
              <a:rPr lang="es-ES" altLang="en-US" sz="1400"/>
              <a:t>de enero de 2025</a:t>
            </a:r>
          </a:p>
        </p:txBody>
      </p:sp>
      <p:sp>
        <p:nvSpPr>
          <p:cNvPr id="193" name="Rectangle 11">
            <a:extLst>
              <a:ext uri="{FF2B5EF4-FFF2-40B4-BE49-F238E27FC236}">
                <a16:creationId xmlns:a16="http://schemas.microsoft.com/office/drawing/2014/main" id="{5AE6E7C2-E3EF-5DD3-78F6-4DBC56EED55B}"/>
              </a:ext>
            </a:extLst>
          </p:cNvPr>
          <p:cNvSpPr/>
          <p:nvPr/>
        </p:nvSpPr>
        <p:spPr>
          <a:xfrm>
            <a:off x="6722617" y="6354034"/>
            <a:ext cx="3635170" cy="307777"/>
          </a:xfrm>
          <a:prstGeom prst="rect">
            <a:avLst/>
          </a:prstGeom>
        </p:spPr>
        <p:txBody>
          <a:bodyPr wrap="square">
            <a:spAutoFit/>
          </a:bodyPr>
          <a:lstStyle/>
          <a:p>
            <a:pPr algn="just"/>
            <a:r>
              <a:rPr lang="es-ES" altLang="en-US" sz="1400">
                <a:solidFill>
                  <a:schemeClr val="tx1"/>
                </a:solidFill>
                <a:latin typeface="+mn-lt"/>
              </a:rPr>
              <a:t>A partir marzo de 2025</a:t>
            </a:r>
            <a:endParaRPr lang="es-ES" altLang="en-US" sz="1400"/>
          </a:p>
        </p:txBody>
      </p:sp>
      <p:sp>
        <p:nvSpPr>
          <p:cNvPr id="195" name="Rectangle 11">
            <a:extLst>
              <a:ext uri="{FF2B5EF4-FFF2-40B4-BE49-F238E27FC236}">
                <a16:creationId xmlns:a16="http://schemas.microsoft.com/office/drawing/2014/main" id="{1BB98186-7255-2F2B-05A9-8D75BD3CBE80}"/>
              </a:ext>
            </a:extLst>
          </p:cNvPr>
          <p:cNvSpPr/>
          <p:nvPr/>
        </p:nvSpPr>
        <p:spPr>
          <a:xfrm>
            <a:off x="6722616" y="5178156"/>
            <a:ext cx="4415881" cy="307777"/>
          </a:xfrm>
          <a:prstGeom prst="rect">
            <a:avLst/>
          </a:prstGeom>
        </p:spPr>
        <p:txBody>
          <a:bodyPr wrap="square">
            <a:spAutoFit/>
          </a:bodyPr>
          <a:lstStyle/>
          <a:p>
            <a:pPr algn="just"/>
            <a:r>
              <a:rPr lang="es-ES" altLang="en-US" sz="1400">
                <a:solidFill>
                  <a:schemeClr val="tx1"/>
                </a:solidFill>
                <a:latin typeface="+mn-lt"/>
              </a:rPr>
              <a:t>A partir de la segunda quincena de noviembre de 2024</a:t>
            </a:r>
            <a:endParaRPr lang="es-ES" altLang="en-US" sz="1400"/>
          </a:p>
        </p:txBody>
      </p:sp>
      <p:sp>
        <p:nvSpPr>
          <p:cNvPr id="196" name="Isosceles Triangle 8">
            <a:extLst>
              <a:ext uri="{FF2B5EF4-FFF2-40B4-BE49-F238E27FC236}">
                <a16:creationId xmlns:a16="http://schemas.microsoft.com/office/drawing/2014/main" id="{099544CA-69D9-1EB6-F662-F92CFDC31F59}"/>
              </a:ext>
            </a:extLst>
          </p:cNvPr>
          <p:cNvSpPr/>
          <p:nvPr/>
        </p:nvSpPr>
        <p:spPr>
          <a:xfrm rot="5400000">
            <a:off x="2507889" y="4921859"/>
            <a:ext cx="121928" cy="10969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197" name="Isosceles Triangle 8">
            <a:extLst>
              <a:ext uri="{FF2B5EF4-FFF2-40B4-BE49-F238E27FC236}">
                <a16:creationId xmlns:a16="http://schemas.microsoft.com/office/drawing/2014/main" id="{822F60E0-3E45-DD1E-4949-93D30007B97D}"/>
              </a:ext>
            </a:extLst>
          </p:cNvPr>
          <p:cNvSpPr/>
          <p:nvPr/>
        </p:nvSpPr>
        <p:spPr>
          <a:xfrm rot="5400000">
            <a:off x="2507889" y="5236450"/>
            <a:ext cx="121928" cy="10969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198" name="Isosceles Triangle 8">
            <a:extLst>
              <a:ext uri="{FF2B5EF4-FFF2-40B4-BE49-F238E27FC236}">
                <a16:creationId xmlns:a16="http://schemas.microsoft.com/office/drawing/2014/main" id="{C7947B9E-6264-8A64-9448-4C2C6B809183}"/>
              </a:ext>
            </a:extLst>
          </p:cNvPr>
          <p:cNvSpPr/>
          <p:nvPr/>
        </p:nvSpPr>
        <p:spPr>
          <a:xfrm rot="5400000">
            <a:off x="2507889" y="5566385"/>
            <a:ext cx="121928" cy="10969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sp>
        <p:nvSpPr>
          <p:cNvPr id="199" name="Isosceles Triangle 8">
            <a:extLst>
              <a:ext uri="{FF2B5EF4-FFF2-40B4-BE49-F238E27FC236}">
                <a16:creationId xmlns:a16="http://schemas.microsoft.com/office/drawing/2014/main" id="{B4C6F86A-D0EE-5D32-6D13-E6B319B2E9FA}"/>
              </a:ext>
            </a:extLst>
          </p:cNvPr>
          <p:cNvSpPr/>
          <p:nvPr/>
        </p:nvSpPr>
        <p:spPr>
          <a:xfrm rot="5400000">
            <a:off x="2507889" y="6412315"/>
            <a:ext cx="121928" cy="10969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cxnSp>
        <p:nvCxnSpPr>
          <p:cNvPr id="201" name="Conector recto 200">
            <a:extLst>
              <a:ext uri="{FF2B5EF4-FFF2-40B4-BE49-F238E27FC236}">
                <a16:creationId xmlns:a16="http://schemas.microsoft.com/office/drawing/2014/main" id="{5643FC79-DE9E-B0D5-1D24-739B6063C7DC}"/>
              </a:ext>
            </a:extLst>
          </p:cNvPr>
          <p:cNvCxnSpPr>
            <a:cxnSpLocks/>
          </p:cNvCxnSpPr>
          <p:nvPr/>
        </p:nvCxnSpPr>
        <p:spPr>
          <a:xfrm>
            <a:off x="5138617" y="4964530"/>
            <a:ext cx="1584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3" name="Conector recto 202">
            <a:extLst>
              <a:ext uri="{FF2B5EF4-FFF2-40B4-BE49-F238E27FC236}">
                <a16:creationId xmlns:a16="http://schemas.microsoft.com/office/drawing/2014/main" id="{5E17AAE0-FA2A-C97B-DA59-31DCF0D0805F}"/>
              </a:ext>
            </a:extLst>
          </p:cNvPr>
          <p:cNvCxnSpPr>
            <a:cxnSpLocks/>
          </p:cNvCxnSpPr>
          <p:nvPr/>
        </p:nvCxnSpPr>
        <p:spPr>
          <a:xfrm>
            <a:off x="5730562" y="5736226"/>
            <a:ext cx="9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4" name="Conector recto 203">
            <a:extLst>
              <a:ext uri="{FF2B5EF4-FFF2-40B4-BE49-F238E27FC236}">
                <a16:creationId xmlns:a16="http://schemas.microsoft.com/office/drawing/2014/main" id="{0898A303-A61D-C0BD-2E1D-5CEDCB437224}"/>
              </a:ext>
            </a:extLst>
          </p:cNvPr>
          <p:cNvCxnSpPr>
            <a:cxnSpLocks/>
          </p:cNvCxnSpPr>
          <p:nvPr/>
        </p:nvCxnSpPr>
        <p:spPr>
          <a:xfrm>
            <a:off x="5730562" y="6507923"/>
            <a:ext cx="900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9" name="Conector recto 208">
            <a:extLst>
              <a:ext uri="{FF2B5EF4-FFF2-40B4-BE49-F238E27FC236}">
                <a16:creationId xmlns:a16="http://schemas.microsoft.com/office/drawing/2014/main" id="{D54C3697-3E3B-7DF4-0F5D-C0CABFDB2694}"/>
              </a:ext>
            </a:extLst>
          </p:cNvPr>
          <p:cNvCxnSpPr>
            <a:cxnSpLocks/>
          </p:cNvCxnSpPr>
          <p:nvPr/>
        </p:nvCxnSpPr>
        <p:spPr>
          <a:xfrm>
            <a:off x="5138617" y="5350378"/>
            <a:ext cx="1584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0" name="Subtitle 2">
            <a:extLst>
              <a:ext uri="{FF2B5EF4-FFF2-40B4-BE49-F238E27FC236}">
                <a16:creationId xmlns:a16="http://schemas.microsoft.com/office/drawing/2014/main" id="{5480E9D1-02F4-6732-997D-874C1D7C6919}"/>
              </a:ext>
            </a:extLst>
          </p:cNvPr>
          <p:cNvSpPr txBox="1">
            <a:spLocks noChangeArrowheads="1"/>
          </p:cNvSpPr>
          <p:nvPr/>
        </p:nvSpPr>
        <p:spPr bwMode="auto">
          <a:xfrm>
            <a:off x="2684988" y="6049524"/>
            <a:ext cx="2920482"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0"/>
              </a:spcBef>
              <a:spcAft>
                <a:spcPts val="600"/>
              </a:spcAft>
              <a:buFont typeface="Arial" panose="020B0604020202020204" pitchFamily="34" charset="0"/>
              <a:buNone/>
              <a:defRPr sz="1400" b="1">
                <a:solidFill>
                  <a:schemeClr val="accent1"/>
                </a:solidFill>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r>
              <a:rPr lang="es-ES" altLang="en-US" b="0">
                <a:solidFill>
                  <a:schemeClr val="accent3">
                    <a:lumMod val="50000"/>
                  </a:schemeClr>
                </a:solidFill>
              </a:rPr>
              <a:t>No hay información de rendimientos</a:t>
            </a:r>
          </a:p>
        </p:txBody>
      </p:sp>
      <p:sp>
        <p:nvSpPr>
          <p:cNvPr id="211" name="Isosceles Triangle 8">
            <a:extLst>
              <a:ext uri="{FF2B5EF4-FFF2-40B4-BE49-F238E27FC236}">
                <a16:creationId xmlns:a16="http://schemas.microsoft.com/office/drawing/2014/main" id="{D1B26D27-2826-70B9-C598-72E00C26C678}"/>
              </a:ext>
            </a:extLst>
          </p:cNvPr>
          <p:cNvSpPr/>
          <p:nvPr/>
        </p:nvSpPr>
        <p:spPr>
          <a:xfrm rot="5400000">
            <a:off x="2507889" y="6129503"/>
            <a:ext cx="121928" cy="109698"/>
          </a:xfrm>
          <a:prstGeom prst="triangle">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cxnSp>
        <p:nvCxnSpPr>
          <p:cNvPr id="212" name="Conector recto 211">
            <a:extLst>
              <a:ext uri="{FF2B5EF4-FFF2-40B4-BE49-F238E27FC236}">
                <a16:creationId xmlns:a16="http://schemas.microsoft.com/office/drawing/2014/main" id="{81D99ED1-2A32-835C-9B0D-8682DB476756}"/>
              </a:ext>
            </a:extLst>
          </p:cNvPr>
          <p:cNvCxnSpPr>
            <a:cxnSpLocks/>
          </p:cNvCxnSpPr>
          <p:nvPr/>
        </p:nvCxnSpPr>
        <p:spPr>
          <a:xfrm>
            <a:off x="5730562" y="6122074"/>
            <a:ext cx="900000" cy="0"/>
          </a:xfrm>
          <a:prstGeom prst="line">
            <a:avLst/>
          </a:prstGeom>
        </p:spPr>
        <p:style>
          <a:lnRef idx="1">
            <a:schemeClr val="accent1"/>
          </a:lnRef>
          <a:fillRef idx="0">
            <a:schemeClr val="accent1"/>
          </a:fillRef>
          <a:effectRef idx="0">
            <a:schemeClr val="accent1"/>
          </a:effectRef>
          <a:fontRef idx="minor">
            <a:schemeClr val="tx1"/>
          </a:fontRef>
        </p:style>
      </p:cxnSp>
      <p:sp>
        <p:nvSpPr>
          <p:cNvPr id="213" name="Rectangle 11">
            <a:extLst>
              <a:ext uri="{FF2B5EF4-FFF2-40B4-BE49-F238E27FC236}">
                <a16:creationId xmlns:a16="http://schemas.microsoft.com/office/drawing/2014/main" id="{D5674C56-E0D4-FCA2-BDE5-D2F4084E45D2}"/>
              </a:ext>
            </a:extLst>
          </p:cNvPr>
          <p:cNvSpPr/>
          <p:nvPr/>
        </p:nvSpPr>
        <p:spPr>
          <a:xfrm>
            <a:off x="6755653" y="5962075"/>
            <a:ext cx="4382843" cy="307777"/>
          </a:xfrm>
          <a:prstGeom prst="rect">
            <a:avLst/>
          </a:prstGeom>
        </p:spPr>
        <p:txBody>
          <a:bodyPr wrap="square">
            <a:spAutoFit/>
          </a:bodyPr>
          <a:lstStyle/>
          <a:p>
            <a:pPr algn="just"/>
            <a:r>
              <a:rPr lang="es-ES" altLang="en-US" sz="1400">
                <a:solidFill>
                  <a:schemeClr val="tx1"/>
                </a:solidFill>
                <a:latin typeface="+mn-lt"/>
              </a:rPr>
              <a:t>A partir de la segunda quincena </a:t>
            </a:r>
            <a:r>
              <a:rPr lang="es-ES" altLang="en-US" sz="1400"/>
              <a:t>de enero de 2025</a:t>
            </a:r>
          </a:p>
        </p:txBody>
      </p:sp>
      <p:sp>
        <p:nvSpPr>
          <p:cNvPr id="214" name="Rectángulo: esquinas redondeadas 213">
            <a:extLst>
              <a:ext uri="{FF2B5EF4-FFF2-40B4-BE49-F238E27FC236}">
                <a16:creationId xmlns:a16="http://schemas.microsoft.com/office/drawing/2014/main" id="{D430C4F6-24DD-6CFD-54FF-0BFBE1F00790}"/>
              </a:ext>
            </a:extLst>
          </p:cNvPr>
          <p:cNvSpPr/>
          <p:nvPr/>
        </p:nvSpPr>
        <p:spPr>
          <a:xfrm>
            <a:off x="8498600" y="2882380"/>
            <a:ext cx="3048804" cy="861774"/>
          </a:xfrm>
          <a:prstGeom prst="roundRect">
            <a:avLst/>
          </a:prstGeom>
          <a:solidFill>
            <a:schemeClr val="tx2">
              <a:lumMod val="20000"/>
              <a:lumOff val="80000"/>
            </a:schemeClr>
          </a:solidFill>
          <a:ln>
            <a:solidFill>
              <a:schemeClr val="bg1">
                <a:lumMod val="8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 sz="17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15" name="CuadroTexto 214">
            <a:extLst>
              <a:ext uri="{FF2B5EF4-FFF2-40B4-BE49-F238E27FC236}">
                <a16:creationId xmlns:a16="http://schemas.microsoft.com/office/drawing/2014/main" id="{39475BED-0910-0678-F2B0-13BDFF72541A}"/>
              </a:ext>
            </a:extLst>
          </p:cNvPr>
          <p:cNvSpPr txBox="1"/>
          <p:nvPr/>
        </p:nvSpPr>
        <p:spPr>
          <a:xfrm>
            <a:off x="8748221" y="2953710"/>
            <a:ext cx="2980294" cy="724942"/>
          </a:xfrm>
          <a:prstGeom prst="rect">
            <a:avLst/>
          </a:prstGeom>
          <a:noFill/>
        </p:spPr>
        <p:txBody>
          <a:bodyPr wrap="square">
            <a:spAutoFit/>
          </a:bodyPr>
          <a:lstStyle/>
          <a:p>
            <a:pPr lvl="0">
              <a:lnSpc>
                <a:spcPct val="107000"/>
              </a:lnSpc>
              <a:buNone/>
            </a:pPr>
            <a:r>
              <a:rPr lang="es-ES" sz="1300">
                <a:ea typeface="Calibri Light" panose="020F0302020204030204" pitchFamily="34" charset="0"/>
              </a:rPr>
              <a:t>Los periodos de emisión de las notificaciones pueden sufrir modificaciones</a:t>
            </a:r>
          </a:p>
        </p:txBody>
      </p:sp>
      <p:sp>
        <p:nvSpPr>
          <p:cNvPr id="216" name="Rectángulo 215">
            <a:extLst>
              <a:ext uri="{FF2B5EF4-FFF2-40B4-BE49-F238E27FC236}">
                <a16:creationId xmlns:a16="http://schemas.microsoft.com/office/drawing/2014/main" id="{90BEAAE1-C171-CECE-D2C5-7EB10CD611CC}"/>
              </a:ext>
            </a:extLst>
          </p:cNvPr>
          <p:cNvSpPr/>
          <p:nvPr/>
        </p:nvSpPr>
        <p:spPr>
          <a:xfrm>
            <a:off x="10911243" y="2317483"/>
            <a:ext cx="636160" cy="1323439"/>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8000" b="1" i="0" u="none" strike="noStrike" kern="1200" cap="none" spc="0" normalizeH="0" baseline="0" noProof="0">
                <a:ln w="22225">
                  <a:solidFill>
                    <a:schemeClr val="tx2">
                      <a:lumMod val="60000"/>
                      <a:lumOff val="40000"/>
                    </a:schemeClr>
                  </a:solidFill>
                  <a:prstDash val="solid"/>
                </a:ln>
                <a:solidFill>
                  <a:schemeClr val="tx2">
                    <a:lumMod val="40000"/>
                    <a:lumOff val="60000"/>
                  </a:schemeClr>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171835774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FEA7DD0-63AC-007C-48BE-2B64B084B588}"/>
              </a:ext>
            </a:extLst>
          </p:cNvPr>
          <p:cNvSpPr txBox="1">
            <a:spLocks/>
          </p:cNvSpPr>
          <p:nvPr/>
        </p:nvSpPr>
        <p:spPr>
          <a:xfrm>
            <a:off x="1278101" y="2421721"/>
            <a:ext cx="4752000" cy="295952"/>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500" b="0" i="0" u="none" strike="noStrike" kern="1200" cap="all" spc="100" normalizeH="0" baseline="0" noProof="0">
                <a:ln>
                  <a:noFill/>
                </a:ln>
                <a:solidFill>
                  <a:schemeClr val="tx1"/>
                </a:solidFill>
                <a:effectLst/>
                <a:uLnTx/>
                <a:uFillTx/>
                <a:latin typeface="+mn-lt"/>
                <a:ea typeface="+mj-ea"/>
                <a:cs typeface="Arial"/>
              </a:rPr>
              <a:t>MODELO TA R AA </a:t>
            </a:r>
            <a:r>
              <a:rPr lang="es-ES" sz="1500" err="1">
                <a:solidFill>
                  <a:schemeClr val="tx1"/>
                </a:solidFill>
                <a:latin typeface="+mn-lt"/>
              </a:rPr>
              <a:t>xxn</a:t>
            </a:r>
            <a:endParaRPr kumimoji="0" lang="es-ES" sz="1500" b="0" i="0" u="none" strike="noStrike" kern="1200" cap="all" spc="100" normalizeH="0" baseline="0" noProof="0">
              <a:ln>
                <a:noFill/>
              </a:ln>
              <a:solidFill>
                <a:schemeClr val="tx1"/>
              </a:solidFill>
              <a:effectLst/>
              <a:uLnTx/>
              <a:uFillTx/>
              <a:latin typeface="+mn-lt"/>
              <a:ea typeface="+mj-ea"/>
              <a:cs typeface="Arial"/>
            </a:endParaRPr>
          </a:p>
        </p:txBody>
      </p:sp>
      <p:sp>
        <p:nvSpPr>
          <p:cNvPr id="4" name="Título 1">
            <a:extLst>
              <a:ext uri="{FF2B5EF4-FFF2-40B4-BE49-F238E27FC236}">
                <a16:creationId xmlns:a16="http://schemas.microsoft.com/office/drawing/2014/main" id="{73AFA149-AF3E-7495-08DF-6E6FF9AB19AE}"/>
              </a:ext>
            </a:extLst>
          </p:cNvPr>
          <p:cNvSpPr txBox="1">
            <a:spLocks/>
          </p:cNvSpPr>
          <p:nvPr/>
        </p:nvSpPr>
        <p:spPr>
          <a:xfrm>
            <a:off x="837896" y="2108435"/>
            <a:ext cx="4752000" cy="360000"/>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600" b="1">
                <a:solidFill>
                  <a:schemeClr val="accent2"/>
                </a:solidFill>
                <a:latin typeface="+mn-lt"/>
              </a:rPr>
              <a:t>Modelo de resolución</a:t>
            </a:r>
            <a:endParaRPr kumimoji="0" lang="es-ES" sz="1600" b="1" i="0" u="none" strike="noStrike" kern="1200" cap="all" spc="100" normalizeH="0" baseline="0" noProof="0">
              <a:ln>
                <a:noFill/>
              </a:ln>
              <a:solidFill>
                <a:schemeClr val="accent2"/>
              </a:solidFill>
              <a:effectLst/>
              <a:uLnTx/>
              <a:uFillTx/>
              <a:latin typeface="+mn-lt"/>
              <a:ea typeface="+mj-ea"/>
              <a:cs typeface="Arial"/>
            </a:endParaRPr>
          </a:p>
        </p:txBody>
      </p:sp>
      <p:sp>
        <p:nvSpPr>
          <p:cNvPr id="5" name="Título 1">
            <a:extLst>
              <a:ext uri="{FF2B5EF4-FFF2-40B4-BE49-F238E27FC236}">
                <a16:creationId xmlns:a16="http://schemas.microsoft.com/office/drawing/2014/main" id="{1EB8B1C4-23CF-85F0-3B75-996AB93CB44B}"/>
              </a:ext>
            </a:extLst>
          </p:cNvPr>
          <p:cNvSpPr txBox="1">
            <a:spLocks/>
          </p:cNvSpPr>
          <p:nvPr/>
        </p:nvSpPr>
        <p:spPr>
          <a:xfrm>
            <a:off x="837896" y="5087577"/>
            <a:ext cx="4752000" cy="360000"/>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600" b="1">
                <a:solidFill>
                  <a:schemeClr val="accent2"/>
                </a:solidFill>
                <a:latin typeface="+mn-lt"/>
              </a:rPr>
              <a:t>Modelo de trámite de audiencia</a:t>
            </a:r>
            <a:endParaRPr kumimoji="0" lang="es-ES" sz="1600" b="1" i="0" u="none" strike="noStrike" kern="1200" cap="all" spc="100" normalizeH="0" baseline="0" noProof="0">
              <a:ln>
                <a:noFill/>
              </a:ln>
              <a:solidFill>
                <a:schemeClr val="accent2"/>
              </a:solidFill>
              <a:effectLst/>
              <a:uLnTx/>
              <a:uFillTx/>
              <a:latin typeface="+mn-lt"/>
              <a:ea typeface="+mj-ea"/>
              <a:cs typeface="Arial"/>
            </a:endParaRPr>
          </a:p>
        </p:txBody>
      </p:sp>
      <p:sp>
        <p:nvSpPr>
          <p:cNvPr id="8" name="Título 1">
            <a:extLst>
              <a:ext uri="{FF2B5EF4-FFF2-40B4-BE49-F238E27FC236}">
                <a16:creationId xmlns:a16="http://schemas.microsoft.com/office/drawing/2014/main" id="{32B81C48-C078-C669-BB92-090080B55C51}"/>
              </a:ext>
            </a:extLst>
          </p:cNvPr>
          <p:cNvSpPr txBox="1">
            <a:spLocks/>
          </p:cNvSpPr>
          <p:nvPr/>
        </p:nvSpPr>
        <p:spPr>
          <a:xfrm>
            <a:off x="1278101" y="5435420"/>
            <a:ext cx="4744051" cy="290414"/>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500" b="0" i="0" u="none" strike="noStrike" kern="1200" cap="all" spc="100" normalizeH="0" baseline="0" noProof="0">
                <a:ln>
                  <a:noFill/>
                </a:ln>
                <a:solidFill>
                  <a:schemeClr val="tx1"/>
                </a:solidFill>
                <a:effectLst/>
                <a:uLnTx/>
                <a:uFillTx/>
                <a:latin typeface="+mn-lt"/>
                <a:ea typeface="+mj-ea"/>
                <a:cs typeface="Arial"/>
              </a:rPr>
              <a:t>MODELO TA U AA </a:t>
            </a:r>
            <a:r>
              <a:rPr kumimoji="0" lang="es-ES" sz="1500" b="0" i="0" u="none" strike="noStrike" kern="1200" cap="all" spc="100" normalizeH="0" baseline="0" noProof="0" err="1">
                <a:ln>
                  <a:noFill/>
                </a:ln>
                <a:solidFill>
                  <a:schemeClr val="tx1"/>
                </a:solidFill>
                <a:effectLst/>
                <a:uLnTx/>
                <a:uFillTx/>
                <a:latin typeface="+mn-lt"/>
                <a:ea typeface="+mj-ea"/>
                <a:cs typeface="Arial"/>
              </a:rPr>
              <a:t>xxx</a:t>
            </a:r>
            <a:endParaRPr kumimoji="0" lang="es-ES" sz="1500" b="0" i="0" u="none" strike="noStrike" kern="1200" cap="all" spc="100" normalizeH="0" baseline="0" noProof="0">
              <a:ln>
                <a:noFill/>
              </a:ln>
              <a:solidFill>
                <a:schemeClr val="tx1"/>
              </a:solidFill>
              <a:effectLst/>
              <a:uLnTx/>
              <a:uFillTx/>
              <a:latin typeface="+mn-lt"/>
              <a:ea typeface="+mj-ea"/>
              <a:cs typeface="Arial"/>
            </a:endParaRPr>
          </a:p>
        </p:txBody>
      </p:sp>
      <p:sp>
        <p:nvSpPr>
          <p:cNvPr id="9" name="Rectángulo 8">
            <a:extLst>
              <a:ext uri="{FF2B5EF4-FFF2-40B4-BE49-F238E27FC236}">
                <a16:creationId xmlns:a16="http://schemas.microsoft.com/office/drawing/2014/main" id="{AF376E05-B2E9-EA14-FFA8-1D38027BEA18}"/>
              </a:ext>
            </a:extLst>
          </p:cNvPr>
          <p:cNvSpPr/>
          <p:nvPr/>
        </p:nvSpPr>
        <p:spPr>
          <a:xfrm>
            <a:off x="2417041" y="2456192"/>
            <a:ext cx="216000" cy="303955"/>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0" name="Rectángulo 9">
            <a:extLst>
              <a:ext uri="{FF2B5EF4-FFF2-40B4-BE49-F238E27FC236}">
                <a16:creationId xmlns:a16="http://schemas.microsoft.com/office/drawing/2014/main" id="{52C3FC0E-C095-0022-AC68-BB58088352B5}"/>
              </a:ext>
            </a:extLst>
          </p:cNvPr>
          <p:cNvSpPr/>
          <p:nvPr/>
        </p:nvSpPr>
        <p:spPr>
          <a:xfrm>
            <a:off x="2655558" y="2456192"/>
            <a:ext cx="252000" cy="303955"/>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Rectángulo 10">
            <a:extLst>
              <a:ext uri="{FF2B5EF4-FFF2-40B4-BE49-F238E27FC236}">
                <a16:creationId xmlns:a16="http://schemas.microsoft.com/office/drawing/2014/main" id="{7BFECE36-3D38-AA9F-519B-385F63CE0C99}"/>
              </a:ext>
            </a:extLst>
          </p:cNvPr>
          <p:cNvSpPr/>
          <p:nvPr/>
        </p:nvSpPr>
        <p:spPr>
          <a:xfrm>
            <a:off x="3171332" y="2456192"/>
            <a:ext cx="208205" cy="302400"/>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2" name="Conector: angular 11">
            <a:extLst>
              <a:ext uri="{FF2B5EF4-FFF2-40B4-BE49-F238E27FC236}">
                <a16:creationId xmlns:a16="http://schemas.microsoft.com/office/drawing/2014/main" id="{B4BA529D-88A1-52AF-4F78-BC6CB79E44A0}"/>
              </a:ext>
            </a:extLst>
          </p:cNvPr>
          <p:cNvCxnSpPr>
            <a:cxnSpLocks/>
          </p:cNvCxnSpPr>
          <p:nvPr/>
        </p:nvCxnSpPr>
        <p:spPr>
          <a:xfrm rot="16200000" flipH="1">
            <a:off x="3553545" y="2485790"/>
            <a:ext cx="102399" cy="648000"/>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3" name="Conector: angular 12">
            <a:extLst>
              <a:ext uri="{FF2B5EF4-FFF2-40B4-BE49-F238E27FC236}">
                <a16:creationId xmlns:a16="http://schemas.microsoft.com/office/drawing/2014/main" id="{DB650D9B-1A64-F88E-D2BF-2FEE1F0AADE3}"/>
              </a:ext>
            </a:extLst>
          </p:cNvPr>
          <p:cNvCxnSpPr>
            <a:cxnSpLocks/>
          </p:cNvCxnSpPr>
          <p:nvPr/>
        </p:nvCxnSpPr>
        <p:spPr>
          <a:xfrm rot="16200000" flipH="1">
            <a:off x="3186705" y="2373787"/>
            <a:ext cx="360000" cy="1152000"/>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14" name="Conector: angular 13">
            <a:extLst>
              <a:ext uri="{FF2B5EF4-FFF2-40B4-BE49-F238E27FC236}">
                <a16:creationId xmlns:a16="http://schemas.microsoft.com/office/drawing/2014/main" id="{190D5248-322F-0A5F-141B-56F5BA029CF5}"/>
              </a:ext>
            </a:extLst>
          </p:cNvPr>
          <p:cNvCxnSpPr>
            <a:cxnSpLocks/>
          </p:cNvCxnSpPr>
          <p:nvPr/>
        </p:nvCxnSpPr>
        <p:spPr>
          <a:xfrm rot="16200000" flipH="1">
            <a:off x="2915087" y="2352171"/>
            <a:ext cx="638436" cy="1454388"/>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15" name="CuadroTexto 14">
            <a:extLst>
              <a:ext uri="{FF2B5EF4-FFF2-40B4-BE49-F238E27FC236}">
                <a16:creationId xmlns:a16="http://schemas.microsoft.com/office/drawing/2014/main" id="{C3A235CE-550B-9B06-9EFE-78AA91543BFC}"/>
              </a:ext>
            </a:extLst>
          </p:cNvPr>
          <p:cNvSpPr txBox="1"/>
          <p:nvPr/>
        </p:nvSpPr>
        <p:spPr>
          <a:xfrm>
            <a:off x="3979429" y="3260083"/>
            <a:ext cx="2379752"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Resolución</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6" name="CuadroTexto 15">
            <a:extLst>
              <a:ext uri="{FF2B5EF4-FFF2-40B4-BE49-F238E27FC236}">
                <a16:creationId xmlns:a16="http://schemas.microsoft.com/office/drawing/2014/main" id="{F3F3D35C-BCC6-610A-E2B8-CF7D2EDDF927}"/>
              </a:ext>
            </a:extLst>
          </p:cNvPr>
          <p:cNvSpPr txBox="1"/>
          <p:nvPr/>
        </p:nvSpPr>
        <p:spPr>
          <a:xfrm>
            <a:off x="3979429" y="2991287"/>
            <a:ext cx="2379752"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Año que se regulariza</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7" name="CuadroTexto 16">
            <a:extLst>
              <a:ext uri="{FF2B5EF4-FFF2-40B4-BE49-F238E27FC236}">
                <a16:creationId xmlns:a16="http://schemas.microsoft.com/office/drawing/2014/main" id="{20DC1CFD-AABF-56F4-4EC8-1CE88026AE9E}"/>
              </a:ext>
            </a:extLst>
          </p:cNvPr>
          <p:cNvSpPr txBox="1"/>
          <p:nvPr/>
        </p:nvSpPr>
        <p:spPr>
          <a:xfrm>
            <a:off x="3979429" y="2722491"/>
            <a:ext cx="2483903"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Resultado de la regularización</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18" name="CuadroTexto 17">
            <a:extLst>
              <a:ext uri="{FF2B5EF4-FFF2-40B4-BE49-F238E27FC236}">
                <a16:creationId xmlns:a16="http://schemas.microsoft.com/office/drawing/2014/main" id="{F2E86C69-2B7F-2B37-03B1-FCBE46797AD7}"/>
              </a:ext>
            </a:extLst>
          </p:cNvPr>
          <p:cNvSpPr txBox="1"/>
          <p:nvPr/>
        </p:nvSpPr>
        <p:spPr>
          <a:xfrm>
            <a:off x="6514855" y="2568431"/>
            <a:ext cx="3790441" cy="530915"/>
          </a:xfrm>
          <a:prstGeom prst="rect">
            <a:avLst/>
          </a:prstGeom>
          <a:noFill/>
        </p:spPr>
        <p:txBody>
          <a:bodyPr wrap="square">
            <a:spAutoFit/>
          </a:bodyPr>
          <a:lstStyle/>
          <a:p>
            <a:pPr marL="0" lvl="2"/>
            <a:r>
              <a:rPr lang="es-ES" sz="950" b="1">
                <a:solidFill>
                  <a:srgbClr val="000000"/>
                </a:solidFill>
                <a:latin typeface="Open Sans" panose="020B0606030504020204" pitchFamily="34" charset="0"/>
                <a:ea typeface="Open Sans" panose="020B0606030504020204" pitchFamily="34" charset="0"/>
                <a:cs typeface="Open Sans" panose="020B0606030504020204" pitchFamily="34" charset="0"/>
              </a:rPr>
              <a:t>0</a:t>
            </a:r>
            <a:r>
              <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rPr>
              <a:t>  Sin diferencias</a:t>
            </a:r>
          </a:p>
          <a:p>
            <a:pPr marL="0" lvl="2"/>
            <a:r>
              <a:rPr lang="es-ES" sz="95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r>
              <a:rPr lang="es-ES" sz="95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Con diferencias a favor de la TGSS (a ingresar)</a:t>
            </a:r>
            <a:endPar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2"/>
            <a:r>
              <a:rPr lang="es-ES" sz="95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r>
              <a:rPr lang="es-ES" sz="95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Con diferencias a favor de la persona trabajadora (a devolver)</a:t>
            </a:r>
          </a:p>
        </p:txBody>
      </p:sp>
      <p:sp>
        <p:nvSpPr>
          <p:cNvPr id="19" name="Rectángulo 18">
            <a:extLst>
              <a:ext uri="{FF2B5EF4-FFF2-40B4-BE49-F238E27FC236}">
                <a16:creationId xmlns:a16="http://schemas.microsoft.com/office/drawing/2014/main" id="{8F2CCB85-DB70-6707-6664-DDB71E545584}"/>
              </a:ext>
            </a:extLst>
          </p:cNvPr>
          <p:cNvSpPr/>
          <p:nvPr/>
        </p:nvSpPr>
        <p:spPr>
          <a:xfrm>
            <a:off x="2421313" y="5458463"/>
            <a:ext cx="243800" cy="303955"/>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0" name="Rectángulo 19">
            <a:extLst>
              <a:ext uri="{FF2B5EF4-FFF2-40B4-BE49-F238E27FC236}">
                <a16:creationId xmlns:a16="http://schemas.microsoft.com/office/drawing/2014/main" id="{0AB78C03-26B8-00DF-8FF6-B1F175EB8369}"/>
              </a:ext>
            </a:extLst>
          </p:cNvPr>
          <p:cNvSpPr/>
          <p:nvPr/>
        </p:nvSpPr>
        <p:spPr>
          <a:xfrm>
            <a:off x="2688136" y="5458463"/>
            <a:ext cx="252000" cy="303955"/>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1" name="Rectángulo 20">
            <a:extLst>
              <a:ext uri="{FF2B5EF4-FFF2-40B4-BE49-F238E27FC236}">
                <a16:creationId xmlns:a16="http://schemas.microsoft.com/office/drawing/2014/main" id="{8495C035-E4FD-1984-758B-123A989608E0}"/>
              </a:ext>
            </a:extLst>
          </p:cNvPr>
          <p:cNvSpPr/>
          <p:nvPr/>
        </p:nvSpPr>
        <p:spPr>
          <a:xfrm>
            <a:off x="2955170" y="5458463"/>
            <a:ext cx="504000" cy="302400"/>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22" name="Conector: angular 21">
            <a:extLst>
              <a:ext uri="{FF2B5EF4-FFF2-40B4-BE49-F238E27FC236}">
                <a16:creationId xmlns:a16="http://schemas.microsoft.com/office/drawing/2014/main" id="{9E16D9D5-7EE2-4FBA-C652-8BB4089A6770}"/>
              </a:ext>
            </a:extLst>
          </p:cNvPr>
          <p:cNvCxnSpPr>
            <a:cxnSpLocks/>
            <a:stCxn id="21" idx="2"/>
            <a:endCxn id="31" idx="1"/>
          </p:cNvCxnSpPr>
          <p:nvPr/>
        </p:nvCxnSpPr>
        <p:spPr>
          <a:xfrm rot="16200000" flipH="1">
            <a:off x="3552053" y="5415979"/>
            <a:ext cx="82492" cy="772259"/>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4" name="Conector: angular 23">
            <a:extLst>
              <a:ext uri="{FF2B5EF4-FFF2-40B4-BE49-F238E27FC236}">
                <a16:creationId xmlns:a16="http://schemas.microsoft.com/office/drawing/2014/main" id="{34ACCAD8-7150-458D-4E6C-EB978750631F}"/>
              </a:ext>
            </a:extLst>
          </p:cNvPr>
          <p:cNvCxnSpPr>
            <a:cxnSpLocks/>
            <a:stCxn id="20" idx="2"/>
            <a:endCxn id="30" idx="1"/>
          </p:cNvCxnSpPr>
          <p:nvPr/>
        </p:nvCxnSpPr>
        <p:spPr>
          <a:xfrm rot="16200000" flipH="1">
            <a:off x="3216939" y="5359614"/>
            <a:ext cx="359687" cy="1165293"/>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26" name="Conector: angular 25">
            <a:extLst>
              <a:ext uri="{FF2B5EF4-FFF2-40B4-BE49-F238E27FC236}">
                <a16:creationId xmlns:a16="http://schemas.microsoft.com/office/drawing/2014/main" id="{43499908-D7FC-7181-D9CA-0A380E5004E6}"/>
              </a:ext>
            </a:extLst>
          </p:cNvPr>
          <p:cNvCxnSpPr>
            <a:cxnSpLocks/>
            <a:stCxn id="19" idx="2"/>
            <a:endCxn id="28" idx="1"/>
          </p:cNvCxnSpPr>
          <p:nvPr/>
        </p:nvCxnSpPr>
        <p:spPr>
          <a:xfrm rot="16200000" flipH="1">
            <a:off x="2942103" y="5363528"/>
            <a:ext cx="638436" cy="1436216"/>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28" name="CuadroTexto 27">
            <a:extLst>
              <a:ext uri="{FF2B5EF4-FFF2-40B4-BE49-F238E27FC236}">
                <a16:creationId xmlns:a16="http://schemas.microsoft.com/office/drawing/2014/main" id="{BCF10EF2-7484-0343-38C6-2936B34DE312}"/>
              </a:ext>
            </a:extLst>
          </p:cNvPr>
          <p:cNvSpPr txBox="1"/>
          <p:nvPr/>
        </p:nvSpPr>
        <p:spPr>
          <a:xfrm>
            <a:off x="3979429" y="6262354"/>
            <a:ext cx="1910315"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Trámite de audiencia</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 name="CuadroTexto 29">
            <a:extLst>
              <a:ext uri="{FF2B5EF4-FFF2-40B4-BE49-F238E27FC236}">
                <a16:creationId xmlns:a16="http://schemas.microsoft.com/office/drawing/2014/main" id="{67A9C749-DA90-7673-6779-4FECBB9AE049}"/>
              </a:ext>
            </a:extLst>
          </p:cNvPr>
          <p:cNvSpPr txBox="1"/>
          <p:nvPr/>
        </p:nvSpPr>
        <p:spPr>
          <a:xfrm>
            <a:off x="3979429" y="5983605"/>
            <a:ext cx="1910315"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Año que se regulariza</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1" name="CuadroTexto 30">
            <a:extLst>
              <a:ext uri="{FF2B5EF4-FFF2-40B4-BE49-F238E27FC236}">
                <a16:creationId xmlns:a16="http://schemas.microsoft.com/office/drawing/2014/main" id="{5D2D123B-45BB-E72A-16B7-9849E7DEBD49}"/>
              </a:ext>
            </a:extLst>
          </p:cNvPr>
          <p:cNvSpPr txBox="1"/>
          <p:nvPr/>
        </p:nvSpPr>
        <p:spPr>
          <a:xfrm>
            <a:off x="3979429" y="5704855"/>
            <a:ext cx="1910315"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Número identificativo</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3" name="CuadroTexto 32">
            <a:extLst>
              <a:ext uri="{FF2B5EF4-FFF2-40B4-BE49-F238E27FC236}">
                <a16:creationId xmlns:a16="http://schemas.microsoft.com/office/drawing/2014/main" id="{D0F9CA11-FADA-A9E0-97C2-39B00E91E9B4}"/>
              </a:ext>
            </a:extLst>
          </p:cNvPr>
          <p:cNvSpPr txBox="1"/>
          <p:nvPr/>
        </p:nvSpPr>
        <p:spPr>
          <a:xfrm>
            <a:off x="723529" y="1672839"/>
            <a:ext cx="9411912" cy="307777"/>
          </a:xfrm>
          <a:prstGeom prst="rect">
            <a:avLst/>
          </a:prstGeom>
          <a:noFill/>
        </p:spPr>
        <p:txBody>
          <a:bodyPr wrap="square">
            <a:spAutoFit/>
          </a:bodyPr>
          <a:lstStyle/>
          <a:p>
            <a:pPr marL="84138" lvl="2">
              <a:spcBef>
                <a:spcPts val="600"/>
              </a:spcBef>
              <a:spcAft>
                <a:spcPts val="600"/>
              </a:spcAft>
            </a:pPr>
            <a:r>
              <a:rPr lang="es-ES" sz="1400">
                <a:solidFill>
                  <a:srgbClr val="000000"/>
                </a:solidFill>
                <a:latin typeface="Open Sans" panose="020B0606030504020204" pitchFamily="34" charset="0"/>
                <a:ea typeface="Open Sans" panose="020B0606030504020204" pitchFamily="34" charset="0"/>
                <a:cs typeface="Open Sans" panose="020B0606030504020204" pitchFamily="34" charset="0"/>
              </a:rPr>
              <a:t>Las notificaciones resultantes del proceso de regularización se nombran según las siguientes reglas:</a:t>
            </a:r>
            <a:endParaRPr lang="es-ES" sz="14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34" name="Grupo 33">
            <a:extLst>
              <a:ext uri="{FF2B5EF4-FFF2-40B4-BE49-F238E27FC236}">
                <a16:creationId xmlns:a16="http://schemas.microsoft.com/office/drawing/2014/main" id="{0FFA626C-CDE7-9C0F-B68F-B70905A66077}"/>
              </a:ext>
            </a:extLst>
          </p:cNvPr>
          <p:cNvGrpSpPr/>
          <p:nvPr/>
        </p:nvGrpSpPr>
        <p:grpSpPr>
          <a:xfrm>
            <a:off x="6338345" y="2579672"/>
            <a:ext cx="144718" cy="576000"/>
            <a:chOff x="10414191" y="3141612"/>
            <a:chExt cx="144718" cy="633790"/>
          </a:xfrm>
        </p:grpSpPr>
        <p:cxnSp>
          <p:nvCxnSpPr>
            <p:cNvPr id="35" name="Conector recto 34">
              <a:extLst>
                <a:ext uri="{FF2B5EF4-FFF2-40B4-BE49-F238E27FC236}">
                  <a16:creationId xmlns:a16="http://schemas.microsoft.com/office/drawing/2014/main" id="{CDA5FF5A-5F51-FB7C-8F8C-F4797A51B891}"/>
                </a:ext>
              </a:extLst>
            </p:cNvPr>
            <p:cNvCxnSpPr>
              <a:cxnSpLocks/>
            </p:cNvCxnSpPr>
            <p:nvPr/>
          </p:nvCxnSpPr>
          <p:spPr>
            <a:xfrm>
              <a:off x="10558908" y="3141612"/>
              <a:ext cx="1" cy="63379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6" name="Conector recto 35">
              <a:extLst>
                <a:ext uri="{FF2B5EF4-FFF2-40B4-BE49-F238E27FC236}">
                  <a16:creationId xmlns:a16="http://schemas.microsoft.com/office/drawing/2014/main" id="{503C2816-27AB-0D95-FC2E-D14D8937BC7E}"/>
                </a:ext>
              </a:extLst>
            </p:cNvPr>
            <p:cNvCxnSpPr>
              <a:cxnSpLocks/>
            </p:cNvCxnSpPr>
            <p:nvPr/>
          </p:nvCxnSpPr>
          <p:spPr>
            <a:xfrm flipV="1">
              <a:off x="10414191" y="3456039"/>
              <a:ext cx="144000" cy="179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grpSp>
        <p:nvGrpSpPr>
          <p:cNvPr id="37" name="Grupo 36">
            <a:extLst>
              <a:ext uri="{FF2B5EF4-FFF2-40B4-BE49-F238E27FC236}">
                <a16:creationId xmlns:a16="http://schemas.microsoft.com/office/drawing/2014/main" id="{1E19A1C2-1981-5A70-7B28-46CDA2DDE528}"/>
              </a:ext>
            </a:extLst>
          </p:cNvPr>
          <p:cNvGrpSpPr/>
          <p:nvPr/>
        </p:nvGrpSpPr>
        <p:grpSpPr>
          <a:xfrm>
            <a:off x="5771059" y="5263153"/>
            <a:ext cx="144718" cy="1152000"/>
            <a:chOff x="10414191" y="2925447"/>
            <a:chExt cx="144718" cy="1080000"/>
          </a:xfrm>
        </p:grpSpPr>
        <p:cxnSp>
          <p:nvCxnSpPr>
            <p:cNvPr id="38" name="Conector recto 37">
              <a:extLst>
                <a:ext uri="{FF2B5EF4-FFF2-40B4-BE49-F238E27FC236}">
                  <a16:creationId xmlns:a16="http://schemas.microsoft.com/office/drawing/2014/main" id="{32946A45-9687-726D-214E-464A97B4BAE6}"/>
                </a:ext>
              </a:extLst>
            </p:cNvPr>
            <p:cNvCxnSpPr>
              <a:cxnSpLocks/>
            </p:cNvCxnSpPr>
            <p:nvPr/>
          </p:nvCxnSpPr>
          <p:spPr>
            <a:xfrm>
              <a:off x="10558908" y="2925447"/>
              <a:ext cx="1" cy="10800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39" name="Conector recto 38">
              <a:extLst>
                <a:ext uri="{FF2B5EF4-FFF2-40B4-BE49-F238E27FC236}">
                  <a16:creationId xmlns:a16="http://schemas.microsoft.com/office/drawing/2014/main" id="{6B1A1F19-97F8-145A-3EB8-BCD27D31F78A}"/>
                </a:ext>
              </a:extLst>
            </p:cNvPr>
            <p:cNvCxnSpPr>
              <a:cxnSpLocks/>
            </p:cNvCxnSpPr>
            <p:nvPr/>
          </p:nvCxnSpPr>
          <p:spPr>
            <a:xfrm flipV="1">
              <a:off x="10414191" y="3456039"/>
              <a:ext cx="144000" cy="1798"/>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40" name="Título 1">
            <a:extLst>
              <a:ext uri="{FF2B5EF4-FFF2-40B4-BE49-F238E27FC236}">
                <a16:creationId xmlns:a16="http://schemas.microsoft.com/office/drawing/2014/main" id="{3891AFFC-4675-9C0D-9D03-6594FEFF5DA8}"/>
              </a:ext>
            </a:extLst>
          </p:cNvPr>
          <p:cNvSpPr txBox="1">
            <a:spLocks/>
          </p:cNvSpPr>
          <p:nvPr/>
        </p:nvSpPr>
        <p:spPr>
          <a:xfrm>
            <a:off x="1278101" y="3894702"/>
            <a:ext cx="4659666" cy="295952"/>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500" b="0" i="0" u="none" strike="noStrike" kern="1200" cap="all" spc="100" normalizeH="0" baseline="0" noProof="0">
                <a:ln>
                  <a:noFill/>
                </a:ln>
                <a:solidFill>
                  <a:schemeClr val="tx1"/>
                </a:solidFill>
                <a:effectLst/>
                <a:uLnTx/>
                <a:uFillTx/>
                <a:latin typeface="+mn-lt"/>
                <a:ea typeface="+mj-ea"/>
                <a:cs typeface="Arial"/>
              </a:rPr>
              <a:t>MODELO MA AA </a:t>
            </a:r>
            <a:r>
              <a:rPr lang="es-ES" sz="1500">
                <a:solidFill>
                  <a:schemeClr val="tx1"/>
                </a:solidFill>
                <a:latin typeface="+mn-lt"/>
              </a:rPr>
              <a:t>n</a:t>
            </a:r>
            <a:endParaRPr kumimoji="0" lang="es-ES" sz="1500" b="0" i="0" u="none" strike="noStrike" kern="1200" cap="all" spc="100" normalizeH="0" baseline="0" noProof="0">
              <a:ln>
                <a:noFill/>
              </a:ln>
              <a:solidFill>
                <a:schemeClr val="tx1"/>
              </a:solidFill>
              <a:effectLst/>
              <a:uLnTx/>
              <a:uFillTx/>
              <a:latin typeface="+mn-lt"/>
              <a:ea typeface="+mj-ea"/>
              <a:cs typeface="Arial"/>
            </a:endParaRPr>
          </a:p>
        </p:txBody>
      </p:sp>
      <p:sp>
        <p:nvSpPr>
          <p:cNvPr id="41" name="Título 1">
            <a:extLst>
              <a:ext uri="{FF2B5EF4-FFF2-40B4-BE49-F238E27FC236}">
                <a16:creationId xmlns:a16="http://schemas.microsoft.com/office/drawing/2014/main" id="{9F78B1D3-42C2-7A53-8789-1A8B73AA7DA7}"/>
              </a:ext>
            </a:extLst>
          </p:cNvPr>
          <p:cNvSpPr txBox="1">
            <a:spLocks/>
          </p:cNvSpPr>
          <p:nvPr/>
        </p:nvSpPr>
        <p:spPr>
          <a:xfrm>
            <a:off x="837896" y="3581416"/>
            <a:ext cx="3145246" cy="360000"/>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lang="es-ES" sz="1600" b="1">
                <a:solidFill>
                  <a:schemeClr val="accent2"/>
                </a:solidFill>
                <a:latin typeface="+mn-lt"/>
              </a:rPr>
              <a:t>Modelo de ANEXO</a:t>
            </a:r>
            <a:endParaRPr kumimoji="0" lang="es-ES" sz="1600" b="1" i="0" u="none" strike="noStrike" kern="1200" cap="all" spc="100" normalizeH="0" baseline="0" noProof="0">
              <a:ln>
                <a:noFill/>
              </a:ln>
              <a:solidFill>
                <a:schemeClr val="accent2"/>
              </a:solidFill>
              <a:effectLst/>
              <a:uLnTx/>
              <a:uFillTx/>
              <a:latin typeface="+mn-lt"/>
              <a:ea typeface="+mj-ea"/>
              <a:cs typeface="Arial"/>
            </a:endParaRPr>
          </a:p>
        </p:txBody>
      </p:sp>
      <p:sp>
        <p:nvSpPr>
          <p:cNvPr id="42" name="Rectángulo 41">
            <a:extLst>
              <a:ext uri="{FF2B5EF4-FFF2-40B4-BE49-F238E27FC236}">
                <a16:creationId xmlns:a16="http://schemas.microsoft.com/office/drawing/2014/main" id="{C5D303CB-1887-A3D2-FD31-8903E238EAEB}"/>
              </a:ext>
            </a:extLst>
          </p:cNvPr>
          <p:cNvSpPr/>
          <p:nvPr/>
        </p:nvSpPr>
        <p:spPr>
          <a:xfrm>
            <a:off x="2199726" y="3929417"/>
            <a:ext cx="324000" cy="303955"/>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3" name="Rectángulo 42">
            <a:extLst>
              <a:ext uri="{FF2B5EF4-FFF2-40B4-BE49-F238E27FC236}">
                <a16:creationId xmlns:a16="http://schemas.microsoft.com/office/drawing/2014/main" id="{7947D71A-6B9E-8F96-2D25-1BAF7E501258}"/>
              </a:ext>
            </a:extLst>
          </p:cNvPr>
          <p:cNvSpPr/>
          <p:nvPr/>
        </p:nvSpPr>
        <p:spPr>
          <a:xfrm>
            <a:off x="2553029" y="3929173"/>
            <a:ext cx="252000" cy="303955"/>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44" name="Rectángulo 43">
            <a:extLst>
              <a:ext uri="{FF2B5EF4-FFF2-40B4-BE49-F238E27FC236}">
                <a16:creationId xmlns:a16="http://schemas.microsoft.com/office/drawing/2014/main" id="{12155621-E17C-2077-2C60-8BE741112DAE}"/>
              </a:ext>
            </a:extLst>
          </p:cNvPr>
          <p:cNvSpPr/>
          <p:nvPr/>
        </p:nvSpPr>
        <p:spPr>
          <a:xfrm>
            <a:off x="2835801" y="3929175"/>
            <a:ext cx="216000" cy="302400"/>
          </a:xfrm>
          <a:prstGeom prst="rect">
            <a:avLst/>
          </a:prstGeom>
          <a:noFill/>
          <a:ln>
            <a:solidFill>
              <a:srgbClr val="D73A2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45" name="Conector: angular 44">
            <a:extLst>
              <a:ext uri="{FF2B5EF4-FFF2-40B4-BE49-F238E27FC236}">
                <a16:creationId xmlns:a16="http://schemas.microsoft.com/office/drawing/2014/main" id="{226BFF01-EBA8-4D47-8276-BAFADC935B31}"/>
              </a:ext>
            </a:extLst>
          </p:cNvPr>
          <p:cNvCxnSpPr>
            <a:cxnSpLocks/>
            <a:stCxn id="44" idx="2"/>
            <a:endCxn id="50" idx="1"/>
          </p:cNvCxnSpPr>
          <p:nvPr/>
        </p:nvCxnSpPr>
        <p:spPr>
          <a:xfrm rot="16200000" flipH="1">
            <a:off x="3410417" y="3764959"/>
            <a:ext cx="102397" cy="1035628"/>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6" name="Conector: angular 45">
            <a:extLst>
              <a:ext uri="{FF2B5EF4-FFF2-40B4-BE49-F238E27FC236}">
                <a16:creationId xmlns:a16="http://schemas.microsoft.com/office/drawing/2014/main" id="{55E7202A-28BC-71C7-0275-3FD9AB046858}"/>
              </a:ext>
            </a:extLst>
          </p:cNvPr>
          <p:cNvCxnSpPr>
            <a:cxnSpLocks/>
            <a:stCxn id="43" idx="2"/>
            <a:endCxn id="49" idx="1"/>
          </p:cNvCxnSpPr>
          <p:nvPr/>
        </p:nvCxnSpPr>
        <p:spPr>
          <a:xfrm rot="16200000" flipH="1">
            <a:off x="3150702" y="3761455"/>
            <a:ext cx="357055" cy="1300400"/>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cxnSp>
        <p:nvCxnSpPr>
          <p:cNvPr id="47" name="Conector: angular 46">
            <a:extLst>
              <a:ext uri="{FF2B5EF4-FFF2-40B4-BE49-F238E27FC236}">
                <a16:creationId xmlns:a16="http://schemas.microsoft.com/office/drawing/2014/main" id="{889876A9-89D7-C7C9-F681-1D1CB02274BF}"/>
              </a:ext>
            </a:extLst>
          </p:cNvPr>
          <p:cNvCxnSpPr>
            <a:cxnSpLocks/>
            <a:stCxn id="42" idx="2"/>
            <a:endCxn id="48" idx="1"/>
          </p:cNvCxnSpPr>
          <p:nvPr/>
        </p:nvCxnSpPr>
        <p:spPr>
          <a:xfrm rot="16200000" flipH="1">
            <a:off x="2864066" y="3731031"/>
            <a:ext cx="613022" cy="1617703"/>
          </a:xfrm>
          <a:prstGeom prst="bentConnector2">
            <a:avLst/>
          </a:prstGeom>
          <a:ln w="9525">
            <a:solidFill>
              <a:schemeClr val="accent2"/>
            </a:solidFill>
            <a:prstDash val="dash"/>
            <a:tailEnd type="triangle"/>
          </a:ln>
        </p:spPr>
        <p:style>
          <a:lnRef idx="2">
            <a:schemeClr val="accent1"/>
          </a:lnRef>
          <a:fillRef idx="0">
            <a:schemeClr val="accent1"/>
          </a:fillRef>
          <a:effectRef idx="1">
            <a:schemeClr val="accent1"/>
          </a:effectRef>
          <a:fontRef idx="minor">
            <a:schemeClr val="tx1"/>
          </a:fontRef>
        </p:style>
      </p:cxnSp>
      <p:sp>
        <p:nvSpPr>
          <p:cNvPr id="48" name="CuadroTexto 47">
            <a:extLst>
              <a:ext uri="{FF2B5EF4-FFF2-40B4-BE49-F238E27FC236}">
                <a16:creationId xmlns:a16="http://schemas.microsoft.com/office/drawing/2014/main" id="{C1936DF6-AC99-413C-0E96-B81FD3D1A0B6}"/>
              </a:ext>
            </a:extLst>
          </p:cNvPr>
          <p:cNvSpPr txBox="1"/>
          <p:nvPr/>
        </p:nvSpPr>
        <p:spPr>
          <a:xfrm>
            <a:off x="3979429" y="4707894"/>
            <a:ext cx="3277477" cy="276999"/>
          </a:xfrm>
          <a:prstGeom prst="rect">
            <a:avLst/>
          </a:prstGeom>
          <a:noFill/>
        </p:spPr>
        <p:txBody>
          <a:bodyPr wrap="square">
            <a:spAutoFit/>
          </a:bodyPr>
          <a:lstStyle/>
          <a:p>
            <a:pPr marL="84138" lvl="2"/>
            <a:r>
              <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Documento anexo a la resolución</a:t>
            </a:r>
          </a:p>
        </p:txBody>
      </p:sp>
      <p:sp>
        <p:nvSpPr>
          <p:cNvPr id="49" name="CuadroTexto 48">
            <a:extLst>
              <a:ext uri="{FF2B5EF4-FFF2-40B4-BE49-F238E27FC236}">
                <a16:creationId xmlns:a16="http://schemas.microsoft.com/office/drawing/2014/main" id="{A4AAC8CD-C309-59B3-E763-46CEE8A4E78B}"/>
              </a:ext>
            </a:extLst>
          </p:cNvPr>
          <p:cNvSpPr txBox="1"/>
          <p:nvPr/>
        </p:nvSpPr>
        <p:spPr>
          <a:xfrm>
            <a:off x="3979429" y="4451683"/>
            <a:ext cx="2379752"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Año que se regulariza</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0" name="CuadroTexto 49">
            <a:extLst>
              <a:ext uri="{FF2B5EF4-FFF2-40B4-BE49-F238E27FC236}">
                <a16:creationId xmlns:a16="http://schemas.microsoft.com/office/drawing/2014/main" id="{6C8FA05A-BC89-17EE-62F1-D42D3D5CF1E1}"/>
              </a:ext>
            </a:extLst>
          </p:cNvPr>
          <p:cNvSpPr txBox="1"/>
          <p:nvPr/>
        </p:nvSpPr>
        <p:spPr>
          <a:xfrm>
            <a:off x="3979429" y="4195472"/>
            <a:ext cx="2483903" cy="276999"/>
          </a:xfrm>
          <a:prstGeom prst="rect">
            <a:avLst/>
          </a:prstGeom>
          <a:noFill/>
        </p:spPr>
        <p:txBody>
          <a:bodyPr wrap="square">
            <a:spAutoFit/>
          </a:bodyPr>
          <a:lstStyle/>
          <a:p>
            <a:pPr marL="84138" lvl="2"/>
            <a:r>
              <a:rPr lang="es-ES" sz="1200">
                <a:solidFill>
                  <a:srgbClr val="000000"/>
                </a:solidFill>
                <a:latin typeface="Open Sans" panose="020B0606030504020204" pitchFamily="34" charset="0"/>
                <a:ea typeface="Open Sans" panose="020B0606030504020204" pitchFamily="34" charset="0"/>
                <a:cs typeface="Open Sans" panose="020B0606030504020204" pitchFamily="34" charset="0"/>
              </a:rPr>
              <a:t>Tipo de anexo</a:t>
            </a:r>
            <a:endParaRPr lang="es-ES" sz="1200">
              <a:solidFill>
                <a:srgbClr val="000000"/>
              </a:solidFill>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1" name="CuadroTexto 50">
            <a:extLst>
              <a:ext uri="{FF2B5EF4-FFF2-40B4-BE49-F238E27FC236}">
                <a16:creationId xmlns:a16="http://schemas.microsoft.com/office/drawing/2014/main" id="{C7BEB5C6-4D1D-C026-ADDB-707E7A892390}"/>
              </a:ext>
            </a:extLst>
          </p:cNvPr>
          <p:cNvSpPr txBox="1"/>
          <p:nvPr/>
        </p:nvSpPr>
        <p:spPr>
          <a:xfrm>
            <a:off x="5900845" y="4125484"/>
            <a:ext cx="5156345" cy="384721"/>
          </a:xfrm>
          <a:prstGeom prst="rect">
            <a:avLst/>
          </a:prstGeom>
          <a:noFill/>
          <a:ln>
            <a:noFill/>
          </a:ln>
        </p:spPr>
        <p:txBody>
          <a:bodyPr wrap="square">
            <a:spAutoFit/>
          </a:bodyPr>
          <a:lstStyle/>
          <a:p>
            <a:pPr marL="0" lvl="2"/>
            <a:r>
              <a:rPr lang="es-ES" sz="95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1</a:t>
            </a:r>
            <a:r>
              <a:rPr lang="es-ES" sz="95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Cálculos si las cuotas provisionales han sido saldadas en plazo reglamentario</a:t>
            </a:r>
            <a:endPar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endParaRPr>
          </a:p>
          <a:p>
            <a:pPr marL="0" lvl="2"/>
            <a:r>
              <a:rPr lang="es-ES" sz="95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2</a:t>
            </a:r>
            <a:r>
              <a:rPr lang="es-ES" sz="95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Cálculos si las cuotas provisionales </a:t>
            </a:r>
            <a:r>
              <a:rPr lang="es-ES" sz="950" b="1">
                <a:solidFill>
                  <a:srgbClr val="000000"/>
                </a:solidFill>
                <a:effectLst/>
                <a:latin typeface="Open Sans" panose="020B0606030504020204" pitchFamily="34" charset="0"/>
                <a:ea typeface="Open Sans" panose="020B0606030504020204" pitchFamily="34" charset="0"/>
                <a:cs typeface="Open Sans" panose="020B0606030504020204" pitchFamily="34" charset="0"/>
              </a:rPr>
              <a:t>no</a:t>
            </a:r>
            <a:r>
              <a:rPr lang="es-ES" sz="95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 han sido saldadas en plazo reglamentario</a:t>
            </a:r>
          </a:p>
        </p:txBody>
      </p:sp>
      <p:grpSp>
        <p:nvGrpSpPr>
          <p:cNvPr id="52" name="Grupo 51">
            <a:extLst>
              <a:ext uri="{FF2B5EF4-FFF2-40B4-BE49-F238E27FC236}">
                <a16:creationId xmlns:a16="http://schemas.microsoft.com/office/drawing/2014/main" id="{FFD3333D-2F43-4865-7723-B51FB0002747}"/>
              </a:ext>
            </a:extLst>
          </p:cNvPr>
          <p:cNvGrpSpPr/>
          <p:nvPr/>
        </p:nvGrpSpPr>
        <p:grpSpPr>
          <a:xfrm>
            <a:off x="5326562" y="4146348"/>
            <a:ext cx="589218" cy="324000"/>
            <a:chOff x="9969691" y="3274962"/>
            <a:chExt cx="589218" cy="324000"/>
          </a:xfrm>
        </p:grpSpPr>
        <p:cxnSp>
          <p:nvCxnSpPr>
            <p:cNvPr id="53" name="Conector recto 52">
              <a:extLst>
                <a:ext uri="{FF2B5EF4-FFF2-40B4-BE49-F238E27FC236}">
                  <a16:creationId xmlns:a16="http://schemas.microsoft.com/office/drawing/2014/main" id="{158AA0AB-9BF2-92C9-F6B9-9EEA28EE4DF2}"/>
                </a:ext>
              </a:extLst>
            </p:cNvPr>
            <p:cNvCxnSpPr>
              <a:cxnSpLocks/>
            </p:cNvCxnSpPr>
            <p:nvPr/>
          </p:nvCxnSpPr>
          <p:spPr>
            <a:xfrm>
              <a:off x="10558908" y="3274962"/>
              <a:ext cx="1" cy="324000"/>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cxnSp>
          <p:nvCxnSpPr>
            <p:cNvPr id="54" name="Conector recto 53">
              <a:extLst>
                <a:ext uri="{FF2B5EF4-FFF2-40B4-BE49-F238E27FC236}">
                  <a16:creationId xmlns:a16="http://schemas.microsoft.com/office/drawing/2014/main" id="{20C23922-9F3D-276E-1DB7-2486D9DE800C}"/>
                </a:ext>
              </a:extLst>
            </p:cNvPr>
            <p:cNvCxnSpPr>
              <a:cxnSpLocks/>
            </p:cNvCxnSpPr>
            <p:nvPr/>
          </p:nvCxnSpPr>
          <p:spPr>
            <a:xfrm flipV="1">
              <a:off x="9969691" y="3456222"/>
              <a:ext cx="589215" cy="1615"/>
            </a:xfrm>
            <a:prstGeom prst="line">
              <a:avLst/>
            </a:prstGeom>
            <a:ln>
              <a:solidFill>
                <a:schemeClr val="accent2">
                  <a:lumMod val="75000"/>
                </a:schemeClr>
              </a:solidFill>
            </a:ln>
          </p:spPr>
          <p:style>
            <a:lnRef idx="2">
              <a:schemeClr val="accent1"/>
            </a:lnRef>
            <a:fillRef idx="0">
              <a:schemeClr val="accent1"/>
            </a:fillRef>
            <a:effectRef idx="1">
              <a:schemeClr val="accent1"/>
            </a:effectRef>
            <a:fontRef idx="minor">
              <a:schemeClr val="tx1"/>
            </a:fontRef>
          </p:style>
        </p:cxnSp>
      </p:grpSp>
      <p:sp>
        <p:nvSpPr>
          <p:cNvPr id="3" name="Marcador de número de diapositiva 414">
            <a:extLst>
              <a:ext uri="{FF2B5EF4-FFF2-40B4-BE49-F238E27FC236}">
                <a16:creationId xmlns:a16="http://schemas.microsoft.com/office/drawing/2014/main" id="{D985C31F-D518-8690-148F-BB72CB8F65A2}"/>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84</a:t>
            </a:fld>
            <a:endParaRPr lang="es-ES"/>
          </a:p>
        </p:txBody>
      </p:sp>
      <p:grpSp>
        <p:nvGrpSpPr>
          <p:cNvPr id="68" name="Grupo 67">
            <a:extLst>
              <a:ext uri="{FF2B5EF4-FFF2-40B4-BE49-F238E27FC236}">
                <a16:creationId xmlns:a16="http://schemas.microsoft.com/office/drawing/2014/main" id="{308CCBB2-B6A3-1627-6268-2BEF9DC30DFD}"/>
              </a:ext>
            </a:extLst>
          </p:cNvPr>
          <p:cNvGrpSpPr/>
          <p:nvPr/>
        </p:nvGrpSpPr>
        <p:grpSpPr>
          <a:xfrm>
            <a:off x="83315" y="100378"/>
            <a:ext cx="11312995" cy="630845"/>
            <a:chOff x="101977" y="91047"/>
            <a:chExt cx="11312995" cy="630845"/>
          </a:xfrm>
        </p:grpSpPr>
        <p:sp>
          <p:nvSpPr>
            <p:cNvPr id="69" name="TextBox 12">
              <a:extLst>
                <a:ext uri="{FF2B5EF4-FFF2-40B4-BE49-F238E27FC236}">
                  <a16:creationId xmlns:a16="http://schemas.microsoft.com/office/drawing/2014/main" id="{B9FAB3CA-026D-CA3A-2283-19CE4076AF45}"/>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Nomenclatura</a:t>
              </a:r>
            </a:p>
          </p:txBody>
        </p:sp>
        <p:grpSp>
          <p:nvGrpSpPr>
            <p:cNvPr id="70" name="Grupo 69">
              <a:extLst>
                <a:ext uri="{FF2B5EF4-FFF2-40B4-BE49-F238E27FC236}">
                  <a16:creationId xmlns:a16="http://schemas.microsoft.com/office/drawing/2014/main" id="{B3B0EFD8-85FE-F465-ADDE-A0B720A0982B}"/>
                </a:ext>
              </a:extLst>
            </p:cNvPr>
            <p:cNvGrpSpPr/>
            <p:nvPr/>
          </p:nvGrpSpPr>
          <p:grpSpPr>
            <a:xfrm>
              <a:off x="101977" y="91047"/>
              <a:ext cx="712074" cy="630845"/>
              <a:chOff x="101977" y="91047"/>
              <a:chExt cx="712074" cy="630845"/>
            </a:xfrm>
          </p:grpSpPr>
          <p:sp>
            <p:nvSpPr>
              <p:cNvPr id="71" name="Graphic 10">
                <a:extLst>
                  <a:ext uri="{FF2B5EF4-FFF2-40B4-BE49-F238E27FC236}">
                    <a16:creationId xmlns:a16="http://schemas.microsoft.com/office/drawing/2014/main" id="{C3481ADD-CE0D-A088-C217-A66F13A5801B}"/>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2" name="TextBox 38">
                <a:extLst>
                  <a:ext uri="{FF2B5EF4-FFF2-40B4-BE49-F238E27FC236}">
                    <a16:creationId xmlns:a16="http://schemas.microsoft.com/office/drawing/2014/main" id="{86998DFF-291E-FEAF-E59A-04D289DC5980}"/>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3.4</a:t>
                </a:r>
              </a:p>
            </p:txBody>
          </p:sp>
        </p:grpSp>
      </p:grpSp>
      <p:sp>
        <p:nvSpPr>
          <p:cNvPr id="6" name="Title 1">
            <a:extLst>
              <a:ext uri="{FF2B5EF4-FFF2-40B4-BE49-F238E27FC236}">
                <a16:creationId xmlns:a16="http://schemas.microsoft.com/office/drawing/2014/main" id="{85A69BD4-39CF-B95A-3A55-AC6546B52AEC}"/>
              </a:ext>
            </a:extLst>
          </p:cNvPr>
          <p:cNvSpPr txBox="1">
            <a:spLocks/>
          </p:cNvSpPr>
          <p:nvPr/>
        </p:nvSpPr>
        <p:spPr>
          <a:xfrm>
            <a:off x="809911" y="945354"/>
            <a:ext cx="6229064"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Nomenclatura</a:t>
            </a:r>
          </a:p>
        </p:txBody>
      </p:sp>
      <p:grpSp>
        <p:nvGrpSpPr>
          <p:cNvPr id="27" name="Group 2">
            <a:extLst>
              <a:ext uri="{FF2B5EF4-FFF2-40B4-BE49-F238E27FC236}">
                <a16:creationId xmlns:a16="http://schemas.microsoft.com/office/drawing/2014/main" id="{855B5D05-3325-EE7A-1FDC-A680753D5411}"/>
              </a:ext>
            </a:extLst>
          </p:cNvPr>
          <p:cNvGrpSpPr/>
          <p:nvPr/>
        </p:nvGrpSpPr>
        <p:grpSpPr>
          <a:xfrm flipV="1">
            <a:off x="10692150" y="399396"/>
            <a:ext cx="1499850" cy="1600931"/>
            <a:chOff x="9424376" y="3913857"/>
            <a:chExt cx="2783546" cy="2971140"/>
          </a:xfrm>
        </p:grpSpPr>
        <p:sp>
          <p:nvSpPr>
            <p:cNvPr id="29" name="Freeform: Shape 3">
              <a:extLst>
                <a:ext uri="{FF2B5EF4-FFF2-40B4-BE49-F238E27FC236}">
                  <a16:creationId xmlns:a16="http://schemas.microsoft.com/office/drawing/2014/main" id="{703CF000-E22F-2111-EC21-D0B3EC181271}"/>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55" name="Freeform: Shape 5">
              <a:extLst>
                <a:ext uri="{FF2B5EF4-FFF2-40B4-BE49-F238E27FC236}">
                  <a16:creationId xmlns:a16="http://schemas.microsoft.com/office/drawing/2014/main" id="{C059DB31-2D2D-055B-B971-08EFA27AA77C}"/>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56" name="Graphic 10">
              <a:extLst>
                <a:ext uri="{FF2B5EF4-FFF2-40B4-BE49-F238E27FC236}">
                  <a16:creationId xmlns:a16="http://schemas.microsoft.com/office/drawing/2014/main" id="{F8CE061F-7393-63FD-F6C7-E321BCE7DF34}"/>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sp>
        <p:nvSpPr>
          <p:cNvPr id="57" name="CuadroTexto 56">
            <a:extLst>
              <a:ext uri="{FF2B5EF4-FFF2-40B4-BE49-F238E27FC236}">
                <a16:creationId xmlns:a16="http://schemas.microsoft.com/office/drawing/2014/main" id="{4CD3663A-DE34-AB7B-48CA-BD3856CFD31F}"/>
              </a:ext>
            </a:extLst>
          </p:cNvPr>
          <p:cNvSpPr txBox="1"/>
          <p:nvPr/>
        </p:nvSpPr>
        <p:spPr>
          <a:xfrm>
            <a:off x="5979279" y="5226452"/>
            <a:ext cx="6184061" cy="1261884"/>
          </a:xfrm>
          <a:prstGeom prst="rect">
            <a:avLst/>
          </a:prstGeom>
          <a:noFill/>
        </p:spPr>
        <p:txBody>
          <a:bodyPr wrap="square">
            <a:spAutoFit/>
          </a:bodyPr>
          <a:lstStyle/>
          <a:p>
            <a:pPr marL="0" marR="0" lvl="2" indent="0" algn="l" defTabSz="914400" rtl="0" eaLnBrk="1" fontAlgn="auto" latinLnBrk="0" hangingPunct="1">
              <a:lnSpc>
                <a:spcPct val="100000"/>
              </a:lnSpc>
              <a:spcBef>
                <a:spcPts val="0"/>
              </a:spcBef>
              <a:spcAft>
                <a:spcPts val="0"/>
              </a:spcAft>
              <a:buClrTx/>
              <a:buSzTx/>
              <a:buFontTx/>
              <a:buNone/>
              <a:tabLst/>
              <a:defRPr/>
            </a:pPr>
            <a:r>
              <a:rPr kumimoji="0" lang="es-ES" sz="9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001</a:t>
            </a:r>
            <a:r>
              <a:rPr kumimoji="0" lang="es-ES" sz="9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Opción por mantener las BBCC provisionales de cada mes para autónomo/a sin colectivo especial</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s-ES" sz="9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002</a:t>
            </a:r>
            <a:r>
              <a:rPr kumimoji="0" lang="es-ES" sz="9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  Opción por mantener la BBCC del 31/12/2022 (BC12) para autónomo/a sin colectivo especial</a:t>
            </a:r>
          </a:p>
          <a:p>
            <a:pPr marL="0" marR="0" lvl="2" indent="0" algn="l" defTabSz="914400" rtl="0" eaLnBrk="1" fontAlgn="auto" latinLnBrk="0" hangingPunct="1">
              <a:lnSpc>
                <a:spcPct val="100000"/>
              </a:lnSpc>
              <a:spcBef>
                <a:spcPts val="0"/>
              </a:spcBef>
              <a:spcAft>
                <a:spcPts val="0"/>
              </a:spcAft>
              <a:buClrTx/>
              <a:buSzTx/>
              <a:buFontTx/>
              <a:buNone/>
              <a:tabLst/>
              <a:defRPr/>
            </a:pPr>
            <a:endParaRPr kumimoji="0" lang="es-ES" sz="9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endParaRP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s-ES" sz="950" b="0"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Trámites de audiencia para otros colectivos:</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s-ES" sz="9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003, 004</a:t>
            </a:r>
            <a:r>
              <a:rPr lang="es-ES" sz="950" b="1">
                <a:solidFill>
                  <a:srgbClr val="000000"/>
                </a:solidFill>
                <a:latin typeface="Open Sans" panose="020B0606030504020204" pitchFamily="34" charset="0"/>
                <a:ea typeface="Open Sans" panose="020B0606030504020204" pitchFamily="34" charset="0"/>
                <a:cs typeface="Open Sans" panose="020B0606030504020204" pitchFamily="34" charset="0"/>
              </a:rPr>
              <a:t> </a:t>
            </a:r>
            <a:r>
              <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rPr>
              <a:t>Colectivo de venta ambulante</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s-ES" sz="9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005, 006 </a:t>
            </a:r>
            <a:r>
              <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rPr>
              <a:t>Colectivo de Socios y familiares colaboradores</a:t>
            </a:r>
          </a:p>
          <a:p>
            <a:pPr marL="0" marR="0" lvl="2" indent="0" algn="l" defTabSz="914400" rtl="0" eaLnBrk="1" fontAlgn="auto" latinLnBrk="0" hangingPunct="1">
              <a:lnSpc>
                <a:spcPct val="100000"/>
              </a:lnSpc>
              <a:spcBef>
                <a:spcPts val="0"/>
              </a:spcBef>
              <a:spcAft>
                <a:spcPts val="0"/>
              </a:spcAft>
              <a:buClrTx/>
              <a:buSzTx/>
              <a:buFontTx/>
              <a:buNone/>
              <a:tabLst/>
              <a:defRPr/>
            </a:pPr>
            <a:r>
              <a:rPr kumimoji="0" lang="es-ES" sz="950" b="1" i="0" u="none" strike="noStrike" kern="1200" cap="none" spc="0" normalizeH="0" baseline="0" noProof="0">
                <a:ln>
                  <a:noFill/>
                </a:ln>
                <a:solidFill>
                  <a:srgbClr val="000000"/>
                </a:solidFill>
                <a:effectLst/>
                <a:uLnTx/>
                <a:uFillTx/>
                <a:latin typeface="Open Sans" panose="020B0606030504020204" pitchFamily="34" charset="0"/>
                <a:ea typeface="Open Sans" panose="020B0606030504020204" pitchFamily="34" charset="0"/>
                <a:cs typeface="Open Sans" panose="020B0606030504020204" pitchFamily="34" charset="0"/>
              </a:rPr>
              <a:t>007, 008 </a:t>
            </a:r>
            <a:r>
              <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rPr>
              <a:t>Colectivo de artistas</a:t>
            </a:r>
          </a:p>
          <a:p>
            <a:pPr marL="0" marR="0" lvl="2" indent="0" algn="l" defTabSz="914400" rtl="0" eaLnBrk="1" fontAlgn="auto" latinLnBrk="0" hangingPunct="1">
              <a:lnSpc>
                <a:spcPct val="100000"/>
              </a:lnSpc>
              <a:spcBef>
                <a:spcPts val="0"/>
              </a:spcBef>
              <a:spcAft>
                <a:spcPts val="0"/>
              </a:spcAft>
              <a:buClrTx/>
              <a:buSzTx/>
              <a:buFontTx/>
              <a:buNone/>
              <a:tabLst/>
              <a:defRPr/>
            </a:pPr>
            <a:r>
              <a:rPr lang="es-ES" sz="950" b="1">
                <a:solidFill>
                  <a:srgbClr val="000000"/>
                </a:solidFill>
                <a:latin typeface="Open Sans" panose="020B0606030504020204" pitchFamily="34" charset="0"/>
                <a:ea typeface="Open Sans" panose="020B0606030504020204" pitchFamily="34" charset="0"/>
                <a:cs typeface="Open Sans" panose="020B0606030504020204" pitchFamily="34" charset="0"/>
              </a:rPr>
              <a:t>009, 010 </a:t>
            </a:r>
            <a:r>
              <a:rPr lang="es-ES" sz="950">
                <a:solidFill>
                  <a:srgbClr val="000000"/>
                </a:solidFill>
                <a:latin typeface="Open Sans" panose="020B0606030504020204" pitchFamily="34" charset="0"/>
                <a:ea typeface="Open Sans" panose="020B0606030504020204" pitchFamily="34" charset="0"/>
                <a:cs typeface="Open Sans" panose="020B0606030504020204" pitchFamily="34" charset="0"/>
              </a:rPr>
              <a:t>Concurrencia de colectivos de artista + venta ambulante + otra condición</a:t>
            </a:r>
          </a:p>
        </p:txBody>
      </p:sp>
      <p:sp>
        <p:nvSpPr>
          <p:cNvPr id="32" name="!!CoverSlideFooterText">
            <a:extLst>
              <a:ext uri="{FF2B5EF4-FFF2-40B4-BE49-F238E27FC236}">
                <a16:creationId xmlns:a16="http://schemas.microsoft.com/office/drawing/2014/main" id="{6B47F94A-771B-4B6E-C6DF-293A876BCD3A}"/>
              </a:ext>
            </a:extLst>
          </p:cNvPr>
          <p:cNvSpPr/>
          <p:nvPr/>
        </p:nvSpPr>
        <p:spPr>
          <a:xfrm>
            <a:off x="810704" y="1458628"/>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58" name="!!CoverSlideFooterText">
            <a:extLst>
              <a:ext uri="{FF2B5EF4-FFF2-40B4-BE49-F238E27FC236}">
                <a16:creationId xmlns:a16="http://schemas.microsoft.com/office/drawing/2014/main" id="{BFDDD3A5-6F28-3571-7FDA-D06CDB0504CA}"/>
              </a:ext>
            </a:extLst>
          </p:cNvPr>
          <p:cNvSpPr/>
          <p:nvPr/>
        </p:nvSpPr>
        <p:spPr>
          <a:xfrm>
            <a:off x="1559982" y="1458628"/>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3" name="CuadroTexto 22">
            <a:extLst>
              <a:ext uri="{FF2B5EF4-FFF2-40B4-BE49-F238E27FC236}">
                <a16:creationId xmlns:a16="http://schemas.microsoft.com/office/drawing/2014/main" id="{65E43468-A123-A2A3-3CF8-411BC977979B}"/>
              </a:ext>
            </a:extLst>
          </p:cNvPr>
          <p:cNvSpPr txBox="1"/>
          <p:nvPr/>
        </p:nvSpPr>
        <p:spPr>
          <a:xfrm>
            <a:off x="10592731" y="1607400"/>
            <a:ext cx="1162493" cy="530915"/>
          </a:xfrm>
          <a:prstGeom prst="rect">
            <a:avLst/>
          </a:prstGeom>
          <a:noFill/>
        </p:spPr>
        <p:txBody>
          <a:bodyPr wrap="square">
            <a:spAutoFit/>
          </a:bodyPr>
          <a:lstStyle/>
          <a:p>
            <a:pPr>
              <a:spcBef>
                <a:spcPts val="600"/>
              </a:spcBef>
            </a:pPr>
            <a:r>
              <a:rPr lang="es-ES" sz="950">
                <a:solidFill>
                  <a:srgbClr val="D73A2C"/>
                </a:solidFill>
                <a:latin typeface="Open Sans" panose="020B0606030504020204" pitchFamily="34" charset="0"/>
                <a:ea typeface="Open Sans" panose="020B0606030504020204" pitchFamily="34" charset="0"/>
                <a:cs typeface="Open Sans" panose="020B0606030504020204" pitchFamily="34" charset="0"/>
              </a:rPr>
              <a:t>Detalle de las notificaciones por colectivo</a:t>
            </a:r>
          </a:p>
        </p:txBody>
      </p:sp>
      <p:sp>
        <p:nvSpPr>
          <p:cNvPr id="25" name="Elipse 24">
            <a:hlinkClick r:id="rId2" action="ppaction://hlinksldjump"/>
            <a:extLst>
              <a:ext uri="{FF2B5EF4-FFF2-40B4-BE49-F238E27FC236}">
                <a16:creationId xmlns:a16="http://schemas.microsoft.com/office/drawing/2014/main" id="{A5CD6D4F-2D2F-1B03-EB2D-BB0C48D88110}"/>
              </a:ext>
            </a:extLst>
          </p:cNvPr>
          <p:cNvSpPr/>
          <p:nvPr/>
        </p:nvSpPr>
        <p:spPr>
          <a:xfrm>
            <a:off x="10175979" y="1646189"/>
            <a:ext cx="432000" cy="432000"/>
          </a:xfrm>
          <a:prstGeom prst="ellipse">
            <a:avLst/>
          </a:prstGeom>
          <a:solidFill>
            <a:srgbClr val="D73A2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sz="4000" b="1"/>
              <a:t>+</a:t>
            </a:r>
          </a:p>
        </p:txBody>
      </p:sp>
    </p:spTree>
    <p:extLst>
      <p:ext uri="{BB962C8B-B14F-4D97-AF65-F5344CB8AC3E}">
        <p14:creationId xmlns:p14="http://schemas.microsoft.com/office/powerpoint/2010/main" val="399504712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Abrir llave 97">
            <a:extLst>
              <a:ext uri="{FF2B5EF4-FFF2-40B4-BE49-F238E27FC236}">
                <a16:creationId xmlns:a16="http://schemas.microsoft.com/office/drawing/2014/main" id="{10600E15-F2CF-B8A3-E876-A42C5EFCCD7D}"/>
              </a:ext>
            </a:extLst>
          </p:cNvPr>
          <p:cNvSpPr/>
          <p:nvPr/>
        </p:nvSpPr>
        <p:spPr>
          <a:xfrm flipH="1">
            <a:off x="6477165" y="5107186"/>
            <a:ext cx="1003141" cy="447836"/>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Abrir llave 20">
            <a:extLst>
              <a:ext uri="{FF2B5EF4-FFF2-40B4-BE49-F238E27FC236}">
                <a16:creationId xmlns:a16="http://schemas.microsoft.com/office/drawing/2014/main" id="{56552EDD-0D04-4FA3-0111-A2E285674D38}"/>
              </a:ext>
            </a:extLst>
          </p:cNvPr>
          <p:cNvSpPr/>
          <p:nvPr/>
        </p:nvSpPr>
        <p:spPr>
          <a:xfrm flipH="1">
            <a:off x="6443593" y="2095548"/>
            <a:ext cx="999542" cy="1205857"/>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9" name="Bentuk Bebas: Bentuk 1">
            <a:extLst>
              <a:ext uri="{FF2B5EF4-FFF2-40B4-BE49-F238E27FC236}">
                <a16:creationId xmlns:a16="http://schemas.microsoft.com/office/drawing/2014/main" id="{AA1B1E64-58AD-AD15-E994-BB6476F2EA6A}"/>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3" name="Rectángulo 2">
            <a:extLst>
              <a:ext uri="{FF2B5EF4-FFF2-40B4-BE49-F238E27FC236}">
                <a16:creationId xmlns:a16="http://schemas.microsoft.com/office/drawing/2014/main" id="{2BCD02D6-B8B4-5C25-9C8B-BDA8D618C774}"/>
              </a:ext>
              <a:ext uri="{C183D7F6-B498-43B3-948B-1728B52AA6E4}">
                <adec:decorative xmlns:adec="http://schemas.microsoft.com/office/drawing/2017/decorative" val="1"/>
              </a:ext>
            </a:extLst>
          </p:cNvPr>
          <p:cNvSpPr/>
          <p:nvPr/>
        </p:nvSpPr>
        <p:spPr>
          <a:xfrm>
            <a:off x="268636" y="939541"/>
            <a:ext cx="6177785" cy="5436000"/>
          </a:xfrm>
          <a:prstGeom prst="rect">
            <a:avLst/>
          </a:prstGeom>
          <a:solidFill>
            <a:schemeClr val="bg1"/>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12" name="Rectángulo 11">
            <a:extLst>
              <a:ext uri="{FF2B5EF4-FFF2-40B4-BE49-F238E27FC236}">
                <a16:creationId xmlns:a16="http://schemas.microsoft.com/office/drawing/2014/main" id="{53CD1E34-3FA8-C93B-3FF8-E87E3A50816A}"/>
              </a:ext>
            </a:extLst>
          </p:cNvPr>
          <p:cNvSpPr/>
          <p:nvPr/>
        </p:nvSpPr>
        <p:spPr>
          <a:xfrm>
            <a:off x="757688" y="4019380"/>
            <a:ext cx="6344836" cy="52561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BD6A7538-311C-8048-176D-B5F387324F8A}"/>
              </a:ext>
              <a:ext uri="{C183D7F6-B498-43B3-948B-1728B52AA6E4}">
                <adec:decorative xmlns:adec="http://schemas.microsoft.com/office/drawing/2017/decorative" val="1"/>
              </a:ext>
            </a:extLst>
          </p:cNvPr>
          <p:cNvSpPr/>
          <p:nvPr/>
        </p:nvSpPr>
        <p:spPr>
          <a:xfrm>
            <a:off x="7443140" y="1534807"/>
            <a:ext cx="4323379" cy="618207"/>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5" name="CuadroTexto 14">
            <a:extLst>
              <a:ext uri="{FF2B5EF4-FFF2-40B4-BE49-F238E27FC236}">
                <a16:creationId xmlns:a16="http://schemas.microsoft.com/office/drawing/2014/main" id="{C3DD7D5E-FA0C-1C0F-3AEE-1A7E5F221EC0}"/>
              </a:ext>
            </a:extLst>
          </p:cNvPr>
          <p:cNvSpPr txBox="1"/>
          <p:nvPr/>
        </p:nvSpPr>
        <p:spPr>
          <a:xfrm>
            <a:off x="7443139" y="1711546"/>
            <a:ext cx="4013548" cy="307777"/>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Identificación del autónomo/a</a:t>
            </a:r>
          </a:p>
        </p:txBody>
      </p:sp>
      <p:sp>
        <p:nvSpPr>
          <p:cNvPr id="37" name="Marcador de número de diapositiva 36">
            <a:extLst>
              <a:ext uri="{FF2B5EF4-FFF2-40B4-BE49-F238E27FC236}">
                <a16:creationId xmlns:a16="http://schemas.microsoft.com/office/drawing/2014/main" id="{BAA4CF05-9428-ABB2-1E50-A7E616FF3934}"/>
              </a:ext>
            </a:extLst>
          </p:cNvPr>
          <p:cNvSpPr>
            <a:spLocks noGrp="1"/>
          </p:cNvSpPr>
          <p:nvPr>
            <p:ph type="sldNum" sz="quarter" idx="4"/>
          </p:nvPr>
        </p:nvSpPr>
        <p:spPr/>
        <p:txBody>
          <a:bodyPr/>
          <a:lstStyle/>
          <a:p>
            <a:fld id="{C139204D-1CA8-4120-9387-CB77A2CE5C33}" type="slidenum">
              <a:rPr lang="es-ES" smtClean="0"/>
              <a:pPr/>
              <a:t>85</a:t>
            </a:fld>
            <a:endParaRPr lang="es-ES"/>
          </a:p>
        </p:txBody>
      </p:sp>
      <p:sp>
        <p:nvSpPr>
          <p:cNvPr id="34" name="Rectángulo 33">
            <a:extLst>
              <a:ext uri="{FF2B5EF4-FFF2-40B4-BE49-F238E27FC236}">
                <a16:creationId xmlns:a16="http://schemas.microsoft.com/office/drawing/2014/main" id="{2D013B8A-8D3F-14A9-2937-EC438F1A408A}"/>
              </a:ext>
              <a:ext uri="{C183D7F6-B498-43B3-948B-1728B52AA6E4}">
                <adec:decorative xmlns:adec="http://schemas.microsoft.com/office/drawing/2017/decorative" val="1"/>
              </a:ext>
            </a:extLst>
          </p:cNvPr>
          <p:cNvSpPr/>
          <p:nvPr/>
        </p:nvSpPr>
        <p:spPr>
          <a:xfrm>
            <a:off x="7443140" y="3424916"/>
            <a:ext cx="4323379" cy="357361"/>
          </a:xfrm>
          <a:prstGeom prst="rect">
            <a:avLst/>
          </a:prstGeom>
          <a:solidFill>
            <a:srgbClr val="D73A2C"/>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84" name="CuadroTexto 83">
            <a:extLst>
              <a:ext uri="{FF2B5EF4-FFF2-40B4-BE49-F238E27FC236}">
                <a16:creationId xmlns:a16="http://schemas.microsoft.com/office/drawing/2014/main" id="{B282E5F0-6FE8-256A-26B2-84D8C53A7D4F}"/>
              </a:ext>
            </a:extLst>
          </p:cNvPr>
          <p:cNvSpPr txBox="1"/>
          <p:nvPr/>
        </p:nvSpPr>
        <p:spPr>
          <a:xfrm>
            <a:off x="8250946" y="3461272"/>
            <a:ext cx="3365718"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buClr>
                <a:schemeClr val="accent1">
                  <a:lumMod val="50000"/>
                </a:schemeClr>
              </a:buClr>
            </a:pPr>
            <a:r>
              <a:rPr lang="es-ES" b="1">
                <a:solidFill>
                  <a:schemeClr val="bg1"/>
                </a:solidFill>
              </a:rPr>
              <a:t>Resultado de la regularización</a:t>
            </a:r>
          </a:p>
        </p:txBody>
      </p:sp>
      <p:sp>
        <p:nvSpPr>
          <p:cNvPr id="85" name="Rectángulo 84">
            <a:extLst>
              <a:ext uri="{FF2B5EF4-FFF2-40B4-BE49-F238E27FC236}">
                <a16:creationId xmlns:a16="http://schemas.microsoft.com/office/drawing/2014/main" id="{E2758036-1290-419B-5FCA-4B9276EB57DC}"/>
              </a:ext>
              <a:ext uri="{C183D7F6-B498-43B3-948B-1728B52AA6E4}">
                <adec:decorative xmlns:adec="http://schemas.microsoft.com/office/drawing/2017/decorative" val="1"/>
              </a:ext>
            </a:extLst>
          </p:cNvPr>
          <p:cNvSpPr/>
          <p:nvPr/>
        </p:nvSpPr>
        <p:spPr>
          <a:xfrm>
            <a:off x="7443140" y="2438319"/>
            <a:ext cx="4323379" cy="540294"/>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5" name="CuadroTexto 34">
            <a:extLst>
              <a:ext uri="{FF2B5EF4-FFF2-40B4-BE49-F238E27FC236}">
                <a16:creationId xmlns:a16="http://schemas.microsoft.com/office/drawing/2014/main" id="{DF60FB5E-EBFC-0AC6-BBA0-CFE214FAD050}"/>
              </a:ext>
            </a:extLst>
          </p:cNvPr>
          <p:cNvSpPr txBox="1"/>
          <p:nvPr/>
        </p:nvSpPr>
        <p:spPr>
          <a:xfrm>
            <a:off x="7443139" y="2496288"/>
            <a:ext cx="4262361" cy="523220"/>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general sobre el proceso de regularización y datos de partida utilizados</a:t>
            </a:r>
          </a:p>
        </p:txBody>
      </p:sp>
      <p:sp>
        <p:nvSpPr>
          <p:cNvPr id="128" name="Rectángulo 127">
            <a:extLst>
              <a:ext uri="{FF2B5EF4-FFF2-40B4-BE49-F238E27FC236}">
                <a16:creationId xmlns:a16="http://schemas.microsoft.com/office/drawing/2014/main" id="{DC644840-CDF6-704A-E6C3-F46DCD3E82D0}"/>
              </a:ext>
              <a:ext uri="{C183D7F6-B498-43B3-948B-1728B52AA6E4}">
                <adec:decorative xmlns:adec="http://schemas.microsoft.com/office/drawing/2017/decorative" val="1"/>
              </a:ext>
            </a:extLst>
          </p:cNvPr>
          <p:cNvSpPr/>
          <p:nvPr/>
        </p:nvSpPr>
        <p:spPr>
          <a:xfrm>
            <a:off x="7443139" y="5888370"/>
            <a:ext cx="4331389" cy="55559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29" name="CuadroTexto 128">
            <a:extLst>
              <a:ext uri="{FF2B5EF4-FFF2-40B4-BE49-F238E27FC236}">
                <a16:creationId xmlns:a16="http://schemas.microsoft.com/office/drawing/2014/main" id="{3A6E52B6-1007-9D0C-3407-EA70296FE734}"/>
              </a:ext>
            </a:extLst>
          </p:cNvPr>
          <p:cNvSpPr txBox="1"/>
          <p:nvPr/>
        </p:nvSpPr>
        <p:spPr>
          <a:xfrm>
            <a:off x="7443139" y="5913568"/>
            <a:ext cx="4262361" cy="523220"/>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sobre documentos que acompañan la carta</a:t>
            </a:r>
          </a:p>
        </p:txBody>
      </p:sp>
      <p:sp>
        <p:nvSpPr>
          <p:cNvPr id="269" name="Abrir llave 268">
            <a:extLst>
              <a:ext uri="{FF2B5EF4-FFF2-40B4-BE49-F238E27FC236}">
                <a16:creationId xmlns:a16="http://schemas.microsoft.com/office/drawing/2014/main" id="{EE7CCA05-DB0C-3B17-1295-97B06B190A6F}"/>
              </a:ext>
            </a:extLst>
          </p:cNvPr>
          <p:cNvSpPr/>
          <p:nvPr/>
        </p:nvSpPr>
        <p:spPr>
          <a:xfrm flipH="1">
            <a:off x="6603156" y="3502363"/>
            <a:ext cx="917572" cy="2293370"/>
          </a:xfrm>
          <a:prstGeom prst="leftBrace">
            <a:avLst>
              <a:gd name="adj1" fmla="val 0"/>
              <a:gd name="adj2" fmla="val 8059"/>
            </a:avLst>
          </a:prstGeom>
          <a:noFill/>
          <a:ln w="19050">
            <a:solidFill>
              <a:srgbClr val="D73A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brir llave 17">
            <a:extLst>
              <a:ext uri="{FF2B5EF4-FFF2-40B4-BE49-F238E27FC236}">
                <a16:creationId xmlns:a16="http://schemas.microsoft.com/office/drawing/2014/main" id="{B4C11C9E-ED9E-17A3-1262-9F64242CD3A0}"/>
              </a:ext>
            </a:extLst>
          </p:cNvPr>
          <p:cNvSpPr/>
          <p:nvPr/>
        </p:nvSpPr>
        <p:spPr>
          <a:xfrm flipH="1">
            <a:off x="6443594" y="5903492"/>
            <a:ext cx="1003141" cy="447836"/>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0" name="Abrir llave 19">
            <a:extLst>
              <a:ext uri="{FF2B5EF4-FFF2-40B4-BE49-F238E27FC236}">
                <a16:creationId xmlns:a16="http://schemas.microsoft.com/office/drawing/2014/main" id="{58A55BE1-8AC1-E6FE-D687-BF117FA24665}"/>
              </a:ext>
            </a:extLst>
          </p:cNvPr>
          <p:cNvSpPr/>
          <p:nvPr/>
        </p:nvSpPr>
        <p:spPr>
          <a:xfrm flipH="1">
            <a:off x="6452737" y="1598681"/>
            <a:ext cx="993141" cy="471090"/>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0" name="Title 1">
            <a:extLst>
              <a:ext uri="{FF2B5EF4-FFF2-40B4-BE49-F238E27FC236}">
                <a16:creationId xmlns:a16="http://schemas.microsoft.com/office/drawing/2014/main" id="{B47384CF-692A-6F9E-7423-3308ADE0C8FB}"/>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Bloques de información. Cartas de presentación</a:t>
            </a:r>
          </a:p>
        </p:txBody>
      </p:sp>
      <p:sp>
        <p:nvSpPr>
          <p:cNvPr id="73" name="CuadroTexto 72">
            <a:extLst>
              <a:ext uri="{FF2B5EF4-FFF2-40B4-BE49-F238E27FC236}">
                <a16:creationId xmlns:a16="http://schemas.microsoft.com/office/drawing/2014/main" id="{425C76FF-7854-C4C7-0849-021A1154CE78}"/>
              </a:ext>
            </a:extLst>
          </p:cNvPr>
          <p:cNvSpPr txBox="1"/>
          <p:nvPr/>
        </p:nvSpPr>
        <p:spPr>
          <a:xfrm>
            <a:off x="741413" y="1682019"/>
            <a:ext cx="5378984" cy="1972335"/>
          </a:xfrm>
          <a:prstGeom prst="rect">
            <a:avLst/>
          </a:prstGeom>
          <a:noFill/>
        </p:spPr>
        <p:txBody>
          <a:bodyPr wrap="square">
            <a:spAutoFit/>
          </a:bodyPr>
          <a:lstStyle/>
          <a:p>
            <a:pPr>
              <a:lnSpc>
                <a:spcPct val="107000"/>
              </a:lnSpc>
              <a:spcAft>
                <a:spcPts val="800"/>
              </a:spcAft>
            </a:pPr>
            <a:r>
              <a:rPr lang="es-ES" sz="1200" kern="100">
                <a:effectLst/>
                <a:ea typeface="Aptos" panose="020B0004020202020204" pitchFamily="34" charset="0"/>
                <a:cs typeface="Times New Roman" panose="02020603050405020304" pitchFamily="18" charset="0"/>
              </a:rPr>
              <a:t>Hola, &lt;nombre&gt;:</a:t>
            </a:r>
          </a:p>
          <a:p>
            <a:pPr algn="just">
              <a:lnSpc>
                <a:spcPct val="107000"/>
              </a:lnSpc>
              <a:spcAft>
                <a:spcPts val="800"/>
              </a:spcAft>
            </a:pPr>
            <a:r>
              <a:rPr lang="es-ES" sz="1200" kern="100">
                <a:effectLst/>
                <a:ea typeface="Aptos" panose="020B0004020202020204" pitchFamily="34" charset="0"/>
                <a:cs typeface="Times New Roman" panose="02020603050405020304" pitchFamily="18" charset="0"/>
              </a:rPr>
              <a:t>Nos ponemos en contacto contigo porque la Tesorería General de la Seguridad Social ha realizado la regularización de tus bases de cotización y cuotas de la Seguridad Social correspondientes al año 2023, que, hasta este momento, eran provisionales.  </a:t>
            </a:r>
          </a:p>
          <a:p>
            <a:pPr algn="just">
              <a:lnSpc>
                <a:spcPct val="107000"/>
              </a:lnSpc>
              <a:spcAft>
                <a:spcPts val="800"/>
              </a:spcAft>
            </a:pPr>
            <a:r>
              <a:rPr lang="es-ES" sz="1200" kern="100">
                <a:effectLst/>
                <a:ea typeface="Aptos" panose="020B0004020202020204" pitchFamily="34" charset="0"/>
                <a:cs typeface="Times New Roman" panose="02020603050405020304" pitchFamily="18" charset="0"/>
              </a:rPr>
              <a:t>Para realizar tal regularización se han tenido en cuenta los datos proporcionados por la Administración Tributaria.  </a:t>
            </a:r>
          </a:p>
          <a:p>
            <a:pPr algn="just">
              <a:lnSpc>
                <a:spcPct val="107000"/>
              </a:lnSpc>
              <a:spcAft>
                <a:spcPts val="800"/>
              </a:spcAft>
            </a:pPr>
            <a:endParaRPr lang="es-ES" sz="1200" kern="100">
              <a:effectLst/>
              <a:ea typeface="Aptos" panose="020B0004020202020204" pitchFamily="34" charset="0"/>
              <a:cs typeface="Times New Roman" panose="02020603050405020304" pitchFamily="18" charset="0"/>
            </a:endParaRPr>
          </a:p>
        </p:txBody>
      </p:sp>
      <p:grpSp>
        <p:nvGrpSpPr>
          <p:cNvPr id="72" name="Grupo 71">
            <a:extLst>
              <a:ext uri="{FF2B5EF4-FFF2-40B4-BE49-F238E27FC236}">
                <a16:creationId xmlns:a16="http://schemas.microsoft.com/office/drawing/2014/main" id="{F37968C2-F858-A9AD-D826-C02CD83EDB32}"/>
              </a:ext>
            </a:extLst>
          </p:cNvPr>
          <p:cNvGrpSpPr/>
          <p:nvPr/>
        </p:nvGrpSpPr>
        <p:grpSpPr>
          <a:xfrm>
            <a:off x="279924" y="1034123"/>
            <a:ext cx="395989" cy="395989"/>
            <a:chOff x="1285019" y="3820484"/>
            <a:chExt cx="554072" cy="554072"/>
          </a:xfrm>
        </p:grpSpPr>
        <p:sp>
          <p:nvSpPr>
            <p:cNvPr id="74" name="Freeform: Shape 7">
              <a:extLst>
                <a:ext uri="{FF2B5EF4-FFF2-40B4-BE49-F238E27FC236}">
                  <a16:creationId xmlns:a16="http://schemas.microsoft.com/office/drawing/2014/main" id="{009A9004-4641-B33D-D78E-A0EADE9612A5}"/>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5" name="Freeform: Shape 8">
              <a:extLst>
                <a:ext uri="{FF2B5EF4-FFF2-40B4-BE49-F238E27FC236}">
                  <a16:creationId xmlns:a16="http://schemas.microsoft.com/office/drawing/2014/main" id="{BE91B126-3DD4-3B16-3206-4A8A38551413}"/>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6" name="Freeform: Shape 9">
              <a:extLst>
                <a:ext uri="{FF2B5EF4-FFF2-40B4-BE49-F238E27FC236}">
                  <a16:creationId xmlns:a16="http://schemas.microsoft.com/office/drawing/2014/main" id="{95144B28-B63E-DF52-0AAE-A2606D315288}"/>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7" name="Freeform: Shape 10">
              <a:extLst>
                <a:ext uri="{FF2B5EF4-FFF2-40B4-BE49-F238E27FC236}">
                  <a16:creationId xmlns:a16="http://schemas.microsoft.com/office/drawing/2014/main" id="{60893D91-0574-CE42-1835-86918AF58CDA}"/>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8" name="Freeform: Shape 11">
              <a:extLst>
                <a:ext uri="{FF2B5EF4-FFF2-40B4-BE49-F238E27FC236}">
                  <a16:creationId xmlns:a16="http://schemas.microsoft.com/office/drawing/2014/main" id="{F8F9B27F-1265-B2C4-3C7A-C904A167A233}"/>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9" name="Freeform: Shape 12">
              <a:extLst>
                <a:ext uri="{FF2B5EF4-FFF2-40B4-BE49-F238E27FC236}">
                  <a16:creationId xmlns:a16="http://schemas.microsoft.com/office/drawing/2014/main" id="{A0C96C88-9337-C8A3-8000-1970C8EF032E}"/>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0" name="Freeform: Shape 13">
              <a:extLst>
                <a:ext uri="{FF2B5EF4-FFF2-40B4-BE49-F238E27FC236}">
                  <a16:creationId xmlns:a16="http://schemas.microsoft.com/office/drawing/2014/main" id="{F0E4E339-4A85-5CBC-F912-2C1CA1264C28}"/>
                </a:ext>
              </a:extLst>
            </p:cNvPr>
            <p:cNvSpPr/>
            <p:nvPr/>
          </p:nvSpPr>
          <p:spPr>
            <a:xfrm>
              <a:off x="145816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1" name="Freeform: Shape 14">
              <a:extLst>
                <a:ext uri="{FF2B5EF4-FFF2-40B4-BE49-F238E27FC236}">
                  <a16:creationId xmlns:a16="http://schemas.microsoft.com/office/drawing/2014/main" id="{851EFDCD-4EF0-FFB0-2625-068CE2DF44CB}"/>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2" name="Freeform: Shape 15">
              <a:extLst>
                <a:ext uri="{FF2B5EF4-FFF2-40B4-BE49-F238E27FC236}">
                  <a16:creationId xmlns:a16="http://schemas.microsoft.com/office/drawing/2014/main" id="{AA41EDF8-68D8-1D87-2CB8-32E6EBAA1B48}"/>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
        <p:nvSpPr>
          <p:cNvPr id="83" name="CuadroTexto 82">
            <a:extLst>
              <a:ext uri="{FF2B5EF4-FFF2-40B4-BE49-F238E27FC236}">
                <a16:creationId xmlns:a16="http://schemas.microsoft.com/office/drawing/2014/main" id="{7E1BAC9A-9FFE-C4D3-558C-23A25B37473C}"/>
              </a:ext>
            </a:extLst>
          </p:cNvPr>
          <p:cNvSpPr txBox="1"/>
          <p:nvPr/>
        </p:nvSpPr>
        <p:spPr>
          <a:xfrm>
            <a:off x="754875" y="5821849"/>
            <a:ext cx="5378984" cy="478849"/>
          </a:xfrm>
          <a:prstGeom prst="rect">
            <a:avLst/>
          </a:prstGeom>
          <a:noFill/>
        </p:spPr>
        <p:txBody>
          <a:bodyPr wrap="square">
            <a:spAutoFit/>
          </a:bodyPr>
          <a:lstStyle/>
          <a:p>
            <a:pPr algn="just">
              <a:lnSpc>
                <a:spcPct val="107000"/>
              </a:lnSpc>
              <a:spcAft>
                <a:spcPts val="800"/>
              </a:spcAft>
            </a:pPr>
            <a:r>
              <a:rPr lang="es-ES" sz="1200" kern="100">
                <a:effectLst/>
                <a:ea typeface="Aptos" panose="020B0004020202020204" pitchFamily="34" charset="0"/>
                <a:cs typeface="Times New Roman" panose="02020603050405020304" pitchFamily="18" charset="0"/>
              </a:rPr>
              <a:t>Esta carta va acompañada de la correspondiente resolución administrativa, en la que se incluyen los datos utilizados y los cálculos realizados. </a:t>
            </a:r>
          </a:p>
        </p:txBody>
      </p:sp>
      <p:sp>
        <p:nvSpPr>
          <p:cNvPr id="87" name="CuadroTexto 86">
            <a:extLst>
              <a:ext uri="{FF2B5EF4-FFF2-40B4-BE49-F238E27FC236}">
                <a16:creationId xmlns:a16="http://schemas.microsoft.com/office/drawing/2014/main" id="{2155BEA4-FAE4-0765-06F7-90BC4BB1F42A}"/>
              </a:ext>
            </a:extLst>
          </p:cNvPr>
          <p:cNvSpPr txBox="1"/>
          <p:nvPr/>
        </p:nvSpPr>
        <p:spPr>
          <a:xfrm>
            <a:off x="1248463" y="4224036"/>
            <a:ext cx="5070307" cy="676467"/>
          </a:xfrm>
          <a:prstGeom prst="rect">
            <a:avLst/>
          </a:prstGeom>
          <a:noFill/>
        </p:spPr>
        <p:txBody>
          <a:bodyPr wrap="square">
            <a:spAutoFit/>
          </a:bodyPr>
          <a:lstStyle>
            <a:defPPr>
              <a:defRPr lang="en-US"/>
            </a:defPPr>
            <a:lvl1pPr algn="just">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a:t>En tu caso, se ha podido comprobar que tu cotización en 2023 fue superior a lo que corresponde, por lo que próximamente te devolveremos las diferencias automáticamente. No tienes que realizar ninguna actuación adicional</a:t>
            </a:r>
          </a:p>
        </p:txBody>
      </p:sp>
      <p:sp>
        <p:nvSpPr>
          <p:cNvPr id="88" name="CuadroTexto 87">
            <a:extLst>
              <a:ext uri="{FF2B5EF4-FFF2-40B4-BE49-F238E27FC236}">
                <a16:creationId xmlns:a16="http://schemas.microsoft.com/office/drawing/2014/main" id="{97836433-11D7-FC8F-CC6D-1A959FBAFE0E}"/>
              </a:ext>
            </a:extLst>
          </p:cNvPr>
          <p:cNvSpPr txBox="1"/>
          <p:nvPr/>
        </p:nvSpPr>
        <p:spPr>
          <a:xfrm>
            <a:off x="1248464" y="3701681"/>
            <a:ext cx="5070308" cy="478849"/>
          </a:xfrm>
          <a:prstGeom prst="rect">
            <a:avLst/>
          </a:prstGeom>
          <a:noFill/>
        </p:spPr>
        <p:txBody>
          <a:bodyPr wrap="square">
            <a:spAutoFit/>
          </a:bodyPr>
          <a:lstStyle/>
          <a:p>
            <a:pPr algn="just">
              <a:lnSpc>
                <a:spcPct val="107000"/>
              </a:lnSpc>
              <a:spcAft>
                <a:spcPts val="800"/>
              </a:spcAft>
            </a:pPr>
            <a:r>
              <a:rPr lang="es-ES" sz="1200" kern="100">
                <a:effectLst/>
                <a:ea typeface="Aptos" panose="020B0004020202020204" pitchFamily="34" charset="0"/>
                <a:cs typeface="Times New Roman" panose="02020603050405020304" pitchFamily="18" charset="0"/>
              </a:rPr>
              <a:t>En tu caso, </a:t>
            </a:r>
            <a:r>
              <a:rPr lang="es-ES" sz="1200" b="1" kern="100">
                <a:effectLst/>
                <a:ea typeface="Aptos" panose="020B0004020202020204" pitchFamily="34" charset="0"/>
                <a:cs typeface="Times New Roman" panose="02020603050405020304" pitchFamily="18" charset="0"/>
              </a:rPr>
              <a:t>se ha podido comprobar que tu cotización en 2023 fue correcta</a:t>
            </a:r>
            <a:r>
              <a:rPr lang="es-ES" sz="1200" kern="100">
                <a:effectLst/>
                <a:ea typeface="Aptos" panose="020B0004020202020204" pitchFamily="34" charset="0"/>
                <a:cs typeface="Times New Roman" panose="02020603050405020304" pitchFamily="18" charset="0"/>
              </a:rPr>
              <a:t>, por lo que </a:t>
            </a:r>
            <a:r>
              <a:rPr lang="es-ES" sz="1200" b="1" u="sng" kern="100">
                <a:effectLst/>
                <a:ea typeface="Aptos" panose="020B0004020202020204" pitchFamily="34" charset="0"/>
                <a:cs typeface="Times New Roman" panose="02020603050405020304" pitchFamily="18" charset="0"/>
              </a:rPr>
              <a:t>no tienes que realizar ninguna actuación adicional</a:t>
            </a:r>
            <a:r>
              <a:rPr lang="es-ES" sz="1200" kern="100">
                <a:effectLst/>
                <a:ea typeface="Aptos" panose="020B0004020202020204" pitchFamily="34" charset="0"/>
                <a:cs typeface="Times New Roman" panose="02020603050405020304" pitchFamily="18" charset="0"/>
              </a:rPr>
              <a:t>. </a:t>
            </a:r>
          </a:p>
        </p:txBody>
      </p:sp>
      <p:sp>
        <p:nvSpPr>
          <p:cNvPr id="89" name="Rectángulo 88">
            <a:extLst>
              <a:ext uri="{FF2B5EF4-FFF2-40B4-BE49-F238E27FC236}">
                <a16:creationId xmlns:a16="http://schemas.microsoft.com/office/drawing/2014/main" id="{48D95883-452A-2B80-7E07-894B1736E555}"/>
              </a:ext>
              <a:ext uri="{C183D7F6-B498-43B3-948B-1728B52AA6E4}">
                <adec:decorative xmlns:adec="http://schemas.microsoft.com/office/drawing/2017/decorative" val="1"/>
              </a:ext>
            </a:extLst>
          </p:cNvPr>
          <p:cNvSpPr/>
          <p:nvPr/>
        </p:nvSpPr>
        <p:spPr>
          <a:xfrm>
            <a:off x="7451968" y="3891755"/>
            <a:ext cx="4314827" cy="36725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90" name="CuadroTexto 89">
            <a:extLst>
              <a:ext uri="{FF2B5EF4-FFF2-40B4-BE49-F238E27FC236}">
                <a16:creationId xmlns:a16="http://schemas.microsoft.com/office/drawing/2014/main" id="{5E58DDA0-DD4B-CD88-8B10-D5B3A9A99931}"/>
              </a:ext>
            </a:extLst>
          </p:cNvPr>
          <p:cNvSpPr txBox="1"/>
          <p:nvPr/>
        </p:nvSpPr>
        <p:spPr>
          <a:xfrm>
            <a:off x="7443139" y="3916953"/>
            <a:ext cx="4262361"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Cotización correcta. Sin ingreso ni devolución</a:t>
            </a:r>
          </a:p>
        </p:txBody>
      </p:sp>
      <p:sp>
        <p:nvSpPr>
          <p:cNvPr id="91" name="Abrir llave 90">
            <a:extLst>
              <a:ext uri="{FF2B5EF4-FFF2-40B4-BE49-F238E27FC236}">
                <a16:creationId xmlns:a16="http://schemas.microsoft.com/office/drawing/2014/main" id="{E9075BDF-3975-9321-5258-C5A649C76A1E}"/>
              </a:ext>
            </a:extLst>
          </p:cNvPr>
          <p:cNvSpPr/>
          <p:nvPr/>
        </p:nvSpPr>
        <p:spPr>
          <a:xfrm flipH="1">
            <a:off x="6490889" y="3813831"/>
            <a:ext cx="952247" cy="445174"/>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2" name="Rectángulo 91">
            <a:extLst>
              <a:ext uri="{FF2B5EF4-FFF2-40B4-BE49-F238E27FC236}">
                <a16:creationId xmlns:a16="http://schemas.microsoft.com/office/drawing/2014/main" id="{0231F32F-489C-6683-DDAD-23B375EB91C0}"/>
              </a:ext>
              <a:ext uri="{C183D7F6-B498-43B3-948B-1728B52AA6E4}">
                <adec:decorative xmlns:adec="http://schemas.microsoft.com/office/drawing/2017/decorative" val="1"/>
              </a:ext>
            </a:extLst>
          </p:cNvPr>
          <p:cNvSpPr/>
          <p:nvPr/>
        </p:nvSpPr>
        <p:spPr>
          <a:xfrm>
            <a:off x="7443140" y="4425687"/>
            <a:ext cx="4331389" cy="36725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93" name="CuadroTexto 92">
            <a:extLst>
              <a:ext uri="{FF2B5EF4-FFF2-40B4-BE49-F238E27FC236}">
                <a16:creationId xmlns:a16="http://schemas.microsoft.com/office/drawing/2014/main" id="{5B0863D8-6340-9FE8-AC63-CD105142C13D}"/>
              </a:ext>
            </a:extLst>
          </p:cNvPr>
          <p:cNvSpPr txBox="1"/>
          <p:nvPr/>
        </p:nvSpPr>
        <p:spPr>
          <a:xfrm>
            <a:off x="7443139" y="4450885"/>
            <a:ext cx="4262361"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A devolver por parte de la TGSS</a:t>
            </a:r>
          </a:p>
        </p:txBody>
      </p:sp>
      <p:sp>
        <p:nvSpPr>
          <p:cNvPr id="94" name="Abrir llave 93">
            <a:extLst>
              <a:ext uri="{FF2B5EF4-FFF2-40B4-BE49-F238E27FC236}">
                <a16:creationId xmlns:a16="http://schemas.microsoft.com/office/drawing/2014/main" id="{6AF0AD80-2BFF-EC9D-2A0C-230A3D523536}"/>
              </a:ext>
            </a:extLst>
          </p:cNvPr>
          <p:cNvSpPr/>
          <p:nvPr/>
        </p:nvSpPr>
        <p:spPr>
          <a:xfrm flipH="1">
            <a:off x="6478264" y="4356907"/>
            <a:ext cx="964873" cy="447378"/>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5" name="CuadroTexto 94">
            <a:extLst>
              <a:ext uri="{FF2B5EF4-FFF2-40B4-BE49-F238E27FC236}">
                <a16:creationId xmlns:a16="http://schemas.microsoft.com/office/drawing/2014/main" id="{0DFAE1AD-0710-FB15-CC33-6F92A3A6FB83}"/>
              </a:ext>
            </a:extLst>
          </p:cNvPr>
          <p:cNvSpPr txBox="1"/>
          <p:nvPr/>
        </p:nvSpPr>
        <p:spPr>
          <a:xfrm>
            <a:off x="1248463" y="4974315"/>
            <a:ext cx="5070307" cy="676467"/>
          </a:xfrm>
          <a:prstGeom prst="rect">
            <a:avLst/>
          </a:prstGeom>
          <a:noFill/>
        </p:spPr>
        <p:txBody>
          <a:bodyPr wrap="square">
            <a:spAutoFit/>
          </a:bodyPr>
          <a:lstStyle>
            <a:defPPr>
              <a:defRPr lang="en-US"/>
            </a:defPPr>
            <a:lvl1pPr algn="just">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a:t>En tu caso, se ha podido comprobar que tu cotización en 2023 fue inferior a lo que corresponde, por lo que es necesario que ingreses las diferencias mediante el documento de pago que se adjunta a esta comunicación.  </a:t>
            </a:r>
          </a:p>
        </p:txBody>
      </p:sp>
      <p:sp>
        <p:nvSpPr>
          <p:cNvPr id="96" name="Rectángulo 95">
            <a:extLst>
              <a:ext uri="{FF2B5EF4-FFF2-40B4-BE49-F238E27FC236}">
                <a16:creationId xmlns:a16="http://schemas.microsoft.com/office/drawing/2014/main" id="{C443311D-5120-5218-FD79-E92B8692CA25}"/>
              </a:ext>
              <a:ext uri="{C183D7F6-B498-43B3-948B-1728B52AA6E4}">
                <adec:decorative xmlns:adec="http://schemas.microsoft.com/office/drawing/2017/decorative" val="1"/>
              </a:ext>
            </a:extLst>
          </p:cNvPr>
          <p:cNvSpPr/>
          <p:nvPr/>
        </p:nvSpPr>
        <p:spPr>
          <a:xfrm>
            <a:off x="7443140" y="5175966"/>
            <a:ext cx="4323379" cy="36725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97" name="CuadroTexto 96">
            <a:extLst>
              <a:ext uri="{FF2B5EF4-FFF2-40B4-BE49-F238E27FC236}">
                <a16:creationId xmlns:a16="http://schemas.microsoft.com/office/drawing/2014/main" id="{195107F7-C325-B327-6603-7279F9101FEB}"/>
              </a:ext>
            </a:extLst>
          </p:cNvPr>
          <p:cNvSpPr txBox="1"/>
          <p:nvPr/>
        </p:nvSpPr>
        <p:spPr>
          <a:xfrm>
            <a:off x="7443139" y="5201164"/>
            <a:ext cx="4262361"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A ingresar por el o la autónoma</a:t>
            </a:r>
          </a:p>
        </p:txBody>
      </p:sp>
      <p:sp>
        <p:nvSpPr>
          <p:cNvPr id="99" name="CuadroTexto 98">
            <a:extLst>
              <a:ext uri="{FF2B5EF4-FFF2-40B4-BE49-F238E27FC236}">
                <a16:creationId xmlns:a16="http://schemas.microsoft.com/office/drawing/2014/main" id="{BEB592EA-44E5-D0F8-0291-4B75A5A7FB2A}"/>
              </a:ext>
            </a:extLst>
          </p:cNvPr>
          <p:cNvSpPr txBox="1"/>
          <p:nvPr/>
        </p:nvSpPr>
        <p:spPr>
          <a:xfrm rot="16200000">
            <a:off x="32301" y="4391110"/>
            <a:ext cx="1840721" cy="307777"/>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84138" lvl="2" indent="0">
              <a:buNone/>
            </a:pPr>
            <a:r>
              <a:rPr lang="es-ES"/>
              <a:t>Textos alternativos</a:t>
            </a:r>
          </a:p>
        </p:txBody>
      </p:sp>
      <p:grpSp>
        <p:nvGrpSpPr>
          <p:cNvPr id="22" name="Grupo 21">
            <a:extLst>
              <a:ext uri="{FF2B5EF4-FFF2-40B4-BE49-F238E27FC236}">
                <a16:creationId xmlns:a16="http://schemas.microsoft.com/office/drawing/2014/main" id="{D7213BEC-2E58-B548-E09B-5F315F3D6B97}"/>
              </a:ext>
            </a:extLst>
          </p:cNvPr>
          <p:cNvGrpSpPr/>
          <p:nvPr/>
        </p:nvGrpSpPr>
        <p:grpSpPr>
          <a:xfrm>
            <a:off x="83315" y="100378"/>
            <a:ext cx="11312995" cy="630845"/>
            <a:chOff x="83315" y="100378"/>
            <a:chExt cx="11312995" cy="630845"/>
          </a:xfrm>
        </p:grpSpPr>
        <p:sp>
          <p:nvSpPr>
            <p:cNvPr id="5" name="TextBox 12">
              <a:extLst>
                <a:ext uri="{FF2B5EF4-FFF2-40B4-BE49-F238E27FC236}">
                  <a16:creationId xmlns:a16="http://schemas.microsoft.com/office/drawing/2014/main" id="{34EEC649-83C7-DF0D-B59B-D4E094EC70DD}"/>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Bloques de información de los documentos</a:t>
              </a:r>
            </a:p>
          </p:txBody>
        </p:sp>
        <p:grpSp>
          <p:nvGrpSpPr>
            <p:cNvPr id="6" name="Grupo 5">
              <a:extLst>
                <a:ext uri="{FF2B5EF4-FFF2-40B4-BE49-F238E27FC236}">
                  <a16:creationId xmlns:a16="http://schemas.microsoft.com/office/drawing/2014/main" id="{4DCE393D-6D4F-0D88-C1F6-FC704F38800C}"/>
                </a:ext>
              </a:extLst>
            </p:cNvPr>
            <p:cNvGrpSpPr/>
            <p:nvPr/>
          </p:nvGrpSpPr>
          <p:grpSpPr>
            <a:xfrm>
              <a:off x="83315" y="100378"/>
              <a:ext cx="712074" cy="630845"/>
              <a:chOff x="101977" y="91047"/>
              <a:chExt cx="712074" cy="630845"/>
            </a:xfrm>
          </p:grpSpPr>
          <p:sp>
            <p:nvSpPr>
              <p:cNvPr id="16" name="Graphic 10">
                <a:extLst>
                  <a:ext uri="{FF2B5EF4-FFF2-40B4-BE49-F238E27FC236}">
                    <a16:creationId xmlns:a16="http://schemas.microsoft.com/office/drawing/2014/main" id="{378C456F-15D5-C42C-FABA-06BA80F880D7}"/>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17" name="TextBox 38">
                <a:extLst>
                  <a:ext uri="{FF2B5EF4-FFF2-40B4-BE49-F238E27FC236}">
                    <a16:creationId xmlns:a16="http://schemas.microsoft.com/office/drawing/2014/main" id="{DD31E35E-B0B2-9736-C97D-F7CAE5964FDD}"/>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3.5</a:t>
                </a:r>
              </a:p>
            </p:txBody>
          </p:sp>
        </p:grpSp>
      </p:grpSp>
      <p:sp>
        <p:nvSpPr>
          <p:cNvPr id="4" name="Title 1">
            <a:extLst>
              <a:ext uri="{FF2B5EF4-FFF2-40B4-BE49-F238E27FC236}">
                <a16:creationId xmlns:a16="http://schemas.microsoft.com/office/drawing/2014/main" id="{E10889F2-075C-DA2B-39D0-CF454078BD7E}"/>
              </a:ext>
            </a:extLst>
          </p:cNvPr>
          <p:cNvSpPr txBox="1">
            <a:spLocks/>
          </p:cNvSpPr>
          <p:nvPr/>
        </p:nvSpPr>
        <p:spPr>
          <a:xfrm>
            <a:off x="830787" y="1224037"/>
            <a:ext cx="4916870"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000">
                <a:solidFill>
                  <a:schemeClr val="accent3"/>
                </a:solidFill>
                <a:latin typeface="Calibri" panose="020F0502020204030204"/>
              </a:rPr>
              <a:t>Carta que acompaña a la Resolución</a:t>
            </a:r>
            <a:endParaRPr kumimoji="0" lang="es-ES" sz="2000" b="0" i="0" u="none" strike="noStrike" kern="1200" cap="none" spc="0" normalizeH="0" baseline="0" noProof="0">
              <a:ln>
                <a:noFill/>
              </a:ln>
              <a:solidFill>
                <a:schemeClr val="accent3"/>
              </a:solidFill>
              <a:effectLst/>
              <a:uLnTx/>
              <a:uFillTx/>
              <a:latin typeface="Calibri" panose="020F0502020204030204"/>
              <a:ea typeface="+mj-ea"/>
              <a:cs typeface="+mj-cs"/>
            </a:endParaRPr>
          </a:p>
        </p:txBody>
      </p:sp>
      <p:sp>
        <p:nvSpPr>
          <p:cNvPr id="10" name="!!CoverSlideFooterText">
            <a:extLst>
              <a:ext uri="{FF2B5EF4-FFF2-40B4-BE49-F238E27FC236}">
                <a16:creationId xmlns:a16="http://schemas.microsoft.com/office/drawing/2014/main" id="{8F2730A8-9C90-5DA3-9B78-C766FB75DEE1}"/>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9" name="!!CoverSlideFooterText">
            <a:extLst>
              <a:ext uri="{FF2B5EF4-FFF2-40B4-BE49-F238E27FC236}">
                <a16:creationId xmlns:a16="http://schemas.microsoft.com/office/drawing/2014/main" id="{E42810F5-632F-4D2C-1E58-C755176FD93A}"/>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423588618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rir llave 17">
            <a:extLst>
              <a:ext uri="{FF2B5EF4-FFF2-40B4-BE49-F238E27FC236}">
                <a16:creationId xmlns:a16="http://schemas.microsoft.com/office/drawing/2014/main" id="{B4C11C9E-ED9E-17A3-1262-9F64242CD3A0}"/>
              </a:ext>
            </a:extLst>
          </p:cNvPr>
          <p:cNvSpPr/>
          <p:nvPr/>
        </p:nvSpPr>
        <p:spPr>
          <a:xfrm flipH="1">
            <a:off x="6512454" y="5540345"/>
            <a:ext cx="1003141" cy="447836"/>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9" name="Bentuk Bebas: Bentuk 1">
            <a:extLst>
              <a:ext uri="{FF2B5EF4-FFF2-40B4-BE49-F238E27FC236}">
                <a16:creationId xmlns:a16="http://schemas.microsoft.com/office/drawing/2014/main" id="{AA1B1E64-58AD-AD15-E994-BB6476F2EA6A}"/>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3" name="Rectángulo 2">
            <a:extLst>
              <a:ext uri="{FF2B5EF4-FFF2-40B4-BE49-F238E27FC236}">
                <a16:creationId xmlns:a16="http://schemas.microsoft.com/office/drawing/2014/main" id="{2BCD02D6-B8B4-5C25-9C8B-BDA8D618C774}"/>
              </a:ext>
              <a:ext uri="{C183D7F6-B498-43B3-948B-1728B52AA6E4}">
                <adec:decorative xmlns:adec="http://schemas.microsoft.com/office/drawing/2017/decorative" val="1"/>
              </a:ext>
            </a:extLst>
          </p:cNvPr>
          <p:cNvSpPr/>
          <p:nvPr/>
        </p:nvSpPr>
        <p:spPr>
          <a:xfrm>
            <a:off x="268636" y="939543"/>
            <a:ext cx="6177785" cy="5436000"/>
          </a:xfrm>
          <a:prstGeom prst="rect">
            <a:avLst/>
          </a:prstGeom>
          <a:solidFill>
            <a:schemeClr val="bg1"/>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12" name="Rectángulo 11">
            <a:extLst>
              <a:ext uri="{FF2B5EF4-FFF2-40B4-BE49-F238E27FC236}">
                <a16:creationId xmlns:a16="http://schemas.microsoft.com/office/drawing/2014/main" id="{53CD1E34-3FA8-C93B-3FF8-E87E3A50816A}"/>
              </a:ext>
            </a:extLst>
          </p:cNvPr>
          <p:cNvSpPr/>
          <p:nvPr/>
        </p:nvSpPr>
        <p:spPr>
          <a:xfrm>
            <a:off x="757688" y="4019380"/>
            <a:ext cx="6344836" cy="52561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2" name="Rectángulo 1">
            <a:extLst>
              <a:ext uri="{FF2B5EF4-FFF2-40B4-BE49-F238E27FC236}">
                <a16:creationId xmlns:a16="http://schemas.microsoft.com/office/drawing/2014/main" id="{BD6A7538-311C-8048-176D-B5F387324F8A}"/>
              </a:ext>
              <a:ext uri="{C183D7F6-B498-43B3-948B-1728B52AA6E4}">
                <adec:decorative xmlns:adec="http://schemas.microsoft.com/office/drawing/2017/decorative" val="1"/>
              </a:ext>
            </a:extLst>
          </p:cNvPr>
          <p:cNvSpPr/>
          <p:nvPr/>
        </p:nvSpPr>
        <p:spPr>
          <a:xfrm>
            <a:off x="7443139" y="1461656"/>
            <a:ext cx="4261181" cy="540294"/>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5" name="CuadroTexto 14">
            <a:extLst>
              <a:ext uri="{FF2B5EF4-FFF2-40B4-BE49-F238E27FC236}">
                <a16:creationId xmlns:a16="http://schemas.microsoft.com/office/drawing/2014/main" id="{C3DD7D5E-FA0C-1C0F-3AEE-1A7E5F221EC0}"/>
              </a:ext>
            </a:extLst>
          </p:cNvPr>
          <p:cNvSpPr txBox="1"/>
          <p:nvPr/>
        </p:nvSpPr>
        <p:spPr>
          <a:xfrm>
            <a:off x="7443139" y="1638394"/>
            <a:ext cx="4013548" cy="307777"/>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Identificación del autónomo/a</a:t>
            </a:r>
          </a:p>
        </p:txBody>
      </p:sp>
      <p:sp>
        <p:nvSpPr>
          <p:cNvPr id="37" name="Marcador de número de diapositiva 36">
            <a:extLst>
              <a:ext uri="{FF2B5EF4-FFF2-40B4-BE49-F238E27FC236}">
                <a16:creationId xmlns:a16="http://schemas.microsoft.com/office/drawing/2014/main" id="{BAA4CF05-9428-ABB2-1E50-A7E616FF3934}"/>
              </a:ext>
            </a:extLst>
          </p:cNvPr>
          <p:cNvSpPr>
            <a:spLocks noGrp="1"/>
          </p:cNvSpPr>
          <p:nvPr>
            <p:ph type="sldNum" sz="quarter" idx="4"/>
          </p:nvPr>
        </p:nvSpPr>
        <p:spPr/>
        <p:txBody>
          <a:bodyPr/>
          <a:lstStyle/>
          <a:p>
            <a:fld id="{C139204D-1CA8-4120-9387-CB77A2CE5C33}" type="slidenum">
              <a:rPr lang="es-ES" smtClean="0"/>
              <a:pPr/>
              <a:t>86</a:t>
            </a:fld>
            <a:endParaRPr lang="es-ES"/>
          </a:p>
        </p:txBody>
      </p:sp>
      <p:sp>
        <p:nvSpPr>
          <p:cNvPr id="34" name="Rectángulo 33">
            <a:extLst>
              <a:ext uri="{FF2B5EF4-FFF2-40B4-BE49-F238E27FC236}">
                <a16:creationId xmlns:a16="http://schemas.microsoft.com/office/drawing/2014/main" id="{2D013B8A-8D3F-14A9-2937-EC438F1A408A}"/>
              </a:ext>
              <a:ext uri="{C183D7F6-B498-43B3-948B-1728B52AA6E4}">
                <adec:decorative xmlns:adec="http://schemas.microsoft.com/office/drawing/2017/decorative" val="1"/>
              </a:ext>
            </a:extLst>
          </p:cNvPr>
          <p:cNvSpPr/>
          <p:nvPr/>
        </p:nvSpPr>
        <p:spPr>
          <a:xfrm>
            <a:off x="7443139" y="4019380"/>
            <a:ext cx="4261181" cy="999651"/>
          </a:xfrm>
          <a:prstGeom prst="rect">
            <a:avLst/>
          </a:prstGeom>
          <a:solidFill>
            <a:srgbClr val="D73A2C"/>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84" name="CuadroTexto 83">
            <a:extLst>
              <a:ext uri="{FF2B5EF4-FFF2-40B4-BE49-F238E27FC236}">
                <a16:creationId xmlns:a16="http://schemas.microsoft.com/office/drawing/2014/main" id="{B282E5F0-6FE8-256A-26B2-84D8C53A7D4F}"/>
              </a:ext>
            </a:extLst>
          </p:cNvPr>
          <p:cNvSpPr txBox="1"/>
          <p:nvPr/>
        </p:nvSpPr>
        <p:spPr>
          <a:xfrm>
            <a:off x="7443139" y="4043768"/>
            <a:ext cx="4145662" cy="95410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bg1"/>
              </a:buClr>
              <a:buFont typeface="Wingdings" panose="05000000000000000000" pitchFamily="2" charset="2"/>
              <a:buChar char="§"/>
            </a:pPr>
            <a:r>
              <a:rPr lang="es-ES" b="1">
                <a:solidFill>
                  <a:schemeClr val="bg1"/>
                </a:solidFill>
              </a:rPr>
              <a:t>Información sobre las opciones para la elección de </a:t>
            </a:r>
            <a:r>
              <a:rPr lang="es-ES" b="1" err="1">
                <a:solidFill>
                  <a:schemeClr val="bg1"/>
                </a:solidFill>
              </a:rPr>
              <a:t>BBCCs</a:t>
            </a:r>
            <a:r>
              <a:rPr lang="es-ES" b="1">
                <a:solidFill>
                  <a:schemeClr val="bg1"/>
                </a:solidFill>
              </a:rPr>
              <a:t> de cotización para la regularización por parte del autónomo/a, plazos y cómo realizar la solicitud</a:t>
            </a:r>
          </a:p>
        </p:txBody>
      </p:sp>
      <p:sp>
        <p:nvSpPr>
          <p:cNvPr id="85" name="Rectángulo 84">
            <a:extLst>
              <a:ext uri="{FF2B5EF4-FFF2-40B4-BE49-F238E27FC236}">
                <a16:creationId xmlns:a16="http://schemas.microsoft.com/office/drawing/2014/main" id="{E2758036-1290-419B-5FCA-4B9276EB57DC}"/>
              </a:ext>
              <a:ext uri="{C183D7F6-B498-43B3-948B-1728B52AA6E4}">
                <adec:decorative xmlns:adec="http://schemas.microsoft.com/office/drawing/2017/decorative" val="1"/>
              </a:ext>
            </a:extLst>
          </p:cNvPr>
          <p:cNvSpPr/>
          <p:nvPr/>
        </p:nvSpPr>
        <p:spPr>
          <a:xfrm>
            <a:off x="7443139" y="2112021"/>
            <a:ext cx="4261181" cy="89433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5" name="CuadroTexto 34">
            <a:extLst>
              <a:ext uri="{FF2B5EF4-FFF2-40B4-BE49-F238E27FC236}">
                <a16:creationId xmlns:a16="http://schemas.microsoft.com/office/drawing/2014/main" id="{DF60FB5E-EBFC-0AC6-BBA0-CFE214FAD050}"/>
              </a:ext>
            </a:extLst>
          </p:cNvPr>
          <p:cNvSpPr txBox="1"/>
          <p:nvPr/>
        </p:nvSpPr>
        <p:spPr>
          <a:xfrm>
            <a:off x="7443139" y="2197422"/>
            <a:ext cx="4262361" cy="738664"/>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general sobre el proceso de regularización que se va a realizar y los datos de partida utilizados</a:t>
            </a:r>
          </a:p>
        </p:txBody>
      </p:sp>
      <p:sp>
        <p:nvSpPr>
          <p:cNvPr id="128" name="Rectángulo 127">
            <a:extLst>
              <a:ext uri="{FF2B5EF4-FFF2-40B4-BE49-F238E27FC236}">
                <a16:creationId xmlns:a16="http://schemas.microsoft.com/office/drawing/2014/main" id="{DC644840-CDF6-704A-E6C3-F46DCD3E82D0}"/>
              </a:ext>
              <a:ext uri="{C183D7F6-B498-43B3-948B-1728B52AA6E4}">
                <adec:decorative xmlns:adec="http://schemas.microsoft.com/office/drawing/2017/decorative" val="1"/>
              </a:ext>
            </a:extLst>
          </p:cNvPr>
          <p:cNvSpPr/>
          <p:nvPr/>
        </p:nvSpPr>
        <p:spPr>
          <a:xfrm>
            <a:off x="7443139" y="5525223"/>
            <a:ext cx="4261181" cy="55559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29" name="CuadroTexto 128">
            <a:extLst>
              <a:ext uri="{FF2B5EF4-FFF2-40B4-BE49-F238E27FC236}">
                <a16:creationId xmlns:a16="http://schemas.microsoft.com/office/drawing/2014/main" id="{3A6E52B6-1007-9D0C-3407-EA70296FE734}"/>
              </a:ext>
            </a:extLst>
          </p:cNvPr>
          <p:cNvSpPr txBox="1"/>
          <p:nvPr/>
        </p:nvSpPr>
        <p:spPr>
          <a:xfrm>
            <a:off x="7443139" y="5550421"/>
            <a:ext cx="3997557" cy="523220"/>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sobre documentos que acompañan la carta</a:t>
            </a:r>
          </a:p>
        </p:txBody>
      </p:sp>
      <p:sp>
        <p:nvSpPr>
          <p:cNvPr id="269" name="Abrir llave 268">
            <a:extLst>
              <a:ext uri="{FF2B5EF4-FFF2-40B4-BE49-F238E27FC236}">
                <a16:creationId xmlns:a16="http://schemas.microsoft.com/office/drawing/2014/main" id="{EE7CCA05-DB0C-3B17-1295-97B06B190A6F}"/>
              </a:ext>
            </a:extLst>
          </p:cNvPr>
          <p:cNvSpPr/>
          <p:nvPr/>
        </p:nvSpPr>
        <p:spPr>
          <a:xfrm flipH="1">
            <a:off x="6532029" y="3167503"/>
            <a:ext cx="967871" cy="2336352"/>
          </a:xfrm>
          <a:prstGeom prst="leftBrace">
            <a:avLst>
              <a:gd name="adj1" fmla="val 0"/>
              <a:gd name="adj2" fmla="val 55584"/>
            </a:avLst>
          </a:prstGeom>
          <a:noFill/>
          <a:ln w="19050">
            <a:solidFill>
              <a:srgbClr val="D73A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0" name="Abrir llave 19">
            <a:extLst>
              <a:ext uri="{FF2B5EF4-FFF2-40B4-BE49-F238E27FC236}">
                <a16:creationId xmlns:a16="http://schemas.microsoft.com/office/drawing/2014/main" id="{58A55BE1-8AC1-E6FE-D687-BF117FA24665}"/>
              </a:ext>
            </a:extLst>
          </p:cNvPr>
          <p:cNvSpPr/>
          <p:nvPr/>
        </p:nvSpPr>
        <p:spPr>
          <a:xfrm flipH="1">
            <a:off x="6569706" y="1598681"/>
            <a:ext cx="882262" cy="347490"/>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Abrir llave 20">
            <a:extLst>
              <a:ext uri="{FF2B5EF4-FFF2-40B4-BE49-F238E27FC236}">
                <a16:creationId xmlns:a16="http://schemas.microsoft.com/office/drawing/2014/main" id="{56552EDD-0D04-4FA3-0111-A2E285674D38}"/>
              </a:ext>
            </a:extLst>
          </p:cNvPr>
          <p:cNvSpPr/>
          <p:nvPr/>
        </p:nvSpPr>
        <p:spPr>
          <a:xfrm flipH="1">
            <a:off x="6569705" y="1964915"/>
            <a:ext cx="894462" cy="1160334"/>
          </a:xfrm>
          <a:prstGeom prst="leftBrace">
            <a:avLst>
              <a:gd name="adj1" fmla="val 0"/>
              <a:gd name="adj2" fmla="val 5341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0" name="Title 1">
            <a:extLst>
              <a:ext uri="{FF2B5EF4-FFF2-40B4-BE49-F238E27FC236}">
                <a16:creationId xmlns:a16="http://schemas.microsoft.com/office/drawing/2014/main" id="{B47384CF-692A-6F9E-7423-3308ADE0C8FB}"/>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Bloques de información. Cartas de presentación</a:t>
            </a:r>
          </a:p>
        </p:txBody>
      </p:sp>
      <p:grpSp>
        <p:nvGrpSpPr>
          <p:cNvPr id="72" name="Grupo 71">
            <a:extLst>
              <a:ext uri="{FF2B5EF4-FFF2-40B4-BE49-F238E27FC236}">
                <a16:creationId xmlns:a16="http://schemas.microsoft.com/office/drawing/2014/main" id="{F37968C2-F858-A9AD-D826-C02CD83EDB32}"/>
              </a:ext>
            </a:extLst>
          </p:cNvPr>
          <p:cNvGrpSpPr/>
          <p:nvPr/>
        </p:nvGrpSpPr>
        <p:grpSpPr>
          <a:xfrm>
            <a:off x="279924" y="1034123"/>
            <a:ext cx="395989" cy="395989"/>
            <a:chOff x="1285019" y="3820484"/>
            <a:chExt cx="554072" cy="554072"/>
          </a:xfrm>
        </p:grpSpPr>
        <p:sp>
          <p:nvSpPr>
            <p:cNvPr id="74" name="Freeform: Shape 7">
              <a:extLst>
                <a:ext uri="{FF2B5EF4-FFF2-40B4-BE49-F238E27FC236}">
                  <a16:creationId xmlns:a16="http://schemas.microsoft.com/office/drawing/2014/main" id="{009A9004-4641-B33D-D78E-A0EADE9612A5}"/>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5" name="Freeform: Shape 8">
              <a:extLst>
                <a:ext uri="{FF2B5EF4-FFF2-40B4-BE49-F238E27FC236}">
                  <a16:creationId xmlns:a16="http://schemas.microsoft.com/office/drawing/2014/main" id="{BE91B126-3DD4-3B16-3206-4A8A38551413}"/>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6" name="Freeform: Shape 9">
              <a:extLst>
                <a:ext uri="{FF2B5EF4-FFF2-40B4-BE49-F238E27FC236}">
                  <a16:creationId xmlns:a16="http://schemas.microsoft.com/office/drawing/2014/main" id="{95144B28-B63E-DF52-0AAE-A2606D315288}"/>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7" name="Freeform: Shape 10">
              <a:extLst>
                <a:ext uri="{FF2B5EF4-FFF2-40B4-BE49-F238E27FC236}">
                  <a16:creationId xmlns:a16="http://schemas.microsoft.com/office/drawing/2014/main" id="{60893D91-0574-CE42-1835-86918AF58CDA}"/>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8" name="Freeform: Shape 11">
              <a:extLst>
                <a:ext uri="{FF2B5EF4-FFF2-40B4-BE49-F238E27FC236}">
                  <a16:creationId xmlns:a16="http://schemas.microsoft.com/office/drawing/2014/main" id="{F8F9B27F-1265-B2C4-3C7A-C904A167A233}"/>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9" name="Freeform: Shape 12">
              <a:extLst>
                <a:ext uri="{FF2B5EF4-FFF2-40B4-BE49-F238E27FC236}">
                  <a16:creationId xmlns:a16="http://schemas.microsoft.com/office/drawing/2014/main" id="{A0C96C88-9337-C8A3-8000-1970C8EF032E}"/>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0" name="Freeform: Shape 13">
              <a:extLst>
                <a:ext uri="{FF2B5EF4-FFF2-40B4-BE49-F238E27FC236}">
                  <a16:creationId xmlns:a16="http://schemas.microsoft.com/office/drawing/2014/main" id="{F0E4E339-4A85-5CBC-F912-2C1CA1264C28}"/>
                </a:ext>
              </a:extLst>
            </p:cNvPr>
            <p:cNvSpPr/>
            <p:nvPr/>
          </p:nvSpPr>
          <p:spPr>
            <a:xfrm>
              <a:off x="145816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1" name="Freeform: Shape 14">
              <a:extLst>
                <a:ext uri="{FF2B5EF4-FFF2-40B4-BE49-F238E27FC236}">
                  <a16:creationId xmlns:a16="http://schemas.microsoft.com/office/drawing/2014/main" id="{851EFDCD-4EF0-FFB0-2625-068CE2DF44CB}"/>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2" name="Freeform: Shape 15">
              <a:extLst>
                <a:ext uri="{FF2B5EF4-FFF2-40B4-BE49-F238E27FC236}">
                  <a16:creationId xmlns:a16="http://schemas.microsoft.com/office/drawing/2014/main" id="{AA41EDF8-68D8-1D87-2CB8-32E6EBAA1B48}"/>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sp>
        <p:nvSpPr>
          <p:cNvPr id="5" name="Title 1">
            <a:extLst>
              <a:ext uri="{FF2B5EF4-FFF2-40B4-BE49-F238E27FC236}">
                <a16:creationId xmlns:a16="http://schemas.microsoft.com/office/drawing/2014/main" id="{8A48E386-4BDD-EFEF-DE42-24ABEC86934A}"/>
              </a:ext>
            </a:extLst>
          </p:cNvPr>
          <p:cNvSpPr txBox="1">
            <a:spLocks/>
          </p:cNvSpPr>
          <p:nvPr/>
        </p:nvSpPr>
        <p:spPr>
          <a:xfrm>
            <a:off x="830787" y="1193893"/>
            <a:ext cx="5524695"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s-ES" sz="2000" b="0" i="0" u="none" strike="noStrike" kern="1200" cap="none" spc="0" normalizeH="0" baseline="0" noProof="0">
                <a:ln>
                  <a:noFill/>
                </a:ln>
                <a:solidFill>
                  <a:schemeClr val="accent3"/>
                </a:solidFill>
                <a:effectLst/>
                <a:uLnTx/>
                <a:uFillTx/>
                <a:latin typeface="Calibri" panose="020F0502020204030204"/>
                <a:ea typeface="+mj-ea"/>
                <a:cs typeface="+mj-cs"/>
              </a:rPr>
              <a:t>Carta que acompaña al Trámite de audiencia </a:t>
            </a:r>
          </a:p>
        </p:txBody>
      </p:sp>
      <p:sp>
        <p:nvSpPr>
          <p:cNvPr id="7" name="CuadroTexto 6">
            <a:extLst>
              <a:ext uri="{FF2B5EF4-FFF2-40B4-BE49-F238E27FC236}">
                <a16:creationId xmlns:a16="http://schemas.microsoft.com/office/drawing/2014/main" id="{4DBCC102-AEEE-93CA-D34B-9B929C215E1D}"/>
              </a:ext>
            </a:extLst>
          </p:cNvPr>
          <p:cNvSpPr txBox="1"/>
          <p:nvPr/>
        </p:nvSpPr>
        <p:spPr>
          <a:xfrm>
            <a:off x="790746" y="1607926"/>
            <a:ext cx="6097554" cy="4556504"/>
          </a:xfrm>
          <a:prstGeom prst="rect">
            <a:avLst/>
          </a:prstGeom>
          <a:noFill/>
        </p:spPr>
        <p:txBody>
          <a:bodyPr wrap="square">
            <a:spAutoFit/>
          </a:bodyPr>
          <a:lstStyle>
            <a:defPPr>
              <a:defRPr lang="en-US"/>
            </a:defPPr>
            <a:lvl1pPr>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a:t>Hola, &lt;nombre&gt;:</a:t>
            </a:r>
          </a:p>
          <a:p>
            <a:r>
              <a:rPr lang="es-ES"/>
              <a:t>Nos ponemos en contacto contigo porque la Tesorería General de la Seguridad Social (TGSS) está realizando la regularización de tus bases de cotización y cuotas de la Seguridad Social correspondientes al año 2023, que, hasta este momento, eran provisionales.  </a:t>
            </a:r>
          </a:p>
          <a:p>
            <a:r>
              <a:rPr lang="es-ES"/>
              <a:t>Para realizar tal regularización se han tenido en cuenta los datos proporcionados por la Administración Tributaria.  </a:t>
            </a:r>
          </a:p>
          <a:p>
            <a:r>
              <a:rPr lang="es-ES"/>
              <a:t>En tu caso, se ha podido comprobar que las bases de cotización elegidas fueron superiores a lo que corresponde.  </a:t>
            </a:r>
          </a:p>
          <a:p>
            <a:r>
              <a:rPr lang="es-ES"/>
              <a:t>No obstante, tienes la posibilidad de mantener como bases de cotización definitivas en el año 2023 aquellas por las que cotizaste, con el límite del importe de tu base de cotización de diciembre de 2022. </a:t>
            </a:r>
          </a:p>
          <a:p>
            <a:r>
              <a:rPr lang="es-ES"/>
              <a:t>Para ello puedes realizar la solicitud en tu área personal del Portal de la Tesorería (</a:t>
            </a:r>
            <a:r>
              <a:rPr lang="es-ES" err="1"/>
              <a:t>Importass</a:t>
            </a:r>
            <a:r>
              <a:rPr lang="es-ES"/>
              <a:t>) o a través de tu autorizado RED, si dispones de uno, hasta el último día del mes siguiente a aquél en que se te ha notificado esta comunicación. </a:t>
            </a:r>
          </a:p>
          <a:p>
            <a:r>
              <a:rPr lang="es-ES"/>
              <a:t>En el caso de que no ejercites expresamente esta opción, se entenderá que optas por la base de cotización de cotización que te corresponde según el cálculo de la Tesorería General de la Seguridad Social.  </a:t>
            </a:r>
          </a:p>
          <a:p>
            <a:r>
              <a:rPr lang="es-ES"/>
              <a:t>Esta carta va acompañada del correspondiente escrito de notificación del trámite de audiencia, en el que se incluyen los datos utilizados y los cálculos realizados.  </a:t>
            </a:r>
          </a:p>
        </p:txBody>
      </p:sp>
      <p:grpSp>
        <p:nvGrpSpPr>
          <p:cNvPr id="27" name="Grupo 26">
            <a:extLst>
              <a:ext uri="{FF2B5EF4-FFF2-40B4-BE49-F238E27FC236}">
                <a16:creationId xmlns:a16="http://schemas.microsoft.com/office/drawing/2014/main" id="{ACB464BF-2852-C825-F70D-F0E12685B5D8}"/>
              </a:ext>
            </a:extLst>
          </p:cNvPr>
          <p:cNvGrpSpPr/>
          <p:nvPr/>
        </p:nvGrpSpPr>
        <p:grpSpPr>
          <a:xfrm>
            <a:off x="83315" y="100378"/>
            <a:ext cx="11312995" cy="630845"/>
            <a:chOff x="83315" y="100378"/>
            <a:chExt cx="11312995" cy="630845"/>
          </a:xfrm>
        </p:grpSpPr>
        <p:sp>
          <p:nvSpPr>
            <p:cNvPr id="24" name="Graphic 10">
              <a:extLst>
                <a:ext uri="{FF2B5EF4-FFF2-40B4-BE49-F238E27FC236}">
                  <a16:creationId xmlns:a16="http://schemas.microsoft.com/office/drawing/2014/main" id="{D4AD2974-2181-802C-CA31-98FD878CCA12}"/>
                </a:ext>
              </a:extLst>
            </p:cNvPr>
            <p:cNvSpPr/>
            <p:nvPr/>
          </p:nvSpPr>
          <p:spPr>
            <a:xfrm>
              <a:off x="83315" y="100378"/>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5" name="TextBox 12">
              <a:extLst>
                <a:ext uri="{FF2B5EF4-FFF2-40B4-BE49-F238E27FC236}">
                  <a16:creationId xmlns:a16="http://schemas.microsoft.com/office/drawing/2014/main" id="{D40F6F03-7CCF-5979-106D-727D1418368E}"/>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Bloques de información de los documentos</a:t>
              </a:r>
            </a:p>
          </p:txBody>
        </p:sp>
        <p:sp>
          <p:nvSpPr>
            <p:cNvPr id="26" name="TextBox 38">
              <a:extLst>
                <a:ext uri="{FF2B5EF4-FFF2-40B4-BE49-F238E27FC236}">
                  <a16:creationId xmlns:a16="http://schemas.microsoft.com/office/drawing/2014/main" id="{BA0FA94D-7F93-6F52-039E-0BCB525CB216}"/>
                </a:ext>
              </a:extLst>
            </p:cNvPr>
            <p:cNvSpPr txBox="1"/>
            <p:nvPr/>
          </p:nvSpPr>
          <p:spPr>
            <a:xfrm>
              <a:off x="156634" y="321020"/>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3.5</a:t>
              </a:r>
            </a:p>
          </p:txBody>
        </p:sp>
      </p:grpSp>
      <p:sp>
        <p:nvSpPr>
          <p:cNvPr id="4" name="!!CoverSlideFooterText">
            <a:extLst>
              <a:ext uri="{FF2B5EF4-FFF2-40B4-BE49-F238E27FC236}">
                <a16:creationId xmlns:a16="http://schemas.microsoft.com/office/drawing/2014/main" id="{FE9EEA6D-6D6D-BF1B-E63C-A239B9590544}"/>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6" name="!!CoverSlideFooterText">
            <a:extLst>
              <a:ext uri="{FF2B5EF4-FFF2-40B4-BE49-F238E27FC236}">
                <a16:creationId xmlns:a16="http://schemas.microsoft.com/office/drawing/2014/main" id="{598CC40D-979B-2863-4E3A-F0028CE3E3FD}"/>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5697670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Abrir llave 17">
            <a:extLst>
              <a:ext uri="{FF2B5EF4-FFF2-40B4-BE49-F238E27FC236}">
                <a16:creationId xmlns:a16="http://schemas.microsoft.com/office/drawing/2014/main" id="{B4C11C9E-ED9E-17A3-1262-9F64242CD3A0}"/>
              </a:ext>
            </a:extLst>
          </p:cNvPr>
          <p:cNvSpPr/>
          <p:nvPr/>
        </p:nvSpPr>
        <p:spPr>
          <a:xfrm flipH="1">
            <a:off x="6512454" y="2224384"/>
            <a:ext cx="1003141" cy="447836"/>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9" name="Bentuk Bebas: Bentuk 1">
            <a:extLst>
              <a:ext uri="{FF2B5EF4-FFF2-40B4-BE49-F238E27FC236}">
                <a16:creationId xmlns:a16="http://schemas.microsoft.com/office/drawing/2014/main" id="{AA1B1E64-58AD-AD15-E994-BB6476F2EA6A}"/>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3" name="Rectángulo 2">
            <a:extLst>
              <a:ext uri="{FF2B5EF4-FFF2-40B4-BE49-F238E27FC236}">
                <a16:creationId xmlns:a16="http://schemas.microsoft.com/office/drawing/2014/main" id="{2BCD02D6-B8B4-5C25-9C8B-BDA8D618C774}"/>
              </a:ext>
              <a:ext uri="{C183D7F6-B498-43B3-948B-1728B52AA6E4}">
                <adec:decorative xmlns:adec="http://schemas.microsoft.com/office/drawing/2017/decorative" val="1"/>
              </a:ext>
            </a:extLst>
          </p:cNvPr>
          <p:cNvSpPr/>
          <p:nvPr/>
        </p:nvSpPr>
        <p:spPr>
          <a:xfrm>
            <a:off x="268636" y="939543"/>
            <a:ext cx="6177785" cy="5216874"/>
          </a:xfrm>
          <a:prstGeom prst="rect">
            <a:avLst/>
          </a:prstGeom>
          <a:solidFill>
            <a:schemeClr val="bg1"/>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12" name="Rectángulo 11">
            <a:extLst>
              <a:ext uri="{FF2B5EF4-FFF2-40B4-BE49-F238E27FC236}">
                <a16:creationId xmlns:a16="http://schemas.microsoft.com/office/drawing/2014/main" id="{53CD1E34-3FA8-C93B-3FF8-E87E3A50816A}"/>
              </a:ext>
            </a:extLst>
          </p:cNvPr>
          <p:cNvSpPr/>
          <p:nvPr/>
        </p:nvSpPr>
        <p:spPr>
          <a:xfrm>
            <a:off x="757688" y="4019380"/>
            <a:ext cx="6344836" cy="52561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Marcador de número de diapositiva 36">
            <a:extLst>
              <a:ext uri="{FF2B5EF4-FFF2-40B4-BE49-F238E27FC236}">
                <a16:creationId xmlns:a16="http://schemas.microsoft.com/office/drawing/2014/main" id="{BAA4CF05-9428-ABB2-1E50-A7E616FF3934}"/>
              </a:ext>
            </a:extLst>
          </p:cNvPr>
          <p:cNvSpPr>
            <a:spLocks noGrp="1"/>
          </p:cNvSpPr>
          <p:nvPr>
            <p:ph type="sldNum" sz="quarter" idx="4"/>
          </p:nvPr>
        </p:nvSpPr>
        <p:spPr/>
        <p:txBody>
          <a:bodyPr/>
          <a:lstStyle/>
          <a:p>
            <a:fld id="{C139204D-1CA8-4120-9387-CB77A2CE5C33}" type="slidenum">
              <a:rPr lang="es-ES" smtClean="0"/>
              <a:pPr/>
              <a:t>87</a:t>
            </a:fld>
            <a:endParaRPr lang="es-ES"/>
          </a:p>
        </p:txBody>
      </p:sp>
      <p:sp>
        <p:nvSpPr>
          <p:cNvPr id="128" name="Rectángulo 127">
            <a:extLst>
              <a:ext uri="{FF2B5EF4-FFF2-40B4-BE49-F238E27FC236}">
                <a16:creationId xmlns:a16="http://schemas.microsoft.com/office/drawing/2014/main" id="{DC644840-CDF6-704A-E6C3-F46DCD3E82D0}"/>
              </a:ext>
              <a:ext uri="{C183D7F6-B498-43B3-948B-1728B52AA6E4}">
                <adec:decorative xmlns:adec="http://schemas.microsoft.com/office/drawing/2017/decorative" val="1"/>
              </a:ext>
            </a:extLst>
          </p:cNvPr>
          <p:cNvSpPr/>
          <p:nvPr/>
        </p:nvSpPr>
        <p:spPr>
          <a:xfrm>
            <a:off x="7443139" y="1907813"/>
            <a:ext cx="4261181" cy="1056452"/>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29" name="CuadroTexto 128">
            <a:extLst>
              <a:ext uri="{FF2B5EF4-FFF2-40B4-BE49-F238E27FC236}">
                <a16:creationId xmlns:a16="http://schemas.microsoft.com/office/drawing/2014/main" id="{3A6E52B6-1007-9D0C-3407-EA70296FE734}"/>
              </a:ext>
            </a:extLst>
          </p:cNvPr>
          <p:cNvSpPr txBox="1"/>
          <p:nvPr/>
        </p:nvSpPr>
        <p:spPr>
          <a:xfrm>
            <a:off x="7443139" y="2066707"/>
            <a:ext cx="3997557" cy="738664"/>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Al final de todas las cartas de presentación se incluyen los enlaces para descargar la APP de </a:t>
            </a:r>
            <a:r>
              <a:rPr lang="es-ES" b="1" err="1"/>
              <a:t>Importass</a:t>
            </a:r>
            <a:r>
              <a:rPr lang="es-ES" b="1"/>
              <a:t>.</a:t>
            </a:r>
          </a:p>
        </p:txBody>
      </p:sp>
      <p:sp>
        <p:nvSpPr>
          <p:cNvPr id="70" name="Title 1">
            <a:extLst>
              <a:ext uri="{FF2B5EF4-FFF2-40B4-BE49-F238E27FC236}">
                <a16:creationId xmlns:a16="http://schemas.microsoft.com/office/drawing/2014/main" id="{B47384CF-692A-6F9E-7423-3308ADE0C8FB}"/>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Bloques de información. Cartas de presentación</a:t>
            </a:r>
          </a:p>
        </p:txBody>
      </p:sp>
      <p:grpSp>
        <p:nvGrpSpPr>
          <p:cNvPr id="72" name="Grupo 71">
            <a:extLst>
              <a:ext uri="{FF2B5EF4-FFF2-40B4-BE49-F238E27FC236}">
                <a16:creationId xmlns:a16="http://schemas.microsoft.com/office/drawing/2014/main" id="{F37968C2-F858-A9AD-D826-C02CD83EDB32}"/>
              </a:ext>
            </a:extLst>
          </p:cNvPr>
          <p:cNvGrpSpPr/>
          <p:nvPr/>
        </p:nvGrpSpPr>
        <p:grpSpPr>
          <a:xfrm>
            <a:off x="279924" y="1034123"/>
            <a:ext cx="395989" cy="395989"/>
            <a:chOff x="1285019" y="3820484"/>
            <a:chExt cx="554072" cy="554072"/>
          </a:xfrm>
        </p:grpSpPr>
        <p:sp>
          <p:nvSpPr>
            <p:cNvPr id="74" name="Freeform: Shape 7">
              <a:extLst>
                <a:ext uri="{FF2B5EF4-FFF2-40B4-BE49-F238E27FC236}">
                  <a16:creationId xmlns:a16="http://schemas.microsoft.com/office/drawing/2014/main" id="{009A9004-4641-B33D-D78E-A0EADE9612A5}"/>
                </a:ext>
              </a:extLst>
            </p:cNvPr>
            <p:cNvSpPr/>
            <p:nvPr/>
          </p:nvSpPr>
          <p:spPr>
            <a:xfrm>
              <a:off x="1544740"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5" name="Freeform: Shape 8">
              <a:extLst>
                <a:ext uri="{FF2B5EF4-FFF2-40B4-BE49-F238E27FC236}">
                  <a16:creationId xmlns:a16="http://schemas.microsoft.com/office/drawing/2014/main" id="{BE91B126-3DD4-3B16-3206-4A8A38551413}"/>
                </a:ext>
              </a:extLst>
            </p:cNvPr>
            <p:cNvSpPr/>
            <p:nvPr/>
          </p:nvSpPr>
          <p:spPr>
            <a:xfrm>
              <a:off x="1544740"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6" name="Freeform: Shape 9">
              <a:extLst>
                <a:ext uri="{FF2B5EF4-FFF2-40B4-BE49-F238E27FC236}">
                  <a16:creationId xmlns:a16="http://schemas.microsoft.com/office/drawing/2014/main" id="{95144B28-B63E-DF52-0AAE-A2606D315288}"/>
                </a:ext>
              </a:extLst>
            </p:cNvPr>
            <p:cNvSpPr/>
            <p:nvPr/>
          </p:nvSpPr>
          <p:spPr>
            <a:xfrm>
              <a:off x="1285019"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7" name="Freeform: Shape 10">
              <a:extLst>
                <a:ext uri="{FF2B5EF4-FFF2-40B4-BE49-F238E27FC236}">
                  <a16:creationId xmlns:a16="http://schemas.microsoft.com/office/drawing/2014/main" id="{60893D91-0574-CE42-1835-86918AF58CDA}"/>
                </a:ext>
              </a:extLst>
            </p:cNvPr>
            <p:cNvSpPr/>
            <p:nvPr/>
          </p:nvSpPr>
          <p:spPr>
            <a:xfrm>
              <a:off x="1551233"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8" name="Freeform: Shape 11">
              <a:extLst>
                <a:ext uri="{FF2B5EF4-FFF2-40B4-BE49-F238E27FC236}">
                  <a16:creationId xmlns:a16="http://schemas.microsoft.com/office/drawing/2014/main" id="{F8F9B27F-1265-B2C4-3C7A-C904A167A233}"/>
                </a:ext>
              </a:extLst>
            </p:cNvPr>
            <p:cNvSpPr/>
            <p:nvPr/>
          </p:nvSpPr>
          <p:spPr>
            <a:xfrm>
              <a:off x="1551233"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79" name="Freeform: Shape 12">
              <a:extLst>
                <a:ext uri="{FF2B5EF4-FFF2-40B4-BE49-F238E27FC236}">
                  <a16:creationId xmlns:a16="http://schemas.microsoft.com/office/drawing/2014/main" id="{A0C96C88-9337-C8A3-8000-1970C8EF032E}"/>
                </a:ext>
              </a:extLst>
            </p:cNvPr>
            <p:cNvSpPr/>
            <p:nvPr/>
          </p:nvSpPr>
          <p:spPr>
            <a:xfrm>
              <a:off x="1328305"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0" name="Freeform: Shape 13">
              <a:extLst>
                <a:ext uri="{FF2B5EF4-FFF2-40B4-BE49-F238E27FC236}">
                  <a16:creationId xmlns:a16="http://schemas.microsoft.com/office/drawing/2014/main" id="{F0E4E339-4A85-5CBC-F912-2C1CA1264C28}"/>
                </a:ext>
              </a:extLst>
            </p:cNvPr>
            <p:cNvSpPr/>
            <p:nvPr/>
          </p:nvSpPr>
          <p:spPr>
            <a:xfrm>
              <a:off x="1458166"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1" name="Freeform: Shape 14">
              <a:extLst>
                <a:ext uri="{FF2B5EF4-FFF2-40B4-BE49-F238E27FC236}">
                  <a16:creationId xmlns:a16="http://schemas.microsoft.com/office/drawing/2014/main" id="{851EFDCD-4EF0-FFB0-2625-068CE2DF44CB}"/>
                </a:ext>
              </a:extLst>
            </p:cNvPr>
            <p:cNvSpPr/>
            <p:nvPr/>
          </p:nvSpPr>
          <p:spPr>
            <a:xfrm>
              <a:off x="1588027"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82" name="Freeform: Shape 15">
              <a:extLst>
                <a:ext uri="{FF2B5EF4-FFF2-40B4-BE49-F238E27FC236}">
                  <a16:creationId xmlns:a16="http://schemas.microsoft.com/office/drawing/2014/main" id="{AA41EDF8-68D8-1D87-2CB8-32E6EBAA1B48}"/>
                </a:ext>
              </a:extLst>
            </p:cNvPr>
            <p:cNvSpPr/>
            <p:nvPr/>
          </p:nvSpPr>
          <p:spPr>
            <a:xfrm>
              <a:off x="1588027"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798AA1"/>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27" name="Grupo 26">
            <a:extLst>
              <a:ext uri="{FF2B5EF4-FFF2-40B4-BE49-F238E27FC236}">
                <a16:creationId xmlns:a16="http://schemas.microsoft.com/office/drawing/2014/main" id="{ACB464BF-2852-C825-F70D-F0E12685B5D8}"/>
              </a:ext>
            </a:extLst>
          </p:cNvPr>
          <p:cNvGrpSpPr/>
          <p:nvPr/>
        </p:nvGrpSpPr>
        <p:grpSpPr>
          <a:xfrm>
            <a:off x="83315" y="100378"/>
            <a:ext cx="11312995" cy="630845"/>
            <a:chOff x="83315" y="100378"/>
            <a:chExt cx="11312995" cy="630845"/>
          </a:xfrm>
        </p:grpSpPr>
        <p:sp>
          <p:nvSpPr>
            <p:cNvPr id="24" name="Graphic 10">
              <a:extLst>
                <a:ext uri="{FF2B5EF4-FFF2-40B4-BE49-F238E27FC236}">
                  <a16:creationId xmlns:a16="http://schemas.microsoft.com/office/drawing/2014/main" id="{D4AD2974-2181-802C-CA31-98FD878CCA12}"/>
                </a:ext>
              </a:extLst>
            </p:cNvPr>
            <p:cNvSpPr/>
            <p:nvPr/>
          </p:nvSpPr>
          <p:spPr>
            <a:xfrm>
              <a:off x="83315" y="100378"/>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5" name="TextBox 12">
              <a:extLst>
                <a:ext uri="{FF2B5EF4-FFF2-40B4-BE49-F238E27FC236}">
                  <a16:creationId xmlns:a16="http://schemas.microsoft.com/office/drawing/2014/main" id="{D40F6F03-7CCF-5979-106D-727D1418368E}"/>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Bloques de información de los documentos</a:t>
              </a:r>
            </a:p>
          </p:txBody>
        </p:sp>
        <p:sp>
          <p:nvSpPr>
            <p:cNvPr id="26" name="TextBox 38">
              <a:extLst>
                <a:ext uri="{FF2B5EF4-FFF2-40B4-BE49-F238E27FC236}">
                  <a16:creationId xmlns:a16="http://schemas.microsoft.com/office/drawing/2014/main" id="{BA0FA94D-7F93-6F52-039E-0BCB525CB216}"/>
                </a:ext>
              </a:extLst>
            </p:cNvPr>
            <p:cNvSpPr txBox="1"/>
            <p:nvPr/>
          </p:nvSpPr>
          <p:spPr>
            <a:xfrm>
              <a:off x="156634" y="321020"/>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3.5</a:t>
              </a:r>
            </a:p>
          </p:txBody>
        </p:sp>
      </p:grpSp>
      <p:pic>
        <p:nvPicPr>
          <p:cNvPr id="4" name="Imagen 3">
            <a:extLst>
              <a:ext uri="{FF2B5EF4-FFF2-40B4-BE49-F238E27FC236}">
                <a16:creationId xmlns:a16="http://schemas.microsoft.com/office/drawing/2014/main" id="{86C5AD8B-FBFD-2E5B-F7EA-9E7003E9A4A2}"/>
              </a:ext>
            </a:extLst>
          </p:cNvPr>
          <p:cNvPicPr>
            <a:picLocks noChangeAspect="1"/>
          </p:cNvPicPr>
          <p:nvPr/>
        </p:nvPicPr>
        <p:blipFill>
          <a:blip r:embed="rId2"/>
          <a:stretch>
            <a:fillRect/>
          </a:stretch>
        </p:blipFill>
        <p:spPr>
          <a:xfrm>
            <a:off x="840779" y="1967515"/>
            <a:ext cx="5396484" cy="3453384"/>
          </a:xfrm>
          <a:prstGeom prst="rect">
            <a:avLst/>
          </a:prstGeom>
        </p:spPr>
      </p:pic>
      <p:sp>
        <p:nvSpPr>
          <p:cNvPr id="2" name="Title 1">
            <a:extLst>
              <a:ext uri="{FF2B5EF4-FFF2-40B4-BE49-F238E27FC236}">
                <a16:creationId xmlns:a16="http://schemas.microsoft.com/office/drawing/2014/main" id="{C6450DC6-C821-0676-D2F1-EFF86DD36095}"/>
              </a:ext>
            </a:extLst>
          </p:cNvPr>
          <p:cNvSpPr txBox="1">
            <a:spLocks/>
          </p:cNvSpPr>
          <p:nvPr/>
        </p:nvSpPr>
        <p:spPr>
          <a:xfrm>
            <a:off x="830787" y="1264229"/>
            <a:ext cx="4916870" cy="5539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000">
                <a:solidFill>
                  <a:schemeClr val="accent3"/>
                </a:solidFill>
                <a:latin typeface="Calibri" panose="020F0502020204030204"/>
              </a:rPr>
              <a:t>En todas las cartas</a:t>
            </a:r>
            <a:endParaRPr kumimoji="0" lang="es-ES" sz="2000" b="0" i="0" u="none" strike="noStrike" kern="1200" cap="none" spc="0" normalizeH="0" baseline="0" noProof="0">
              <a:ln>
                <a:noFill/>
              </a:ln>
              <a:solidFill>
                <a:schemeClr val="accent3"/>
              </a:solidFill>
              <a:effectLst/>
              <a:uLnTx/>
              <a:uFillTx/>
              <a:latin typeface="Calibri" panose="020F0502020204030204"/>
              <a:ea typeface="+mj-ea"/>
              <a:cs typeface="+mj-cs"/>
            </a:endParaRPr>
          </a:p>
        </p:txBody>
      </p:sp>
      <p:sp>
        <p:nvSpPr>
          <p:cNvPr id="5" name="!!CoverSlideFooterText">
            <a:extLst>
              <a:ext uri="{FF2B5EF4-FFF2-40B4-BE49-F238E27FC236}">
                <a16:creationId xmlns:a16="http://schemas.microsoft.com/office/drawing/2014/main" id="{2E0D9EBF-BBD3-0960-4B31-AFC712246880}"/>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6" name="!!CoverSlideFooterText">
            <a:extLst>
              <a:ext uri="{FF2B5EF4-FFF2-40B4-BE49-F238E27FC236}">
                <a16:creationId xmlns:a16="http://schemas.microsoft.com/office/drawing/2014/main" id="{A5EC9DD3-CE98-1DF1-D798-2A7863E95D1E}"/>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993060124"/>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Bentuk Bebas: Bentuk 1">
            <a:extLst>
              <a:ext uri="{FF2B5EF4-FFF2-40B4-BE49-F238E27FC236}">
                <a16:creationId xmlns:a16="http://schemas.microsoft.com/office/drawing/2014/main" id="{00F4DA94-E77F-4C85-404C-422EBDF42759}"/>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6" name="Rectángulo 5">
            <a:extLst>
              <a:ext uri="{FF2B5EF4-FFF2-40B4-BE49-F238E27FC236}">
                <a16:creationId xmlns:a16="http://schemas.microsoft.com/office/drawing/2014/main" id="{D207C816-AEDA-4EFA-9F8C-B04405AE4C7C}"/>
              </a:ext>
              <a:ext uri="{C183D7F6-B498-43B3-948B-1728B52AA6E4}">
                <adec:decorative xmlns:adec="http://schemas.microsoft.com/office/drawing/2017/decorative" val="1"/>
              </a:ext>
            </a:extLst>
          </p:cNvPr>
          <p:cNvSpPr/>
          <p:nvPr/>
        </p:nvSpPr>
        <p:spPr>
          <a:xfrm>
            <a:off x="268636" y="939542"/>
            <a:ext cx="6177785" cy="5795042"/>
          </a:xfrm>
          <a:prstGeom prst="rect">
            <a:avLst/>
          </a:prstGeom>
          <a:solidFill>
            <a:schemeClr val="bg1"/>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37" name="Abrir llave 36">
            <a:extLst>
              <a:ext uri="{FF2B5EF4-FFF2-40B4-BE49-F238E27FC236}">
                <a16:creationId xmlns:a16="http://schemas.microsoft.com/office/drawing/2014/main" id="{9C6B3008-DA7B-41B8-AC38-3FE062105B76}"/>
              </a:ext>
            </a:extLst>
          </p:cNvPr>
          <p:cNvSpPr/>
          <p:nvPr/>
        </p:nvSpPr>
        <p:spPr>
          <a:xfrm flipH="1">
            <a:off x="6894036" y="1367786"/>
            <a:ext cx="556359" cy="1003777"/>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4" name="Abrir llave 43">
            <a:extLst>
              <a:ext uri="{FF2B5EF4-FFF2-40B4-BE49-F238E27FC236}">
                <a16:creationId xmlns:a16="http://schemas.microsoft.com/office/drawing/2014/main" id="{CFC1041F-8D4E-51EB-A6CA-6CC87E7FBD25}"/>
              </a:ext>
            </a:extLst>
          </p:cNvPr>
          <p:cNvSpPr/>
          <p:nvPr/>
        </p:nvSpPr>
        <p:spPr>
          <a:xfrm flipH="1">
            <a:off x="6941063" y="6034076"/>
            <a:ext cx="488097" cy="772356"/>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1" name="Abrir llave 40">
            <a:extLst>
              <a:ext uri="{FF2B5EF4-FFF2-40B4-BE49-F238E27FC236}">
                <a16:creationId xmlns:a16="http://schemas.microsoft.com/office/drawing/2014/main" id="{DB92674F-9C59-0585-A2C0-BAE8CD0693EE}"/>
              </a:ext>
            </a:extLst>
          </p:cNvPr>
          <p:cNvSpPr/>
          <p:nvPr/>
        </p:nvSpPr>
        <p:spPr>
          <a:xfrm flipH="1">
            <a:off x="6941064" y="4480468"/>
            <a:ext cx="503979" cy="1444932"/>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Abrir llave 44">
            <a:extLst>
              <a:ext uri="{FF2B5EF4-FFF2-40B4-BE49-F238E27FC236}">
                <a16:creationId xmlns:a16="http://schemas.microsoft.com/office/drawing/2014/main" id="{A3C9B1AE-D40E-3179-CE73-438686061113}"/>
              </a:ext>
            </a:extLst>
          </p:cNvPr>
          <p:cNvSpPr/>
          <p:nvPr/>
        </p:nvSpPr>
        <p:spPr>
          <a:xfrm flipH="1">
            <a:off x="6900783" y="2508985"/>
            <a:ext cx="552780" cy="744814"/>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39" name="Rectángulo 38">
            <a:extLst>
              <a:ext uri="{FF2B5EF4-FFF2-40B4-BE49-F238E27FC236}">
                <a16:creationId xmlns:a16="http://schemas.microsoft.com/office/drawing/2014/main" id="{2C304A09-3E1B-FFB2-FEA3-B3058329830B}"/>
              </a:ext>
              <a:ext uri="{C183D7F6-B498-43B3-948B-1728B52AA6E4}">
                <adec:decorative xmlns:adec="http://schemas.microsoft.com/office/drawing/2017/decorative" val="1"/>
              </a:ext>
            </a:extLst>
          </p:cNvPr>
          <p:cNvSpPr/>
          <p:nvPr/>
        </p:nvSpPr>
        <p:spPr>
          <a:xfrm>
            <a:off x="7422691" y="4584447"/>
            <a:ext cx="4387810" cy="1300729"/>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8" name="Rectángulo 37">
            <a:extLst>
              <a:ext uri="{FF2B5EF4-FFF2-40B4-BE49-F238E27FC236}">
                <a16:creationId xmlns:a16="http://schemas.microsoft.com/office/drawing/2014/main" id="{3896FEFD-FDE8-14D3-A818-C20B48209C5C}"/>
              </a:ext>
              <a:ext uri="{C183D7F6-B498-43B3-948B-1728B52AA6E4}">
                <adec:decorative xmlns:adec="http://schemas.microsoft.com/office/drawing/2017/decorative" val="1"/>
              </a:ext>
            </a:extLst>
          </p:cNvPr>
          <p:cNvSpPr/>
          <p:nvPr/>
        </p:nvSpPr>
        <p:spPr>
          <a:xfrm>
            <a:off x="7422690" y="2597955"/>
            <a:ext cx="4371665" cy="523221"/>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3" name="Rectángulo 32">
            <a:extLst>
              <a:ext uri="{FF2B5EF4-FFF2-40B4-BE49-F238E27FC236}">
                <a16:creationId xmlns:a16="http://schemas.microsoft.com/office/drawing/2014/main" id="{44655089-1985-CEEF-D4A8-BFAF9793FEE0}"/>
              </a:ext>
              <a:ext uri="{C183D7F6-B498-43B3-948B-1728B52AA6E4}">
                <adec:decorative xmlns:adec="http://schemas.microsoft.com/office/drawing/2017/decorative" val="1"/>
              </a:ext>
            </a:extLst>
          </p:cNvPr>
          <p:cNvSpPr/>
          <p:nvPr/>
        </p:nvSpPr>
        <p:spPr>
          <a:xfrm>
            <a:off x="7422690" y="3776249"/>
            <a:ext cx="4371665" cy="357361"/>
          </a:xfrm>
          <a:prstGeom prst="rect">
            <a:avLst/>
          </a:prstGeom>
          <a:solidFill>
            <a:srgbClr val="D73A2C"/>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4" name="Título 1">
            <a:extLst>
              <a:ext uri="{FF2B5EF4-FFF2-40B4-BE49-F238E27FC236}">
                <a16:creationId xmlns:a16="http://schemas.microsoft.com/office/drawing/2014/main" id="{4C1C1DB6-7D94-0E4A-36E6-A460233E56FE}"/>
              </a:ext>
            </a:extLst>
          </p:cNvPr>
          <p:cNvSpPr txBox="1">
            <a:spLocks/>
          </p:cNvSpPr>
          <p:nvPr/>
        </p:nvSpPr>
        <p:spPr>
          <a:xfrm>
            <a:off x="397645" y="6077659"/>
            <a:ext cx="4680750" cy="293950"/>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200" b="1" i="0" u="none" strike="noStrike" kern="1200" cap="all" spc="100" normalizeH="0" baseline="0" noProof="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MODELO TA U 24 00x</a:t>
            </a:r>
          </a:p>
        </p:txBody>
      </p:sp>
      <p:pic>
        <p:nvPicPr>
          <p:cNvPr id="8" name="Imagen 1">
            <a:extLst>
              <a:ext uri="{FF2B5EF4-FFF2-40B4-BE49-F238E27FC236}">
                <a16:creationId xmlns:a16="http://schemas.microsoft.com/office/drawing/2014/main" id="{E8B9ACF4-C356-4C10-E69B-F09BB0CF1A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5" t="77078" r="30430" b="15716"/>
          <a:stretch/>
        </p:blipFill>
        <p:spPr bwMode="auto">
          <a:xfrm>
            <a:off x="460810" y="6299766"/>
            <a:ext cx="6592312" cy="43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CuadroTexto 9">
            <a:extLst>
              <a:ext uri="{FF2B5EF4-FFF2-40B4-BE49-F238E27FC236}">
                <a16:creationId xmlns:a16="http://schemas.microsoft.com/office/drawing/2014/main" id="{3797F8DA-3569-D08E-5459-3B1B3D5D9B20}"/>
              </a:ext>
            </a:extLst>
          </p:cNvPr>
          <p:cNvSpPr txBox="1"/>
          <p:nvPr/>
        </p:nvSpPr>
        <p:spPr>
          <a:xfrm>
            <a:off x="7379604" y="3820649"/>
            <a:ext cx="4038471" cy="307777"/>
          </a:xfrm>
          <a:prstGeom prst="rect">
            <a:avLst/>
          </a:prstGeom>
          <a:noFill/>
        </p:spPr>
        <p:txBody>
          <a:bodyPr wrap="square">
            <a:spAutoFit/>
          </a:bodyPr>
          <a:lstStyle/>
          <a:p>
            <a:pPr marL="369888" lvl="2" indent="-285750">
              <a:buFont typeface="Wingdings" panose="05000000000000000000" pitchFamily="2" charset="2"/>
              <a:buChar char="§"/>
            </a:pPr>
            <a:r>
              <a:rPr lang="es-ES" sz="1400" b="1">
                <a:solidFill>
                  <a:schemeClr val="bg1"/>
                </a:solidFill>
                <a:latin typeface="Bradley Hand ITC" panose="03070402050302030203" pitchFamily="66" charset="0"/>
                <a:ea typeface="Open Sans" panose="020B0606030504020204" pitchFamily="34" charset="0"/>
                <a:cs typeface="Cavolini" panose="020B0502040204020203" pitchFamily="66" charset="0"/>
              </a:rPr>
              <a:t>Opciones para el o la autónoma</a:t>
            </a:r>
          </a:p>
        </p:txBody>
      </p:sp>
      <p:sp>
        <p:nvSpPr>
          <p:cNvPr id="11" name="Marcador de texto 3">
            <a:extLst>
              <a:ext uri="{FF2B5EF4-FFF2-40B4-BE49-F238E27FC236}">
                <a16:creationId xmlns:a16="http://schemas.microsoft.com/office/drawing/2014/main" id="{C33C81A3-BDAB-B619-F4FB-F33B96720BAB}"/>
              </a:ext>
            </a:extLst>
          </p:cNvPr>
          <p:cNvSpPr txBox="1">
            <a:spLocks/>
          </p:cNvSpPr>
          <p:nvPr/>
        </p:nvSpPr>
        <p:spPr>
          <a:xfrm>
            <a:off x="389560" y="1411449"/>
            <a:ext cx="6935294" cy="465022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100000"/>
              </a:lnSpc>
              <a:spcBef>
                <a:spcPts val="0"/>
              </a:spcBef>
              <a:spcAft>
                <a:spcPts val="0"/>
              </a:spcAft>
              <a:buFont typeface="Arial" pitchFamily="34" charset="0"/>
              <a:buNone/>
              <a:defRPr lang="es-ES" sz="1400" b="0" kern="1200" spc="0" baseline="0">
                <a:solidFill>
                  <a:schemeClr val="accent3"/>
                </a:solidFill>
                <a:latin typeface="+mn-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R="180340" algn="just">
              <a:spcBef>
                <a:spcPts val="1200"/>
              </a:spcBef>
              <a:spcAft>
                <a:spcPts val="1200"/>
              </a:spcAft>
            </a:pPr>
            <a:r>
              <a:rPr lang="es-ES" sz="1050" b="1">
                <a:solidFill>
                  <a:schemeClr val="tx1"/>
                </a:solidFill>
                <a:latin typeface="Open Sans" panose="020B0606030504020204" pitchFamily="34" charset="0"/>
                <a:ea typeface="Open Sans" panose="020B0606030504020204" pitchFamily="34" charset="0"/>
                <a:cs typeface="Open Sans" panose="020B0606030504020204" pitchFamily="34" charset="0"/>
              </a:rPr>
              <a:t> TRÁMITE DE AUDIENCIA SOBRE BBCC DE COTIZACION DEFINITIVA …</a:t>
            </a:r>
          </a:p>
          <a:p>
            <a:pPr marL="266700" marR="180340" algn="just">
              <a:spcBef>
                <a:spcPts val="600"/>
              </a:spcBef>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Régimen Especial de la Seguridad Social de …</a:t>
            </a:r>
          </a:p>
          <a:p>
            <a:pPr marL="266700" marR="180340" algn="just"/>
            <a:r>
              <a:rPr lang="es-ES_tradnl" sz="105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D./Dña.		</a:t>
            </a:r>
            <a:endParaRPr lang="es-ES" sz="105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66700" marR="180340" algn="just"/>
            <a:r>
              <a:rPr lang="es-ES_tradnl" sz="105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 número de afiliación	</a:t>
            </a:r>
            <a:endParaRPr lang="es-ES" sz="105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L="266700" marR="180340" algn="just">
              <a:spcAft>
                <a:spcPts val="600"/>
              </a:spcAft>
            </a:pPr>
            <a:r>
              <a:rPr lang="es-ES_tradnl" sz="105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 DNI/NIE		</a:t>
            </a:r>
            <a:endParaRPr lang="es-ES" sz="1050">
              <a:solidFill>
                <a:srgbClr val="C00000"/>
              </a:solidFill>
              <a:latin typeface="Open Sans" panose="020B0606030504020204" pitchFamily="34" charset="0"/>
              <a:ea typeface="Open Sans" panose="020B0606030504020204" pitchFamily="34" charset="0"/>
              <a:cs typeface="Open Sans" panose="020B0606030504020204" pitchFamily="34" charset="0"/>
            </a:endParaRPr>
          </a:p>
          <a:p>
            <a:pPr marR="180340" algn="just">
              <a:spcBef>
                <a:spcPts val="1200"/>
              </a:spcBef>
              <a:spcAft>
                <a:spcPts val="600"/>
              </a:spcAft>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La Tesorería General de la Seguridad Social debe proceder a la determinación de su base de cotización …</a:t>
            </a:r>
          </a:p>
          <a:p>
            <a:pPr marR="180340" algn="just">
              <a:spcBef>
                <a:spcPts val="600"/>
              </a:spcBef>
              <a:spcAft>
                <a:spcPts val="600"/>
              </a:spcAft>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Conforme a dicha comunicación, y de acuerdo con los cálculos y resto de datos...</a:t>
            </a:r>
          </a:p>
          <a:p>
            <a:pPr marR="180340" algn="just">
              <a:spcBef>
                <a:spcPts val="600"/>
              </a:spcBef>
              <a:spcAft>
                <a:spcPts val="600"/>
              </a:spcAft>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En consecuencia, … </a:t>
            </a:r>
          </a:p>
          <a:p>
            <a:pPr marL="354013" marR="180340" algn="just">
              <a:spcBef>
                <a:spcPts val="600"/>
              </a:spcBef>
              <a:spcAft>
                <a:spcPts val="600"/>
              </a:spcAft>
            </a:pPr>
            <a:r>
              <a:rPr lang="es-ES" sz="1050" err="1">
                <a:solidFill>
                  <a:schemeClr val="tx1"/>
                </a:solidFill>
                <a:latin typeface="Open Sans" panose="020B0606030504020204" pitchFamily="34" charset="0"/>
                <a:ea typeface="Open Sans" panose="020B0606030504020204" pitchFamily="34" charset="0"/>
                <a:cs typeface="Open Sans" panose="020B0606030504020204" pitchFamily="34" charset="0"/>
              </a:rPr>
              <a:t>Opc</a:t>
            </a: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 1) puede Vd. </a:t>
            </a:r>
            <a:r>
              <a:rPr lang="es-ES" sz="1050" b="1">
                <a:solidFill>
                  <a:schemeClr val="tx1"/>
                </a:solidFill>
                <a:latin typeface="Open Sans" panose="020B0606030504020204" pitchFamily="34" charset="0"/>
                <a:ea typeface="Open Sans" panose="020B0606030504020204" pitchFamily="34" charset="0"/>
                <a:cs typeface="Open Sans" panose="020B0606030504020204" pitchFamily="34" charset="0"/>
              </a:rPr>
              <a:t>OPTAR POR MANTENER</a:t>
            </a: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 en el año 2023 como base de cotización definitivas </a:t>
            </a:r>
            <a:r>
              <a:rPr lang="es-ES" sz="1050" b="1">
                <a:solidFill>
                  <a:schemeClr val="tx1"/>
                </a:solidFill>
                <a:latin typeface="Open Sans" panose="020B0606030504020204" pitchFamily="34" charset="0"/>
                <a:ea typeface="Open Sans" panose="020B0606030504020204" pitchFamily="34" charset="0"/>
                <a:cs typeface="Open Sans" panose="020B0606030504020204" pitchFamily="34" charset="0"/>
              </a:rPr>
              <a:t>las bases de cotización provisionales </a:t>
            </a: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de dicho año</a:t>
            </a:r>
          </a:p>
          <a:p>
            <a:pPr marL="354013" marR="180340" algn="just">
              <a:spcBef>
                <a:spcPts val="600"/>
              </a:spcBef>
              <a:spcAft>
                <a:spcPts val="600"/>
              </a:spcAft>
            </a:pPr>
            <a:r>
              <a:rPr lang="es-ES_tradnl" sz="1050" err="1">
                <a:solidFill>
                  <a:schemeClr val="tx1"/>
                </a:solidFill>
                <a:latin typeface="Open Sans" panose="020B0606030504020204" pitchFamily="34" charset="0"/>
                <a:ea typeface="Open Sans" panose="020B0606030504020204" pitchFamily="34" charset="0"/>
                <a:cs typeface="Open Sans" panose="020B0606030504020204" pitchFamily="34" charset="0"/>
              </a:rPr>
              <a:t>Opc</a:t>
            </a:r>
            <a:r>
              <a:rPr lang="es-ES_tradnl" sz="1050">
                <a:solidFill>
                  <a:schemeClr val="tx1"/>
                </a:solidFill>
                <a:latin typeface="Open Sans" panose="020B0606030504020204" pitchFamily="34" charset="0"/>
                <a:ea typeface="Open Sans" panose="020B0606030504020204" pitchFamily="34" charset="0"/>
                <a:cs typeface="Open Sans" panose="020B0606030504020204" pitchFamily="34" charset="0"/>
              </a:rPr>
              <a:t>. 2) puede Vd. </a:t>
            </a:r>
            <a:r>
              <a:rPr lang="es-ES_tradnl" sz="1050" b="1">
                <a:solidFill>
                  <a:schemeClr val="tx1"/>
                </a:solidFill>
                <a:latin typeface="Open Sans" panose="020B0606030504020204" pitchFamily="34" charset="0"/>
                <a:ea typeface="Open Sans" panose="020B0606030504020204" pitchFamily="34" charset="0"/>
                <a:cs typeface="Open Sans" panose="020B0606030504020204" pitchFamily="34" charset="0"/>
              </a:rPr>
              <a:t>OPTAR POR MANTENER</a:t>
            </a:r>
            <a:r>
              <a:rPr lang="es-ES_tradnl" sz="1050">
                <a:solidFill>
                  <a:schemeClr val="tx1"/>
                </a:solidFill>
                <a:latin typeface="Open Sans" panose="020B0606030504020204" pitchFamily="34" charset="0"/>
                <a:ea typeface="Open Sans" panose="020B0606030504020204" pitchFamily="34" charset="0"/>
                <a:cs typeface="Open Sans" panose="020B0606030504020204" pitchFamily="34" charset="0"/>
              </a:rPr>
              <a:t>, en el año 2023, como base de cotización definitiva la base de cotización</a:t>
            </a:r>
            <a:r>
              <a:rPr lang="es-ES_tradnl" sz="1050" b="1">
                <a:solidFill>
                  <a:schemeClr val="tx1"/>
                </a:solidFill>
                <a:latin typeface="Open Sans" panose="020B0606030504020204" pitchFamily="34" charset="0"/>
                <a:ea typeface="Open Sans" panose="020B0606030504020204" pitchFamily="34" charset="0"/>
                <a:cs typeface="Open Sans" panose="020B0606030504020204" pitchFamily="34" charset="0"/>
              </a:rPr>
              <a:t> de 31 de diciembre de 2022</a:t>
            </a:r>
            <a:endParaRPr lang="es-ES" sz="1050" b="1">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R="180340" algn="just">
              <a:spcBef>
                <a:spcPts val="600"/>
              </a:spcBef>
              <a:spcAft>
                <a:spcPts val="600"/>
              </a:spcAft>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La opción por mantener las bases de cotización provisionales del año 2023, la deberá solicitar…</a:t>
            </a:r>
          </a:p>
          <a:p>
            <a:pPr marR="179070" algn="just">
              <a:spcBef>
                <a:spcPts val="600"/>
              </a:spcBef>
              <a:spcAft>
                <a:spcPts val="600"/>
              </a:spcAft>
            </a:pPr>
            <a:r>
              <a:rPr lang="es-ES_tradnl" sz="1050" b="1">
                <a:solidFill>
                  <a:schemeClr val="tx1"/>
                </a:solidFill>
                <a:latin typeface="Open Sans" panose="020B0606030504020204" pitchFamily="34" charset="0"/>
                <a:ea typeface="Open Sans" panose="020B0606030504020204" pitchFamily="34" charset="0"/>
                <a:cs typeface="Open Sans" panose="020B0606030504020204" pitchFamily="34" charset="0"/>
              </a:rPr>
              <a:t>Los datos utilizados </a:t>
            </a:r>
            <a:r>
              <a:rPr lang="es-ES" sz="1050" b="1">
                <a:solidFill>
                  <a:schemeClr val="tx1"/>
                </a:solidFill>
                <a:latin typeface="Open Sans" panose="020B0606030504020204" pitchFamily="34" charset="0"/>
                <a:ea typeface="Open Sans" panose="020B0606030504020204" pitchFamily="34" charset="0"/>
                <a:cs typeface="Open Sans" panose="020B0606030504020204" pitchFamily="34" charset="0"/>
              </a:rPr>
              <a:t>por la Tesorería General de la Seguridad Social han sido los siguientes</a:t>
            </a: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a:t>
            </a:r>
            <a:r>
              <a:rPr lang="es-ES_tradnl" sz="105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p>
          <a:p>
            <a:pPr marR="179070" algn="just">
              <a:spcBef>
                <a:spcPts val="600"/>
              </a:spcBef>
              <a:spcAft>
                <a:spcPts val="600"/>
              </a:spcAft>
            </a:pPr>
            <a:r>
              <a:rPr lang="es-ES_tradnl" sz="1050">
                <a:solidFill>
                  <a:schemeClr val="tx1"/>
                </a:solidFill>
                <a:latin typeface="Open Sans" panose="020B0606030504020204" pitchFamily="34" charset="0"/>
                <a:ea typeface="Open Sans" panose="020B0606030504020204" pitchFamily="34" charset="0"/>
                <a:cs typeface="Open Sans" panose="020B0606030504020204" pitchFamily="34" charset="0"/>
              </a:rPr>
              <a:t>La presente resolución se adopta en virtud de lo establecido en los artículos ..</a:t>
            </a:r>
          </a:p>
          <a:p>
            <a:pPr marR="179070" algn="just">
              <a:spcBef>
                <a:spcPts val="600"/>
              </a:spcBef>
              <a:spcAft>
                <a:spcPts val="600"/>
              </a:spcAft>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Fecha del trámite de audiencia…</a:t>
            </a:r>
          </a:p>
          <a:p>
            <a:pPr marR="179070" algn="just">
              <a:spcBef>
                <a:spcPts val="600"/>
              </a:spcBef>
              <a:spcAft>
                <a:spcPts val="600"/>
              </a:spcAft>
            </a:pPr>
            <a:r>
              <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rPr>
              <a:t>Si desea obtener más información ….</a:t>
            </a:r>
            <a:endParaRPr lang="es-ES_tradnl" sz="105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R="179070" algn="just">
              <a:spcAft>
                <a:spcPts val="600"/>
              </a:spcAft>
            </a:pPr>
            <a:endParaRPr lang="es-ES" sz="105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cxnSp>
        <p:nvCxnSpPr>
          <p:cNvPr id="12" name="Conector: angular 11">
            <a:extLst>
              <a:ext uri="{FF2B5EF4-FFF2-40B4-BE49-F238E27FC236}">
                <a16:creationId xmlns:a16="http://schemas.microsoft.com/office/drawing/2014/main" id="{6C205CA4-7315-D541-3661-8CE3FD705EB6}"/>
              </a:ext>
            </a:extLst>
          </p:cNvPr>
          <p:cNvCxnSpPr>
            <a:cxnSpLocks/>
          </p:cNvCxnSpPr>
          <p:nvPr/>
        </p:nvCxnSpPr>
        <p:spPr>
          <a:xfrm flipV="1">
            <a:off x="268444" y="1545509"/>
            <a:ext cx="252000" cy="2016000"/>
          </a:xfrm>
          <a:prstGeom prst="bentConnector3">
            <a:avLst>
              <a:gd name="adj1" fmla="val 46654"/>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0" name="CuadroTexto 19">
            <a:extLst>
              <a:ext uri="{FF2B5EF4-FFF2-40B4-BE49-F238E27FC236}">
                <a16:creationId xmlns:a16="http://schemas.microsoft.com/office/drawing/2014/main" id="{01D1FD40-A1FA-794D-18B5-E070BD06EAFA}"/>
              </a:ext>
            </a:extLst>
          </p:cNvPr>
          <p:cNvSpPr txBox="1"/>
          <p:nvPr/>
        </p:nvSpPr>
        <p:spPr>
          <a:xfrm>
            <a:off x="7379604" y="2724569"/>
            <a:ext cx="4292992"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de partida para la regularización</a:t>
            </a:r>
          </a:p>
        </p:txBody>
      </p:sp>
      <p:sp>
        <p:nvSpPr>
          <p:cNvPr id="26" name="CuadroTexto 25">
            <a:extLst>
              <a:ext uri="{FF2B5EF4-FFF2-40B4-BE49-F238E27FC236}">
                <a16:creationId xmlns:a16="http://schemas.microsoft.com/office/drawing/2014/main" id="{B27CD84F-89A4-2F60-FB5E-8286486CEB74}"/>
              </a:ext>
            </a:extLst>
          </p:cNvPr>
          <p:cNvSpPr txBox="1"/>
          <p:nvPr/>
        </p:nvSpPr>
        <p:spPr>
          <a:xfrm>
            <a:off x="7379604" y="4662463"/>
            <a:ext cx="4337700" cy="1169551"/>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Plazo y modo de realización de la elección</a:t>
            </a:r>
          </a:p>
          <a:p>
            <a:pPr marL="369888" lvl="2" indent="-285750">
              <a:buClr>
                <a:schemeClr val="accent1">
                  <a:lumMod val="50000"/>
                </a:schemeClr>
              </a:buClr>
              <a:buFont typeface="Wingdings" panose="05000000000000000000" pitchFamily="2" charset="2"/>
              <a:buChar char="§"/>
            </a:pPr>
            <a:r>
              <a:rPr lang="es-ES" b="1"/>
              <a:t>Normativa</a:t>
            </a:r>
          </a:p>
          <a:p>
            <a:pPr marL="369888" lvl="2" indent="-285750">
              <a:buClr>
                <a:schemeClr val="accent1">
                  <a:lumMod val="50000"/>
                </a:schemeClr>
              </a:buClr>
              <a:buFont typeface="Wingdings" panose="05000000000000000000" pitchFamily="2" charset="2"/>
              <a:buChar char="§"/>
            </a:pPr>
            <a:r>
              <a:rPr lang="es-ES" b="1"/>
              <a:t>Información para consulta</a:t>
            </a:r>
          </a:p>
          <a:p>
            <a:pPr marL="369888" lvl="2" indent="-285750">
              <a:buClr>
                <a:schemeClr val="accent1">
                  <a:lumMod val="50000"/>
                </a:schemeClr>
              </a:buClr>
              <a:buFont typeface="Wingdings" panose="05000000000000000000" pitchFamily="2" charset="2"/>
              <a:buChar char="§"/>
            </a:pPr>
            <a:r>
              <a:rPr lang="es-ES" b="1"/>
              <a:t>Datos utilizados</a:t>
            </a:r>
          </a:p>
          <a:p>
            <a:pPr marL="369888" lvl="2" indent="-285750">
              <a:buClr>
                <a:schemeClr val="accent1">
                  <a:lumMod val="50000"/>
                </a:schemeClr>
              </a:buClr>
              <a:buFont typeface="Wingdings" panose="05000000000000000000" pitchFamily="2" charset="2"/>
              <a:buChar char="§"/>
            </a:pPr>
            <a:r>
              <a:rPr lang="es-ES" b="1"/>
              <a:t>Fecha de emisión</a:t>
            </a:r>
          </a:p>
        </p:txBody>
      </p:sp>
      <p:sp>
        <p:nvSpPr>
          <p:cNvPr id="60" name="Marcador de número de diapositiva 59">
            <a:extLst>
              <a:ext uri="{FF2B5EF4-FFF2-40B4-BE49-F238E27FC236}">
                <a16:creationId xmlns:a16="http://schemas.microsoft.com/office/drawing/2014/main" id="{903CB445-F0BE-8D60-C10D-86B15CAE0639}"/>
              </a:ext>
            </a:extLst>
          </p:cNvPr>
          <p:cNvSpPr>
            <a:spLocks noGrp="1"/>
          </p:cNvSpPr>
          <p:nvPr>
            <p:ph type="sldNum" sz="quarter" idx="4"/>
          </p:nvPr>
        </p:nvSpPr>
        <p:spPr/>
        <p:txBody>
          <a:bodyPr/>
          <a:lstStyle/>
          <a:p>
            <a:fld id="{C139204D-1CA8-4120-9387-CB77A2CE5C33}" type="slidenum">
              <a:rPr lang="es-ES" smtClean="0"/>
              <a:pPr/>
              <a:t>88</a:t>
            </a:fld>
            <a:endParaRPr lang="es-ES"/>
          </a:p>
        </p:txBody>
      </p:sp>
      <p:sp>
        <p:nvSpPr>
          <p:cNvPr id="34" name="Rectángulo 33">
            <a:extLst>
              <a:ext uri="{FF2B5EF4-FFF2-40B4-BE49-F238E27FC236}">
                <a16:creationId xmlns:a16="http://schemas.microsoft.com/office/drawing/2014/main" id="{8E4052C9-12B5-58B2-59B3-136B1EAC403A}"/>
              </a:ext>
              <a:ext uri="{C183D7F6-B498-43B3-948B-1728B52AA6E4}">
                <adec:decorative xmlns:adec="http://schemas.microsoft.com/office/drawing/2017/decorative" val="1"/>
              </a:ext>
            </a:extLst>
          </p:cNvPr>
          <p:cNvSpPr/>
          <p:nvPr/>
        </p:nvSpPr>
        <p:spPr>
          <a:xfrm>
            <a:off x="7422690" y="1352211"/>
            <a:ext cx="4371665" cy="1000672"/>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6" name="CuadroTexto 35">
            <a:extLst>
              <a:ext uri="{FF2B5EF4-FFF2-40B4-BE49-F238E27FC236}">
                <a16:creationId xmlns:a16="http://schemas.microsoft.com/office/drawing/2014/main" id="{65086C67-9C36-776A-2147-6CA6B7DC4F77}"/>
              </a:ext>
            </a:extLst>
          </p:cNvPr>
          <p:cNvSpPr txBox="1"/>
          <p:nvPr/>
        </p:nvSpPr>
        <p:spPr>
          <a:xfrm>
            <a:off x="7379604" y="1408055"/>
            <a:ext cx="4013548" cy="954107"/>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Título</a:t>
            </a:r>
          </a:p>
          <a:p>
            <a:pPr lvl="2"/>
            <a:r>
              <a:rPr lang="es-ES"/>
              <a:t>Año de la regularización</a:t>
            </a:r>
          </a:p>
          <a:p>
            <a:pPr lvl="2"/>
            <a:r>
              <a:rPr lang="es-ES"/>
              <a:t>Régimen</a:t>
            </a:r>
          </a:p>
          <a:p>
            <a:pPr lvl="2"/>
            <a:r>
              <a:rPr lang="es-ES"/>
              <a:t>Identificación del autónomo/a</a:t>
            </a:r>
          </a:p>
        </p:txBody>
      </p:sp>
      <p:sp>
        <p:nvSpPr>
          <p:cNvPr id="42" name="Rectángulo 41">
            <a:extLst>
              <a:ext uri="{FF2B5EF4-FFF2-40B4-BE49-F238E27FC236}">
                <a16:creationId xmlns:a16="http://schemas.microsoft.com/office/drawing/2014/main" id="{ABCD6FE5-BC06-50B8-8CCD-51235C08E397}"/>
              </a:ext>
              <a:ext uri="{C183D7F6-B498-43B3-948B-1728B52AA6E4}">
                <adec:decorative xmlns:adec="http://schemas.microsoft.com/office/drawing/2017/decorative" val="1"/>
              </a:ext>
            </a:extLst>
          </p:cNvPr>
          <p:cNvSpPr/>
          <p:nvPr/>
        </p:nvSpPr>
        <p:spPr>
          <a:xfrm>
            <a:off x="7422690" y="6182612"/>
            <a:ext cx="4371665" cy="518165"/>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43" name="CuadroTexto 42">
            <a:extLst>
              <a:ext uri="{FF2B5EF4-FFF2-40B4-BE49-F238E27FC236}">
                <a16:creationId xmlns:a16="http://schemas.microsoft.com/office/drawing/2014/main" id="{15B8AE37-58D8-E569-B5CF-EA3FF9CEBA46}"/>
              </a:ext>
            </a:extLst>
          </p:cNvPr>
          <p:cNvSpPr txBox="1"/>
          <p:nvPr/>
        </p:nvSpPr>
        <p:spPr>
          <a:xfrm>
            <a:off x="7379604" y="6195487"/>
            <a:ext cx="4414751" cy="523220"/>
          </a:xfrm>
          <a:prstGeom prst="rect">
            <a:avLst/>
          </a:prstGeom>
          <a:noFill/>
        </p:spPr>
        <p:txBody>
          <a:bodyPr wrap="square">
            <a:spAutoFit/>
          </a:bodyPr>
          <a:lstStyle/>
          <a:p>
            <a:pPr marL="369888" lvl="2" indent="-285750">
              <a:buClr>
                <a:schemeClr val="accent1">
                  <a:lumMod val="50000"/>
                </a:schemeClr>
              </a:buClr>
              <a:buFont typeface="Wingdings" panose="05000000000000000000" pitchFamily="2" charset="2"/>
              <a:buChar char="§"/>
            </a:pPr>
            <a:r>
              <a:rPr lang="es-ES" sz="1400" b="1">
                <a:solidFill>
                  <a:srgbClr val="000000"/>
                </a:solidFill>
                <a:latin typeface="Bradley Hand ITC" panose="03070402050302030203" pitchFamily="66" charset="0"/>
                <a:ea typeface="Open Sans" panose="020B0606030504020204" pitchFamily="34" charset="0"/>
                <a:cs typeface="Cavolini" panose="020B0502040204020203" pitchFamily="66" charset="0"/>
              </a:rPr>
              <a:t>Modelo de notificación recibida</a:t>
            </a:r>
          </a:p>
          <a:p>
            <a:pPr marL="369888" lvl="2" indent="-285750">
              <a:buClr>
                <a:schemeClr val="accent1">
                  <a:lumMod val="50000"/>
                </a:schemeClr>
              </a:buClr>
              <a:buFont typeface="Wingdings" panose="05000000000000000000" pitchFamily="2" charset="2"/>
              <a:buChar char="§"/>
            </a:pPr>
            <a:r>
              <a:rPr lang="es-ES" sz="1400" b="1">
                <a:solidFill>
                  <a:srgbClr val="000000"/>
                </a:solidFill>
                <a:latin typeface="Bradley Hand ITC" panose="03070402050302030203" pitchFamily="66" charset="0"/>
                <a:ea typeface="Open Sans" panose="020B0606030504020204" pitchFamily="34" charset="0"/>
                <a:cs typeface="Cavolini" panose="020B0502040204020203" pitchFamily="66" charset="0"/>
              </a:rPr>
              <a:t>Código electrónico de autenticidad  del documento</a:t>
            </a:r>
          </a:p>
        </p:txBody>
      </p:sp>
      <p:sp>
        <p:nvSpPr>
          <p:cNvPr id="46" name="Abrir llave 45">
            <a:extLst>
              <a:ext uri="{FF2B5EF4-FFF2-40B4-BE49-F238E27FC236}">
                <a16:creationId xmlns:a16="http://schemas.microsoft.com/office/drawing/2014/main" id="{B8665F55-7361-0C1C-48AF-D2B84F0ACE97}"/>
              </a:ext>
            </a:extLst>
          </p:cNvPr>
          <p:cNvSpPr/>
          <p:nvPr/>
        </p:nvSpPr>
        <p:spPr>
          <a:xfrm flipH="1">
            <a:off x="6813421" y="3542532"/>
            <a:ext cx="759263" cy="854268"/>
          </a:xfrm>
          <a:prstGeom prst="leftBrace">
            <a:avLst>
              <a:gd name="adj1" fmla="val 0"/>
              <a:gd name="adj2" fmla="val 52646"/>
            </a:avLst>
          </a:prstGeom>
          <a:noFill/>
          <a:ln w="19050">
            <a:solidFill>
              <a:srgbClr val="D73A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3" name="Title 1">
            <a:extLst>
              <a:ext uri="{FF2B5EF4-FFF2-40B4-BE49-F238E27FC236}">
                <a16:creationId xmlns:a16="http://schemas.microsoft.com/office/drawing/2014/main" id="{14D6AA4A-20DC-01C1-A663-ED738D0FFF67}"/>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Bloques de información. Trámites de audiencia</a:t>
            </a:r>
          </a:p>
        </p:txBody>
      </p:sp>
      <p:grpSp>
        <p:nvGrpSpPr>
          <p:cNvPr id="55" name="Grupo 54">
            <a:extLst>
              <a:ext uri="{FF2B5EF4-FFF2-40B4-BE49-F238E27FC236}">
                <a16:creationId xmlns:a16="http://schemas.microsoft.com/office/drawing/2014/main" id="{82BEEA8F-AA9E-7C23-FCE3-7F001E2ABDE3}"/>
              </a:ext>
            </a:extLst>
          </p:cNvPr>
          <p:cNvGrpSpPr/>
          <p:nvPr/>
        </p:nvGrpSpPr>
        <p:grpSpPr>
          <a:xfrm>
            <a:off x="350229" y="1016314"/>
            <a:ext cx="396654" cy="396654"/>
            <a:chOff x="10299825" y="3820484"/>
            <a:chExt cx="554072" cy="554072"/>
          </a:xfrm>
        </p:grpSpPr>
        <p:sp>
          <p:nvSpPr>
            <p:cNvPr id="56" name="Freeform: Shape 7">
              <a:extLst>
                <a:ext uri="{FF2B5EF4-FFF2-40B4-BE49-F238E27FC236}">
                  <a16:creationId xmlns:a16="http://schemas.microsoft.com/office/drawing/2014/main" id="{8DBEF59C-E1CE-F128-7C86-9098E650E5F8}"/>
                </a:ext>
              </a:extLst>
            </p:cNvPr>
            <p:cNvSpPr/>
            <p:nvPr/>
          </p:nvSpPr>
          <p:spPr>
            <a:xfrm>
              <a:off x="10559546"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7" name="Freeform: Shape 8">
              <a:extLst>
                <a:ext uri="{FF2B5EF4-FFF2-40B4-BE49-F238E27FC236}">
                  <a16:creationId xmlns:a16="http://schemas.microsoft.com/office/drawing/2014/main" id="{D71F4DA8-EF0F-9770-B978-877DDDDDFE0C}"/>
                </a:ext>
              </a:extLst>
            </p:cNvPr>
            <p:cNvSpPr/>
            <p:nvPr/>
          </p:nvSpPr>
          <p:spPr>
            <a:xfrm>
              <a:off x="10559546"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8" name="Freeform: Shape 9">
              <a:extLst>
                <a:ext uri="{FF2B5EF4-FFF2-40B4-BE49-F238E27FC236}">
                  <a16:creationId xmlns:a16="http://schemas.microsoft.com/office/drawing/2014/main" id="{E9F898A1-1E32-8888-46FC-5FA2945D7916}"/>
                </a:ext>
              </a:extLst>
            </p:cNvPr>
            <p:cNvSpPr/>
            <p:nvPr/>
          </p:nvSpPr>
          <p:spPr>
            <a:xfrm>
              <a:off x="10299825"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9" name="Freeform: Shape 10">
              <a:extLst>
                <a:ext uri="{FF2B5EF4-FFF2-40B4-BE49-F238E27FC236}">
                  <a16:creationId xmlns:a16="http://schemas.microsoft.com/office/drawing/2014/main" id="{3BE95AF1-417F-40BA-9425-BF6D6C51A6CA}"/>
                </a:ext>
              </a:extLst>
            </p:cNvPr>
            <p:cNvSpPr/>
            <p:nvPr/>
          </p:nvSpPr>
          <p:spPr>
            <a:xfrm>
              <a:off x="10566039"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1" name="Freeform: Shape 11">
              <a:extLst>
                <a:ext uri="{FF2B5EF4-FFF2-40B4-BE49-F238E27FC236}">
                  <a16:creationId xmlns:a16="http://schemas.microsoft.com/office/drawing/2014/main" id="{19A48822-04B5-29D3-6E49-BC736397A3F3}"/>
                </a:ext>
              </a:extLst>
            </p:cNvPr>
            <p:cNvSpPr/>
            <p:nvPr/>
          </p:nvSpPr>
          <p:spPr>
            <a:xfrm>
              <a:off x="10566039"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2" name="Freeform: Shape 12">
              <a:extLst>
                <a:ext uri="{FF2B5EF4-FFF2-40B4-BE49-F238E27FC236}">
                  <a16:creationId xmlns:a16="http://schemas.microsoft.com/office/drawing/2014/main" id="{C7E52DB1-9C50-0CA4-8053-961B2141B817}"/>
                </a:ext>
              </a:extLst>
            </p:cNvPr>
            <p:cNvSpPr/>
            <p:nvPr/>
          </p:nvSpPr>
          <p:spPr>
            <a:xfrm>
              <a:off x="10343111"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3" name="Freeform: Shape 13">
              <a:extLst>
                <a:ext uri="{FF2B5EF4-FFF2-40B4-BE49-F238E27FC236}">
                  <a16:creationId xmlns:a16="http://schemas.microsoft.com/office/drawing/2014/main" id="{D1433631-ED63-6474-09CB-ED584172AFB7}"/>
                </a:ext>
              </a:extLst>
            </p:cNvPr>
            <p:cNvSpPr/>
            <p:nvPr/>
          </p:nvSpPr>
          <p:spPr>
            <a:xfrm>
              <a:off x="10472973"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4" name="Freeform: Shape 14">
              <a:extLst>
                <a:ext uri="{FF2B5EF4-FFF2-40B4-BE49-F238E27FC236}">
                  <a16:creationId xmlns:a16="http://schemas.microsoft.com/office/drawing/2014/main" id="{9A2CA1A3-0FC6-3D27-2E20-E08FD35378AF}"/>
                </a:ext>
              </a:extLst>
            </p:cNvPr>
            <p:cNvSpPr/>
            <p:nvPr/>
          </p:nvSpPr>
          <p:spPr>
            <a:xfrm>
              <a:off x="10602833"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5" name="Freeform: Shape 15">
              <a:extLst>
                <a:ext uri="{FF2B5EF4-FFF2-40B4-BE49-F238E27FC236}">
                  <a16:creationId xmlns:a16="http://schemas.microsoft.com/office/drawing/2014/main" id="{B499617A-DBDD-8A3B-2776-E1F41566CFA3}"/>
                </a:ext>
              </a:extLst>
            </p:cNvPr>
            <p:cNvSpPr/>
            <p:nvPr/>
          </p:nvSpPr>
          <p:spPr>
            <a:xfrm>
              <a:off x="10602833"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BE7202"/>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2" name="Grupo 1">
            <a:extLst>
              <a:ext uri="{FF2B5EF4-FFF2-40B4-BE49-F238E27FC236}">
                <a16:creationId xmlns:a16="http://schemas.microsoft.com/office/drawing/2014/main" id="{96EE56CB-9059-B44F-5B27-4E563CEC997E}"/>
              </a:ext>
            </a:extLst>
          </p:cNvPr>
          <p:cNvGrpSpPr/>
          <p:nvPr/>
        </p:nvGrpSpPr>
        <p:grpSpPr>
          <a:xfrm>
            <a:off x="83315" y="100378"/>
            <a:ext cx="11312995" cy="630845"/>
            <a:chOff x="83315" y="100378"/>
            <a:chExt cx="11312995" cy="630845"/>
          </a:xfrm>
        </p:grpSpPr>
        <p:sp>
          <p:nvSpPr>
            <p:cNvPr id="3" name="Graphic 10">
              <a:extLst>
                <a:ext uri="{FF2B5EF4-FFF2-40B4-BE49-F238E27FC236}">
                  <a16:creationId xmlns:a16="http://schemas.microsoft.com/office/drawing/2014/main" id="{BE5AC846-314F-9709-2950-E2ECAE31BC26}"/>
                </a:ext>
              </a:extLst>
            </p:cNvPr>
            <p:cNvSpPr/>
            <p:nvPr/>
          </p:nvSpPr>
          <p:spPr>
            <a:xfrm>
              <a:off x="83315" y="100378"/>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5" name="TextBox 12">
              <a:extLst>
                <a:ext uri="{FF2B5EF4-FFF2-40B4-BE49-F238E27FC236}">
                  <a16:creationId xmlns:a16="http://schemas.microsoft.com/office/drawing/2014/main" id="{61D3A616-0A5A-1350-CD26-D2B39D13BB20}"/>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Bloques de información de los documentos</a:t>
              </a:r>
            </a:p>
          </p:txBody>
        </p:sp>
        <p:sp>
          <p:nvSpPr>
            <p:cNvPr id="24" name="TextBox 38">
              <a:extLst>
                <a:ext uri="{FF2B5EF4-FFF2-40B4-BE49-F238E27FC236}">
                  <a16:creationId xmlns:a16="http://schemas.microsoft.com/office/drawing/2014/main" id="{639755C0-F992-2AB1-16AB-EB2B27FF0CB7}"/>
                </a:ext>
              </a:extLst>
            </p:cNvPr>
            <p:cNvSpPr txBox="1"/>
            <p:nvPr/>
          </p:nvSpPr>
          <p:spPr>
            <a:xfrm>
              <a:off x="156634" y="321020"/>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3.5</a:t>
              </a:r>
            </a:p>
          </p:txBody>
        </p:sp>
      </p:grpSp>
      <p:sp>
        <p:nvSpPr>
          <p:cNvPr id="7" name="!!CoverSlideFooterText">
            <a:extLst>
              <a:ext uri="{FF2B5EF4-FFF2-40B4-BE49-F238E27FC236}">
                <a16:creationId xmlns:a16="http://schemas.microsoft.com/office/drawing/2014/main" id="{F6F1DB6F-B0DB-9B70-FE21-7318E9482419}"/>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9" name="!!CoverSlideFooterText">
            <a:extLst>
              <a:ext uri="{FF2B5EF4-FFF2-40B4-BE49-F238E27FC236}">
                <a16:creationId xmlns:a16="http://schemas.microsoft.com/office/drawing/2014/main" id="{7AA3959C-8197-78FE-7864-824D2C32C73B}"/>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927771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Bentuk Bebas: Bentuk 1">
            <a:extLst>
              <a:ext uri="{FF2B5EF4-FFF2-40B4-BE49-F238E27FC236}">
                <a16:creationId xmlns:a16="http://schemas.microsoft.com/office/drawing/2014/main" id="{AA1B1E64-58AD-AD15-E994-BB6476F2EA6A}"/>
              </a:ext>
            </a:extLst>
          </p:cNvPr>
          <p:cNvSpPr/>
          <p:nvPr/>
        </p:nvSpPr>
        <p:spPr>
          <a:xfrm>
            <a:off x="1" y="0"/>
            <a:ext cx="802924"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4" name="Rectángulo 3">
            <a:extLst>
              <a:ext uri="{FF2B5EF4-FFF2-40B4-BE49-F238E27FC236}">
                <a16:creationId xmlns:a16="http://schemas.microsoft.com/office/drawing/2014/main" id="{9DC5D023-16B4-32BC-7C78-F5A904CCACC9}"/>
              </a:ext>
              <a:ext uri="{C183D7F6-B498-43B3-948B-1728B52AA6E4}">
                <adec:decorative xmlns:adec="http://schemas.microsoft.com/office/drawing/2017/decorative" val="1"/>
              </a:ext>
            </a:extLst>
          </p:cNvPr>
          <p:cNvSpPr/>
          <p:nvPr/>
        </p:nvSpPr>
        <p:spPr>
          <a:xfrm>
            <a:off x="268636" y="939542"/>
            <a:ext cx="6177785" cy="5796000"/>
          </a:xfrm>
          <a:prstGeom prst="rect">
            <a:avLst/>
          </a:prstGeom>
          <a:solidFill>
            <a:schemeClr val="bg1"/>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5" name="Título 1">
            <a:extLst>
              <a:ext uri="{FF2B5EF4-FFF2-40B4-BE49-F238E27FC236}">
                <a16:creationId xmlns:a16="http://schemas.microsoft.com/office/drawing/2014/main" id="{47F80B9D-6351-D7CA-BAD6-072BB08C314D}"/>
              </a:ext>
            </a:extLst>
          </p:cNvPr>
          <p:cNvSpPr txBox="1">
            <a:spLocks/>
          </p:cNvSpPr>
          <p:nvPr/>
        </p:nvSpPr>
        <p:spPr>
          <a:xfrm>
            <a:off x="426916" y="5947551"/>
            <a:ext cx="4752000" cy="360000"/>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200" b="1" i="0" u="none" strike="noStrike" kern="1200" cap="all" spc="100" normalizeH="0" baseline="0" noProof="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MODELO TA R 23 </a:t>
            </a:r>
            <a:r>
              <a:rPr lang="es-ES" sz="12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XXN</a:t>
            </a:r>
            <a:endParaRPr kumimoji="0" lang="es-ES" sz="1200" b="1" i="0" u="none" strike="noStrike" kern="1200" cap="all" spc="100" normalizeH="0" baseline="0" noProof="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6" name="Marcador de texto 3">
            <a:extLst>
              <a:ext uri="{FF2B5EF4-FFF2-40B4-BE49-F238E27FC236}">
                <a16:creationId xmlns:a16="http://schemas.microsoft.com/office/drawing/2014/main" id="{A0CDA68F-9129-A6C8-AAC5-8973FC82CCB2}"/>
              </a:ext>
            </a:extLst>
          </p:cNvPr>
          <p:cNvSpPr txBox="1">
            <a:spLocks/>
          </p:cNvSpPr>
          <p:nvPr/>
        </p:nvSpPr>
        <p:spPr>
          <a:xfrm>
            <a:off x="333082" y="1372123"/>
            <a:ext cx="6712966" cy="5423667"/>
          </a:xfrm>
          <a:prstGeom prst="rect">
            <a:avLst/>
          </a:prstGeom>
          <a:noFill/>
        </p:spPr>
        <p:txBody>
          <a:bodyPr vert="horz" lIns="121899" tIns="60949" rIns="121899" bIns="60949" rtlCol="0">
            <a:noAutofit/>
          </a:bodyPr>
          <a:lstStyle>
            <a:defPPr>
              <a:defRPr lang="es-ES"/>
            </a:defPPr>
            <a:lvl1pPr marL="0" indent="0" algn="l" defTabSz="1218987" rtl="0" eaLnBrk="1" latinLnBrk="0" hangingPunct="1">
              <a:lnSpc>
                <a:spcPct val="100000"/>
              </a:lnSpc>
              <a:spcBef>
                <a:spcPts val="0"/>
              </a:spcBef>
              <a:spcAft>
                <a:spcPts val="0"/>
              </a:spcAft>
              <a:buFont typeface="Arial" pitchFamily="34" charset="0"/>
              <a:buNone/>
              <a:defRPr lang="es-ES" sz="1400" b="0" kern="1200" spc="0" baseline="0">
                <a:solidFill>
                  <a:schemeClr val="accent3"/>
                </a:solidFill>
                <a:latin typeface="+mn-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266700" marR="180340" algn="just">
              <a:spcBef>
                <a:spcPts val="1200"/>
              </a:spcBef>
              <a:spcAft>
                <a:spcPts val="1800"/>
              </a:spcAft>
            </a:pPr>
            <a:r>
              <a:rPr lang="es-ES_tradnl" sz="1100" b="1">
                <a:solidFill>
                  <a:schemeClr val="tx1"/>
                </a:solidFill>
                <a:latin typeface="Open Sans" panose="020B0606030504020204" pitchFamily="34" charset="0"/>
                <a:ea typeface="Open Sans" panose="020B0606030504020204" pitchFamily="34" charset="0"/>
                <a:cs typeface="Open Sans" panose="020B0606030504020204" pitchFamily="34" charset="0"/>
              </a:rPr>
              <a:t>RESOLUCIÓN SOBRE BASE DE COTIZACION DEFINITIVA DEL AÑO …. </a:t>
            </a:r>
          </a:p>
          <a:p>
            <a:pPr marL="266700" marR="180340" algn="just"/>
            <a:r>
              <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rPr>
              <a:t>Régimen Especial de la Seguridad Social de ….</a:t>
            </a:r>
          </a:p>
          <a:p>
            <a:pPr marL="266700" marR="180340" algn="just"/>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D./Dña.		</a:t>
            </a:r>
            <a:endParaRPr lang="es-ES" sz="11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p>
            <a:pPr marL="266700" marR="180340" algn="just"/>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 número de afiliación	</a:t>
            </a:r>
            <a:endParaRPr lang="es-ES" sz="1100">
              <a:solidFill>
                <a:srgbClr val="D73A2C"/>
              </a:solidFill>
              <a:effectLst/>
              <a:latin typeface="Open Sans" panose="020B0606030504020204" pitchFamily="34" charset="0"/>
              <a:ea typeface="Open Sans" panose="020B0606030504020204" pitchFamily="34" charset="0"/>
              <a:cs typeface="Open Sans" panose="020B0606030504020204" pitchFamily="34" charset="0"/>
            </a:endParaRPr>
          </a:p>
          <a:p>
            <a:pPr marL="266700" marR="180340" algn="just"/>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 DNI/NIE		</a:t>
            </a:r>
            <a:endParaRPr lang="es-ES" sz="1100">
              <a:solidFill>
                <a:srgbClr val="D73A2C"/>
              </a:solidFill>
              <a:effectLst/>
              <a:latin typeface="Open Sans" panose="020B0606030504020204" pitchFamily="34" charset="0"/>
              <a:ea typeface="Open Sans" panose="020B0606030504020204" pitchFamily="34" charset="0"/>
              <a:cs typeface="Open Sans" panose="020B0606030504020204" pitchFamily="34" charset="0"/>
            </a:endParaRPr>
          </a:p>
          <a:p>
            <a:pPr marL="266700" marR="179070" algn="just">
              <a:spcBef>
                <a:spcPts val="1200"/>
              </a:spcBef>
              <a:spcAft>
                <a:spcPts val="600"/>
              </a:spcAft>
            </a:pPr>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La Tesorería General de la Seguridad Social ha procedido a la determinación de su base de cotización del año …. en el Régimen …. en función de la comunicación realizada por </a:t>
            </a:r>
            <a:r>
              <a:rPr lang="es-ES"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p>
          <a:p>
            <a:pPr marL="266700" marR="179070" algn="just">
              <a:spcBef>
                <a:spcPts val="1200"/>
              </a:spcBef>
              <a:spcAft>
                <a:spcPts val="600"/>
              </a:spcAft>
            </a:pPr>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de acuerdo con los cálculos y resto de datos que figuran en este documento, la Tesorería General de la Seguridad Social </a:t>
            </a:r>
            <a:r>
              <a:rPr lang="es-ES_tradnl" sz="1100" b="1">
                <a:solidFill>
                  <a:srgbClr val="C00000"/>
                </a:solidFill>
                <a:latin typeface="Open Sans" panose="020B0606030504020204" pitchFamily="34" charset="0"/>
                <a:ea typeface="Open Sans" panose="020B0606030504020204" pitchFamily="34" charset="0"/>
                <a:cs typeface="Open Sans" panose="020B0606030504020204" pitchFamily="34" charset="0"/>
              </a:rPr>
              <a:t>resuelve</a:t>
            </a:r>
            <a:r>
              <a:rPr lang="es-ES_tradnl" sz="1100" b="1">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es-ES_tradnl" sz="1100" b="1">
                <a:solidFill>
                  <a:srgbClr val="C00000"/>
                </a:solidFill>
                <a:effectLst/>
                <a:latin typeface="Open Sans" panose="020B0606030504020204" pitchFamily="34" charset="0"/>
                <a:ea typeface="Open Sans" panose="020B0606030504020204" pitchFamily="34" charset="0"/>
                <a:cs typeface="Open Sans" panose="020B0606030504020204" pitchFamily="34" charset="0"/>
              </a:rPr>
              <a:t>…..</a:t>
            </a:r>
          </a:p>
          <a:p>
            <a:pPr marL="266700" marR="179070" algn="just">
              <a:spcBef>
                <a:spcPts val="1200"/>
              </a:spcBef>
              <a:spcAft>
                <a:spcPts val="600"/>
              </a:spcAft>
            </a:pPr>
            <a:r>
              <a:rPr lang="es-ES_tradnl" sz="1100" b="1">
                <a:solidFill>
                  <a:schemeClr val="tx1"/>
                </a:solidFill>
                <a:latin typeface="Open Sans" panose="020B0606030504020204" pitchFamily="34" charset="0"/>
                <a:ea typeface="Open Sans" panose="020B0606030504020204" pitchFamily="34" charset="0"/>
                <a:cs typeface="Open Sans" panose="020B0606030504020204" pitchFamily="34" charset="0"/>
              </a:rPr>
              <a:t>Los datos utilizados </a:t>
            </a:r>
            <a:r>
              <a:rPr lang="es-ES" sz="1100" b="1">
                <a:solidFill>
                  <a:schemeClr val="tx1"/>
                </a:solidFill>
                <a:latin typeface="Open Sans" panose="020B0606030504020204" pitchFamily="34" charset="0"/>
                <a:ea typeface="Open Sans" panose="020B0606030504020204" pitchFamily="34" charset="0"/>
                <a:cs typeface="Open Sans" panose="020B0606030504020204" pitchFamily="34" charset="0"/>
              </a:rPr>
              <a:t>por la Tesorería General de la Seguridad Social han sido los siguientes:….</a:t>
            </a:r>
          </a:p>
          <a:p>
            <a:pPr marL="266700" marR="179070" algn="just">
              <a:spcBef>
                <a:spcPts val="1200"/>
              </a:spcBef>
              <a:spcAft>
                <a:spcPts val="600"/>
              </a:spcAft>
            </a:pPr>
            <a:r>
              <a:rPr lang="es-ES_tradnl" sz="1100">
                <a:solidFill>
                  <a:schemeClr val="tx1"/>
                </a:solidFill>
                <a:latin typeface="Open Sans" panose="020B0606030504020204" pitchFamily="34" charset="0"/>
                <a:ea typeface="Open Sans" panose="020B0606030504020204" pitchFamily="34" charset="0"/>
                <a:cs typeface="Open Sans" panose="020B0606030504020204" pitchFamily="34" charset="0"/>
              </a:rPr>
              <a:t>La presente resolución se adopta en virtud de lo establecido en los artículos …</a:t>
            </a:r>
          </a:p>
          <a:p>
            <a:pPr marL="266700" marR="179070" algn="just">
              <a:spcBef>
                <a:spcPts val="1200"/>
              </a:spcBef>
              <a:spcAft>
                <a:spcPts val="600"/>
              </a:spcAft>
            </a:pPr>
            <a:r>
              <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rPr>
              <a:t>Contra esta resolución podrá interponerse recurso de alzada…</a:t>
            </a:r>
          </a:p>
          <a:p>
            <a:pPr marL="266700" marR="179070" algn="just">
              <a:spcBef>
                <a:spcPts val="1200"/>
              </a:spcBef>
              <a:spcAft>
                <a:spcPts val="600"/>
              </a:spcAft>
            </a:pPr>
            <a:r>
              <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rPr>
              <a:t>Fecha de resolución</a:t>
            </a:r>
          </a:p>
          <a:p>
            <a:pPr marL="266700" marR="179070" algn="just">
              <a:spcBef>
                <a:spcPts val="1200"/>
              </a:spcBef>
              <a:spcAft>
                <a:spcPts val="600"/>
              </a:spcAft>
            </a:pPr>
            <a:r>
              <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rPr>
              <a:t>Si desea obtener más información …</a:t>
            </a:r>
            <a:endParaRPr lang="es-ES_tradnl"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R="179070" algn="just">
              <a:spcAft>
                <a:spcPts val="1800"/>
              </a:spcAft>
            </a:pPr>
            <a:endParaRPr lang="es-ES_tradnl"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a:p>
            <a:pPr marR="179070" algn="just">
              <a:spcAft>
                <a:spcPts val="1800"/>
              </a:spcAft>
            </a:pPr>
            <a:r>
              <a:rPr lang="es-ES_tradnl" sz="1100">
                <a:solidFill>
                  <a:schemeClr val="tx1"/>
                </a:solidFill>
                <a:latin typeface="Open Sans" panose="020B0606030504020204" pitchFamily="34" charset="0"/>
                <a:ea typeface="Open Sans" panose="020B0606030504020204" pitchFamily="34" charset="0"/>
                <a:cs typeface="Open Sans" panose="020B0606030504020204" pitchFamily="34" charset="0"/>
              </a:rPr>
              <a:t> </a:t>
            </a:r>
            <a:endPar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 name="Imagen 1">
            <a:extLst>
              <a:ext uri="{FF2B5EF4-FFF2-40B4-BE49-F238E27FC236}">
                <a16:creationId xmlns:a16="http://schemas.microsoft.com/office/drawing/2014/main" id="{77FE6EF6-3F99-C192-08F0-C199AA4396C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5" t="77078" r="30430" b="15716"/>
          <a:stretch/>
        </p:blipFill>
        <p:spPr bwMode="auto">
          <a:xfrm>
            <a:off x="571533" y="6183385"/>
            <a:ext cx="5998174" cy="43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Rectángulo 11">
            <a:extLst>
              <a:ext uri="{FF2B5EF4-FFF2-40B4-BE49-F238E27FC236}">
                <a16:creationId xmlns:a16="http://schemas.microsoft.com/office/drawing/2014/main" id="{53CD1E34-3FA8-C93B-3FF8-E87E3A50816A}"/>
              </a:ext>
            </a:extLst>
          </p:cNvPr>
          <p:cNvSpPr/>
          <p:nvPr/>
        </p:nvSpPr>
        <p:spPr>
          <a:xfrm>
            <a:off x="757688" y="4019380"/>
            <a:ext cx="6344836" cy="52561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cxnSp>
        <p:nvCxnSpPr>
          <p:cNvPr id="13" name="Conector: angular 12">
            <a:extLst>
              <a:ext uri="{FF2B5EF4-FFF2-40B4-BE49-F238E27FC236}">
                <a16:creationId xmlns:a16="http://schemas.microsoft.com/office/drawing/2014/main" id="{E2A1348E-A84A-65AE-826D-54C7F86CB65E}"/>
              </a:ext>
            </a:extLst>
          </p:cNvPr>
          <p:cNvCxnSpPr>
            <a:cxnSpLocks/>
          </p:cNvCxnSpPr>
          <p:nvPr/>
        </p:nvCxnSpPr>
        <p:spPr>
          <a:xfrm flipV="1">
            <a:off x="265777" y="1526643"/>
            <a:ext cx="324000" cy="2124000"/>
          </a:xfrm>
          <a:prstGeom prst="bentConnector3">
            <a:avLst>
              <a:gd name="adj1" fmla="val 46654"/>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 name="Rectángulo 1">
            <a:extLst>
              <a:ext uri="{FF2B5EF4-FFF2-40B4-BE49-F238E27FC236}">
                <a16:creationId xmlns:a16="http://schemas.microsoft.com/office/drawing/2014/main" id="{BD6A7538-311C-8048-176D-B5F387324F8A}"/>
              </a:ext>
              <a:ext uri="{C183D7F6-B498-43B3-948B-1728B52AA6E4}">
                <adec:decorative xmlns:adec="http://schemas.microsoft.com/office/drawing/2017/decorative" val="1"/>
              </a:ext>
            </a:extLst>
          </p:cNvPr>
          <p:cNvSpPr/>
          <p:nvPr/>
        </p:nvSpPr>
        <p:spPr>
          <a:xfrm>
            <a:off x="7451970" y="1461655"/>
            <a:ext cx="4347715" cy="1000672"/>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5" name="CuadroTexto 14">
            <a:extLst>
              <a:ext uri="{FF2B5EF4-FFF2-40B4-BE49-F238E27FC236}">
                <a16:creationId xmlns:a16="http://schemas.microsoft.com/office/drawing/2014/main" id="{C3DD7D5E-FA0C-1C0F-3AEE-1A7E5F221EC0}"/>
              </a:ext>
            </a:extLst>
          </p:cNvPr>
          <p:cNvSpPr txBox="1"/>
          <p:nvPr/>
        </p:nvSpPr>
        <p:spPr>
          <a:xfrm>
            <a:off x="7451970" y="1526643"/>
            <a:ext cx="4013548" cy="954107"/>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Título</a:t>
            </a:r>
          </a:p>
          <a:p>
            <a:pPr lvl="2"/>
            <a:r>
              <a:rPr lang="es-ES"/>
              <a:t>Año de la regularización</a:t>
            </a:r>
          </a:p>
          <a:p>
            <a:pPr lvl="2"/>
            <a:r>
              <a:rPr lang="es-ES"/>
              <a:t>Régimen</a:t>
            </a:r>
          </a:p>
          <a:p>
            <a:pPr lvl="2"/>
            <a:r>
              <a:rPr lang="es-ES"/>
              <a:t>Identificación del autónomo/a</a:t>
            </a:r>
          </a:p>
        </p:txBody>
      </p:sp>
      <p:sp>
        <p:nvSpPr>
          <p:cNvPr id="37" name="Marcador de número de diapositiva 36">
            <a:extLst>
              <a:ext uri="{FF2B5EF4-FFF2-40B4-BE49-F238E27FC236}">
                <a16:creationId xmlns:a16="http://schemas.microsoft.com/office/drawing/2014/main" id="{BAA4CF05-9428-ABB2-1E50-A7E616FF3934}"/>
              </a:ext>
            </a:extLst>
          </p:cNvPr>
          <p:cNvSpPr>
            <a:spLocks noGrp="1"/>
          </p:cNvSpPr>
          <p:nvPr>
            <p:ph type="sldNum" sz="quarter" idx="4"/>
          </p:nvPr>
        </p:nvSpPr>
        <p:spPr/>
        <p:txBody>
          <a:bodyPr/>
          <a:lstStyle/>
          <a:p>
            <a:fld id="{C139204D-1CA8-4120-9387-CB77A2CE5C33}" type="slidenum">
              <a:rPr lang="es-ES" smtClean="0"/>
              <a:pPr/>
              <a:t>89</a:t>
            </a:fld>
            <a:endParaRPr lang="es-ES"/>
          </a:p>
        </p:txBody>
      </p:sp>
      <p:sp>
        <p:nvSpPr>
          <p:cNvPr id="34" name="Rectángulo 33">
            <a:extLst>
              <a:ext uri="{FF2B5EF4-FFF2-40B4-BE49-F238E27FC236}">
                <a16:creationId xmlns:a16="http://schemas.microsoft.com/office/drawing/2014/main" id="{2D013B8A-8D3F-14A9-2937-EC438F1A408A}"/>
              </a:ext>
              <a:ext uri="{C183D7F6-B498-43B3-948B-1728B52AA6E4}">
                <adec:decorative xmlns:adec="http://schemas.microsoft.com/office/drawing/2017/decorative" val="1"/>
              </a:ext>
            </a:extLst>
          </p:cNvPr>
          <p:cNvSpPr/>
          <p:nvPr/>
        </p:nvSpPr>
        <p:spPr>
          <a:xfrm>
            <a:off x="7451970" y="3108422"/>
            <a:ext cx="4347715" cy="357361"/>
          </a:xfrm>
          <a:prstGeom prst="rect">
            <a:avLst/>
          </a:prstGeom>
          <a:solidFill>
            <a:srgbClr val="D73A2C"/>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84" name="CuadroTexto 83">
            <a:extLst>
              <a:ext uri="{FF2B5EF4-FFF2-40B4-BE49-F238E27FC236}">
                <a16:creationId xmlns:a16="http://schemas.microsoft.com/office/drawing/2014/main" id="{B282E5F0-6FE8-256A-26B2-84D8C53A7D4F}"/>
              </a:ext>
            </a:extLst>
          </p:cNvPr>
          <p:cNvSpPr txBox="1"/>
          <p:nvPr/>
        </p:nvSpPr>
        <p:spPr>
          <a:xfrm>
            <a:off x="7451970" y="3155462"/>
            <a:ext cx="3924903"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bg1"/>
              </a:buClr>
              <a:buFont typeface="Wingdings" panose="05000000000000000000" pitchFamily="2" charset="2"/>
              <a:buChar char="§"/>
            </a:pPr>
            <a:r>
              <a:rPr lang="es-ES" b="1">
                <a:solidFill>
                  <a:schemeClr val="bg1"/>
                </a:solidFill>
              </a:rPr>
              <a:t>Resultado de la regularización</a:t>
            </a:r>
          </a:p>
        </p:txBody>
      </p:sp>
      <p:sp>
        <p:nvSpPr>
          <p:cNvPr id="85" name="Rectángulo 84">
            <a:extLst>
              <a:ext uri="{FF2B5EF4-FFF2-40B4-BE49-F238E27FC236}">
                <a16:creationId xmlns:a16="http://schemas.microsoft.com/office/drawing/2014/main" id="{E2758036-1290-419B-5FCA-4B9276EB57DC}"/>
              </a:ext>
              <a:ext uri="{C183D7F6-B498-43B3-948B-1728B52AA6E4}">
                <adec:decorative xmlns:adec="http://schemas.microsoft.com/office/drawing/2017/decorative" val="1"/>
              </a:ext>
            </a:extLst>
          </p:cNvPr>
          <p:cNvSpPr/>
          <p:nvPr/>
        </p:nvSpPr>
        <p:spPr>
          <a:xfrm>
            <a:off x="7451970" y="2601403"/>
            <a:ext cx="4347715" cy="377209"/>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5" name="CuadroTexto 34">
            <a:extLst>
              <a:ext uri="{FF2B5EF4-FFF2-40B4-BE49-F238E27FC236}">
                <a16:creationId xmlns:a16="http://schemas.microsoft.com/office/drawing/2014/main" id="{DF60FB5E-EBFC-0AC6-BBA0-CFE214FAD050}"/>
              </a:ext>
            </a:extLst>
          </p:cNvPr>
          <p:cNvSpPr txBox="1"/>
          <p:nvPr/>
        </p:nvSpPr>
        <p:spPr>
          <a:xfrm>
            <a:off x="7451970" y="2660876"/>
            <a:ext cx="4262361"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de partida para la regularización</a:t>
            </a:r>
          </a:p>
        </p:txBody>
      </p:sp>
      <p:sp>
        <p:nvSpPr>
          <p:cNvPr id="128" name="Rectángulo 127">
            <a:extLst>
              <a:ext uri="{FF2B5EF4-FFF2-40B4-BE49-F238E27FC236}">
                <a16:creationId xmlns:a16="http://schemas.microsoft.com/office/drawing/2014/main" id="{DC644840-CDF6-704A-E6C3-F46DCD3E82D0}"/>
              </a:ext>
              <a:ext uri="{C183D7F6-B498-43B3-948B-1728B52AA6E4}">
                <adec:decorative xmlns:adec="http://schemas.microsoft.com/office/drawing/2017/decorative" val="1"/>
              </a:ext>
            </a:extLst>
          </p:cNvPr>
          <p:cNvSpPr/>
          <p:nvPr/>
        </p:nvSpPr>
        <p:spPr>
          <a:xfrm>
            <a:off x="7451970" y="3682054"/>
            <a:ext cx="4347715" cy="36725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29" name="CuadroTexto 128">
            <a:extLst>
              <a:ext uri="{FF2B5EF4-FFF2-40B4-BE49-F238E27FC236}">
                <a16:creationId xmlns:a16="http://schemas.microsoft.com/office/drawing/2014/main" id="{3A6E52B6-1007-9D0C-3407-EA70296FE734}"/>
              </a:ext>
            </a:extLst>
          </p:cNvPr>
          <p:cNvSpPr txBox="1"/>
          <p:nvPr/>
        </p:nvSpPr>
        <p:spPr>
          <a:xfrm>
            <a:off x="7451970" y="3741526"/>
            <a:ext cx="4262361"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Datos utilizados</a:t>
            </a:r>
          </a:p>
        </p:txBody>
      </p:sp>
      <p:sp>
        <p:nvSpPr>
          <p:cNvPr id="130" name="Rectángulo 129">
            <a:extLst>
              <a:ext uri="{FF2B5EF4-FFF2-40B4-BE49-F238E27FC236}">
                <a16:creationId xmlns:a16="http://schemas.microsoft.com/office/drawing/2014/main" id="{A5E40526-F23E-1311-1E64-FA141779B0A2}"/>
              </a:ext>
              <a:ext uri="{C183D7F6-B498-43B3-948B-1728B52AA6E4}">
                <adec:decorative xmlns:adec="http://schemas.microsoft.com/office/drawing/2017/decorative" val="1"/>
              </a:ext>
            </a:extLst>
          </p:cNvPr>
          <p:cNvSpPr/>
          <p:nvPr/>
        </p:nvSpPr>
        <p:spPr>
          <a:xfrm>
            <a:off x="7451970" y="4249323"/>
            <a:ext cx="4347715" cy="30531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9" name="CuadroTexto 18">
            <a:extLst>
              <a:ext uri="{FF2B5EF4-FFF2-40B4-BE49-F238E27FC236}">
                <a16:creationId xmlns:a16="http://schemas.microsoft.com/office/drawing/2014/main" id="{FA684416-D484-F0CB-EDA8-2AD639D7ED58}"/>
              </a:ext>
            </a:extLst>
          </p:cNvPr>
          <p:cNvSpPr txBox="1"/>
          <p:nvPr/>
        </p:nvSpPr>
        <p:spPr>
          <a:xfrm>
            <a:off x="7451970" y="4264243"/>
            <a:ext cx="4386196"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Normativa</a:t>
            </a:r>
          </a:p>
        </p:txBody>
      </p:sp>
      <p:sp>
        <p:nvSpPr>
          <p:cNvPr id="132" name="Rectángulo 131">
            <a:extLst>
              <a:ext uri="{FF2B5EF4-FFF2-40B4-BE49-F238E27FC236}">
                <a16:creationId xmlns:a16="http://schemas.microsoft.com/office/drawing/2014/main" id="{E6EB44BA-3631-5D18-AED2-CE09E2F66587}"/>
              </a:ext>
              <a:ext uri="{C183D7F6-B498-43B3-948B-1728B52AA6E4}">
                <adec:decorative xmlns:adec="http://schemas.microsoft.com/office/drawing/2017/decorative" val="1"/>
              </a:ext>
            </a:extLst>
          </p:cNvPr>
          <p:cNvSpPr/>
          <p:nvPr/>
        </p:nvSpPr>
        <p:spPr>
          <a:xfrm>
            <a:off x="7451970" y="4642444"/>
            <a:ext cx="4355770" cy="30531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33" name="CuadroTexto 132">
            <a:extLst>
              <a:ext uri="{FF2B5EF4-FFF2-40B4-BE49-F238E27FC236}">
                <a16:creationId xmlns:a16="http://schemas.microsoft.com/office/drawing/2014/main" id="{485666CB-FFEC-3473-63A5-8B7C20970DFB}"/>
              </a:ext>
            </a:extLst>
          </p:cNvPr>
          <p:cNvSpPr txBox="1"/>
          <p:nvPr/>
        </p:nvSpPr>
        <p:spPr>
          <a:xfrm>
            <a:off x="7451970" y="4657364"/>
            <a:ext cx="4386196" cy="307777"/>
          </a:xfrm>
          <a:prstGeom prst="rect">
            <a:avLst/>
          </a:prstGeom>
          <a:noFill/>
        </p:spPr>
        <p:txBody>
          <a:bodyPr wrap="square">
            <a:spAutoFit/>
          </a:bodyPr>
          <a:lstStyle>
            <a:defPPr>
              <a:defRPr lang="en-US"/>
            </a:defPPr>
            <a:lvl1pPr marR="0" lvl="0" indent="0" algn="ctr" defTabSz="1218987" fontAlgn="auto">
              <a:lnSpc>
                <a:spcPct val="100000"/>
              </a:lnSpc>
              <a:spcBef>
                <a:spcPts val="0"/>
              </a:spcBef>
              <a:spcAft>
                <a:spcPts val="0"/>
              </a:spcAft>
              <a:buClrTx/>
              <a:buSzTx/>
              <a:buFontTx/>
              <a:buNone/>
              <a:tabLst/>
              <a:defRPr kumimoji="0" sz="2400" b="0" i="0" u="none" strike="noStrike" kern="0" cap="none" spc="0" normalizeH="0" baseline="0">
                <a:ln>
                  <a:noFill/>
                </a:ln>
                <a:solidFill>
                  <a:srgbClr val="FFFFFF"/>
                </a:solidFill>
                <a:effectLst/>
                <a:uLnTx/>
                <a:uFillTx/>
                <a:latin typeface="Corbel"/>
              </a:defRPr>
            </a:lvl1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Información para presentar recurso</a:t>
            </a:r>
          </a:p>
        </p:txBody>
      </p:sp>
      <p:sp>
        <p:nvSpPr>
          <p:cNvPr id="134" name="Rectángulo 133">
            <a:extLst>
              <a:ext uri="{FF2B5EF4-FFF2-40B4-BE49-F238E27FC236}">
                <a16:creationId xmlns:a16="http://schemas.microsoft.com/office/drawing/2014/main" id="{F841B1E8-2DFE-41B1-C0AB-1D86151A9061}"/>
              </a:ext>
              <a:ext uri="{C183D7F6-B498-43B3-948B-1728B52AA6E4}">
                <adec:decorative xmlns:adec="http://schemas.microsoft.com/office/drawing/2017/decorative" val="1"/>
              </a:ext>
            </a:extLst>
          </p:cNvPr>
          <p:cNvSpPr/>
          <p:nvPr/>
        </p:nvSpPr>
        <p:spPr>
          <a:xfrm>
            <a:off x="7451970" y="5039681"/>
            <a:ext cx="4355770" cy="30531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35" name="CuadroTexto 134">
            <a:extLst>
              <a:ext uri="{FF2B5EF4-FFF2-40B4-BE49-F238E27FC236}">
                <a16:creationId xmlns:a16="http://schemas.microsoft.com/office/drawing/2014/main" id="{5564E0E5-75A5-2BA8-05DD-3213A8018755}"/>
              </a:ext>
            </a:extLst>
          </p:cNvPr>
          <p:cNvSpPr txBox="1"/>
          <p:nvPr/>
        </p:nvSpPr>
        <p:spPr>
          <a:xfrm>
            <a:off x="7451970" y="5054601"/>
            <a:ext cx="4386196" cy="307777"/>
          </a:xfrm>
          <a:prstGeom prst="rect">
            <a:avLst/>
          </a:prstGeom>
          <a:noFill/>
        </p:spPr>
        <p:txBody>
          <a:bodyPr wrap="square">
            <a:spAutoFit/>
          </a:bodyPr>
          <a:lstStyle>
            <a:defPPr>
              <a:defRPr lang="en-US"/>
            </a:defPPr>
            <a:lvl1pPr marR="0" lvl="0" indent="0" algn="ctr" defTabSz="1218987" fontAlgn="auto">
              <a:lnSpc>
                <a:spcPct val="100000"/>
              </a:lnSpc>
              <a:spcBef>
                <a:spcPts val="0"/>
              </a:spcBef>
              <a:spcAft>
                <a:spcPts val="0"/>
              </a:spcAft>
              <a:buClrTx/>
              <a:buSzTx/>
              <a:buFontTx/>
              <a:buNone/>
              <a:tabLst/>
              <a:defRPr kumimoji="0" sz="2400" b="0" i="0" u="none" strike="noStrike" kern="0" cap="none" spc="0" normalizeH="0" baseline="0">
                <a:ln>
                  <a:noFill/>
                </a:ln>
                <a:solidFill>
                  <a:srgbClr val="FFFFFF"/>
                </a:solidFill>
                <a:effectLst/>
                <a:uLnTx/>
                <a:uFillTx/>
                <a:latin typeface="Corbel"/>
              </a:defRPr>
            </a:lvl1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Fecha</a:t>
            </a:r>
          </a:p>
        </p:txBody>
      </p:sp>
      <p:sp>
        <p:nvSpPr>
          <p:cNvPr id="137" name="Rectángulo 136">
            <a:extLst>
              <a:ext uri="{FF2B5EF4-FFF2-40B4-BE49-F238E27FC236}">
                <a16:creationId xmlns:a16="http://schemas.microsoft.com/office/drawing/2014/main" id="{EE7CA68F-496A-00C0-4320-AFD163C677DE}"/>
              </a:ext>
              <a:ext uri="{C183D7F6-B498-43B3-948B-1728B52AA6E4}">
                <adec:decorative xmlns:adec="http://schemas.microsoft.com/office/drawing/2017/decorative" val="1"/>
              </a:ext>
            </a:extLst>
          </p:cNvPr>
          <p:cNvSpPr/>
          <p:nvPr/>
        </p:nvSpPr>
        <p:spPr>
          <a:xfrm>
            <a:off x="7451970" y="5460280"/>
            <a:ext cx="4347715" cy="30531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38" name="CuadroTexto 137">
            <a:extLst>
              <a:ext uri="{FF2B5EF4-FFF2-40B4-BE49-F238E27FC236}">
                <a16:creationId xmlns:a16="http://schemas.microsoft.com/office/drawing/2014/main" id="{B37354AC-F6D8-B9A1-4352-BE4D6B152A0D}"/>
              </a:ext>
            </a:extLst>
          </p:cNvPr>
          <p:cNvSpPr txBox="1"/>
          <p:nvPr/>
        </p:nvSpPr>
        <p:spPr>
          <a:xfrm>
            <a:off x="7451970" y="5475200"/>
            <a:ext cx="4386196"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para consulta sobre el proceso</a:t>
            </a:r>
          </a:p>
        </p:txBody>
      </p:sp>
      <p:sp>
        <p:nvSpPr>
          <p:cNvPr id="141" name="Rectángulo 140">
            <a:extLst>
              <a:ext uri="{FF2B5EF4-FFF2-40B4-BE49-F238E27FC236}">
                <a16:creationId xmlns:a16="http://schemas.microsoft.com/office/drawing/2014/main" id="{6F3D8F25-B0C6-DC4C-F068-41A1D301B104}"/>
              </a:ext>
              <a:ext uri="{C183D7F6-B498-43B3-948B-1728B52AA6E4}">
                <adec:decorative xmlns:adec="http://schemas.microsoft.com/office/drawing/2017/decorative" val="1"/>
              </a:ext>
            </a:extLst>
          </p:cNvPr>
          <p:cNvSpPr/>
          <p:nvPr/>
        </p:nvSpPr>
        <p:spPr>
          <a:xfrm>
            <a:off x="7460240" y="5914761"/>
            <a:ext cx="4339660" cy="30531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42" name="CuadroTexto 141">
            <a:extLst>
              <a:ext uri="{FF2B5EF4-FFF2-40B4-BE49-F238E27FC236}">
                <a16:creationId xmlns:a16="http://schemas.microsoft.com/office/drawing/2014/main" id="{13B997A4-E218-4F6F-5E7A-C37C40D0E800}"/>
              </a:ext>
            </a:extLst>
          </p:cNvPr>
          <p:cNvSpPr txBox="1"/>
          <p:nvPr/>
        </p:nvSpPr>
        <p:spPr>
          <a:xfrm>
            <a:off x="7451970" y="5929681"/>
            <a:ext cx="4386196"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sz="1400" b="1">
                <a:solidFill>
                  <a:srgbClr val="000000"/>
                </a:solidFill>
                <a:latin typeface="Bradley Hand ITC" panose="03070402050302030203" pitchFamily="66" charset="0"/>
                <a:ea typeface="Open Sans" panose="020B0606030504020204" pitchFamily="34" charset="0"/>
                <a:cs typeface="Cavolini" panose="020B0502040204020203" pitchFamily="66" charset="0"/>
              </a:rPr>
              <a:t>Modelo de notificación recibida</a:t>
            </a:r>
          </a:p>
        </p:txBody>
      </p:sp>
      <p:sp>
        <p:nvSpPr>
          <p:cNvPr id="143" name="Rectángulo 142">
            <a:extLst>
              <a:ext uri="{FF2B5EF4-FFF2-40B4-BE49-F238E27FC236}">
                <a16:creationId xmlns:a16="http://schemas.microsoft.com/office/drawing/2014/main" id="{154AAC5B-C506-14D3-121B-1C92A1ECD29D}"/>
              </a:ext>
              <a:ext uri="{C183D7F6-B498-43B3-948B-1728B52AA6E4}">
                <adec:decorative xmlns:adec="http://schemas.microsoft.com/office/drawing/2017/decorative" val="1"/>
              </a:ext>
            </a:extLst>
          </p:cNvPr>
          <p:cNvSpPr/>
          <p:nvPr/>
        </p:nvSpPr>
        <p:spPr>
          <a:xfrm>
            <a:off x="7451970" y="6318074"/>
            <a:ext cx="4347715" cy="305316"/>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144" name="CuadroTexto 143">
            <a:extLst>
              <a:ext uri="{FF2B5EF4-FFF2-40B4-BE49-F238E27FC236}">
                <a16:creationId xmlns:a16="http://schemas.microsoft.com/office/drawing/2014/main" id="{EAC02BB3-51EC-09D8-A702-9CECCF8095FD}"/>
              </a:ext>
            </a:extLst>
          </p:cNvPr>
          <p:cNvSpPr txBox="1"/>
          <p:nvPr/>
        </p:nvSpPr>
        <p:spPr>
          <a:xfrm>
            <a:off x="7451970" y="6343835"/>
            <a:ext cx="4347715"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Código electrónico de autenticidad  del documento</a:t>
            </a:r>
          </a:p>
        </p:txBody>
      </p:sp>
      <p:sp>
        <p:nvSpPr>
          <p:cNvPr id="269" name="Abrir llave 268">
            <a:extLst>
              <a:ext uri="{FF2B5EF4-FFF2-40B4-BE49-F238E27FC236}">
                <a16:creationId xmlns:a16="http://schemas.microsoft.com/office/drawing/2014/main" id="{EE7CCA05-DB0C-3B17-1295-97B06B190A6F}"/>
              </a:ext>
            </a:extLst>
          </p:cNvPr>
          <p:cNvSpPr/>
          <p:nvPr/>
        </p:nvSpPr>
        <p:spPr>
          <a:xfrm flipH="1">
            <a:off x="6489020" y="3122346"/>
            <a:ext cx="1003140" cy="352653"/>
          </a:xfrm>
          <a:prstGeom prst="leftBrace">
            <a:avLst>
              <a:gd name="adj1" fmla="val 0"/>
              <a:gd name="adj2" fmla="val 52646"/>
            </a:avLst>
          </a:prstGeom>
          <a:noFill/>
          <a:ln w="19050">
            <a:solidFill>
              <a:srgbClr val="D73A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 name="Abrir llave 6">
            <a:extLst>
              <a:ext uri="{FF2B5EF4-FFF2-40B4-BE49-F238E27FC236}">
                <a16:creationId xmlns:a16="http://schemas.microsoft.com/office/drawing/2014/main" id="{D6F9ABC7-45C0-4926-87B3-EFF86828EBE1}"/>
              </a:ext>
            </a:extLst>
          </p:cNvPr>
          <p:cNvSpPr/>
          <p:nvPr/>
        </p:nvSpPr>
        <p:spPr>
          <a:xfrm flipH="1">
            <a:off x="6445337" y="6224903"/>
            <a:ext cx="1003150" cy="420268"/>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8" name="Abrir llave 7">
            <a:extLst>
              <a:ext uri="{FF2B5EF4-FFF2-40B4-BE49-F238E27FC236}">
                <a16:creationId xmlns:a16="http://schemas.microsoft.com/office/drawing/2014/main" id="{BFC82373-7638-4D04-70A2-BF8D665D79A8}"/>
              </a:ext>
            </a:extLst>
          </p:cNvPr>
          <p:cNvSpPr/>
          <p:nvPr/>
        </p:nvSpPr>
        <p:spPr>
          <a:xfrm flipH="1">
            <a:off x="6445342" y="5904782"/>
            <a:ext cx="1003148" cy="272383"/>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 name="Abrir llave 8">
            <a:extLst>
              <a:ext uri="{FF2B5EF4-FFF2-40B4-BE49-F238E27FC236}">
                <a16:creationId xmlns:a16="http://schemas.microsoft.com/office/drawing/2014/main" id="{DF1FCA04-6642-8B26-CDC5-2290C6E0AE0E}"/>
              </a:ext>
            </a:extLst>
          </p:cNvPr>
          <p:cNvSpPr/>
          <p:nvPr/>
        </p:nvSpPr>
        <p:spPr>
          <a:xfrm flipH="1">
            <a:off x="6445342" y="5467858"/>
            <a:ext cx="1003147" cy="272383"/>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0" name="Abrir llave 9">
            <a:extLst>
              <a:ext uri="{FF2B5EF4-FFF2-40B4-BE49-F238E27FC236}">
                <a16:creationId xmlns:a16="http://schemas.microsoft.com/office/drawing/2014/main" id="{DC05E0F0-11F5-3FAE-8A47-F84A64FDF29E}"/>
              </a:ext>
            </a:extLst>
          </p:cNvPr>
          <p:cNvSpPr/>
          <p:nvPr/>
        </p:nvSpPr>
        <p:spPr>
          <a:xfrm flipH="1">
            <a:off x="6445343" y="5085589"/>
            <a:ext cx="1003145" cy="302137"/>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brir llave 15">
            <a:extLst>
              <a:ext uri="{FF2B5EF4-FFF2-40B4-BE49-F238E27FC236}">
                <a16:creationId xmlns:a16="http://schemas.microsoft.com/office/drawing/2014/main" id="{765ECF09-D211-7A9B-32A7-24C8C35A4D69}"/>
              </a:ext>
            </a:extLst>
          </p:cNvPr>
          <p:cNvSpPr/>
          <p:nvPr/>
        </p:nvSpPr>
        <p:spPr>
          <a:xfrm flipH="1">
            <a:off x="6445345" y="4702588"/>
            <a:ext cx="1003144" cy="272383"/>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7" name="Abrir llave 16">
            <a:extLst>
              <a:ext uri="{FF2B5EF4-FFF2-40B4-BE49-F238E27FC236}">
                <a16:creationId xmlns:a16="http://schemas.microsoft.com/office/drawing/2014/main" id="{C6525402-2743-19AF-7E74-53D2FA753786}"/>
              </a:ext>
            </a:extLst>
          </p:cNvPr>
          <p:cNvSpPr/>
          <p:nvPr/>
        </p:nvSpPr>
        <p:spPr>
          <a:xfrm flipH="1">
            <a:off x="6445346" y="4264759"/>
            <a:ext cx="1003143" cy="272383"/>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8" name="Abrir llave 17">
            <a:extLst>
              <a:ext uri="{FF2B5EF4-FFF2-40B4-BE49-F238E27FC236}">
                <a16:creationId xmlns:a16="http://schemas.microsoft.com/office/drawing/2014/main" id="{B4C11C9E-ED9E-17A3-1262-9F64242CD3A0}"/>
              </a:ext>
            </a:extLst>
          </p:cNvPr>
          <p:cNvSpPr/>
          <p:nvPr/>
        </p:nvSpPr>
        <p:spPr>
          <a:xfrm flipH="1">
            <a:off x="6445349" y="3731450"/>
            <a:ext cx="1003141" cy="272383"/>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0" name="Abrir llave 19">
            <a:extLst>
              <a:ext uri="{FF2B5EF4-FFF2-40B4-BE49-F238E27FC236}">
                <a16:creationId xmlns:a16="http://schemas.microsoft.com/office/drawing/2014/main" id="{58A55BE1-8AC1-E6FE-D687-BF117FA24665}"/>
              </a:ext>
            </a:extLst>
          </p:cNvPr>
          <p:cNvSpPr/>
          <p:nvPr/>
        </p:nvSpPr>
        <p:spPr>
          <a:xfrm flipH="1">
            <a:off x="6569706" y="1598681"/>
            <a:ext cx="882262" cy="853714"/>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1" name="Abrir llave 20">
            <a:extLst>
              <a:ext uri="{FF2B5EF4-FFF2-40B4-BE49-F238E27FC236}">
                <a16:creationId xmlns:a16="http://schemas.microsoft.com/office/drawing/2014/main" id="{56552EDD-0D04-4FA3-0111-A2E285674D38}"/>
              </a:ext>
            </a:extLst>
          </p:cNvPr>
          <p:cNvSpPr/>
          <p:nvPr/>
        </p:nvSpPr>
        <p:spPr>
          <a:xfrm flipH="1">
            <a:off x="6509269" y="2602113"/>
            <a:ext cx="939217" cy="403749"/>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7" name="Title 1">
            <a:extLst>
              <a:ext uri="{FF2B5EF4-FFF2-40B4-BE49-F238E27FC236}">
                <a16:creationId xmlns:a16="http://schemas.microsoft.com/office/drawing/2014/main" id="{724E426A-1327-ACE5-1807-DB773FD1816A}"/>
              </a:ext>
            </a:extLst>
          </p:cNvPr>
          <p:cNvSpPr txBox="1">
            <a:spLocks/>
          </p:cNvSpPr>
          <p:nvPr/>
        </p:nvSpPr>
        <p:spPr>
          <a:xfrm>
            <a:off x="817083"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Bloques de información. Resoluciones</a:t>
            </a:r>
          </a:p>
        </p:txBody>
      </p:sp>
      <p:grpSp>
        <p:nvGrpSpPr>
          <p:cNvPr id="54" name="Grupo 53">
            <a:extLst>
              <a:ext uri="{FF2B5EF4-FFF2-40B4-BE49-F238E27FC236}">
                <a16:creationId xmlns:a16="http://schemas.microsoft.com/office/drawing/2014/main" id="{14858FA9-D987-8B56-7F61-1D47EBFBBABD}"/>
              </a:ext>
            </a:extLst>
          </p:cNvPr>
          <p:cNvGrpSpPr/>
          <p:nvPr/>
        </p:nvGrpSpPr>
        <p:grpSpPr>
          <a:xfrm>
            <a:off x="339727" y="1034955"/>
            <a:ext cx="397218" cy="397218"/>
            <a:chOff x="3521087" y="3820484"/>
            <a:chExt cx="554072" cy="554072"/>
          </a:xfrm>
        </p:grpSpPr>
        <p:sp>
          <p:nvSpPr>
            <p:cNvPr id="55" name="Freeform: Shape 7">
              <a:extLst>
                <a:ext uri="{FF2B5EF4-FFF2-40B4-BE49-F238E27FC236}">
                  <a16:creationId xmlns:a16="http://schemas.microsoft.com/office/drawing/2014/main" id="{E1809FF6-D4B9-89BE-FD3D-8B16086B5CCF}"/>
                </a:ext>
              </a:extLst>
            </p:cNvPr>
            <p:cNvSpPr/>
            <p:nvPr/>
          </p:nvSpPr>
          <p:spPr>
            <a:xfrm>
              <a:off x="3780808"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6" name="Freeform: Shape 8">
              <a:extLst>
                <a:ext uri="{FF2B5EF4-FFF2-40B4-BE49-F238E27FC236}">
                  <a16:creationId xmlns:a16="http://schemas.microsoft.com/office/drawing/2014/main" id="{6161E29F-A363-72F4-8E80-E3BBFA76AC14}"/>
                </a:ext>
              </a:extLst>
            </p:cNvPr>
            <p:cNvSpPr/>
            <p:nvPr/>
          </p:nvSpPr>
          <p:spPr>
            <a:xfrm>
              <a:off x="3780808"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7" name="Freeform: Shape 9">
              <a:extLst>
                <a:ext uri="{FF2B5EF4-FFF2-40B4-BE49-F238E27FC236}">
                  <a16:creationId xmlns:a16="http://schemas.microsoft.com/office/drawing/2014/main" id="{BD159745-E08C-6FEB-53E7-434E341CE4C0}"/>
                </a:ext>
              </a:extLst>
            </p:cNvPr>
            <p:cNvSpPr/>
            <p:nvPr/>
          </p:nvSpPr>
          <p:spPr>
            <a:xfrm>
              <a:off x="3521087"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8" name="Freeform: Shape 10">
              <a:extLst>
                <a:ext uri="{FF2B5EF4-FFF2-40B4-BE49-F238E27FC236}">
                  <a16:creationId xmlns:a16="http://schemas.microsoft.com/office/drawing/2014/main" id="{D8756CFB-A7F9-DF34-E064-E4620AD0F0F4}"/>
                </a:ext>
              </a:extLst>
            </p:cNvPr>
            <p:cNvSpPr/>
            <p:nvPr/>
          </p:nvSpPr>
          <p:spPr>
            <a:xfrm>
              <a:off x="3787301"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9" name="Freeform: Shape 11">
              <a:extLst>
                <a:ext uri="{FF2B5EF4-FFF2-40B4-BE49-F238E27FC236}">
                  <a16:creationId xmlns:a16="http://schemas.microsoft.com/office/drawing/2014/main" id="{9012AC7E-75A7-E563-02D0-4603F3B09EFD}"/>
                </a:ext>
              </a:extLst>
            </p:cNvPr>
            <p:cNvSpPr/>
            <p:nvPr/>
          </p:nvSpPr>
          <p:spPr>
            <a:xfrm>
              <a:off x="3787301"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0" name="Freeform: Shape 12">
              <a:extLst>
                <a:ext uri="{FF2B5EF4-FFF2-40B4-BE49-F238E27FC236}">
                  <a16:creationId xmlns:a16="http://schemas.microsoft.com/office/drawing/2014/main" id="{1AB62FE1-7E39-8637-85B8-CF85B97AE05F}"/>
                </a:ext>
              </a:extLst>
            </p:cNvPr>
            <p:cNvSpPr/>
            <p:nvPr/>
          </p:nvSpPr>
          <p:spPr>
            <a:xfrm>
              <a:off x="3564373"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1" name="Freeform: Shape 13">
              <a:extLst>
                <a:ext uri="{FF2B5EF4-FFF2-40B4-BE49-F238E27FC236}">
                  <a16:creationId xmlns:a16="http://schemas.microsoft.com/office/drawing/2014/main" id="{BC9F2104-CF06-25F7-4337-1EDF0FF45143}"/>
                </a:ext>
              </a:extLst>
            </p:cNvPr>
            <p:cNvSpPr/>
            <p:nvPr/>
          </p:nvSpPr>
          <p:spPr>
            <a:xfrm>
              <a:off x="3694235"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2" name="Freeform: Shape 14">
              <a:extLst>
                <a:ext uri="{FF2B5EF4-FFF2-40B4-BE49-F238E27FC236}">
                  <a16:creationId xmlns:a16="http://schemas.microsoft.com/office/drawing/2014/main" id="{3BFBA0A4-2659-39BE-FC7C-A77BDE7B0C24}"/>
                </a:ext>
              </a:extLst>
            </p:cNvPr>
            <p:cNvSpPr/>
            <p:nvPr/>
          </p:nvSpPr>
          <p:spPr>
            <a:xfrm>
              <a:off x="3824095"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3" name="Freeform: Shape 15">
              <a:extLst>
                <a:ext uri="{FF2B5EF4-FFF2-40B4-BE49-F238E27FC236}">
                  <a16:creationId xmlns:a16="http://schemas.microsoft.com/office/drawing/2014/main" id="{50B46F88-FD86-CF91-65DD-66CCE6E2BAB3}"/>
                </a:ext>
              </a:extLst>
            </p:cNvPr>
            <p:cNvSpPr/>
            <p:nvPr/>
          </p:nvSpPr>
          <p:spPr>
            <a:xfrm>
              <a:off x="3824095"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solidFill>
              <a:srgbClr val="595959"/>
            </a:solid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41" name="Grupo 40">
            <a:extLst>
              <a:ext uri="{FF2B5EF4-FFF2-40B4-BE49-F238E27FC236}">
                <a16:creationId xmlns:a16="http://schemas.microsoft.com/office/drawing/2014/main" id="{3E7DF92D-D0C4-F67E-BB78-0B6A366CCB84}"/>
              </a:ext>
            </a:extLst>
          </p:cNvPr>
          <p:cNvGrpSpPr/>
          <p:nvPr/>
        </p:nvGrpSpPr>
        <p:grpSpPr>
          <a:xfrm>
            <a:off x="83315" y="100378"/>
            <a:ext cx="11312995" cy="630845"/>
            <a:chOff x="83315" y="100378"/>
            <a:chExt cx="11312995" cy="630845"/>
          </a:xfrm>
        </p:grpSpPr>
        <p:sp>
          <p:nvSpPr>
            <p:cNvPr id="42" name="Graphic 10">
              <a:extLst>
                <a:ext uri="{FF2B5EF4-FFF2-40B4-BE49-F238E27FC236}">
                  <a16:creationId xmlns:a16="http://schemas.microsoft.com/office/drawing/2014/main" id="{F1ADDA92-C2EC-BDFB-3261-7AD620BB81CA}"/>
                </a:ext>
              </a:extLst>
            </p:cNvPr>
            <p:cNvSpPr/>
            <p:nvPr/>
          </p:nvSpPr>
          <p:spPr>
            <a:xfrm>
              <a:off x="83315" y="100378"/>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43" name="TextBox 12">
              <a:extLst>
                <a:ext uri="{FF2B5EF4-FFF2-40B4-BE49-F238E27FC236}">
                  <a16:creationId xmlns:a16="http://schemas.microsoft.com/office/drawing/2014/main" id="{D80314F3-4F0F-314E-BC03-000EF6C7A49B}"/>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Bloques de información de los documentos</a:t>
              </a:r>
            </a:p>
          </p:txBody>
        </p:sp>
        <p:sp>
          <p:nvSpPr>
            <p:cNvPr id="44" name="TextBox 38">
              <a:extLst>
                <a:ext uri="{FF2B5EF4-FFF2-40B4-BE49-F238E27FC236}">
                  <a16:creationId xmlns:a16="http://schemas.microsoft.com/office/drawing/2014/main" id="{D476D5A7-2A24-D56D-D2D3-BEC7CFB923D5}"/>
                </a:ext>
              </a:extLst>
            </p:cNvPr>
            <p:cNvSpPr txBox="1"/>
            <p:nvPr/>
          </p:nvSpPr>
          <p:spPr>
            <a:xfrm>
              <a:off x="156634" y="321020"/>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3.5</a:t>
              </a:r>
            </a:p>
          </p:txBody>
        </p:sp>
      </p:grpSp>
      <p:sp>
        <p:nvSpPr>
          <p:cNvPr id="14" name="!!CoverSlideFooterText">
            <a:extLst>
              <a:ext uri="{FF2B5EF4-FFF2-40B4-BE49-F238E27FC236}">
                <a16:creationId xmlns:a16="http://schemas.microsoft.com/office/drawing/2014/main" id="{758E8192-1AE0-4564-59A3-17C226AA6829}"/>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2" name="!!CoverSlideFooterText">
            <a:extLst>
              <a:ext uri="{FF2B5EF4-FFF2-40B4-BE49-F238E27FC236}">
                <a16:creationId xmlns:a16="http://schemas.microsoft.com/office/drawing/2014/main" id="{C9FD5E31-5E81-D6F9-64A6-CED9EF23DC57}"/>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1520414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C139204D-1CA8-4120-9387-CB77A2CE5C33}" type="slidenum">
              <a:rPr kumimoji="0" lang="es-E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s-E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 name="Picture Placeholder 20">
            <a:extLst>
              <a:ext uri="{FF2B5EF4-FFF2-40B4-BE49-F238E27FC236}">
                <a16:creationId xmlns:a16="http://schemas.microsoft.com/office/drawing/2014/main" id="{9BB66358-DBFD-4392-7012-0605E9B0CF83}"/>
              </a:ext>
            </a:extLst>
          </p:cNvPr>
          <p:cNvPicPr>
            <a:picLocks noChangeAspect="1"/>
          </p:cNvPicPr>
          <p:nvPr/>
        </p:nvPicPr>
        <p:blipFill>
          <a:blip r:embed="rId2" cstate="screen">
            <a:duotone>
              <a:schemeClr val="bg2">
                <a:shade val="45000"/>
                <a:satMod val="135000"/>
              </a:schemeClr>
              <a:prstClr val="white"/>
            </a:duotone>
            <a:alphaModFix amt="50000"/>
            <a:extLst>
              <a:ext uri="{28A0092B-C50C-407E-A947-70E740481C1C}">
                <a14:useLocalDpi xmlns:a14="http://schemas.microsoft.com/office/drawing/2010/main"/>
              </a:ext>
            </a:extLst>
          </a:blip>
          <a:srcRect t="22" b="22"/>
          <a:stretch/>
        </p:blipFill>
        <p:spPr>
          <a:xfrm>
            <a:off x="0" y="1116989"/>
            <a:ext cx="5636192" cy="5741011"/>
          </a:xfrm>
          <a:prstGeom prst="rect">
            <a:avLst/>
          </a:prstGeom>
        </p:spPr>
      </p:pic>
      <p:sp>
        <p:nvSpPr>
          <p:cNvPr id="14" name="Rectangle 21">
            <a:extLst>
              <a:ext uri="{FF2B5EF4-FFF2-40B4-BE49-F238E27FC236}">
                <a16:creationId xmlns:a16="http://schemas.microsoft.com/office/drawing/2014/main" id="{AF6DA09D-2169-F18D-7006-1CCFBA856F68}"/>
              </a:ext>
            </a:extLst>
          </p:cNvPr>
          <p:cNvSpPr/>
          <p:nvPr/>
        </p:nvSpPr>
        <p:spPr>
          <a:xfrm rot="5400000">
            <a:off x="-52411" y="1169399"/>
            <a:ext cx="5741011" cy="5636192"/>
          </a:xfrm>
          <a:prstGeom prst="rect">
            <a:avLst/>
          </a:prstGeom>
          <a:solidFill>
            <a:schemeClr val="accent5">
              <a:alpha val="3098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grpSp>
        <p:nvGrpSpPr>
          <p:cNvPr id="15" name="Group 2">
            <a:extLst>
              <a:ext uri="{FF2B5EF4-FFF2-40B4-BE49-F238E27FC236}">
                <a16:creationId xmlns:a16="http://schemas.microsoft.com/office/drawing/2014/main" id="{8CE0B70B-ED5D-FBE5-57D3-6ABCB873725D}"/>
              </a:ext>
            </a:extLst>
          </p:cNvPr>
          <p:cNvGrpSpPr/>
          <p:nvPr/>
        </p:nvGrpSpPr>
        <p:grpSpPr>
          <a:xfrm rot="10800000" flipV="1">
            <a:off x="0" y="4926555"/>
            <a:ext cx="1809496" cy="1931445"/>
            <a:chOff x="9424376" y="3913857"/>
            <a:chExt cx="2783546" cy="2971140"/>
          </a:xfrm>
        </p:grpSpPr>
        <p:sp>
          <p:nvSpPr>
            <p:cNvPr id="45" name="Freeform: Shape 3">
              <a:extLst>
                <a:ext uri="{FF2B5EF4-FFF2-40B4-BE49-F238E27FC236}">
                  <a16:creationId xmlns:a16="http://schemas.microsoft.com/office/drawing/2014/main" id="{14E2D738-02D0-A0CC-A97D-EC5484227592}"/>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6" name="Freeform: Shape 5">
              <a:extLst>
                <a:ext uri="{FF2B5EF4-FFF2-40B4-BE49-F238E27FC236}">
                  <a16:creationId xmlns:a16="http://schemas.microsoft.com/office/drawing/2014/main" id="{60D98EF9-4638-EE21-D4AE-6DA265352B67}"/>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7" name="Graphic 10">
              <a:extLst>
                <a:ext uri="{FF2B5EF4-FFF2-40B4-BE49-F238E27FC236}">
                  <a16:creationId xmlns:a16="http://schemas.microsoft.com/office/drawing/2014/main" id="{C24CCF5E-D7EB-17D3-2150-05DDC7A7A60C}"/>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49" name="Rectangle 21">
            <a:extLst>
              <a:ext uri="{FF2B5EF4-FFF2-40B4-BE49-F238E27FC236}">
                <a16:creationId xmlns:a16="http://schemas.microsoft.com/office/drawing/2014/main" id="{4DF23C97-B68C-9AD4-725C-6B75340666D4}"/>
              </a:ext>
            </a:extLst>
          </p:cNvPr>
          <p:cNvSpPr/>
          <p:nvPr/>
        </p:nvSpPr>
        <p:spPr>
          <a:xfrm>
            <a:off x="1724467" y="1703077"/>
            <a:ext cx="10458704" cy="4373873"/>
          </a:xfrm>
          <a:prstGeom prst="rect">
            <a:avLst/>
          </a:prstGeom>
          <a:solidFill>
            <a:srgbClr val="E2EDEE">
              <a:alpha val="56863"/>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0AD47">
                  <a:lumMod val="50000"/>
                </a:srgbClr>
              </a:solidFill>
              <a:effectLst/>
              <a:uLnTx/>
              <a:uFillTx/>
              <a:latin typeface="Calibri" panose="020F0502020204030204"/>
              <a:ea typeface="+mn-ea"/>
              <a:cs typeface="+mn-cs"/>
            </a:endParaRPr>
          </a:p>
        </p:txBody>
      </p:sp>
      <p:sp>
        <p:nvSpPr>
          <p:cNvPr id="51" name="Subtítulo 18">
            <a:extLst>
              <a:ext uri="{FF2B5EF4-FFF2-40B4-BE49-F238E27FC236}">
                <a16:creationId xmlns:a16="http://schemas.microsoft.com/office/drawing/2014/main" id="{ADD28A58-F339-618C-CC2E-B6BF4DA6FE1B}"/>
              </a:ext>
            </a:extLst>
          </p:cNvPr>
          <p:cNvSpPr txBox="1">
            <a:spLocks/>
          </p:cNvSpPr>
          <p:nvPr/>
        </p:nvSpPr>
        <p:spPr>
          <a:xfrm>
            <a:off x="406474" y="2983651"/>
            <a:ext cx="4902959" cy="1812724"/>
          </a:xfrm>
          <a:prstGeom prst="rect">
            <a:avLst/>
          </a:prstGeom>
        </p:spPr>
        <p:txBody>
          <a:bodyPr/>
          <a:lst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126"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s-ES" sz="3600" b="0" i="0" u="none" strike="noStrike" kern="1200" cap="none" spc="0" normalizeH="0" baseline="0" noProof="0">
                <a:ln>
                  <a:noFill/>
                </a:ln>
                <a:solidFill>
                  <a:srgbClr val="1D5253"/>
                </a:solidFill>
                <a:effectLst/>
                <a:uLnTx/>
                <a:uFillTx/>
                <a:latin typeface="Calibri Light" panose="020F0302020204030204"/>
                <a:ea typeface="Open Sans" panose="020B0606030504020204" pitchFamily="34" charset="0"/>
                <a:cs typeface="Open Sans" panose="020B0606030504020204" pitchFamily="34" charset="0"/>
              </a:rPr>
              <a:t>Aspectos  fundamentales que condicionan el proceso de RC</a:t>
            </a:r>
          </a:p>
        </p:txBody>
      </p:sp>
      <p:grpSp>
        <p:nvGrpSpPr>
          <p:cNvPr id="29" name="Grupo 28">
            <a:extLst>
              <a:ext uri="{FF2B5EF4-FFF2-40B4-BE49-F238E27FC236}">
                <a16:creationId xmlns:a16="http://schemas.microsoft.com/office/drawing/2014/main" id="{1A774E66-B0E5-A32B-5D7B-E79EED07AEA6}"/>
              </a:ext>
            </a:extLst>
          </p:cNvPr>
          <p:cNvGrpSpPr/>
          <p:nvPr/>
        </p:nvGrpSpPr>
        <p:grpSpPr>
          <a:xfrm>
            <a:off x="6290083" y="2482473"/>
            <a:ext cx="5639358" cy="766736"/>
            <a:chOff x="6290083" y="2143108"/>
            <a:chExt cx="5215035" cy="766736"/>
          </a:xfrm>
        </p:grpSpPr>
        <p:sp>
          <p:nvSpPr>
            <p:cNvPr id="52" name="TextBox 29">
              <a:extLst>
                <a:ext uri="{FF2B5EF4-FFF2-40B4-BE49-F238E27FC236}">
                  <a16:creationId xmlns:a16="http://schemas.microsoft.com/office/drawing/2014/main" id="{0C934C21-D49D-5AC4-59AF-FE33CB17FBA1}"/>
                </a:ext>
              </a:extLst>
            </p:cNvPr>
            <p:cNvSpPr txBox="1"/>
            <p:nvPr/>
          </p:nvSpPr>
          <p:spPr>
            <a:xfrm>
              <a:off x="6386272" y="2143108"/>
              <a:ext cx="3940637"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ES" sz="2200" b="1" i="0" u="none" strike="noStrike" kern="1200" cap="none" spc="0" normalizeH="0" baseline="0" noProof="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Datos de organismos externos</a:t>
              </a:r>
            </a:p>
          </p:txBody>
        </p:sp>
        <p:sp>
          <p:nvSpPr>
            <p:cNvPr id="53" name="TextBox 29">
              <a:extLst>
                <a:ext uri="{FF2B5EF4-FFF2-40B4-BE49-F238E27FC236}">
                  <a16:creationId xmlns:a16="http://schemas.microsoft.com/office/drawing/2014/main" id="{664DC3B7-906A-2885-A7F6-DEB3254F99AD}"/>
                </a:ext>
              </a:extLst>
            </p:cNvPr>
            <p:cNvSpPr txBox="1"/>
            <p:nvPr/>
          </p:nvSpPr>
          <p:spPr>
            <a:xfrm>
              <a:off x="6386271" y="2586679"/>
              <a:ext cx="511884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A</a:t>
              </a:r>
              <a:r>
                <a:rPr lang="es-ES" sz="1500">
                  <a:solidFill>
                    <a:prstClr val="black"/>
                  </a:solidFill>
                  <a:latin typeface="Calibri" panose="020F0502020204030204"/>
                  <a:ea typeface="Open Sans" panose="020B0606030504020204" pitchFamily="34" charset="0"/>
                  <a:cs typeface="Open Sans" panose="020B0606030504020204" pitchFamily="34" charset="0"/>
                </a:rPr>
                <a:t>ATT</a:t>
              </a: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 mutuas colaboradoras –MCSS- y entidades gestoras –EEGG-</a:t>
              </a:r>
            </a:p>
          </p:txBody>
        </p:sp>
        <p:cxnSp>
          <p:nvCxnSpPr>
            <p:cNvPr id="3" name="Straight Connector 11">
              <a:extLst>
                <a:ext uri="{FF2B5EF4-FFF2-40B4-BE49-F238E27FC236}">
                  <a16:creationId xmlns:a16="http://schemas.microsoft.com/office/drawing/2014/main" id="{19FA0643-64BE-832F-1C73-78866DF7F975}"/>
                </a:ext>
              </a:extLst>
            </p:cNvPr>
            <p:cNvCxnSpPr>
              <a:cxnSpLocks/>
            </p:cNvCxnSpPr>
            <p:nvPr/>
          </p:nvCxnSpPr>
          <p:spPr>
            <a:xfrm>
              <a:off x="6290083" y="2332187"/>
              <a:ext cx="0" cy="432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grpSp>
        <p:nvGrpSpPr>
          <p:cNvPr id="30" name="Grupo 29">
            <a:extLst>
              <a:ext uri="{FF2B5EF4-FFF2-40B4-BE49-F238E27FC236}">
                <a16:creationId xmlns:a16="http://schemas.microsoft.com/office/drawing/2014/main" id="{AEAE4240-ACAB-5F2C-328E-FD1782E2D4A0}"/>
              </a:ext>
            </a:extLst>
          </p:cNvPr>
          <p:cNvGrpSpPr/>
          <p:nvPr/>
        </p:nvGrpSpPr>
        <p:grpSpPr>
          <a:xfrm>
            <a:off x="6290083" y="4840454"/>
            <a:ext cx="5639358" cy="743560"/>
            <a:chOff x="6290083" y="5395360"/>
            <a:chExt cx="5639358" cy="743560"/>
          </a:xfrm>
        </p:grpSpPr>
        <p:sp>
          <p:nvSpPr>
            <p:cNvPr id="58" name="TextBox 29">
              <a:extLst>
                <a:ext uri="{FF2B5EF4-FFF2-40B4-BE49-F238E27FC236}">
                  <a16:creationId xmlns:a16="http://schemas.microsoft.com/office/drawing/2014/main" id="{948243FE-2572-E6B7-1AD2-E6A79CC1426B}"/>
                </a:ext>
              </a:extLst>
            </p:cNvPr>
            <p:cNvSpPr txBox="1"/>
            <p:nvPr/>
          </p:nvSpPr>
          <p:spPr>
            <a:xfrm>
              <a:off x="6386272" y="5395360"/>
              <a:ext cx="5408706" cy="430887"/>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s-ES" sz="2200" b="1" i="0" u="none" strike="noStrike" kern="1200" cap="none" spc="0" normalizeH="0" baseline="0" noProof="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Notificaciones al autónomo/a</a:t>
              </a:r>
            </a:p>
          </p:txBody>
        </p:sp>
        <p:sp>
          <p:nvSpPr>
            <p:cNvPr id="59" name="TextBox 29">
              <a:extLst>
                <a:ext uri="{FF2B5EF4-FFF2-40B4-BE49-F238E27FC236}">
                  <a16:creationId xmlns:a16="http://schemas.microsoft.com/office/drawing/2014/main" id="{126A697F-8D38-77EC-34D2-3452677DAD6B}"/>
                </a:ext>
              </a:extLst>
            </p:cNvPr>
            <p:cNvSpPr txBox="1"/>
            <p:nvPr/>
          </p:nvSpPr>
          <p:spPr>
            <a:xfrm>
              <a:off x="6386272" y="5815755"/>
              <a:ext cx="5543169" cy="323165"/>
            </a:xfrm>
            <a:prstGeom prst="rect">
              <a:avLst/>
            </a:prstGeom>
            <a:noFill/>
          </p:spPr>
          <p:txBody>
            <a:bodyPr wrap="square" rtlCol="0">
              <a:spAutoFit/>
            </a:bodyPr>
            <a:lstStyle>
              <a:defPPr>
                <a:defRPr lang="en-US"/>
              </a:defPPr>
              <a:lvl1pPr>
                <a:spcAft>
                  <a:spcPts val="600"/>
                </a:spcAft>
                <a:defRPr sz="140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Trámites de audiencia y resoluciones </a:t>
              </a:r>
            </a:p>
          </p:txBody>
        </p:sp>
        <p:cxnSp>
          <p:nvCxnSpPr>
            <p:cNvPr id="6" name="Straight Connector 11">
              <a:extLst>
                <a:ext uri="{FF2B5EF4-FFF2-40B4-BE49-F238E27FC236}">
                  <a16:creationId xmlns:a16="http://schemas.microsoft.com/office/drawing/2014/main" id="{ED3F6AA0-C1F3-9C19-580B-48035EE165DE}"/>
                </a:ext>
              </a:extLst>
            </p:cNvPr>
            <p:cNvCxnSpPr>
              <a:cxnSpLocks/>
            </p:cNvCxnSpPr>
            <p:nvPr/>
          </p:nvCxnSpPr>
          <p:spPr>
            <a:xfrm>
              <a:off x="6290083" y="5554929"/>
              <a:ext cx="0" cy="432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grpSp>
        <p:nvGrpSpPr>
          <p:cNvPr id="8" name="Grupo 7">
            <a:extLst>
              <a:ext uri="{FF2B5EF4-FFF2-40B4-BE49-F238E27FC236}">
                <a16:creationId xmlns:a16="http://schemas.microsoft.com/office/drawing/2014/main" id="{E4284EA5-CEA9-3503-5477-B144DC5650CF}"/>
              </a:ext>
            </a:extLst>
          </p:cNvPr>
          <p:cNvGrpSpPr/>
          <p:nvPr/>
        </p:nvGrpSpPr>
        <p:grpSpPr>
          <a:xfrm>
            <a:off x="0" y="4709451"/>
            <a:ext cx="2529804" cy="2148547"/>
            <a:chOff x="0" y="4709451"/>
            <a:chExt cx="2529804" cy="2148547"/>
          </a:xfrm>
        </p:grpSpPr>
        <p:grpSp>
          <p:nvGrpSpPr>
            <p:cNvPr id="9" name="Group 2">
              <a:extLst>
                <a:ext uri="{FF2B5EF4-FFF2-40B4-BE49-F238E27FC236}">
                  <a16:creationId xmlns:a16="http://schemas.microsoft.com/office/drawing/2014/main" id="{27E8EE34-7900-4CE1-27CC-56952A052BAB}"/>
                </a:ext>
              </a:extLst>
            </p:cNvPr>
            <p:cNvGrpSpPr/>
            <p:nvPr/>
          </p:nvGrpSpPr>
          <p:grpSpPr>
            <a:xfrm rot="10800000" flipV="1">
              <a:off x="0" y="4926554"/>
              <a:ext cx="1809496" cy="1931444"/>
              <a:chOff x="9424376" y="3913857"/>
              <a:chExt cx="2783546" cy="2971140"/>
            </a:xfrm>
          </p:grpSpPr>
          <p:sp>
            <p:nvSpPr>
              <p:cNvPr id="11" name="Freeform: Shape 3">
                <a:extLst>
                  <a:ext uri="{FF2B5EF4-FFF2-40B4-BE49-F238E27FC236}">
                    <a16:creationId xmlns:a16="http://schemas.microsoft.com/office/drawing/2014/main" id="{1F5967EC-9F82-0833-97D3-093CD3B7B0B1}"/>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Shape 5">
                <a:extLst>
                  <a:ext uri="{FF2B5EF4-FFF2-40B4-BE49-F238E27FC236}">
                    <a16:creationId xmlns:a16="http://schemas.microsoft.com/office/drawing/2014/main" id="{149C61C9-3FA5-E47A-0386-6ED56A372E71}"/>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Graphic 10">
                <a:extLst>
                  <a:ext uri="{FF2B5EF4-FFF2-40B4-BE49-F238E27FC236}">
                    <a16:creationId xmlns:a16="http://schemas.microsoft.com/office/drawing/2014/main" id="{BCE6771A-907F-ABA3-A03E-CB549B10C4D7}"/>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10" name="Graphic 10">
              <a:extLst>
                <a:ext uri="{FF2B5EF4-FFF2-40B4-BE49-F238E27FC236}">
                  <a16:creationId xmlns:a16="http://schemas.microsoft.com/office/drawing/2014/main" id="{8F8C55B1-D810-0C7C-0CA5-D84F6067D84A}"/>
                </a:ext>
              </a:extLst>
            </p:cNvPr>
            <p:cNvSpPr/>
            <p:nvPr/>
          </p:nvSpPr>
          <p:spPr>
            <a:xfrm flipH="1">
              <a:off x="13581" y="4709451"/>
              <a:ext cx="2516223" cy="2118356"/>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6">
                  <a:lumMod val="75000"/>
                </a:schemeClr>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upo 1">
            <a:extLst>
              <a:ext uri="{FF2B5EF4-FFF2-40B4-BE49-F238E27FC236}">
                <a16:creationId xmlns:a16="http://schemas.microsoft.com/office/drawing/2014/main" id="{F5025A1F-2A4F-6E23-8A97-94988A57716E}"/>
              </a:ext>
            </a:extLst>
          </p:cNvPr>
          <p:cNvGrpSpPr/>
          <p:nvPr/>
        </p:nvGrpSpPr>
        <p:grpSpPr>
          <a:xfrm>
            <a:off x="83315" y="100378"/>
            <a:ext cx="11312995" cy="630845"/>
            <a:chOff x="101977" y="91047"/>
            <a:chExt cx="11312995" cy="630845"/>
          </a:xfrm>
        </p:grpSpPr>
        <p:sp>
          <p:nvSpPr>
            <p:cNvPr id="17" name="TextBox 12">
              <a:extLst>
                <a:ext uri="{FF2B5EF4-FFF2-40B4-BE49-F238E27FC236}">
                  <a16:creationId xmlns:a16="http://schemas.microsoft.com/office/drawing/2014/main" id="{E165E55A-DA7C-8DB8-6301-07D760111457}"/>
                </a:ext>
              </a:extLst>
            </p:cNvPr>
            <p:cNvSpPr txBox="1"/>
            <p:nvPr/>
          </p:nvSpPr>
          <p:spPr>
            <a:xfrm>
              <a:off x="826529" y="260716"/>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marL="0" marR="0" lvl="0" indent="0" algn="l" defTabSz="1218987" rtl="0" eaLnBrk="1" fontAlgn="auto" latinLnBrk="0" hangingPunct="1">
                <a:lnSpc>
                  <a:spcPct val="85000"/>
                </a:lnSpc>
                <a:spcBef>
                  <a:spcPts val="600"/>
                </a:spcBef>
                <a:spcAft>
                  <a:spcPts val="600"/>
                </a:spcAft>
                <a:buClrTx/>
                <a:buSzTx/>
                <a:buFontTx/>
                <a:buNone/>
                <a:tabLst/>
                <a:defRPr/>
              </a:pPr>
              <a:r>
                <a:rPr kumimoji="0" lang="es-ES" sz="2000" b="0" i="0" u="none" strike="noStrike" kern="1200" cap="none" spc="0" normalizeH="0" baseline="0" noProof="0">
                  <a:ln>
                    <a:noFill/>
                  </a:ln>
                  <a:solidFill>
                    <a:srgbClr val="1D5253"/>
                  </a:solidFill>
                  <a:effectLst/>
                  <a:uLnTx/>
                  <a:uFillTx/>
                  <a:latin typeface="Calibri Light" panose="020F0302020204030204"/>
                  <a:ea typeface="+mn-ea"/>
                  <a:cs typeface="+mn-cs"/>
                </a:rPr>
                <a:t>Aspectos fundamentales del proceso de Regularización de Cuotas </a:t>
              </a:r>
            </a:p>
          </p:txBody>
        </p:sp>
        <p:grpSp>
          <p:nvGrpSpPr>
            <p:cNvPr id="18" name="Grupo 17">
              <a:extLst>
                <a:ext uri="{FF2B5EF4-FFF2-40B4-BE49-F238E27FC236}">
                  <a16:creationId xmlns:a16="http://schemas.microsoft.com/office/drawing/2014/main" id="{2BA7DD16-822E-C2E1-55CD-F60DDB6C53F3}"/>
                </a:ext>
              </a:extLst>
            </p:cNvPr>
            <p:cNvGrpSpPr/>
            <p:nvPr/>
          </p:nvGrpSpPr>
          <p:grpSpPr>
            <a:xfrm>
              <a:off x="101977" y="91047"/>
              <a:ext cx="712074" cy="630845"/>
              <a:chOff x="101977" y="91047"/>
              <a:chExt cx="712074" cy="630845"/>
            </a:xfrm>
          </p:grpSpPr>
          <p:sp>
            <p:nvSpPr>
              <p:cNvPr id="19" name="Graphic 10">
                <a:extLst>
                  <a:ext uri="{FF2B5EF4-FFF2-40B4-BE49-F238E27FC236}">
                    <a16:creationId xmlns:a16="http://schemas.microsoft.com/office/drawing/2014/main" id="{F3CE3FC6-22E3-1644-AA76-97B700B2D6C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0" name="TextBox 38">
                <a:extLst>
                  <a:ext uri="{FF2B5EF4-FFF2-40B4-BE49-F238E27FC236}">
                    <a16:creationId xmlns:a16="http://schemas.microsoft.com/office/drawing/2014/main" id="{F2E1602E-209B-364F-9A24-8CE74ED13D2B}"/>
                  </a:ext>
                </a:extLst>
              </p:cNvPr>
              <p:cNvSpPr txBox="1"/>
              <p:nvPr/>
            </p:nvSpPr>
            <p:spPr>
              <a:xfrm>
                <a:off x="165965" y="293027"/>
                <a:ext cx="598241" cy="277640"/>
              </a:xfrm>
              <a:prstGeom prst="rect">
                <a:avLst/>
              </a:prstGeom>
              <a:noFill/>
            </p:spPr>
            <p:txBody>
              <a:bodyPr wrap="square" tIns="0" bIns="0" rtlCol="0" anchor="ctr" anchorCtr="0">
                <a:spAutoFit/>
              </a:bodyPr>
              <a:lstStyle/>
              <a:p>
                <a:pPr marL="0" marR="0" lvl="0" indent="0" algn="ctr" defTabSz="914400" rtl="0" eaLnBrk="1" fontAlgn="auto" latinLnBrk="0" hangingPunct="1">
                  <a:lnSpc>
                    <a:spcPct val="80000"/>
                  </a:lnSpc>
                  <a:spcBef>
                    <a:spcPts val="0"/>
                  </a:spcBef>
                  <a:spcAft>
                    <a:spcPts val="0"/>
                  </a:spcAft>
                  <a:buClrTx/>
                  <a:buSzTx/>
                  <a:buFontTx/>
                  <a:buNone/>
                  <a:tabLst/>
                  <a:defRPr/>
                </a:pPr>
                <a:r>
                  <a:rPr kumimoji="0" lang="en-US" sz="2200" b="1" i="0" u="none" strike="noStrike" kern="1200" cap="none" spc="0" normalizeH="0" baseline="0" noProof="0">
                    <a:ln>
                      <a:noFill/>
                    </a:ln>
                    <a:solidFill>
                      <a:prstClr val="white"/>
                    </a:solidFill>
                    <a:effectLst/>
                    <a:uLnTx/>
                    <a:uFillTx/>
                    <a:latin typeface="Calibri" panose="020F0502020204030204"/>
                    <a:ea typeface="+mn-ea"/>
                    <a:cs typeface="+mn-cs"/>
                  </a:rPr>
                  <a:t>1.3</a:t>
                </a:r>
              </a:p>
            </p:txBody>
          </p:sp>
        </p:grpSp>
      </p:grpSp>
      <p:grpSp>
        <p:nvGrpSpPr>
          <p:cNvPr id="22" name="Grupo 21">
            <a:extLst>
              <a:ext uri="{FF2B5EF4-FFF2-40B4-BE49-F238E27FC236}">
                <a16:creationId xmlns:a16="http://schemas.microsoft.com/office/drawing/2014/main" id="{C5E3870C-562A-0677-2922-63F68D9E4204}"/>
              </a:ext>
            </a:extLst>
          </p:cNvPr>
          <p:cNvGrpSpPr/>
          <p:nvPr/>
        </p:nvGrpSpPr>
        <p:grpSpPr>
          <a:xfrm>
            <a:off x="6290083" y="3562226"/>
            <a:ext cx="5504895" cy="971076"/>
            <a:chOff x="6290083" y="3047244"/>
            <a:chExt cx="5504895" cy="971076"/>
          </a:xfrm>
        </p:grpSpPr>
        <p:sp>
          <p:nvSpPr>
            <p:cNvPr id="23" name="TextBox 29">
              <a:extLst>
                <a:ext uri="{FF2B5EF4-FFF2-40B4-BE49-F238E27FC236}">
                  <a16:creationId xmlns:a16="http://schemas.microsoft.com/office/drawing/2014/main" id="{B836BC4C-5F37-160A-8993-83C05AFED3F9}"/>
                </a:ext>
              </a:extLst>
            </p:cNvPr>
            <p:cNvSpPr txBox="1"/>
            <p:nvPr/>
          </p:nvSpPr>
          <p:spPr>
            <a:xfrm>
              <a:off x="6386272" y="3047244"/>
              <a:ext cx="5408706" cy="430887"/>
            </a:xfrm>
            <a:prstGeom prst="rect">
              <a:avLst/>
            </a:prstGeom>
            <a:noFill/>
          </p:spPr>
          <p:txBody>
            <a:bodyPr wrap="square" rtlCol="0">
              <a:spAutoFit/>
            </a:bodyPr>
            <a:lstStyle>
              <a:defPPr>
                <a:defRPr lang="en-US"/>
              </a:defPPr>
              <a:lvl1pPr marL="342900" indent="-342900">
                <a:buFont typeface="Courier New" panose="02070309020205020404" pitchFamily="49" charset="0"/>
                <a:buChar char="o"/>
                <a:defRPr sz="2000" b="1">
                  <a:solidFill>
                    <a:schemeClr val="accent1"/>
                  </a:solidFill>
                  <a:latin typeface="+mj-lt"/>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0"/>
                </a:spcAft>
                <a:buClrTx/>
                <a:buSzTx/>
                <a:buFont typeface="Courier New" panose="02070309020205020404" pitchFamily="49" charset="0"/>
                <a:buNone/>
                <a:tabLst/>
                <a:defRPr/>
              </a:pPr>
              <a:r>
                <a:rPr kumimoji="0" lang="es-ES" sz="2200" b="1" i="0" u="none" strike="noStrike" kern="1200" cap="none" spc="0" normalizeH="0" baseline="0" noProof="0">
                  <a:ln>
                    <a:noFill/>
                  </a:ln>
                  <a:solidFill>
                    <a:prstClr val="black"/>
                  </a:solidFill>
                  <a:effectLst/>
                  <a:uLnTx/>
                  <a:uFillTx/>
                  <a:latin typeface="Calibri Light" panose="020F0302020204030204"/>
                  <a:ea typeface="Open Sans" panose="020B0606030504020204" pitchFamily="34" charset="0"/>
                  <a:cs typeface="Open Sans" panose="020B0606030504020204" pitchFamily="34" charset="0"/>
                </a:rPr>
                <a:t>Complejidad del proceso</a:t>
              </a:r>
            </a:p>
          </p:txBody>
        </p:sp>
        <p:sp>
          <p:nvSpPr>
            <p:cNvPr id="24" name="TextBox 29">
              <a:extLst>
                <a:ext uri="{FF2B5EF4-FFF2-40B4-BE49-F238E27FC236}">
                  <a16:creationId xmlns:a16="http://schemas.microsoft.com/office/drawing/2014/main" id="{76FE1E66-F2F4-B500-906C-B7E24B3D7F4F}"/>
                </a:ext>
              </a:extLst>
            </p:cNvPr>
            <p:cNvSpPr txBox="1"/>
            <p:nvPr/>
          </p:nvSpPr>
          <p:spPr>
            <a:xfrm>
              <a:off x="6386272" y="3464322"/>
              <a:ext cx="5408706" cy="553998"/>
            </a:xfrm>
            <a:prstGeom prst="rect">
              <a:avLst/>
            </a:prstGeom>
            <a:noFill/>
          </p:spPr>
          <p:txBody>
            <a:bodyPr wrap="square" rtlCol="0">
              <a:spAutoFit/>
            </a:bodyPr>
            <a:lstStyle>
              <a:defPPr>
                <a:defRPr lang="en-US"/>
              </a:defPPr>
              <a:lvl1pPr>
                <a:spcAft>
                  <a:spcPts val="600"/>
                </a:spcAft>
                <a:defRPr sz="1400">
                  <a:ea typeface="Open Sans" panose="020B0606030504020204" pitchFamily="34" charset="0"/>
                  <a:cs typeface="Open Sans" panose="020B0606030504020204" pitchFamily="34" charset="0"/>
                </a:defRPr>
              </a:lvl1p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1500" b="0" i="0" u="none" strike="noStrike" kern="1200" cap="none" spc="0" normalizeH="0" baseline="0" noProof="0">
                  <a:ln>
                    <a:noFill/>
                  </a:ln>
                  <a:solidFill>
                    <a:prstClr val="black"/>
                  </a:solidFill>
                  <a:effectLst/>
                  <a:uLnTx/>
                  <a:uFillTx/>
                  <a:latin typeface="Calibri" panose="020F0502020204030204"/>
                  <a:ea typeface="Open Sans" panose="020B0606030504020204" pitchFamily="34" charset="0"/>
                  <a:cs typeface="Open Sans" panose="020B0606030504020204" pitchFamily="34" charset="0"/>
                </a:rPr>
                <a:t>La RC depende de numerosos factores que van a influir en su desarrollo y en su resultado</a:t>
              </a:r>
            </a:p>
          </p:txBody>
        </p:sp>
        <p:cxnSp>
          <p:nvCxnSpPr>
            <p:cNvPr id="25" name="Straight Connector 11">
              <a:extLst>
                <a:ext uri="{FF2B5EF4-FFF2-40B4-BE49-F238E27FC236}">
                  <a16:creationId xmlns:a16="http://schemas.microsoft.com/office/drawing/2014/main" id="{08B1EA45-97B6-7423-C000-D69696BA8F89}"/>
                </a:ext>
              </a:extLst>
            </p:cNvPr>
            <p:cNvCxnSpPr>
              <a:cxnSpLocks/>
            </p:cNvCxnSpPr>
            <p:nvPr/>
          </p:nvCxnSpPr>
          <p:spPr>
            <a:xfrm>
              <a:off x="6290083" y="3257197"/>
              <a:ext cx="0" cy="57600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550835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Bentuk Bebas: Bentuk 1">
            <a:extLst>
              <a:ext uri="{FF2B5EF4-FFF2-40B4-BE49-F238E27FC236}">
                <a16:creationId xmlns:a16="http://schemas.microsoft.com/office/drawing/2014/main" id="{6B082BDC-5B7C-E02F-0279-9AA36742F0DD}"/>
              </a:ext>
            </a:extLst>
          </p:cNvPr>
          <p:cNvSpPr/>
          <p:nvPr/>
        </p:nvSpPr>
        <p:spPr>
          <a:xfrm>
            <a:off x="1" y="0"/>
            <a:ext cx="647061" cy="6858000"/>
          </a:xfrm>
          <a:custGeom>
            <a:avLst/>
            <a:gdLst>
              <a:gd name="connsiteX0" fmla="*/ 0 w 3848100"/>
              <a:gd name="connsiteY0" fmla="*/ 0 h 6248400"/>
              <a:gd name="connsiteX1" fmla="*/ 3848100 w 3848100"/>
              <a:gd name="connsiteY1" fmla="*/ 0 h 6248400"/>
              <a:gd name="connsiteX2" fmla="*/ 3848100 w 3848100"/>
              <a:gd name="connsiteY2" fmla="*/ 5700165 h 6248400"/>
              <a:gd name="connsiteX3" fmla="*/ 3299865 w 3848100"/>
              <a:gd name="connsiteY3" fmla="*/ 6248400 h 6248400"/>
              <a:gd name="connsiteX4" fmla="*/ 0 w 3848100"/>
              <a:gd name="connsiteY4" fmla="*/ 6248400 h 62484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48100" h="6248400">
                <a:moveTo>
                  <a:pt x="0" y="0"/>
                </a:moveTo>
                <a:lnTo>
                  <a:pt x="3848100" y="0"/>
                </a:lnTo>
                <a:lnTo>
                  <a:pt x="3848100" y="5700165"/>
                </a:lnTo>
                <a:cubicBezTo>
                  <a:pt x="3848100" y="6002947"/>
                  <a:pt x="3602647" y="6248400"/>
                  <a:pt x="3299865" y="6248400"/>
                </a:cubicBezTo>
                <a:lnTo>
                  <a:pt x="0" y="6248400"/>
                </a:lnTo>
                <a:close/>
              </a:path>
            </a:pathLst>
          </a:custGeom>
          <a:solidFill>
            <a:srgbClr val="244655"/>
          </a:solidFill>
          <a:ln w="25400" cap="flat" cmpd="sng" algn="ctr">
            <a:noFill/>
            <a:prstDash val="solid"/>
          </a:ln>
          <a:effectLst/>
        </p:spPr>
        <p:txBody>
          <a:bodyPr rtlCol="0" anchor="ctr"/>
          <a:lstStyle/>
          <a:p>
            <a:pPr marR="0" lvl="0" indent="0" algn="ctr" defTabSz="1218987" fontAlgn="auto">
              <a:lnSpc>
                <a:spcPct val="100000"/>
              </a:lnSpc>
              <a:spcBef>
                <a:spcPts val="0"/>
              </a:spcBef>
              <a:spcAft>
                <a:spcPts val="0"/>
              </a:spcAft>
              <a:buClrTx/>
              <a:buSzTx/>
              <a:buFontTx/>
              <a:buNone/>
              <a:tabLst/>
            </a:pPr>
            <a:endParaRPr kumimoji="0" lang="id-ID" sz="2400" b="0" i="0" u="none" strike="noStrike" kern="0" cap="none" spc="0" normalizeH="0" baseline="0">
              <a:ln>
                <a:noFill/>
              </a:ln>
              <a:solidFill>
                <a:srgbClr val="244655"/>
              </a:solidFill>
              <a:effectLst/>
              <a:uLnTx/>
              <a:uFillTx/>
              <a:latin typeface="Corbel"/>
            </a:endParaRPr>
          </a:p>
        </p:txBody>
      </p:sp>
      <p:sp>
        <p:nvSpPr>
          <p:cNvPr id="8" name="Rectángulo 7">
            <a:extLst>
              <a:ext uri="{FF2B5EF4-FFF2-40B4-BE49-F238E27FC236}">
                <a16:creationId xmlns:a16="http://schemas.microsoft.com/office/drawing/2014/main" id="{1C36BA68-F870-B3D2-937A-27427768619C}"/>
              </a:ext>
              <a:ext uri="{C183D7F6-B498-43B3-948B-1728B52AA6E4}">
                <adec:decorative xmlns:adec="http://schemas.microsoft.com/office/drawing/2017/decorative" val="1"/>
              </a:ext>
            </a:extLst>
          </p:cNvPr>
          <p:cNvSpPr/>
          <p:nvPr/>
        </p:nvSpPr>
        <p:spPr>
          <a:xfrm>
            <a:off x="268636" y="939542"/>
            <a:ext cx="6177785" cy="5446769"/>
          </a:xfrm>
          <a:prstGeom prst="rect">
            <a:avLst/>
          </a:prstGeom>
          <a:solidFill>
            <a:schemeClr val="bg1"/>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42" name="Rectángulo 41">
            <a:extLst>
              <a:ext uri="{FF2B5EF4-FFF2-40B4-BE49-F238E27FC236}">
                <a16:creationId xmlns:a16="http://schemas.microsoft.com/office/drawing/2014/main" id="{165462CC-6051-46FD-811D-1317E94F7460}"/>
              </a:ext>
              <a:ext uri="{C183D7F6-B498-43B3-948B-1728B52AA6E4}">
                <adec:decorative xmlns:adec="http://schemas.microsoft.com/office/drawing/2017/decorative" val="1"/>
              </a:ext>
            </a:extLst>
          </p:cNvPr>
          <p:cNvSpPr/>
          <p:nvPr/>
        </p:nvSpPr>
        <p:spPr>
          <a:xfrm>
            <a:off x="7474730" y="5139933"/>
            <a:ext cx="4290354" cy="736528"/>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41" name="Rectángulo 40">
            <a:extLst>
              <a:ext uri="{FF2B5EF4-FFF2-40B4-BE49-F238E27FC236}">
                <a16:creationId xmlns:a16="http://schemas.microsoft.com/office/drawing/2014/main" id="{5496EEBF-9565-A263-B730-3478D2C1BD88}"/>
              </a:ext>
              <a:ext uri="{C183D7F6-B498-43B3-948B-1728B52AA6E4}">
                <adec:decorative xmlns:adec="http://schemas.microsoft.com/office/drawing/2017/decorative" val="1"/>
              </a:ext>
            </a:extLst>
          </p:cNvPr>
          <p:cNvSpPr/>
          <p:nvPr/>
        </p:nvSpPr>
        <p:spPr>
          <a:xfrm>
            <a:off x="7474730" y="3658317"/>
            <a:ext cx="4290354" cy="52322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40" name="Rectángulo 39">
            <a:extLst>
              <a:ext uri="{FF2B5EF4-FFF2-40B4-BE49-F238E27FC236}">
                <a16:creationId xmlns:a16="http://schemas.microsoft.com/office/drawing/2014/main" id="{C2093A8F-95C7-A428-C892-16FC0E49374E}"/>
              </a:ext>
              <a:ext uri="{C183D7F6-B498-43B3-948B-1728B52AA6E4}">
                <adec:decorative xmlns:adec="http://schemas.microsoft.com/office/drawing/2017/decorative" val="1"/>
              </a:ext>
            </a:extLst>
          </p:cNvPr>
          <p:cNvSpPr/>
          <p:nvPr/>
        </p:nvSpPr>
        <p:spPr>
          <a:xfrm>
            <a:off x="7474730" y="3066765"/>
            <a:ext cx="4290354" cy="52322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5" name="Título 1">
            <a:extLst>
              <a:ext uri="{FF2B5EF4-FFF2-40B4-BE49-F238E27FC236}">
                <a16:creationId xmlns:a16="http://schemas.microsoft.com/office/drawing/2014/main" id="{92F90C84-2D48-89EA-FB73-A8C72888A166}"/>
              </a:ext>
            </a:extLst>
          </p:cNvPr>
          <p:cNvSpPr txBox="1">
            <a:spLocks/>
          </p:cNvSpPr>
          <p:nvPr/>
        </p:nvSpPr>
        <p:spPr>
          <a:xfrm>
            <a:off x="435175" y="5053439"/>
            <a:ext cx="4752000" cy="258348"/>
          </a:xfrm>
          <a:prstGeom prst="rect">
            <a:avLst/>
          </a:prstGeom>
        </p:spPr>
        <p:txBody>
          <a:bodyPr vert="horz" lIns="121899" tIns="60949" rIns="121899" bIns="60949" rtlCol="0" anchor="t">
            <a:noAutofit/>
          </a:bodyPr>
          <a:lstStyle>
            <a:defPPr>
              <a:defRPr lang="es-ES"/>
            </a:defPPr>
            <a:lvl1pPr algn="l" defTabSz="1218987" rtl="0" eaLnBrk="1" latinLnBrk="0" hangingPunct="1">
              <a:lnSpc>
                <a:spcPts val="6000"/>
              </a:lnSpc>
              <a:spcBef>
                <a:spcPts val="0"/>
              </a:spcBef>
              <a:spcAft>
                <a:spcPts val="0"/>
              </a:spcAft>
              <a:buNone/>
              <a:defRPr lang="es-ES" sz="4800" b="0" i="0" kern="1200" cap="all" spc="100" baseline="0">
                <a:solidFill>
                  <a:schemeClr val="accent1"/>
                </a:solidFill>
                <a:latin typeface="+mj-lt"/>
                <a:ea typeface="+mj-ea"/>
                <a:cs typeface="Arial"/>
              </a:defRPr>
            </a:lvl1pPr>
          </a:lstStyle>
          <a:p>
            <a:pPr marL="0" marR="0" lvl="0" indent="0" algn="l" defTabSz="1218987" rtl="0" eaLnBrk="1" fontAlgn="auto" latinLnBrk="0" hangingPunct="1">
              <a:lnSpc>
                <a:spcPct val="100000"/>
              </a:lnSpc>
              <a:spcBef>
                <a:spcPts val="0"/>
              </a:spcBef>
              <a:spcAft>
                <a:spcPts val="0"/>
              </a:spcAft>
              <a:buClrTx/>
              <a:buSzTx/>
              <a:buFontTx/>
              <a:buNone/>
              <a:tabLst/>
              <a:defRPr/>
            </a:pPr>
            <a:r>
              <a:rPr kumimoji="0" lang="es-ES" sz="1200" b="1" i="0" u="none" strike="noStrike" kern="1200" cap="all" spc="100" normalizeH="0" baseline="0" noProof="0">
                <a:ln>
                  <a:noFill/>
                </a:ln>
                <a:solidFill>
                  <a:schemeClr val="bg1">
                    <a:lumMod val="50000"/>
                  </a:schemeClr>
                </a:solidFill>
                <a:effectLst/>
                <a:uLnTx/>
                <a:uFillTx/>
                <a:latin typeface="Open Sans" panose="020B0606030504020204" pitchFamily="34" charset="0"/>
                <a:ea typeface="Open Sans" panose="020B0606030504020204" pitchFamily="34" charset="0"/>
                <a:cs typeface="Open Sans" panose="020B0606030504020204" pitchFamily="34" charset="0"/>
              </a:rPr>
              <a:t>MODELO MA 23 X</a:t>
            </a:r>
          </a:p>
        </p:txBody>
      </p:sp>
      <p:sp>
        <p:nvSpPr>
          <p:cNvPr id="6" name="Marcador de texto 3">
            <a:extLst>
              <a:ext uri="{FF2B5EF4-FFF2-40B4-BE49-F238E27FC236}">
                <a16:creationId xmlns:a16="http://schemas.microsoft.com/office/drawing/2014/main" id="{F905B55F-9C4C-D0AC-7A1E-E4F39053C443}"/>
              </a:ext>
            </a:extLst>
          </p:cNvPr>
          <p:cNvSpPr txBox="1">
            <a:spLocks/>
          </p:cNvSpPr>
          <p:nvPr/>
        </p:nvSpPr>
        <p:spPr>
          <a:xfrm>
            <a:off x="435175" y="1739713"/>
            <a:ext cx="6935294" cy="4646598"/>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100000"/>
              </a:lnSpc>
              <a:spcBef>
                <a:spcPts val="0"/>
              </a:spcBef>
              <a:spcAft>
                <a:spcPts val="0"/>
              </a:spcAft>
              <a:buFont typeface="Arial" pitchFamily="34" charset="0"/>
              <a:buNone/>
              <a:defRPr lang="es-ES" sz="1400" b="0" kern="1200" spc="0" baseline="0">
                <a:solidFill>
                  <a:schemeClr val="accent3"/>
                </a:solidFill>
                <a:latin typeface="+mn-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000" b="1" kern="1200">
                <a:solidFill>
                  <a:schemeClr val="accent3">
                    <a:lumMod val="50000"/>
                  </a:schemeClr>
                </a:solidFill>
                <a:latin typeface="+mj-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R="180340" algn="just">
              <a:spcBef>
                <a:spcPts val="1200"/>
              </a:spcBef>
              <a:spcAft>
                <a:spcPts val="1200"/>
              </a:spcAft>
            </a:pPr>
            <a:r>
              <a:rPr lang="es-ES" sz="1100" b="1">
                <a:solidFill>
                  <a:schemeClr val="tx1"/>
                </a:solidFill>
                <a:latin typeface="Open Sans" panose="020B0606030504020204" pitchFamily="34" charset="0"/>
                <a:ea typeface="Open Sans" panose="020B0606030504020204" pitchFamily="34" charset="0"/>
                <a:cs typeface="Open Sans" panose="020B0606030504020204" pitchFamily="34" charset="0"/>
              </a:rPr>
              <a:t>INFORMACIÓN UTILIZADA PARA EL CÁLCULO DE LA BBCC DE COTIZACIÓN DEFINITIVA ….</a:t>
            </a:r>
          </a:p>
          <a:p>
            <a:pPr marR="180340" algn="just">
              <a:spcBef>
                <a:spcPts val="1200"/>
              </a:spcBef>
            </a:pPr>
            <a:r>
              <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rPr>
              <a:t>Régimen Especial de la Seguridad Social de los …</a:t>
            </a:r>
          </a:p>
          <a:p>
            <a:pPr marR="180340" algn="just"/>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D./Dña.		</a:t>
            </a:r>
            <a:endParaRPr lang="es-ES" sz="1100">
              <a:solidFill>
                <a:srgbClr val="C00000"/>
              </a:solidFill>
              <a:effectLst/>
              <a:latin typeface="Open Sans" panose="020B0606030504020204" pitchFamily="34" charset="0"/>
              <a:ea typeface="Open Sans" panose="020B0606030504020204" pitchFamily="34" charset="0"/>
              <a:cs typeface="Open Sans" panose="020B0606030504020204" pitchFamily="34" charset="0"/>
            </a:endParaRPr>
          </a:p>
          <a:p>
            <a:pPr marR="180340" algn="just"/>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con número de afiliación	</a:t>
            </a:r>
            <a:endParaRPr lang="es-ES" sz="1100">
              <a:solidFill>
                <a:srgbClr val="D73A2C"/>
              </a:solidFill>
              <a:effectLst/>
              <a:latin typeface="Open Sans" panose="020B0606030504020204" pitchFamily="34" charset="0"/>
              <a:ea typeface="Open Sans" panose="020B0606030504020204" pitchFamily="34" charset="0"/>
              <a:cs typeface="Open Sans" panose="020B0606030504020204" pitchFamily="34" charset="0"/>
            </a:endParaRPr>
          </a:p>
          <a:p>
            <a:pPr marR="180340">
              <a:spcAft>
                <a:spcPts val="1200"/>
              </a:spcAft>
            </a:pPr>
            <a:r>
              <a:rPr lang="es-ES_tradnl" sz="1100">
                <a:solidFill>
                  <a:schemeClr val="tx1"/>
                </a:solidFill>
                <a:effectLst/>
                <a:latin typeface="Open Sans" panose="020B0606030504020204" pitchFamily="34" charset="0"/>
                <a:ea typeface="Open Sans" panose="020B0606030504020204" pitchFamily="34" charset="0"/>
                <a:cs typeface="Open Sans" panose="020B0606030504020204" pitchFamily="34" charset="0"/>
              </a:rPr>
              <a:t>y DNI/NIE		</a:t>
            </a:r>
            <a:endParaRPr lang="es-ES" sz="1100">
              <a:solidFill>
                <a:srgbClr val="D73A2C"/>
              </a:solidFill>
              <a:effectLst/>
              <a:latin typeface="Open Sans" panose="020B0606030504020204" pitchFamily="34" charset="0"/>
              <a:ea typeface="Open Sans" panose="020B0606030504020204" pitchFamily="34" charset="0"/>
              <a:cs typeface="Open Sans" panose="020B0606030504020204" pitchFamily="34" charset="0"/>
            </a:endParaRPr>
          </a:p>
          <a:p>
            <a:pPr marR="179070" algn="just">
              <a:spcBef>
                <a:spcPts val="1200"/>
              </a:spcBef>
              <a:spcAft>
                <a:spcPts val="1200"/>
              </a:spcAft>
            </a:pPr>
            <a:r>
              <a:rPr lang="es-ES_tradnl" sz="1100" b="1">
                <a:solidFill>
                  <a:schemeClr val="tx1"/>
                </a:solidFill>
                <a:latin typeface="Open Sans" panose="020B0606030504020204" pitchFamily="34" charset="0"/>
                <a:ea typeface="Open Sans" panose="020B0606030504020204" pitchFamily="34" charset="0"/>
                <a:cs typeface="Open Sans" panose="020B0606030504020204" pitchFamily="34" charset="0"/>
              </a:rPr>
              <a:t>Periodos utilizados para el cálculo de la BBCC de cotización definitiva </a:t>
            </a:r>
            <a:r>
              <a:rPr lang="es-ES_tradnl" sz="1100">
                <a:solidFill>
                  <a:schemeClr val="tx1"/>
                </a:solidFill>
                <a:latin typeface="Open Sans" panose="020B0606030504020204" pitchFamily="34" charset="0"/>
                <a:ea typeface="Open Sans" panose="020B0606030504020204" pitchFamily="34" charset="0"/>
                <a:cs typeface="Open Sans" panose="020B0606030504020204" pitchFamily="34" charset="0"/>
              </a:rPr>
              <a:t>….</a:t>
            </a:r>
          </a:p>
          <a:p>
            <a:pPr marR="179070" algn="just">
              <a:spcBef>
                <a:spcPts val="1200"/>
              </a:spcBef>
              <a:spcAft>
                <a:spcPts val="1200"/>
              </a:spcAft>
            </a:pPr>
            <a:r>
              <a:rPr lang="es-ES" sz="1100" b="1">
                <a:solidFill>
                  <a:schemeClr val="tx1"/>
                </a:solidFill>
                <a:latin typeface="Open Sans" panose="020B0606030504020204" pitchFamily="34" charset="0"/>
                <a:ea typeface="Open Sans" panose="020B0606030504020204" pitchFamily="34" charset="0"/>
                <a:cs typeface="Open Sans" panose="020B0606030504020204" pitchFamily="34" charset="0"/>
              </a:rPr>
              <a:t>Diferencias de cotización a la Seguridad Social entre las </a:t>
            </a:r>
            <a:r>
              <a:rPr lang="es-ES" sz="1100" b="1" err="1">
                <a:solidFill>
                  <a:schemeClr val="tx1"/>
                </a:solidFill>
                <a:latin typeface="Open Sans" panose="020B0606030504020204" pitchFamily="34" charset="0"/>
                <a:ea typeface="Open Sans" panose="020B0606030504020204" pitchFamily="34" charset="0"/>
                <a:cs typeface="Open Sans" panose="020B0606030504020204" pitchFamily="34" charset="0"/>
              </a:rPr>
              <a:t>BBCCs</a:t>
            </a:r>
            <a:r>
              <a:rPr lang="es-ES" sz="1100" b="1">
                <a:solidFill>
                  <a:schemeClr val="tx1"/>
                </a:solidFill>
                <a:latin typeface="Open Sans" panose="020B0606030504020204" pitchFamily="34" charset="0"/>
                <a:ea typeface="Open Sans" panose="020B0606030504020204" pitchFamily="34" charset="0"/>
                <a:cs typeface="Open Sans" panose="020B0606030504020204" pitchFamily="34" charset="0"/>
              </a:rPr>
              <a:t> de cotización provisionales y las </a:t>
            </a:r>
            <a:r>
              <a:rPr lang="es-ES" sz="1100" b="1" err="1">
                <a:solidFill>
                  <a:schemeClr val="tx1"/>
                </a:solidFill>
                <a:latin typeface="Open Sans" panose="020B0606030504020204" pitchFamily="34" charset="0"/>
                <a:ea typeface="Open Sans" panose="020B0606030504020204" pitchFamily="34" charset="0"/>
                <a:cs typeface="Open Sans" panose="020B0606030504020204" pitchFamily="34" charset="0"/>
              </a:rPr>
              <a:t>BBCCs</a:t>
            </a:r>
            <a:r>
              <a:rPr lang="es-ES" sz="1100" b="1">
                <a:solidFill>
                  <a:schemeClr val="tx1"/>
                </a:solidFill>
                <a:latin typeface="Open Sans" panose="020B0606030504020204" pitchFamily="34" charset="0"/>
                <a:ea typeface="Open Sans" panose="020B0606030504020204" pitchFamily="34" charset="0"/>
                <a:cs typeface="Open Sans" panose="020B0606030504020204" pitchFamily="34" charset="0"/>
              </a:rPr>
              <a:t> de cotización definitivas</a:t>
            </a:r>
            <a:endParaRPr lang="es-ES" sz="110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 name="Imagen 1">
            <a:extLst>
              <a:ext uri="{FF2B5EF4-FFF2-40B4-BE49-F238E27FC236}">
                <a16:creationId xmlns:a16="http://schemas.microsoft.com/office/drawing/2014/main" id="{DBF954B1-8839-D2E0-24E8-B60FFB36996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845" t="77078" r="30430" b="15716"/>
          <a:stretch/>
        </p:blipFill>
        <p:spPr bwMode="auto">
          <a:xfrm>
            <a:off x="539436" y="5282714"/>
            <a:ext cx="5998174" cy="4348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CuadroTexto 10">
            <a:extLst>
              <a:ext uri="{FF2B5EF4-FFF2-40B4-BE49-F238E27FC236}">
                <a16:creationId xmlns:a16="http://schemas.microsoft.com/office/drawing/2014/main" id="{B794D973-BC19-1AA3-7683-A6948DC9CF94}"/>
              </a:ext>
            </a:extLst>
          </p:cNvPr>
          <p:cNvSpPr txBox="1"/>
          <p:nvPr/>
        </p:nvSpPr>
        <p:spPr>
          <a:xfrm>
            <a:off x="7491621" y="3647196"/>
            <a:ext cx="4177948" cy="523220"/>
          </a:xfrm>
          <a:prstGeom prst="rect">
            <a:avLst/>
          </a:prstGeom>
          <a:noFill/>
        </p:spPr>
        <p:txBody>
          <a:bodyPr wrap="square">
            <a:spAutoFit/>
          </a:bodyPr>
          <a:lstStyle/>
          <a:p>
            <a:pPr marL="369888" lvl="2" indent="-285750">
              <a:spcBef>
                <a:spcPts val="600"/>
              </a:spcBef>
              <a:spcAft>
                <a:spcPts val="600"/>
              </a:spcAft>
              <a:buClr>
                <a:schemeClr val="accent1">
                  <a:lumMod val="50000"/>
                </a:schemeClr>
              </a:buClr>
              <a:buFont typeface="Wingdings" panose="05000000000000000000" pitchFamily="2" charset="2"/>
              <a:buChar char="§"/>
            </a:pPr>
            <a:r>
              <a:rPr lang="es-ES" sz="1400" b="1">
                <a:solidFill>
                  <a:srgbClr val="000000"/>
                </a:solidFill>
                <a:latin typeface="Bradley Hand ITC" panose="03070402050302030203" pitchFamily="66" charset="0"/>
                <a:ea typeface="Open Sans" panose="020B0606030504020204" pitchFamily="34" charset="0"/>
                <a:cs typeface="Cavolini" panose="020B0502040204020203" pitchFamily="66" charset="0"/>
              </a:rPr>
              <a:t>Información mensual de las cuotas por bases provisionales y definitivas y diferencias </a:t>
            </a:r>
          </a:p>
        </p:txBody>
      </p:sp>
      <p:graphicFrame>
        <p:nvGraphicFramePr>
          <p:cNvPr id="14" name="Tabla 13">
            <a:extLst>
              <a:ext uri="{FF2B5EF4-FFF2-40B4-BE49-F238E27FC236}">
                <a16:creationId xmlns:a16="http://schemas.microsoft.com/office/drawing/2014/main" id="{86C1E903-E98A-24A5-D1FE-17A4C37DA429}"/>
              </a:ext>
            </a:extLst>
          </p:cNvPr>
          <p:cNvGraphicFramePr>
            <a:graphicFrameLocks noGrp="1"/>
          </p:cNvGraphicFramePr>
          <p:nvPr>
            <p:extLst>
              <p:ext uri="{D42A27DB-BD31-4B8C-83A1-F6EECF244321}">
                <p14:modId xmlns:p14="http://schemas.microsoft.com/office/powerpoint/2010/main" val="4268372802"/>
              </p:ext>
            </p:extLst>
          </p:nvPr>
        </p:nvGraphicFramePr>
        <p:xfrm>
          <a:off x="510041" y="4376641"/>
          <a:ext cx="6551528" cy="258348"/>
        </p:xfrm>
        <a:graphic>
          <a:graphicData uri="http://schemas.openxmlformats.org/drawingml/2006/table">
            <a:tbl>
              <a:tblPr firstRow="1" firstCol="1" bandRow="1"/>
              <a:tblGrid>
                <a:gridCol w="6551528">
                  <a:extLst>
                    <a:ext uri="{9D8B030D-6E8A-4147-A177-3AD203B41FA5}">
                      <a16:colId xmlns:a16="http://schemas.microsoft.com/office/drawing/2014/main" val="478761554"/>
                    </a:ext>
                  </a:extLst>
                </a:gridCol>
              </a:tblGrid>
              <a:tr h="258348">
                <a:tc>
                  <a:txBody>
                    <a:bodyPr/>
                    <a:lstStyle/>
                    <a:p>
                      <a:pPr>
                        <a:spcBef>
                          <a:spcPts val="1200"/>
                        </a:spcBef>
                        <a:spcAft>
                          <a:spcPts val="1200"/>
                        </a:spcAft>
                      </a:pPr>
                      <a:r>
                        <a:rPr lang="es-ES_tradnl" sz="1000" b="1">
                          <a:effectLst/>
                          <a:latin typeface="Arial" panose="020B0604020202020204" pitchFamily="34" charset="0"/>
                          <a:ea typeface="Times New Roman" panose="02020603050405020304" pitchFamily="18" charset="0"/>
                          <a:cs typeface="Times New Roman" panose="02020603050405020304" pitchFamily="18" charset="0"/>
                        </a:rPr>
                        <a:t>RESULTADO DE LA REGULARIZACIÓN:  </a:t>
                      </a:r>
                      <a:r>
                        <a:rPr lang="es-ES_tradnl" sz="10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&lt;</a:t>
                      </a:r>
                      <a:r>
                        <a:rPr lang="es-ES_tradnl" sz="1000" b="1">
                          <a:solidFill>
                            <a:srgbClr val="D73A2C"/>
                          </a:solidFill>
                          <a:effectLst/>
                          <a:latin typeface="Arial" panose="020B0604020202020204" pitchFamily="34" charset="0"/>
                          <a:ea typeface="Times New Roman" panose="02020603050405020304" pitchFamily="18" charset="0"/>
                          <a:cs typeface="Times New Roman" panose="02020603050405020304" pitchFamily="18" charset="0"/>
                        </a:rPr>
                        <a:t>Ingresar / Devolver</a:t>
                      </a:r>
                      <a:r>
                        <a:rPr lang="es-ES_tradnl" sz="10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&gt; </a:t>
                      </a:r>
                      <a:r>
                        <a:rPr lang="es-ES_tradnl" sz="1000" b="1">
                          <a:solidFill>
                            <a:srgbClr val="D73A2C"/>
                          </a:solidFill>
                          <a:effectLst/>
                          <a:latin typeface="Arial" panose="020B0604020202020204" pitchFamily="34" charset="0"/>
                          <a:ea typeface="Times New Roman" panose="02020603050405020304" pitchFamily="18" charset="0"/>
                          <a:cs typeface="Times New Roman" panose="02020603050405020304" pitchFamily="18" charset="0"/>
                        </a:rPr>
                        <a:t> </a:t>
                      </a:r>
                      <a:r>
                        <a:rPr lang="es-ES_tradnl" sz="10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&lt;</a:t>
                      </a:r>
                      <a:r>
                        <a:rPr lang="es-ES_tradnl" sz="1000" b="1">
                          <a:solidFill>
                            <a:srgbClr val="D73A2C"/>
                          </a:solidFill>
                          <a:effectLst/>
                          <a:latin typeface="Arial" panose="020B0604020202020204" pitchFamily="34" charset="0"/>
                          <a:ea typeface="Times New Roman" panose="02020603050405020304" pitchFamily="18" charset="0"/>
                          <a:cs typeface="Times New Roman" panose="02020603050405020304" pitchFamily="18" charset="0"/>
                        </a:rPr>
                        <a:t>Importe resultado de la regularización</a:t>
                      </a:r>
                      <a:r>
                        <a:rPr lang="es-ES_tradnl" sz="1000" b="1">
                          <a:solidFill>
                            <a:schemeClr val="tx1"/>
                          </a:solidFill>
                          <a:effectLst/>
                          <a:latin typeface="Arial" panose="020B0604020202020204" pitchFamily="34" charset="0"/>
                          <a:ea typeface="Times New Roman" panose="02020603050405020304" pitchFamily="18" charset="0"/>
                          <a:cs typeface="Times New Roman" panose="02020603050405020304" pitchFamily="18" charset="0"/>
                        </a:rPr>
                        <a:t>&gt;</a:t>
                      </a:r>
                      <a:r>
                        <a:rPr lang="es-ES_tradnl" sz="1000" b="1">
                          <a:effectLst/>
                          <a:latin typeface="Arial" panose="020B0604020202020204" pitchFamily="34" charset="0"/>
                          <a:ea typeface="Times New Roman" panose="02020603050405020304" pitchFamily="18" charset="0"/>
                          <a:cs typeface="Times New Roman" panose="02020603050405020304" pitchFamily="18" charset="0"/>
                        </a:rPr>
                        <a:t> €</a:t>
                      </a:r>
                      <a:endParaRPr lang="es-ES" sz="1100">
                        <a:effectLst/>
                        <a:latin typeface="GAK TT Serif"/>
                        <a:ea typeface="Times New Roman" panose="02020603050405020304" pitchFamily="18" charset="0"/>
                        <a:cs typeface="Times New Roman" panose="02020603050405020304" pitchFamily="18" charset="0"/>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4455736"/>
                  </a:ext>
                </a:extLst>
              </a:tr>
            </a:tbl>
          </a:graphicData>
        </a:graphic>
      </p:graphicFrame>
      <p:sp>
        <p:nvSpPr>
          <p:cNvPr id="15" name="CuadroTexto 14">
            <a:extLst>
              <a:ext uri="{FF2B5EF4-FFF2-40B4-BE49-F238E27FC236}">
                <a16:creationId xmlns:a16="http://schemas.microsoft.com/office/drawing/2014/main" id="{B25A39FE-8E00-44D3-20ED-70AEF0C7FC8D}"/>
              </a:ext>
            </a:extLst>
          </p:cNvPr>
          <p:cNvSpPr txBox="1"/>
          <p:nvPr/>
        </p:nvSpPr>
        <p:spPr>
          <a:xfrm>
            <a:off x="7491621" y="5191916"/>
            <a:ext cx="4092308" cy="738664"/>
          </a:xfrm>
          <a:prstGeom prst="rect">
            <a:avLst/>
          </a:prstGeom>
          <a:noFill/>
        </p:spPr>
        <p:txBody>
          <a:bodyPr wrap="square">
            <a:spAutoFit/>
          </a:bodyPr>
          <a:lstStyle/>
          <a:p>
            <a:pPr marL="369888" lvl="2" indent="-285750">
              <a:buClr>
                <a:schemeClr val="accent1">
                  <a:lumMod val="50000"/>
                </a:schemeClr>
              </a:buClr>
              <a:buFont typeface="Wingdings" panose="05000000000000000000" pitchFamily="2" charset="2"/>
              <a:buChar char="§"/>
            </a:pPr>
            <a:r>
              <a:rPr lang="es-ES" sz="1400" b="1">
                <a:solidFill>
                  <a:srgbClr val="000000"/>
                </a:solidFill>
                <a:latin typeface="Bradley Hand ITC" panose="03070402050302030203" pitchFamily="66" charset="0"/>
                <a:ea typeface="Open Sans" panose="020B0606030504020204" pitchFamily="34" charset="0"/>
                <a:cs typeface="Cavolini" panose="020B0502040204020203" pitchFamily="66" charset="0"/>
              </a:rPr>
              <a:t>Modelo de notificación recibida</a:t>
            </a:r>
          </a:p>
          <a:p>
            <a:pPr marL="369888" lvl="2" indent="-285750">
              <a:buClr>
                <a:schemeClr val="accent1">
                  <a:lumMod val="50000"/>
                </a:schemeClr>
              </a:buClr>
              <a:buFont typeface="Wingdings" panose="05000000000000000000" pitchFamily="2" charset="2"/>
              <a:buChar char="§"/>
            </a:pPr>
            <a:r>
              <a:rPr lang="es-ES" sz="1400" b="1">
                <a:solidFill>
                  <a:srgbClr val="000000"/>
                </a:solidFill>
                <a:latin typeface="Bradley Hand ITC" panose="03070402050302030203" pitchFamily="66" charset="0"/>
                <a:ea typeface="Open Sans" panose="020B0606030504020204" pitchFamily="34" charset="0"/>
                <a:cs typeface="Cavolini" panose="020B0502040204020203" pitchFamily="66" charset="0"/>
              </a:rPr>
              <a:t>Código electrónico de autenticidad  del documento</a:t>
            </a:r>
          </a:p>
        </p:txBody>
      </p:sp>
      <p:cxnSp>
        <p:nvCxnSpPr>
          <p:cNvPr id="16" name="Conector: angular 15">
            <a:extLst>
              <a:ext uri="{FF2B5EF4-FFF2-40B4-BE49-F238E27FC236}">
                <a16:creationId xmlns:a16="http://schemas.microsoft.com/office/drawing/2014/main" id="{88AC13AA-6581-500F-6FD9-19475EB9761E}"/>
              </a:ext>
            </a:extLst>
          </p:cNvPr>
          <p:cNvCxnSpPr>
            <a:cxnSpLocks/>
          </p:cNvCxnSpPr>
          <p:nvPr/>
        </p:nvCxnSpPr>
        <p:spPr>
          <a:xfrm flipV="1">
            <a:off x="254534" y="1703447"/>
            <a:ext cx="288000" cy="2124000"/>
          </a:xfrm>
          <a:prstGeom prst="bentConnector3">
            <a:avLst>
              <a:gd name="adj1" fmla="val 46654"/>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sp>
        <p:nvSpPr>
          <p:cNvPr id="24" name="CuadroTexto 23">
            <a:extLst>
              <a:ext uri="{FF2B5EF4-FFF2-40B4-BE49-F238E27FC236}">
                <a16:creationId xmlns:a16="http://schemas.microsoft.com/office/drawing/2014/main" id="{21FB54E9-D61C-CB22-67EC-6594A6AE22A0}"/>
              </a:ext>
            </a:extLst>
          </p:cNvPr>
          <p:cNvSpPr txBox="1"/>
          <p:nvPr/>
        </p:nvSpPr>
        <p:spPr>
          <a:xfrm>
            <a:off x="7491621" y="3111031"/>
            <a:ext cx="3924903" cy="523220"/>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Información de los periodos regularizables y no regularizables para el cálculo de BCD</a:t>
            </a:r>
          </a:p>
        </p:txBody>
      </p:sp>
      <p:sp>
        <p:nvSpPr>
          <p:cNvPr id="185" name="Marcador de número de diapositiva 184">
            <a:extLst>
              <a:ext uri="{FF2B5EF4-FFF2-40B4-BE49-F238E27FC236}">
                <a16:creationId xmlns:a16="http://schemas.microsoft.com/office/drawing/2014/main" id="{84357615-C1E8-4221-A2AE-FAA399448649}"/>
              </a:ext>
            </a:extLst>
          </p:cNvPr>
          <p:cNvSpPr>
            <a:spLocks noGrp="1"/>
          </p:cNvSpPr>
          <p:nvPr>
            <p:ph type="sldNum" sz="quarter" idx="4"/>
          </p:nvPr>
        </p:nvSpPr>
        <p:spPr/>
        <p:txBody>
          <a:bodyPr/>
          <a:lstStyle/>
          <a:p>
            <a:fld id="{C139204D-1CA8-4120-9387-CB77A2CE5C33}" type="slidenum">
              <a:rPr lang="es-ES" smtClean="0"/>
              <a:pPr/>
              <a:t>90</a:t>
            </a:fld>
            <a:endParaRPr lang="es-ES"/>
          </a:p>
        </p:txBody>
      </p:sp>
      <p:sp>
        <p:nvSpPr>
          <p:cNvPr id="34" name="Rectángulo 33">
            <a:extLst>
              <a:ext uri="{FF2B5EF4-FFF2-40B4-BE49-F238E27FC236}">
                <a16:creationId xmlns:a16="http://schemas.microsoft.com/office/drawing/2014/main" id="{EEC011F7-A2B6-8F59-386B-4C34DA94F298}"/>
              </a:ext>
              <a:ext uri="{C183D7F6-B498-43B3-948B-1728B52AA6E4}">
                <adec:decorative xmlns:adec="http://schemas.microsoft.com/office/drawing/2017/decorative" val="1"/>
              </a:ext>
            </a:extLst>
          </p:cNvPr>
          <p:cNvSpPr/>
          <p:nvPr/>
        </p:nvSpPr>
        <p:spPr>
          <a:xfrm>
            <a:off x="7474730" y="4344295"/>
            <a:ext cx="4290354" cy="357361"/>
          </a:xfrm>
          <a:prstGeom prst="rect">
            <a:avLst/>
          </a:prstGeom>
          <a:solidFill>
            <a:srgbClr val="D73A2C"/>
          </a:solidFill>
          <a:ln w="25400" cap="flat" cmpd="sng" algn="ctr">
            <a:noFill/>
            <a:prstDash val="solid"/>
          </a:ln>
          <a:effectLst/>
        </p:spPr>
        <p:txBody>
          <a:bodyPr rtlCol="0" anchor="ctr"/>
          <a:lstStyle>
            <a:defPPr>
              <a:defRPr lang="es-ES"/>
            </a:defPPr>
          </a:lstStyle>
          <a:p>
            <a:pPr marL="0" marR="0" lvl="0" indent="0" algn="ctr" defTabSz="1218987" eaLnBrk="1" fontAlgn="auto" latinLnBrk="0" hangingPunct="1">
              <a:lnSpc>
                <a:spcPct val="100000"/>
              </a:lnSpc>
              <a:spcBef>
                <a:spcPts val="0"/>
              </a:spcBef>
              <a:spcAft>
                <a:spcPts val="0"/>
              </a:spcAft>
              <a:buClrTx/>
              <a:buSzTx/>
              <a:buFontTx/>
              <a:buNone/>
              <a:tabLst/>
              <a:defRPr/>
            </a:pPr>
            <a:endParaRPr kumimoji="0" lang="es-ES" sz="2400" b="0" i="0" u="none" strike="noStrike" kern="0" cap="none" spc="0" normalizeH="0" baseline="0" noProof="0">
              <a:ln>
                <a:noFill/>
              </a:ln>
              <a:solidFill>
                <a:srgbClr val="FFFFFF"/>
              </a:solidFill>
              <a:effectLst/>
              <a:uLnTx/>
              <a:uFillTx/>
              <a:latin typeface="Corbel"/>
              <a:ea typeface="+mn-ea"/>
              <a:cs typeface="+mn-cs"/>
            </a:endParaRPr>
          </a:p>
        </p:txBody>
      </p:sp>
      <p:sp>
        <p:nvSpPr>
          <p:cNvPr id="36" name="CuadroTexto 35">
            <a:extLst>
              <a:ext uri="{FF2B5EF4-FFF2-40B4-BE49-F238E27FC236}">
                <a16:creationId xmlns:a16="http://schemas.microsoft.com/office/drawing/2014/main" id="{73ED5120-C91D-B47E-6272-9BE17ED5CD16}"/>
              </a:ext>
            </a:extLst>
          </p:cNvPr>
          <p:cNvSpPr txBox="1"/>
          <p:nvPr/>
        </p:nvSpPr>
        <p:spPr>
          <a:xfrm>
            <a:off x="7491621" y="4375591"/>
            <a:ext cx="4177948" cy="307777"/>
          </a:xfrm>
          <a:prstGeom prst="rect">
            <a:avLst/>
          </a:prstGeom>
          <a:noFill/>
        </p:spPr>
        <p:txBody>
          <a:bodyPr wrap="square">
            <a:spAutoFit/>
          </a:bodyPr>
          <a:lstStyle/>
          <a:p>
            <a:pPr marL="369888" lvl="2" indent="-285750">
              <a:buClr>
                <a:schemeClr val="bg1"/>
              </a:buClr>
              <a:buFont typeface="Wingdings" panose="05000000000000000000" pitchFamily="2" charset="2"/>
              <a:buChar char="§"/>
            </a:pPr>
            <a:r>
              <a:rPr lang="es-ES" sz="1400" b="1">
                <a:solidFill>
                  <a:schemeClr val="bg1"/>
                </a:solidFill>
                <a:latin typeface="Bradley Hand ITC" panose="03070402050302030203" pitchFamily="66" charset="0"/>
                <a:ea typeface="Open Sans" panose="020B0606030504020204" pitchFamily="34" charset="0"/>
                <a:cs typeface="Cavolini" panose="020B0502040204020203" pitchFamily="66" charset="0"/>
              </a:rPr>
              <a:t>Resultado del recálculo de liquidaciones</a:t>
            </a:r>
          </a:p>
        </p:txBody>
      </p:sp>
      <p:sp>
        <p:nvSpPr>
          <p:cNvPr id="35" name="Rectángulo 34">
            <a:extLst>
              <a:ext uri="{FF2B5EF4-FFF2-40B4-BE49-F238E27FC236}">
                <a16:creationId xmlns:a16="http://schemas.microsoft.com/office/drawing/2014/main" id="{CD163A4E-C806-9FC5-F250-9810663A9F72}"/>
              </a:ext>
              <a:ext uri="{C183D7F6-B498-43B3-948B-1728B52AA6E4}">
                <adec:decorative xmlns:adec="http://schemas.microsoft.com/office/drawing/2017/decorative" val="1"/>
              </a:ext>
            </a:extLst>
          </p:cNvPr>
          <p:cNvSpPr/>
          <p:nvPr/>
        </p:nvSpPr>
        <p:spPr>
          <a:xfrm>
            <a:off x="7474730" y="1956280"/>
            <a:ext cx="4290354" cy="1000672"/>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38" name="CuadroTexto 37">
            <a:extLst>
              <a:ext uri="{FF2B5EF4-FFF2-40B4-BE49-F238E27FC236}">
                <a16:creationId xmlns:a16="http://schemas.microsoft.com/office/drawing/2014/main" id="{796256A4-BDDA-5CCD-0684-5366A9B48147}"/>
              </a:ext>
            </a:extLst>
          </p:cNvPr>
          <p:cNvSpPr txBox="1"/>
          <p:nvPr/>
        </p:nvSpPr>
        <p:spPr>
          <a:xfrm>
            <a:off x="7491621" y="2012124"/>
            <a:ext cx="4013548" cy="954107"/>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lvl="2"/>
            <a:r>
              <a:rPr lang="es-ES"/>
              <a:t>Título</a:t>
            </a:r>
          </a:p>
          <a:p>
            <a:pPr lvl="2"/>
            <a:r>
              <a:rPr lang="es-ES"/>
              <a:t>Año de la regularización</a:t>
            </a:r>
          </a:p>
          <a:p>
            <a:pPr lvl="2"/>
            <a:r>
              <a:rPr lang="es-ES"/>
              <a:t>Régimen</a:t>
            </a:r>
          </a:p>
          <a:p>
            <a:pPr lvl="2"/>
            <a:r>
              <a:rPr lang="es-ES"/>
              <a:t>Identificación del autónomo/a</a:t>
            </a:r>
          </a:p>
        </p:txBody>
      </p:sp>
      <p:sp>
        <p:nvSpPr>
          <p:cNvPr id="39" name="Abrir llave 38">
            <a:extLst>
              <a:ext uri="{FF2B5EF4-FFF2-40B4-BE49-F238E27FC236}">
                <a16:creationId xmlns:a16="http://schemas.microsoft.com/office/drawing/2014/main" id="{B3F9C82B-7F22-A8E5-0BEC-D3E2557ACBB1}"/>
              </a:ext>
            </a:extLst>
          </p:cNvPr>
          <p:cNvSpPr/>
          <p:nvPr/>
        </p:nvSpPr>
        <p:spPr>
          <a:xfrm flipH="1">
            <a:off x="6810622" y="1971855"/>
            <a:ext cx="664683" cy="1003777"/>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3" name="Abrir llave 42">
            <a:extLst>
              <a:ext uri="{FF2B5EF4-FFF2-40B4-BE49-F238E27FC236}">
                <a16:creationId xmlns:a16="http://schemas.microsoft.com/office/drawing/2014/main" id="{CE6CFB39-8E41-D457-F0DC-A96BDB26F74A}"/>
              </a:ext>
            </a:extLst>
          </p:cNvPr>
          <p:cNvSpPr/>
          <p:nvPr/>
        </p:nvSpPr>
        <p:spPr>
          <a:xfrm flipH="1">
            <a:off x="6686899" y="4310431"/>
            <a:ext cx="890531" cy="396463"/>
          </a:xfrm>
          <a:prstGeom prst="leftBrace">
            <a:avLst>
              <a:gd name="adj1" fmla="val 0"/>
              <a:gd name="adj2" fmla="val 52646"/>
            </a:avLst>
          </a:prstGeom>
          <a:noFill/>
          <a:ln w="19050">
            <a:solidFill>
              <a:srgbClr val="D73A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4" name="Abrir llave 43">
            <a:extLst>
              <a:ext uri="{FF2B5EF4-FFF2-40B4-BE49-F238E27FC236}">
                <a16:creationId xmlns:a16="http://schemas.microsoft.com/office/drawing/2014/main" id="{D427F060-56EC-549F-5218-0D59716C996A}"/>
              </a:ext>
            </a:extLst>
          </p:cNvPr>
          <p:cNvSpPr/>
          <p:nvPr/>
        </p:nvSpPr>
        <p:spPr>
          <a:xfrm flipH="1">
            <a:off x="6808522" y="5070020"/>
            <a:ext cx="674649" cy="878490"/>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Abrir llave 44">
            <a:extLst>
              <a:ext uri="{FF2B5EF4-FFF2-40B4-BE49-F238E27FC236}">
                <a16:creationId xmlns:a16="http://schemas.microsoft.com/office/drawing/2014/main" id="{BD5F1B97-AA56-D11B-2697-F413798C70FD}"/>
              </a:ext>
            </a:extLst>
          </p:cNvPr>
          <p:cNvSpPr/>
          <p:nvPr/>
        </p:nvSpPr>
        <p:spPr>
          <a:xfrm flipH="1">
            <a:off x="6808523" y="3090072"/>
            <a:ext cx="683094" cy="470488"/>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6" name="Abrir llave 45">
            <a:extLst>
              <a:ext uri="{FF2B5EF4-FFF2-40B4-BE49-F238E27FC236}">
                <a16:creationId xmlns:a16="http://schemas.microsoft.com/office/drawing/2014/main" id="{5D55A72F-2855-6378-FEB7-A5594C690AF3}"/>
              </a:ext>
            </a:extLst>
          </p:cNvPr>
          <p:cNvSpPr/>
          <p:nvPr/>
        </p:nvSpPr>
        <p:spPr>
          <a:xfrm flipH="1">
            <a:off x="6828911" y="3706578"/>
            <a:ext cx="645039" cy="365581"/>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54" name="Title 1">
            <a:extLst>
              <a:ext uri="{FF2B5EF4-FFF2-40B4-BE49-F238E27FC236}">
                <a16:creationId xmlns:a16="http://schemas.microsoft.com/office/drawing/2014/main" id="{F5A0FD1D-10D9-94E2-FD73-461042446AAF}"/>
              </a:ext>
            </a:extLst>
          </p:cNvPr>
          <p:cNvSpPr txBox="1">
            <a:spLocks/>
          </p:cNvSpPr>
          <p:nvPr/>
        </p:nvSpPr>
        <p:spPr>
          <a:xfrm>
            <a:off x="1018049" y="694446"/>
            <a:ext cx="8868093" cy="553998"/>
          </a:xfrm>
          <a:prstGeom prst="rect">
            <a:avLst/>
          </a:prstGeom>
        </p:spPr>
        <p:txBody>
          <a:bodyPr vert="horz" lIns="91440" tIns="45720" rIns="91440" bIns="45720" rtlCol="0" anchor="ctr">
            <a:normAutofit fontScale="97500"/>
          </a:bodyPr>
          <a:lstStyle>
            <a:defPPr>
              <a:defRPr lang="en-US"/>
            </a:defPPr>
            <a:lvl1pPr marR="0" lvl="0" indent="0" fontAlgn="auto">
              <a:lnSpc>
                <a:spcPct val="90000"/>
              </a:lnSpc>
              <a:spcBef>
                <a:spcPct val="0"/>
              </a:spcBef>
              <a:spcAft>
                <a:spcPts val="0"/>
              </a:spcAft>
              <a:buClrTx/>
              <a:buSzTx/>
              <a:buFontTx/>
              <a:buNone/>
              <a:tabLst/>
              <a:defRPr sz="2800">
                <a:solidFill>
                  <a:schemeClr val="accent3"/>
                </a:solidFill>
                <a:latin typeface="Calibri" panose="020F0502020204030204"/>
                <a:ea typeface="+mj-ea"/>
                <a:cs typeface="+mj-cs"/>
              </a:defRPr>
            </a:lvl1pPr>
          </a:lstStyle>
          <a:p>
            <a:r>
              <a:rPr lang="es-ES"/>
              <a:t>Bloques de información. Anexos</a:t>
            </a:r>
          </a:p>
        </p:txBody>
      </p:sp>
      <p:grpSp>
        <p:nvGrpSpPr>
          <p:cNvPr id="56" name="Grupo 55">
            <a:extLst>
              <a:ext uri="{FF2B5EF4-FFF2-40B4-BE49-F238E27FC236}">
                <a16:creationId xmlns:a16="http://schemas.microsoft.com/office/drawing/2014/main" id="{02E694AE-FD5B-1821-4D48-9FF86B4A897B}"/>
              </a:ext>
            </a:extLst>
          </p:cNvPr>
          <p:cNvGrpSpPr/>
          <p:nvPr/>
        </p:nvGrpSpPr>
        <p:grpSpPr>
          <a:xfrm>
            <a:off x="347477" y="1087444"/>
            <a:ext cx="395989" cy="395989"/>
            <a:chOff x="5777011" y="3820484"/>
            <a:chExt cx="554072" cy="554072"/>
          </a:xfrm>
          <a:solidFill>
            <a:schemeClr val="accent6">
              <a:lumMod val="60000"/>
              <a:lumOff val="40000"/>
            </a:schemeClr>
          </a:solidFill>
        </p:grpSpPr>
        <p:sp>
          <p:nvSpPr>
            <p:cNvPr id="57" name="Freeform: Shape 7">
              <a:extLst>
                <a:ext uri="{FF2B5EF4-FFF2-40B4-BE49-F238E27FC236}">
                  <a16:creationId xmlns:a16="http://schemas.microsoft.com/office/drawing/2014/main" id="{F01C8D13-AC3D-CC20-7D7D-7DA54558A6DB}"/>
                </a:ext>
              </a:extLst>
            </p:cNvPr>
            <p:cNvSpPr/>
            <p:nvPr/>
          </p:nvSpPr>
          <p:spPr>
            <a:xfrm>
              <a:off x="6036732" y="3993631"/>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8" name="Freeform: Shape 8">
              <a:extLst>
                <a:ext uri="{FF2B5EF4-FFF2-40B4-BE49-F238E27FC236}">
                  <a16:creationId xmlns:a16="http://schemas.microsoft.com/office/drawing/2014/main" id="{82193717-B8E9-092E-D8CA-C48499E22094}"/>
                </a:ext>
              </a:extLst>
            </p:cNvPr>
            <p:cNvSpPr/>
            <p:nvPr/>
          </p:nvSpPr>
          <p:spPr>
            <a:xfrm>
              <a:off x="6036732" y="4036917"/>
              <a:ext cx="21643" cy="21643"/>
            </a:xfrm>
            <a:custGeom>
              <a:avLst/>
              <a:gdLst>
                <a:gd name="connsiteX0" fmla="*/ 8930 w 17859"/>
                <a:gd name="connsiteY0" fmla="*/ 17859 h 17859"/>
                <a:gd name="connsiteX1" fmla="*/ 17859 w 17859"/>
                <a:gd name="connsiteY1" fmla="*/ 8930 h 17859"/>
                <a:gd name="connsiteX2" fmla="*/ 8930 w 17859"/>
                <a:gd name="connsiteY2" fmla="*/ 0 h 17859"/>
                <a:gd name="connsiteX3" fmla="*/ 0 w 17859"/>
                <a:gd name="connsiteY3" fmla="*/ 8930 h 17859"/>
                <a:gd name="connsiteX4" fmla="*/ 8930 w 17859"/>
                <a:gd name="connsiteY4" fmla="*/ 17859 h 178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859" h="17859">
                  <a:moveTo>
                    <a:pt x="8930" y="17859"/>
                  </a:moveTo>
                  <a:cubicBezTo>
                    <a:pt x="13859" y="17859"/>
                    <a:pt x="17859" y="13859"/>
                    <a:pt x="17859" y="8930"/>
                  </a:cubicBezTo>
                  <a:cubicBezTo>
                    <a:pt x="17859" y="4000"/>
                    <a:pt x="13859" y="0"/>
                    <a:pt x="8930" y="0"/>
                  </a:cubicBezTo>
                  <a:cubicBezTo>
                    <a:pt x="4000" y="0"/>
                    <a:pt x="0" y="4000"/>
                    <a:pt x="0" y="8930"/>
                  </a:cubicBezTo>
                  <a:cubicBezTo>
                    <a:pt x="0" y="13859"/>
                    <a:pt x="4000"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59" name="Freeform: Shape 9">
              <a:extLst>
                <a:ext uri="{FF2B5EF4-FFF2-40B4-BE49-F238E27FC236}">
                  <a16:creationId xmlns:a16="http://schemas.microsoft.com/office/drawing/2014/main" id="{F0C651E5-1322-7081-4DD5-08CB6A37ECEC}"/>
                </a:ext>
              </a:extLst>
            </p:cNvPr>
            <p:cNvSpPr/>
            <p:nvPr/>
          </p:nvSpPr>
          <p:spPr>
            <a:xfrm>
              <a:off x="5777011" y="3820484"/>
              <a:ext cx="554072" cy="554072"/>
            </a:xfrm>
            <a:custGeom>
              <a:avLst/>
              <a:gdLst>
                <a:gd name="connsiteX0" fmla="*/ 454584 w 457200"/>
                <a:gd name="connsiteY0" fmla="*/ 91913 h 457200"/>
                <a:gd name="connsiteX1" fmla="*/ 365287 w 457200"/>
                <a:gd name="connsiteY1" fmla="*/ 2616 h 457200"/>
                <a:gd name="connsiteX2" fmla="*/ 358973 w 457200"/>
                <a:gd name="connsiteY2" fmla="*/ 0 h 457200"/>
                <a:gd name="connsiteX3" fmla="*/ 133945 w 457200"/>
                <a:gd name="connsiteY3" fmla="*/ 0 h 457200"/>
                <a:gd name="connsiteX4" fmla="*/ 107156 w 457200"/>
                <a:gd name="connsiteY4" fmla="*/ 26789 h 457200"/>
                <a:gd name="connsiteX5" fmla="*/ 107156 w 457200"/>
                <a:gd name="connsiteY5" fmla="*/ 53990 h 457200"/>
                <a:gd name="connsiteX6" fmla="*/ 98227 w 457200"/>
                <a:gd name="connsiteY6" fmla="*/ 53578 h 457200"/>
                <a:gd name="connsiteX7" fmla="*/ 0 w 457200"/>
                <a:gd name="connsiteY7" fmla="*/ 151805 h 457200"/>
                <a:gd name="connsiteX8" fmla="*/ 98227 w 457200"/>
                <a:gd name="connsiteY8" fmla="*/ 250031 h 457200"/>
                <a:gd name="connsiteX9" fmla="*/ 107156 w 457200"/>
                <a:gd name="connsiteY9" fmla="*/ 249620 h 457200"/>
                <a:gd name="connsiteX10" fmla="*/ 107156 w 457200"/>
                <a:gd name="connsiteY10" fmla="*/ 430411 h 457200"/>
                <a:gd name="connsiteX11" fmla="*/ 133945 w 457200"/>
                <a:gd name="connsiteY11" fmla="*/ 457200 h 457200"/>
                <a:gd name="connsiteX12" fmla="*/ 430411 w 457200"/>
                <a:gd name="connsiteY12" fmla="*/ 457200 h 457200"/>
                <a:gd name="connsiteX13" fmla="*/ 457200 w 457200"/>
                <a:gd name="connsiteY13" fmla="*/ 430411 h 457200"/>
                <a:gd name="connsiteX14" fmla="*/ 457200 w 457200"/>
                <a:gd name="connsiteY14" fmla="*/ 98227 h 457200"/>
                <a:gd name="connsiteX15" fmla="*/ 454584 w 457200"/>
                <a:gd name="connsiteY15" fmla="*/ 91913 h 457200"/>
                <a:gd name="connsiteX16" fmla="*/ 367903 w 457200"/>
                <a:gd name="connsiteY16" fmla="*/ 30486 h 457200"/>
                <a:gd name="connsiteX17" fmla="*/ 426713 w 457200"/>
                <a:gd name="connsiteY17" fmla="*/ 89297 h 457200"/>
                <a:gd name="connsiteX18" fmla="*/ 367903 w 457200"/>
                <a:gd name="connsiteY18" fmla="*/ 89297 h 457200"/>
                <a:gd name="connsiteX19" fmla="*/ 107156 w 457200"/>
                <a:gd name="connsiteY19" fmla="*/ 71936 h 457200"/>
                <a:gd name="connsiteX20" fmla="*/ 178078 w 457200"/>
                <a:gd name="connsiteY20" fmla="*/ 142875 h 457200"/>
                <a:gd name="connsiteX21" fmla="*/ 107156 w 457200"/>
                <a:gd name="connsiteY21" fmla="*/ 142875 h 457200"/>
                <a:gd name="connsiteX22" fmla="*/ 17859 w 457200"/>
                <a:gd name="connsiteY22" fmla="*/ 151805 h 457200"/>
                <a:gd name="connsiteX23" fmla="*/ 89297 w 457200"/>
                <a:gd name="connsiteY23" fmla="*/ 71936 h 457200"/>
                <a:gd name="connsiteX24" fmla="*/ 89297 w 457200"/>
                <a:gd name="connsiteY24" fmla="*/ 151805 h 457200"/>
                <a:gd name="connsiteX25" fmla="*/ 98227 w 457200"/>
                <a:gd name="connsiteY25" fmla="*/ 160724 h 457200"/>
                <a:gd name="connsiteX26" fmla="*/ 178078 w 457200"/>
                <a:gd name="connsiteY26" fmla="*/ 160724 h 457200"/>
                <a:gd name="connsiteX27" fmla="*/ 98227 w 457200"/>
                <a:gd name="connsiteY27" fmla="*/ 232172 h 457200"/>
                <a:gd name="connsiteX28" fmla="*/ 17859 w 457200"/>
                <a:gd name="connsiteY28" fmla="*/ 151805 h 457200"/>
                <a:gd name="connsiteX29" fmla="*/ 430411 w 457200"/>
                <a:gd name="connsiteY29" fmla="*/ 439341 h 457200"/>
                <a:gd name="connsiteX30" fmla="*/ 133945 w 457200"/>
                <a:gd name="connsiteY30" fmla="*/ 439341 h 457200"/>
                <a:gd name="connsiteX31" fmla="*/ 125016 w 457200"/>
                <a:gd name="connsiteY31" fmla="*/ 430411 h 457200"/>
                <a:gd name="connsiteX32" fmla="*/ 125016 w 457200"/>
                <a:gd name="connsiteY32" fmla="*/ 246313 h 457200"/>
                <a:gd name="connsiteX33" fmla="*/ 196453 w 457200"/>
                <a:gd name="connsiteY33" fmla="*/ 151805 h 457200"/>
                <a:gd name="connsiteX34" fmla="*/ 125016 w 457200"/>
                <a:gd name="connsiteY34" fmla="*/ 57297 h 457200"/>
                <a:gd name="connsiteX35" fmla="*/ 125016 w 457200"/>
                <a:gd name="connsiteY35" fmla="*/ 26789 h 457200"/>
                <a:gd name="connsiteX36" fmla="*/ 133945 w 457200"/>
                <a:gd name="connsiteY36" fmla="*/ 17859 h 457200"/>
                <a:gd name="connsiteX37" fmla="*/ 350044 w 457200"/>
                <a:gd name="connsiteY37" fmla="*/ 17859 h 457200"/>
                <a:gd name="connsiteX38" fmla="*/ 350044 w 457200"/>
                <a:gd name="connsiteY38" fmla="*/ 98227 h 457200"/>
                <a:gd name="connsiteX39" fmla="*/ 358973 w 457200"/>
                <a:gd name="connsiteY39" fmla="*/ 107156 h 457200"/>
                <a:gd name="connsiteX40" fmla="*/ 439341 w 457200"/>
                <a:gd name="connsiteY40" fmla="*/ 107156 h 457200"/>
                <a:gd name="connsiteX41" fmla="*/ 439341 w 457200"/>
                <a:gd name="connsiteY41" fmla="*/ 430411 h 457200"/>
                <a:gd name="connsiteX42" fmla="*/ 430411 w 457200"/>
                <a:gd name="connsiteY42" fmla="*/ 439341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457200" h="457200">
                  <a:moveTo>
                    <a:pt x="454584" y="91913"/>
                  </a:moveTo>
                  <a:lnTo>
                    <a:pt x="365287" y="2616"/>
                  </a:lnTo>
                  <a:cubicBezTo>
                    <a:pt x="363707" y="1032"/>
                    <a:pt x="361411" y="0"/>
                    <a:pt x="358973" y="0"/>
                  </a:cubicBezTo>
                  <a:lnTo>
                    <a:pt x="133945" y="0"/>
                  </a:lnTo>
                  <a:cubicBezTo>
                    <a:pt x="119173" y="0"/>
                    <a:pt x="107156" y="12017"/>
                    <a:pt x="107156" y="26789"/>
                  </a:cubicBezTo>
                  <a:lnTo>
                    <a:pt x="107156" y="53990"/>
                  </a:lnTo>
                  <a:cubicBezTo>
                    <a:pt x="104192" y="53721"/>
                    <a:pt x="101209" y="53578"/>
                    <a:pt x="98227" y="53578"/>
                  </a:cubicBezTo>
                  <a:cubicBezTo>
                    <a:pt x="44066" y="53578"/>
                    <a:pt x="0" y="97644"/>
                    <a:pt x="0" y="151805"/>
                  </a:cubicBezTo>
                  <a:cubicBezTo>
                    <a:pt x="0" y="205965"/>
                    <a:pt x="44066" y="250031"/>
                    <a:pt x="98227" y="250031"/>
                  </a:cubicBezTo>
                  <a:cubicBezTo>
                    <a:pt x="101209" y="250031"/>
                    <a:pt x="104192" y="249888"/>
                    <a:pt x="107156" y="249620"/>
                  </a:cubicBezTo>
                  <a:lnTo>
                    <a:pt x="107156" y="430411"/>
                  </a:lnTo>
                  <a:cubicBezTo>
                    <a:pt x="107156" y="445183"/>
                    <a:pt x="119173" y="457200"/>
                    <a:pt x="133945" y="457200"/>
                  </a:cubicBezTo>
                  <a:lnTo>
                    <a:pt x="430411" y="457200"/>
                  </a:lnTo>
                  <a:cubicBezTo>
                    <a:pt x="445183" y="457200"/>
                    <a:pt x="457200" y="445183"/>
                    <a:pt x="457200" y="430411"/>
                  </a:cubicBezTo>
                  <a:lnTo>
                    <a:pt x="457200" y="98227"/>
                  </a:lnTo>
                  <a:cubicBezTo>
                    <a:pt x="457200" y="95789"/>
                    <a:pt x="456185" y="93514"/>
                    <a:pt x="454584" y="91913"/>
                  </a:cubicBezTo>
                  <a:close/>
                  <a:moveTo>
                    <a:pt x="367903" y="30486"/>
                  </a:moveTo>
                  <a:lnTo>
                    <a:pt x="426713" y="89297"/>
                  </a:lnTo>
                  <a:lnTo>
                    <a:pt x="367903" y="89297"/>
                  </a:lnTo>
                  <a:close/>
                  <a:moveTo>
                    <a:pt x="107156" y="71936"/>
                  </a:moveTo>
                  <a:cubicBezTo>
                    <a:pt x="144864" y="76098"/>
                    <a:pt x="173955" y="106162"/>
                    <a:pt x="178078" y="142875"/>
                  </a:cubicBezTo>
                  <a:lnTo>
                    <a:pt x="107156" y="142875"/>
                  </a:lnTo>
                  <a:close/>
                  <a:moveTo>
                    <a:pt x="17859" y="151805"/>
                  </a:moveTo>
                  <a:cubicBezTo>
                    <a:pt x="17859" y="110508"/>
                    <a:pt x="49169" y="76394"/>
                    <a:pt x="89297" y="71936"/>
                  </a:cubicBezTo>
                  <a:lnTo>
                    <a:pt x="89297" y="151805"/>
                  </a:lnTo>
                  <a:cubicBezTo>
                    <a:pt x="89297" y="156737"/>
                    <a:pt x="93295" y="160724"/>
                    <a:pt x="98227" y="160724"/>
                  </a:cubicBezTo>
                  <a:lnTo>
                    <a:pt x="178078" y="160724"/>
                  </a:lnTo>
                  <a:cubicBezTo>
                    <a:pt x="173591" y="200671"/>
                    <a:pt x="139795" y="232172"/>
                    <a:pt x="98227" y="232172"/>
                  </a:cubicBezTo>
                  <a:cubicBezTo>
                    <a:pt x="53913" y="232172"/>
                    <a:pt x="17859" y="196118"/>
                    <a:pt x="17859" y="151805"/>
                  </a:cubicBezTo>
                  <a:close/>
                  <a:moveTo>
                    <a:pt x="430411" y="439341"/>
                  </a:moveTo>
                  <a:lnTo>
                    <a:pt x="133945" y="439341"/>
                  </a:lnTo>
                  <a:cubicBezTo>
                    <a:pt x="129020" y="439341"/>
                    <a:pt x="125016" y="435337"/>
                    <a:pt x="125016" y="430411"/>
                  </a:cubicBezTo>
                  <a:lnTo>
                    <a:pt x="125016" y="246313"/>
                  </a:lnTo>
                  <a:cubicBezTo>
                    <a:pt x="166817" y="234481"/>
                    <a:pt x="196453" y="195867"/>
                    <a:pt x="196453" y="151805"/>
                  </a:cubicBezTo>
                  <a:cubicBezTo>
                    <a:pt x="196453" y="107742"/>
                    <a:pt x="166817" y="69128"/>
                    <a:pt x="125016" y="57297"/>
                  </a:cubicBezTo>
                  <a:lnTo>
                    <a:pt x="125016" y="26789"/>
                  </a:lnTo>
                  <a:cubicBezTo>
                    <a:pt x="125016" y="21864"/>
                    <a:pt x="129020" y="17859"/>
                    <a:pt x="133945" y="17859"/>
                  </a:cubicBezTo>
                  <a:lnTo>
                    <a:pt x="350044" y="17859"/>
                  </a:lnTo>
                  <a:lnTo>
                    <a:pt x="350044" y="98227"/>
                  </a:lnTo>
                  <a:cubicBezTo>
                    <a:pt x="350044" y="103158"/>
                    <a:pt x="354042" y="107156"/>
                    <a:pt x="358973" y="107156"/>
                  </a:cubicBezTo>
                  <a:lnTo>
                    <a:pt x="439341" y="107156"/>
                  </a:lnTo>
                  <a:lnTo>
                    <a:pt x="439341" y="430411"/>
                  </a:lnTo>
                  <a:cubicBezTo>
                    <a:pt x="439341" y="435337"/>
                    <a:pt x="435337" y="439341"/>
                    <a:pt x="430411" y="439341"/>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0" name="Freeform: Shape 10">
              <a:extLst>
                <a:ext uri="{FF2B5EF4-FFF2-40B4-BE49-F238E27FC236}">
                  <a16:creationId xmlns:a16="http://schemas.microsoft.com/office/drawing/2014/main" id="{FF804A0F-19E0-3850-4F0D-5AC10DC9C637}"/>
                </a:ext>
              </a:extLst>
            </p:cNvPr>
            <p:cNvSpPr/>
            <p:nvPr/>
          </p:nvSpPr>
          <p:spPr>
            <a:xfrm>
              <a:off x="6043225" y="3885414"/>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7"/>
                    <a:pt x="108516" y="0"/>
                    <a:pt x="103584" y="0"/>
                  </a:cubicBezTo>
                  <a:lnTo>
                    <a:pt x="8930" y="0"/>
                  </a:lnTo>
                  <a:cubicBezTo>
                    <a:pt x="3998" y="0"/>
                    <a:pt x="0" y="3997"/>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1" name="Freeform: Shape 11">
              <a:extLst>
                <a:ext uri="{FF2B5EF4-FFF2-40B4-BE49-F238E27FC236}">
                  <a16:creationId xmlns:a16="http://schemas.microsoft.com/office/drawing/2014/main" id="{6C5BD5C3-883F-2EFE-06F9-8ABAFFAB8BDA}"/>
                </a:ext>
              </a:extLst>
            </p:cNvPr>
            <p:cNvSpPr/>
            <p:nvPr/>
          </p:nvSpPr>
          <p:spPr>
            <a:xfrm>
              <a:off x="6043225" y="3928700"/>
              <a:ext cx="136354" cy="21643"/>
            </a:xfrm>
            <a:custGeom>
              <a:avLst/>
              <a:gdLst>
                <a:gd name="connsiteX0" fmla="*/ 8930 w 112514"/>
                <a:gd name="connsiteY0" fmla="*/ 17859 h 17859"/>
                <a:gd name="connsiteX1" fmla="*/ 103584 w 112514"/>
                <a:gd name="connsiteY1" fmla="*/ 17859 h 17859"/>
                <a:gd name="connsiteX2" fmla="*/ 112514 w 112514"/>
                <a:gd name="connsiteY2" fmla="*/ 8930 h 17859"/>
                <a:gd name="connsiteX3" fmla="*/ 103584 w 112514"/>
                <a:gd name="connsiteY3" fmla="*/ 0 h 17859"/>
                <a:gd name="connsiteX4" fmla="*/ 8930 w 112514"/>
                <a:gd name="connsiteY4" fmla="*/ 0 h 17859"/>
                <a:gd name="connsiteX5" fmla="*/ 0 w 112514"/>
                <a:gd name="connsiteY5" fmla="*/ 8930 h 17859"/>
                <a:gd name="connsiteX6" fmla="*/ 8930 w 112514"/>
                <a:gd name="connsiteY6" fmla="*/ 17859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514" h="17859">
                  <a:moveTo>
                    <a:pt x="8930" y="17859"/>
                  </a:moveTo>
                  <a:lnTo>
                    <a:pt x="103584" y="17859"/>
                  </a:lnTo>
                  <a:cubicBezTo>
                    <a:pt x="108516" y="17859"/>
                    <a:pt x="112514" y="13862"/>
                    <a:pt x="112514" y="8930"/>
                  </a:cubicBezTo>
                  <a:cubicBezTo>
                    <a:pt x="112514" y="3998"/>
                    <a:pt x="108516" y="0"/>
                    <a:pt x="103584" y="0"/>
                  </a:cubicBezTo>
                  <a:lnTo>
                    <a:pt x="8930" y="0"/>
                  </a:lnTo>
                  <a:cubicBezTo>
                    <a:pt x="3998" y="0"/>
                    <a:pt x="0" y="3998"/>
                    <a:pt x="0" y="8930"/>
                  </a:cubicBezTo>
                  <a:cubicBezTo>
                    <a:pt x="0" y="13862"/>
                    <a:pt x="3998" y="17859"/>
                    <a:pt x="8930" y="1785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2" name="Freeform: Shape 12">
              <a:extLst>
                <a:ext uri="{FF2B5EF4-FFF2-40B4-BE49-F238E27FC236}">
                  <a16:creationId xmlns:a16="http://schemas.microsoft.com/office/drawing/2014/main" id="{690241A2-D07F-C00A-8109-013A65A9FB53}"/>
                </a:ext>
              </a:extLst>
            </p:cNvPr>
            <p:cNvSpPr/>
            <p:nvPr/>
          </p:nvSpPr>
          <p:spPr>
            <a:xfrm>
              <a:off x="5820297" y="3993632"/>
              <a:ext cx="86573" cy="86573"/>
            </a:xfrm>
            <a:custGeom>
              <a:avLst/>
              <a:gdLst>
                <a:gd name="connsiteX0" fmla="*/ 62508 w 71437"/>
                <a:gd name="connsiteY0" fmla="*/ 53578 h 71437"/>
                <a:gd name="connsiteX1" fmla="*/ 17859 w 71437"/>
                <a:gd name="connsiteY1" fmla="*/ 8930 h 71437"/>
                <a:gd name="connsiteX2" fmla="*/ 8930 w 71437"/>
                <a:gd name="connsiteY2" fmla="*/ 0 h 71437"/>
                <a:gd name="connsiteX3" fmla="*/ 0 w 71437"/>
                <a:gd name="connsiteY3" fmla="*/ 8930 h 71437"/>
                <a:gd name="connsiteX4" fmla="*/ 62508 w 71437"/>
                <a:gd name="connsiteY4" fmla="*/ 71438 h 71437"/>
                <a:gd name="connsiteX5" fmla="*/ 71438 w 71437"/>
                <a:gd name="connsiteY5" fmla="*/ 62508 h 71437"/>
                <a:gd name="connsiteX6" fmla="*/ 62508 w 71437"/>
                <a:gd name="connsiteY6" fmla="*/ 53578 h 714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437" h="71437">
                  <a:moveTo>
                    <a:pt x="62508" y="53578"/>
                  </a:moveTo>
                  <a:cubicBezTo>
                    <a:pt x="37888" y="53578"/>
                    <a:pt x="17859" y="33549"/>
                    <a:pt x="17859" y="8930"/>
                  </a:cubicBezTo>
                  <a:cubicBezTo>
                    <a:pt x="17859" y="3998"/>
                    <a:pt x="13862" y="0"/>
                    <a:pt x="8930" y="0"/>
                  </a:cubicBezTo>
                  <a:cubicBezTo>
                    <a:pt x="3997" y="0"/>
                    <a:pt x="0" y="3998"/>
                    <a:pt x="0" y="8930"/>
                  </a:cubicBezTo>
                  <a:cubicBezTo>
                    <a:pt x="0" y="43397"/>
                    <a:pt x="28041" y="71438"/>
                    <a:pt x="62508" y="71438"/>
                  </a:cubicBezTo>
                  <a:cubicBezTo>
                    <a:pt x="67440" y="71438"/>
                    <a:pt x="71438" y="67440"/>
                    <a:pt x="71438" y="62508"/>
                  </a:cubicBezTo>
                  <a:cubicBezTo>
                    <a:pt x="71438" y="57576"/>
                    <a:pt x="67440" y="53578"/>
                    <a:pt x="62508" y="53578"/>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63" name="Freeform: Shape 13">
              <a:extLst>
                <a:ext uri="{FF2B5EF4-FFF2-40B4-BE49-F238E27FC236}">
                  <a16:creationId xmlns:a16="http://schemas.microsoft.com/office/drawing/2014/main" id="{BE911B7A-689A-4896-CBC6-AA58A0F53303}"/>
                </a:ext>
              </a:extLst>
            </p:cNvPr>
            <p:cNvSpPr/>
            <p:nvPr/>
          </p:nvSpPr>
          <p:spPr>
            <a:xfrm>
              <a:off x="5950158" y="4108341"/>
              <a:ext cx="334391" cy="194790"/>
            </a:xfrm>
            <a:custGeom>
              <a:avLst/>
              <a:gdLst>
                <a:gd name="connsiteX0" fmla="*/ 249138 w 275927"/>
                <a:gd name="connsiteY0" fmla="*/ 0 h 160734"/>
                <a:gd name="connsiteX1" fmla="*/ 222349 w 275927"/>
                <a:gd name="connsiteY1" fmla="*/ 26789 h 160734"/>
                <a:gd name="connsiteX2" fmla="*/ 226926 w 275927"/>
                <a:gd name="connsiteY2" fmla="*/ 41750 h 160734"/>
                <a:gd name="connsiteX3" fmla="*/ 164917 w 275927"/>
                <a:gd name="connsiteY3" fmla="*/ 108304 h 160734"/>
                <a:gd name="connsiteX4" fmla="*/ 157163 w 275927"/>
                <a:gd name="connsiteY4" fmla="*/ 107156 h 160734"/>
                <a:gd name="connsiteX5" fmla="*/ 146401 w 275927"/>
                <a:gd name="connsiteY5" fmla="*/ 109407 h 160734"/>
                <a:gd name="connsiteX6" fmla="*/ 118472 w 275927"/>
                <a:gd name="connsiteY6" fmla="*/ 74783 h 160734"/>
                <a:gd name="connsiteX7" fmla="*/ 121444 w 275927"/>
                <a:gd name="connsiteY7" fmla="*/ 62508 h 160734"/>
                <a:gd name="connsiteX8" fmla="*/ 94655 w 275927"/>
                <a:gd name="connsiteY8" fmla="*/ 35719 h 160734"/>
                <a:gd name="connsiteX9" fmla="*/ 67866 w 275927"/>
                <a:gd name="connsiteY9" fmla="*/ 62508 h 160734"/>
                <a:gd name="connsiteX10" fmla="*/ 70614 w 275927"/>
                <a:gd name="connsiteY10" fmla="*/ 74336 h 160734"/>
                <a:gd name="connsiteX11" fmla="*/ 38052 w 275927"/>
                <a:gd name="connsiteY11" fmla="*/ 109630 h 160734"/>
                <a:gd name="connsiteX12" fmla="*/ 26789 w 275927"/>
                <a:gd name="connsiteY12" fmla="*/ 107156 h 160734"/>
                <a:gd name="connsiteX13" fmla="*/ 0 w 275927"/>
                <a:gd name="connsiteY13" fmla="*/ 133945 h 160734"/>
                <a:gd name="connsiteX14" fmla="*/ 26789 w 275927"/>
                <a:gd name="connsiteY14" fmla="*/ 160734 h 160734"/>
                <a:gd name="connsiteX15" fmla="*/ 53578 w 275927"/>
                <a:gd name="connsiteY15" fmla="*/ 133945 h 160734"/>
                <a:gd name="connsiteX16" fmla="*/ 50830 w 275927"/>
                <a:gd name="connsiteY16" fmla="*/ 122117 h 160734"/>
                <a:gd name="connsiteX17" fmla="*/ 83392 w 275927"/>
                <a:gd name="connsiteY17" fmla="*/ 86823 h 160734"/>
                <a:gd name="connsiteX18" fmla="*/ 94655 w 275927"/>
                <a:gd name="connsiteY18" fmla="*/ 89297 h 160734"/>
                <a:gd name="connsiteX19" fmla="*/ 105416 w 275927"/>
                <a:gd name="connsiteY19" fmla="*/ 87047 h 160734"/>
                <a:gd name="connsiteX20" fmla="*/ 133345 w 275927"/>
                <a:gd name="connsiteY20" fmla="*/ 121671 h 160734"/>
                <a:gd name="connsiteX21" fmla="*/ 130373 w 275927"/>
                <a:gd name="connsiteY21" fmla="*/ 133945 h 160734"/>
                <a:gd name="connsiteX22" fmla="*/ 157163 w 275927"/>
                <a:gd name="connsiteY22" fmla="*/ 160734 h 160734"/>
                <a:gd name="connsiteX23" fmla="*/ 183952 w 275927"/>
                <a:gd name="connsiteY23" fmla="*/ 133945 h 160734"/>
                <a:gd name="connsiteX24" fmla="*/ 179375 w 275927"/>
                <a:gd name="connsiteY24" fmla="*/ 118985 h 160734"/>
                <a:gd name="connsiteX25" fmla="*/ 241384 w 275927"/>
                <a:gd name="connsiteY25" fmla="*/ 52431 h 160734"/>
                <a:gd name="connsiteX26" fmla="*/ 249138 w 275927"/>
                <a:gd name="connsiteY26" fmla="*/ 53578 h 160734"/>
                <a:gd name="connsiteX27" fmla="*/ 275927 w 275927"/>
                <a:gd name="connsiteY27" fmla="*/ 26789 h 160734"/>
                <a:gd name="connsiteX28" fmla="*/ 249138 w 275927"/>
                <a:gd name="connsiteY28" fmla="*/ 0 h 160734"/>
                <a:gd name="connsiteX29" fmla="*/ 26789 w 275927"/>
                <a:gd name="connsiteY29" fmla="*/ 142875 h 160734"/>
                <a:gd name="connsiteX30" fmla="*/ 17859 w 275927"/>
                <a:gd name="connsiteY30" fmla="*/ 133945 h 160734"/>
                <a:gd name="connsiteX31" fmla="*/ 26789 w 275927"/>
                <a:gd name="connsiteY31" fmla="*/ 125016 h 160734"/>
                <a:gd name="connsiteX32" fmla="*/ 35719 w 275927"/>
                <a:gd name="connsiteY32" fmla="*/ 133945 h 160734"/>
                <a:gd name="connsiteX33" fmla="*/ 26789 w 275927"/>
                <a:gd name="connsiteY33" fmla="*/ 142875 h 160734"/>
                <a:gd name="connsiteX34" fmla="*/ 85725 w 275927"/>
                <a:gd name="connsiteY34" fmla="*/ 62508 h 160734"/>
                <a:gd name="connsiteX35" fmla="*/ 94655 w 275927"/>
                <a:gd name="connsiteY35" fmla="*/ 53578 h 160734"/>
                <a:gd name="connsiteX36" fmla="*/ 103584 w 275927"/>
                <a:gd name="connsiteY36" fmla="*/ 62508 h 160734"/>
                <a:gd name="connsiteX37" fmla="*/ 94655 w 275927"/>
                <a:gd name="connsiteY37" fmla="*/ 71438 h 160734"/>
                <a:gd name="connsiteX38" fmla="*/ 85725 w 275927"/>
                <a:gd name="connsiteY38" fmla="*/ 62508 h 160734"/>
                <a:gd name="connsiteX39" fmla="*/ 157163 w 275927"/>
                <a:gd name="connsiteY39" fmla="*/ 142875 h 160734"/>
                <a:gd name="connsiteX40" fmla="*/ 148233 w 275927"/>
                <a:gd name="connsiteY40" fmla="*/ 133945 h 160734"/>
                <a:gd name="connsiteX41" fmla="*/ 157163 w 275927"/>
                <a:gd name="connsiteY41" fmla="*/ 125016 h 160734"/>
                <a:gd name="connsiteX42" fmla="*/ 166092 w 275927"/>
                <a:gd name="connsiteY42" fmla="*/ 133945 h 160734"/>
                <a:gd name="connsiteX43" fmla="*/ 157163 w 275927"/>
                <a:gd name="connsiteY43" fmla="*/ 142875 h 160734"/>
                <a:gd name="connsiteX44" fmla="*/ 249138 w 275927"/>
                <a:gd name="connsiteY44" fmla="*/ 35719 h 160734"/>
                <a:gd name="connsiteX45" fmla="*/ 240209 w 275927"/>
                <a:gd name="connsiteY45" fmla="*/ 26789 h 160734"/>
                <a:gd name="connsiteX46" fmla="*/ 249138 w 275927"/>
                <a:gd name="connsiteY46" fmla="*/ 17859 h 160734"/>
                <a:gd name="connsiteX47" fmla="*/ 258068 w 275927"/>
                <a:gd name="connsiteY47" fmla="*/ 26789 h 160734"/>
                <a:gd name="connsiteX48" fmla="*/ 249138 w 275927"/>
                <a:gd name="connsiteY48" fmla="*/ 35719 h 1607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275927" h="160734">
                  <a:moveTo>
                    <a:pt x="249138" y="0"/>
                  </a:moveTo>
                  <a:cubicBezTo>
                    <a:pt x="234366" y="0"/>
                    <a:pt x="222349" y="12017"/>
                    <a:pt x="222349" y="26789"/>
                  </a:cubicBezTo>
                  <a:cubicBezTo>
                    <a:pt x="222349" y="32325"/>
                    <a:pt x="224038" y="37477"/>
                    <a:pt x="226926" y="41750"/>
                  </a:cubicBezTo>
                  <a:lnTo>
                    <a:pt x="164917" y="108304"/>
                  </a:lnTo>
                  <a:cubicBezTo>
                    <a:pt x="162461" y="107561"/>
                    <a:pt x="159859" y="107156"/>
                    <a:pt x="157163" y="107156"/>
                  </a:cubicBezTo>
                  <a:cubicBezTo>
                    <a:pt x="153395" y="107156"/>
                    <a:pt x="149750" y="107938"/>
                    <a:pt x="146401" y="109407"/>
                  </a:cubicBezTo>
                  <a:lnTo>
                    <a:pt x="118472" y="74783"/>
                  </a:lnTo>
                  <a:cubicBezTo>
                    <a:pt x="120411" y="71033"/>
                    <a:pt x="121444" y="66850"/>
                    <a:pt x="121444" y="62508"/>
                  </a:cubicBezTo>
                  <a:cubicBezTo>
                    <a:pt x="121444" y="47735"/>
                    <a:pt x="109427" y="35719"/>
                    <a:pt x="94655" y="35719"/>
                  </a:cubicBezTo>
                  <a:cubicBezTo>
                    <a:pt x="79882" y="35719"/>
                    <a:pt x="67866" y="47735"/>
                    <a:pt x="67866" y="62508"/>
                  </a:cubicBezTo>
                  <a:cubicBezTo>
                    <a:pt x="67866" y="66680"/>
                    <a:pt x="68821" y="70702"/>
                    <a:pt x="70614" y="74336"/>
                  </a:cubicBezTo>
                  <a:lnTo>
                    <a:pt x="38052" y="109630"/>
                  </a:lnTo>
                  <a:cubicBezTo>
                    <a:pt x="34568" y="108011"/>
                    <a:pt x="30745" y="107156"/>
                    <a:pt x="26789" y="107156"/>
                  </a:cubicBezTo>
                  <a:cubicBezTo>
                    <a:pt x="12017" y="107156"/>
                    <a:pt x="0" y="119173"/>
                    <a:pt x="0" y="133945"/>
                  </a:cubicBezTo>
                  <a:cubicBezTo>
                    <a:pt x="0" y="148718"/>
                    <a:pt x="12017" y="160734"/>
                    <a:pt x="26789" y="160734"/>
                  </a:cubicBezTo>
                  <a:cubicBezTo>
                    <a:pt x="41561" y="160734"/>
                    <a:pt x="53578" y="148718"/>
                    <a:pt x="53578" y="133945"/>
                  </a:cubicBezTo>
                  <a:cubicBezTo>
                    <a:pt x="53578" y="129773"/>
                    <a:pt x="52626" y="125751"/>
                    <a:pt x="50830" y="122117"/>
                  </a:cubicBezTo>
                  <a:lnTo>
                    <a:pt x="83392" y="86823"/>
                  </a:lnTo>
                  <a:cubicBezTo>
                    <a:pt x="86876" y="88442"/>
                    <a:pt x="90699" y="89297"/>
                    <a:pt x="94655" y="89297"/>
                  </a:cubicBezTo>
                  <a:cubicBezTo>
                    <a:pt x="98422" y="89297"/>
                    <a:pt x="102067" y="88516"/>
                    <a:pt x="105416" y="87047"/>
                  </a:cubicBezTo>
                  <a:lnTo>
                    <a:pt x="133345" y="121671"/>
                  </a:lnTo>
                  <a:cubicBezTo>
                    <a:pt x="131406" y="125420"/>
                    <a:pt x="130373" y="129603"/>
                    <a:pt x="130373" y="133945"/>
                  </a:cubicBezTo>
                  <a:cubicBezTo>
                    <a:pt x="130373" y="148718"/>
                    <a:pt x="142390" y="160734"/>
                    <a:pt x="157163" y="160734"/>
                  </a:cubicBezTo>
                  <a:cubicBezTo>
                    <a:pt x="171935" y="160734"/>
                    <a:pt x="183952" y="148718"/>
                    <a:pt x="183952" y="133945"/>
                  </a:cubicBezTo>
                  <a:cubicBezTo>
                    <a:pt x="183952" y="128410"/>
                    <a:pt x="182263" y="123257"/>
                    <a:pt x="179375" y="118985"/>
                  </a:cubicBezTo>
                  <a:lnTo>
                    <a:pt x="241384" y="52431"/>
                  </a:lnTo>
                  <a:cubicBezTo>
                    <a:pt x="243839" y="53174"/>
                    <a:pt x="246442" y="53578"/>
                    <a:pt x="249138" y="53578"/>
                  </a:cubicBezTo>
                  <a:cubicBezTo>
                    <a:pt x="263911" y="53578"/>
                    <a:pt x="275927" y="41561"/>
                    <a:pt x="275927" y="26789"/>
                  </a:cubicBezTo>
                  <a:cubicBezTo>
                    <a:pt x="275927" y="12017"/>
                    <a:pt x="263911" y="0"/>
                    <a:pt x="249138" y="0"/>
                  </a:cubicBezTo>
                  <a:close/>
                  <a:moveTo>
                    <a:pt x="26789" y="142875"/>
                  </a:moveTo>
                  <a:cubicBezTo>
                    <a:pt x="21863" y="142875"/>
                    <a:pt x="17859" y="138871"/>
                    <a:pt x="17859" y="133945"/>
                  </a:cubicBezTo>
                  <a:cubicBezTo>
                    <a:pt x="17859" y="129020"/>
                    <a:pt x="21863" y="125016"/>
                    <a:pt x="26789" y="125016"/>
                  </a:cubicBezTo>
                  <a:cubicBezTo>
                    <a:pt x="31718" y="125016"/>
                    <a:pt x="35719" y="129013"/>
                    <a:pt x="35719" y="133945"/>
                  </a:cubicBezTo>
                  <a:cubicBezTo>
                    <a:pt x="35719" y="138871"/>
                    <a:pt x="31715" y="142875"/>
                    <a:pt x="26789" y="142875"/>
                  </a:cubicBezTo>
                  <a:close/>
                  <a:moveTo>
                    <a:pt x="85725" y="62508"/>
                  </a:moveTo>
                  <a:cubicBezTo>
                    <a:pt x="85725" y="57582"/>
                    <a:pt x="89729" y="53578"/>
                    <a:pt x="94655" y="53578"/>
                  </a:cubicBezTo>
                  <a:cubicBezTo>
                    <a:pt x="99580" y="53578"/>
                    <a:pt x="103584" y="57582"/>
                    <a:pt x="103584" y="62508"/>
                  </a:cubicBezTo>
                  <a:cubicBezTo>
                    <a:pt x="103584" y="67437"/>
                    <a:pt x="99587" y="71438"/>
                    <a:pt x="94655" y="71438"/>
                  </a:cubicBezTo>
                  <a:cubicBezTo>
                    <a:pt x="89723" y="71438"/>
                    <a:pt x="85725" y="67437"/>
                    <a:pt x="85725" y="62508"/>
                  </a:cubicBezTo>
                  <a:close/>
                  <a:moveTo>
                    <a:pt x="157163" y="142875"/>
                  </a:moveTo>
                  <a:cubicBezTo>
                    <a:pt x="152237" y="142875"/>
                    <a:pt x="148233" y="138871"/>
                    <a:pt x="148233" y="133945"/>
                  </a:cubicBezTo>
                  <a:cubicBezTo>
                    <a:pt x="148233" y="129016"/>
                    <a:pt x="152231" y="125016"/>
                    <a:pt x="157163" y="125016"/>
                  </a:cubicBezTo>
                  <a:cubicBezTo>
                    <a:pt x="162088" y="125016"/>
                    <a:pt x="166092" y="129020"/>
                    <a:pt x="166092" y="133945"/>
                  </a:cubicBezTo>
                  <a:cubicBezTo>
                    <a:pt x="166092" y="138871"/>
                    <a:pt x="162088" y="142875"/>
                    <a:pt x="157163" y="142875"/>
                  </a:cubicBezTo>
                  <a:close/>
                  <a:moveTo>
                    <a:pt x="249138" y="35719"/>
                  </a:moveTo>
                  <a:cubicBezTo>
                    <a:pt x="244213" y="35719"/>
                    <a:pt x="240209" y="31715"/>
                    <a:pt x="240209" y="26789"/>
                  </a:cubicBezTo>
                  <a:cubicBezTo>
                    <a:pt x="240209" y="21863"/>
                    <a:pt x="244213" y="17859"/>
                    <a:pt x="249138" y="17859"/>
                  </a:cubicBezTo>
                  <a:cubicBezTo>
                    <a:pt x="254064" y="17859"/>
                    <a:pt x="258068" y="21863"/>
                    <a:pt x="258068" y="26789"/>
                  </a:cubicBezTo>
                  <a:cubicBezTo>
                    <a:pt x="258068" y="31715"/>
                    <a:pt x="254064" y="35719"/>
                    <a:pt x="249138" y="35719"/>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8" name="Freeform: Shape 14">
              <a:extLst>
                <a:ext uri="{FF2B5EF4-FFF2-40B4-BE49-F238E27FC236}">
                  <a16:creationId xmlns:a16="http://schemas.microsoft.com/office/drawing/2014/main" id="{F5BAA648-5F16-32A0-D57A-191A08E41209}"/>
                </a:ext>
              </a:extLst>
            </p:cNvPr>
            <p:cNvSpPr/>
            <p:nvPr/>
          </p:nvSpPr>
          <p:spPr>
            <a:xfrm>
              <a:off x="6080019" y="3993631"/>
              <a:ext cx="186133" cy="21643"/>
            </a:xfrm>
            <a:custGeom>
              <a:avLst/>
              <a:gdLst>
                <a:gd name="connsiteX0" fmla="*/ 0 w 153590"/>
                <a:gd name="connsiteY0" fmla="*/ 8930 h 17859"/>
                <a:gd name="connsiteX1" fmla="*/ 8930 w 153590"/>
                <a:gd name="connsiteY1" fmla="*/ 17859 h 17859"/>
                <a:gd name="connsiteX2" fmla="*/ 144661 w 153590"/>
                <a:gd name="connsiteY2" fmla="*/ 17859 h 17859"/>
                <a:gd name="connsiteX3" fmla="*/ 153591 w 153590"/>
                <a:gd name="connsiteY3" fmla="*/ 8930 h 17859"/>
                <a:gd name="connsiteX4" fmla="*/ 144661 w 153590"/>
                <a:gd name="connsiteY4" fmla="*/ 0 h 17859"/>
                <a:gd name="connsiteX5" fmla="*/ 8930 w 153590"/>
                <a:gd name="connsiteY5" fmla="*/ 0 h 17859"/>
                <a:gd name="connsiteX6" fmla="*/ 0 w 153590"/>
                <a:gd name="connsiteY6" fmla="*/ 893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0" y="8930"/>
                  </a:moveTo>
                  <a:cubicBezTo>
                    <a:pt x="0" y="13862"/>
                    <a:pt x="3998" y="17859"/>
                    <a:pt x="8930" y="17859"/>
                  </a:cubicBezTo>
                  <a:lnTo>
                    <a:pt x="144661" y="17859"/>
                  </a:lnTo>
                  <a:cubicBezTo>
                    <a:pt x="149593" y="17859"/>
                    <a:pt x="153591" y="13862"/>
                    <a:pt x="153591" y="8930"/>
                  </a:cubicBezTo>
                  <a:cubicBezTo>
                    <a:pt x="153591" y="3998"/>
                    <a:pt x="149593" y="0"/>
                    <a:pt x="144661" y="0"/>
                  </a:cubicBezTo>
                  <a:lnTo>
                    <a:pt x="8930" y="0"/>
                  </a:lnTo>
                  <a:cubicBezTo>
                    <a:pt x="3998" y="0"/>
                    <a:pt x="0" y="3998"/>
                    <a:pt x="0" y="893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
          <p:nvSpPr>
            <p:cNvPr id="129" name="Freeform: Shape 15">
              <a:extLst>
                <a:ext uri="{FF2B5EF4-FFF2-40B4-BE49-F238E27FC236}">
                  <a16:creationId xmlns:a16="http://schemas.microsoft.com/office/drawing/2014/main" id="{793EA159-53E0-24F3-3338-EFEAE4CC5D53}"/>
                </a:ext>
              </a:extLst>
            </p:cNvPr>
            <p:cNvSpPr/>
            <p:nvPr/>
          </p:nvSpPr>
          <p:spPr>
            <a:xfrm>
              <a:off x="6080019" y="4036917"/>
              <a:ext cx="186133" cy="21643"/>
            </a:xfrm>
            <a:custGeom>
              <a:avLst/>
              <a:gdLst>
                <a:gd name="connsiteX0" fmla="*/ 144661 w 153590"/>
                <a:gd name="connsiteY0" fmla="*/ 0 h 17859"/>
                <a:gd name="connsiteX1" fmla="*/ 8930 w 153590"/>
                <a:gd name="connsiteY1" fmla="*/ 0 h 17859"/>
                <a:gd name="connsiteX2" fmla="*/ 0 w 153590"/>
                <a:gd name="connsiteY2" fmla="*/ 8930 h 17859"/>
                <a:gd name="connsiteX3" fmla="*/ 8930 w 153590"/>
                <a:gd name="connsiteY3" fmla="*/ 17859 h 17859"/>
                <a:gd name="connsiteX4" fmla="*/ 144661 w 153590"/>
                <a:gd name="connsiteY4" fmla="*/ 17859 h 17859"/>
                <a:gd name="connsiteX5" fmla="*/ 153591 w 153590"/>
                <a:gd name="connsiteY5" fmla="*/ 8930 h 17859"/>
                <a:gd name="connsiteX6" fmla="*/ 144661 w 153590"/>
                <a:gd name="connsiteY6" fmla="*/ 0 h 17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53590" h="17859">
                  <a:moveTo>
                    <a:pt x="144661" y="0"/>
                  </a:moveTo>
                  <a:lnTo>
                    <a:pt x="8930" y="0"/>
                  </a:lnTo>
                  <a:cubicBezTo>
                    <a:pt x="3998" y="0"/>
                    <a:pt x="0" y="3998"/>
                    <a:pt x="0" y="8930"/>
                  </a:cubicBezTo>
                  <a:cubicBezTo>
                    <a:pt x="0" y="13862"/>
                    <a:pt x="3998" y="17859"/>
                    <a:pt x="8930" y="17859"/>
                  </a:cubicBezTo>
                  <a:lnTo>
                    <a:pt x="144661" y="17859"/>
                  </a:lnTo>
                  <a:cubicBezTo>
                    <a:pt x="149593" y="17859"/>
                    <a:pt x="153591" y="13862"/>
                    <a:pt x="153591" y="8930"/>
                  </a:cubicBezTo>
                  <a:cubicBezTo>
                    <a:pt x="153591" y="3998"/>
                    <a:pt x="149593" y="0"/>
                    <a:pt x="144661" y="0"/>
                  </a:cubicBezTo>
                  <a:close/>
                </a:path>
              </a:pathLst>
            </a:custGeom>
            <a:grpFill/>
            <a:ln w="893"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grpSp>
      <p:grpSp>
        <p:nvGrpSpPr>
          <p:cNvPr id="3" name="Grupo 2">
            <a:extLst>
              <a:ext uri="{FF2B5EF4-FFF2-40B4-BE49-F238E27FC236}">
                <a16:creationId xmlns:a16="http://schemas.microsoft.com/office/drawing/2014/main" id="{AA0C7546-B291-8B0F-8129-28C7FFC0E522}"/>
              </a:ext>
            </a:extLst>
          </p:cNvPr>
          <p:cNvGrpSpPr/>
          <p:nvPr/>
        </p:nvGrpSpPr>
        <p:grpSpPr>
          <a:xfrm>
            <a:off x="83315" y="100378"/>
            <a:ext cx="11312995" cy="630845"/>
            <a:chOff x="83315" y="100378"/>
            <a:chExt cx="11312995" cy="630845"/>
          </a:xfrm>
        </p:grpSpPr>
        <p:sp>
          <p:nvSpPr>
            <p:cNvPr id="4" name="Graphic 10">
              <a:extLst>
                <a:ext uri="{FF2B5EF4-FFF2-40B4-BE49-F238E27FC236}">
                  <a16:creationId xmlns:a16="http://schemas.microsoft.com/office/drawing/2014/main" id="{35C4BC88-F85F-1278-DF04-2483094B7BAD}"/>
                </a:ext>
              </a:extLst>
            </p:cNvPr>
            <p:cNvSpPr/>
            <p:nvPr/>
          </p:nvSpPr>
          <p:spPr>
            <a:xfrm>
              <a:off x="83315" y="100378"/>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 name="TextBox 12">
              <a:extLst>
                <a:ext uri="{FF2B5EF4-FFF2-40B4-BE49-F238E27FC236}">
                  <a16:creationId xmlns:a16="http://schemas.microsoft.com/office/drawing/2014/main" id="{51515E80-A580-D78A-AC06-78766E716695}"/>
                </a:ext>
              </a:extLst>
            </p:cNvPr>
            <p:cNvSpPr txBox="1"/>
            <p:nvPr/>
          </p:nvSpPr>
          <p:spPr>
            <a:xfrm>
              <a:off x="807867" y="270047"/>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pPr>
                <a:spcBef>
                  <a:spcPts val="600"/>
                </a:spcBef>
              </a:pPr>
              <a:r>
                <a:rPr lang="es-ES" sz="2000">
                  <a:solidFill>
                    <a:schemeClr val="accent1"/>
                  </a:solidFill>
                  <a:latin typeface="+mj-lt"/>
                </a:rPr>
                <a:t>Bloques de información de los documentos</a:t>
              </a:r>
            </a:p>
          </p:txBody>
        </p:sp>
        <p:sp>
          <p:nvSpPr>
            <p:cNvPr id="27" name="TextBox 38">
              <a:extLst>
                <a:ext uri="{FF2B5EF4-FFF2-40B4-BE49-F238E27FC236}">
                  <a16:creationId xmlns:a16="http://schemas.microsoft.com/office/drawing/2014/main" id="{1A27C712-B7DD-61D3-CC16-BD9D249B7359}"/>
                </a:ext>
              </a:extLst>
            </p:cNvPr>
            <p:cNvSpPr txBox="1"/>
            <p:nvPr/>
          </p:nvSpPr>
          <p:spPr>
            <a:xfrm>
              <a:off x="156634" y="321020"/>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3.5</a:t>
              </a:r>
            </a:p>
          </p:txBody>
        </p:sp>
      </p:grpSp>
      <p:sp>
        <p:nvSpPr>
          <p:cNvPr id="9" name="!!CoverSlideFooterText">
            <a:extLst>
              <a:ext uri="{FF2B5EF4-FFF2-40B4-BE49-F238E27FC236}">
                <a16:creationId xmlns:a16="http://schemas.microsoft.com/office/drawing/2014/main" id="{7AD91D89-C8D9-9E33-A591-39A2141F2A93}"/>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12" name="!!CoverSlideFooterText">
            <a:extLst>
              <a:ext uri="{FF2B5EF4-FFF2-40B4-BE49-F238E27FC236}">
                <a16:creationId xmlns:a16="http://schemas.microsoft.com/office/drawing/2014/main" id="{E1B89A22-8E49-D7D1-5BFB-DA49B45671F2}"/>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088357821"/>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2" name="Grupo 61">
            <a:extLst>
              <a:ext uri="{FF2B5EF4-FFF2-40B4-BE49-F238E27FC236}">
                <a16:creationId xmlns:a16="http://schemas.microsoft.com/office/drawing/2014/main" id="{2AD7CE10-C45F-BA8F-7AF4-40B57312B179}"/>
              </a:ext>
            </a:extLst>
          </p:cNvPr>
          <p:cNvGrpSpPr/>
          <p:nvPr/>
        </p:nvGrpSpPr>
        <p:grpSpPr>
          <a:xfrm>
            <a:off x="101977" y="91047"/>
            <a:ext cx="11499276" cy="808838"/>
            <a:chOff x="101977" y="91047"/>
            <a:chExt cx="11499276" cy="808838"/>
          </a:xfrm>
        </p:grpSpPr>
        <p:sp>
          <p:nvSpPr>
            <p:cNvPr id="63" name="TextBox 12">
              <a:extLst>
                <a:ext uri="{FF2B5EF4-FFF2-40B4-BE49-F238E27FC236}">
                  <a16:creationId xmlns:a16="http://schemas.microsoft.com/office/drawing/2014/main" id="{232A2B9B-3750-4ED2-B835-40DEEFBBBA6B}"/>
                </a:ext>
              </a:extLst>
            </p:cNvPr>
            <p:cNvSpPr txBox="1"/>
            <p:nvPr/>
          </p:nvSpPr>
          <p:spPr>
            <a:xfrm>
              <a:off x="1012810" y="308151"/>
              <a:ext cx="10588443" cy="353943"/>
            </a:xfrm>
            <a:prstGeom prst="rect">
              <a:avLst/>
            </a:prstGeom>
            <a:noFill/>
          </p:spPr>
          <p:txBody>
            <a:bodyPr wrap="square" rtlCol="0">
              <a:spAutoFit/>
            </a:bodyPr>
            <a:lstStyle>
              <a:defPPr>
                <a:defRPr lang="en-US"/>
              </a:defPPr>
              <a:lvl1pPr marR="0" lvl="0" indent="0" defTabSz="1218987" fontAlgn="auto">
                <a:lnSpc>
                  <a:spcPct val="85000"/>
                </a:lnSpc>
                <a:spcBef>
                  <a:spcPts val="0"/>
                </a:spcBef>
                <a:spcAft>
                  <a:spcPts val="600"/>
                </a:spcAft>
                <a:buClrTx/>
                <a:buSzTx/>
                <a:buFontTx/>
                <a:buNone/>
                <a:tabLst/>
                <a:defRPr kumimoji="0" sz="2000" b="0" i="0" u="none" strike="noStrike" cap="none" spc="0" normalizeH="0" baseline="0">
                  <a:ln>
                    <a:noFill/>
                  </a:ln>
                  <a:solidFill>
                    <a:schemeClr val="accent1"/>
                  </a:solidFill>
                  <a:effectLst/>
                  <a:uLnTx/>
                  <a:uFillTx/>
                </a:defRPr>
              </a:lvl1pPr>
            </a:lstStyle>
            <a:p>
              <a:r>
                <a:rPr lang="es-ES">
                  <a:latin typeface="+mj-lt"/>
                </a:rPr>
                <a:t>¿Qué vamos a ver en este apartado?</a:t>
              </a:r>
            </a:p>
          </p:txBody>
        </p:sp>
        <p:sp>
          <p:nvSpPr>
            <p:cNvPr id="66" name="Graphic 15">
              <a:extLst>
                <a:ext uri="{FF2B5EF4-FFF2-40B4-BE49-F238E27FC236}">
                  <a16:creationId xmlns:a16="http://schemas.microsoft.com/office/drawing/2014/main" id="{82A9A692-AA4B-F01F-D1C7-F4A91B22D022}"/>
                </a:ext>
              </a:extLst>
            </p:cNvPr>
            <p:cNvSpPr/>
            <p:nvPr/>
          </p:nvSpPr>
          <p:spPr>
            <a:xfrm>
              <a:off x="526291" y="705598"/>
              <a:ext cx="3131309" cy="145308"/>
            </a:xfrm>
            <a:custGeom>
              <a:avLst/>
              <a:gdLst>
                <a:gd name="connsiteX0" fmla="*/ 0 w 1969960"/>
                <a:gd name="connsiteY0" fmla="*/ 165259 h 165258"/>
                <a:gd name="connsiteX1" fmla="*/ 314039 w 1969960"/>
                <a:gd name="connsiteY1" fmla="*/ 165259 h 165258"/>
                <a:gd name="connsiteX2" fmla="*/ 408623 w 1969960"/>
                <a:gd name="connsiteY2" fmla="*/ 106870 h 165258"/>
                <a:gd name="connsiteX3" fmla="*/ 432911 w 1969960"/>
                <a:gd name="connsiteY3" fmla="*/ 58388 h 165258"/>
                <a:gd name="connsiteX4" fmla="*/ 527495 w 1969960"/>
                <a:gd name="connsiteY4" fmla="*/ 0 h 165258"/>
                <a:gd name="connsiteX5" fmla="*/ 1969961 w 1969960"/>
                <a:gd name="connsiteY5" fmla="*/ 0 h 165258"/>
                <a:gd name="connsiteX0" fmla="*/ 0 w 2823401"/>
                <a:gd name="connsiteY0" fmla="*/ 165259 h 165259"/>
                <a:gd name="connsiteX1" fmla="*/ 314039 w 2823401"/>
                <a:gd name="connsiteY1" fmla="*/ 165259 h 165259"/>
                <a:gd name="connsiteX2" fmla="*/ 408623 w 2823401"/>
                <a:gd name="connsiteY2" fmla="*/ 106870 h 165259"/>
                <a:gd name="connsiteX3" fmla="*/ 432911 w 2823401"/>
                <a:gd name="connsiteY3" fmla="*/ 58388 h 165259"/>
                <a:gd name="connsiteX4" fmla="*/ 527495 w 2823401"/>
                <a:gd name="connsiteY4" fmla="*/ 0 h 165259"/>
                <a:gd name="connsiteX5" fmla="*/ 2823401 w 2823401"/>
                <a:gd name="connsiteY5" fmla="*/ 0 h 1652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23401" h="165259">
                  <a:moveTo>
                    <a:pt x="0" y="165259"/>
                  </a:moveTo>
                  <a:lnTo>
                    <a:pt x="314039" y="165259"/>
                  </a:lnTo>
                  <a:cubicBezTo>
                    <a:pt x="354044" y="165259"/>
                    <a:pt x="390716" y="142685"/>
                    <a:pt x="408623" y="106870"/>
                  </a:cubicBezTo>
                  <a:lnTo>
                    <a:pt x="432911" y="58388"/>
                  </a:lnTo>
                  <a:cubicBezTo>
                    <a:pt x="450818" y="22574"/>
                    <a:pt x="487394" y="0"/>
                    <a:pt x="527495" y="0"/>
                  </a:cubicBezTo>
                  <a:lnTo>
                    <a:pt x="2823401" y="0"/>
                  </a:lnTo>
                </a:path>
              </a:pathLst>
            </a:custGeom>
            <a:solidFill>
              <a:schemeClr val="accent2"/>
            </a:solidFill>
            <a:ln w="12700" cap="flat">
              <a:solidFill>
                <a:schemeClr val="bg1">
                  <a:lumMod val="85000"/>
                </a:schemeClr>
              </a:solidFill>
              <a:prstDash val="solid"/>
              <a:miter/>
            </a:ln>
          </p:spPr>
          <p:txBody>
            <a:bodyPr rtlCol="0" anchor="ctr"/>
            <a:lstStyle/>
            <a:p>
              <a:endParaRPr lang="en-US"/>
            </a:p>
          </p:txBody>
        </p:sp>
        <p:sp>
          <p:nvSpPr>
            <p:cNvPr id="69" name="Graphic 10">
              <a:extLst>
                <a:ext uri="{FF2B5EF4-FFF2-40B4-BE49-F238E27FC236}">
                  <a16:creationId xmlns:a16="http://schemas.microsoft.com/office/drawing/2014/main" id="{FB93D86C-2E87-65E3-2C29-96458ABC40ED}"/>
                </a:ext>
              </a:extLst>
            </p:cNvPr>
            <p:cNvSpPr/>
            <p:nvPr/>
          </p:nvSpPr>
          <p:spPr>
            <a:xfrm>
              <a:off x="101977" y="91047"/>
              <a:ext cx="912986" cy="808838"/>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grpSp>
      <p:sp>
        <p:nvSpPr>
          <p:cNvPr id="5" name="Marcador de número de diapositiva 414">
            <a:extLst>
              <a:ext uri="{FF2B5EF4-FFF2-40B4-BE49-F238E27FC236}">
                <a16:creationId xmlns:a16="http://schemas.microsoft.com/office/drawing/2014/main" id="{B6164689-DDD7-B030-4A17-F873C5752DB8}"/>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91</a:t>
            </a:fld>
            <a:endParaRPr lang="es-ES"/>
          </a:p>
        </p:txBody>
      </p:sp>
      <p:sp>
        <p:nvSpPr>
          <p:cNvPr id="2" name="Marcador de texto 36">
            <a:extLst>
              <a:ext uri="{FF2B5EF4-FFF2-40B4-BE49-F238E27FC236}">
                <a16:creationId xmlns:a16="http://schemas.microsoft.com/office/drawing/2014/main" id="{5E71E98F-8861-9822-D645-900506479A24}"/>
              </a:ext>
            </a:extLst>
          </p:cNvPr>
          <p:cNvSpPr txBox="1">
            <a:spLocks/>
          </p:cNvSpPr>
          <p:nvPr/>
        </p:nvSpPr>
        <p:spPr>
          <a:xfrm>
            <a:off x="4313736" y="2598912"/>
            <a:ext cx="7145555" cy="990752"/>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3600" b="0" i="0" u="none" strike="noStrike" kern="1200" cap="none" spc="0" normalizeH="0" baseline="0" noProof="0">
                <a:ln>
                  <a:noFill/>
                </a:ln>
                <a:solidFill>
                  <a:srgbClr val="D73A2C"/>
                </a:solidFill>
                <a:effectLst/>
                <a:uLnTx/>
                <a:uFillTx/>
                <a:ea typeface="+mn-ea"/>
                <a:cs typeface="Arial"/>
              </a:rPr>
              <a:t>Servicios de información y consulta</a:t>
            </a:r>
            <a:endParaRPr kumimoji="0" lang="es-ES" sz="4800" b="0" i="0" u="none" strike="noStrike" kern="1200" cap="none" spc="0" normalizeH="0" baseline="0" noProof="0">
              <a:ln>
                <a:noFill/>
              </a:ln>
              <a:solidFill>
                <a:srgbClr val="D73A2C"/>
              </a:solidFill>
              <a:effectLst/>
              <a:uLnTx/>
              <a:uFillTx/>
              <a:ea typeface="+mn-ea"/>
              <a:cs typeface="Arial"/>
            </a:endParaRPr>
          </a:p>
        </p:txBody>
      </p:sp>
      <p:sp>
        <p:nvSpPr>
          <p:cNvPr id="7" name="Freeform: Shape 22">
            <a:extLst>
              <a:ext uri="{FF2B5EF4-FFF2-40B4-BE49-F238E27FC236}">
                <a16:creationId xmlns:a16="http://schemas.microsoft.com/office/drawing/2014/main" id="{5C81E68E-65D8-2789-489C-EE2C41AB1388}"/>
              </a:ext>
            </a:extLst>
          </p:cNvPr>
          <p:cNvSpPr/>
          <p:nvPr/>
        </p:nvSpPr>
        <p:spPr>
          <a:xfrm rot="10800000">
            <a:off x="0" y="2119103"/>
            <a:ext cx="5081761" cy="4738897"/>
          </a:xfrm>
          <a:custGeom>
            <a:avLst/>
            <a:gdLst>
              <a:gd name="connsiteX0" fmla="*/ 744837 w 5081761"/>
              <a:gd name="connsiteY0" fmla="*/ 0 h 4738897"/>
              <a:gd name="connsiteX1" fmla="*/ 5081761 w 5081761"/>
              <a:gd name="connsiteY1" fmla="*/ 0 h 4738897"/>
              <a:gd name="connsiteX2" fmla="*/ 5081761 w 5081761"/>
              <a:gd name="connsiteY2" fmla="*/ 4736755 h 4738897"/>
              <a:gd name="connsiteX3" fmla="*/ 5049057 w 5081761"/>
              <a:gd name="connsiteY3" fmla="*/ 4738897 h 4738897"/>
              <a:gd name="connsiteX4" fmla="*/ 2331203 w 5081761"/>
              <a:gd name="connsiteY4" fmla="*/ 4738897 h 4738897"/>
              <a:gd name="connsiteX5" fmla="*/ 1470026 w 5081761"/>
              <a:gd name="connsiteY5" fmla="*/ 4250562 h 4738897"/>
              <a:gd name="connsiteX6" fmla="*/ 143111 w 5081761"/>
              <a:gd name="connsiteY6" fmla="*/ 2036109 h 4738897"/>
              <a:gd name="connsiteX7" fmla="*/ 143111 w 5081761"/>
              <a:gd name="connsiteY7" fmla="*/ 1004204 h 4738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081761" h="4738897">
                <a:moveTo>
                  <a:pt x="744837" y="0"/>
                </a:moveTo>
                <a:lnTo>
                  <a:pt x="5081761" y="0"/>
                </a:lnTo>
                <a:lnTo>
                  <a:pt x="5081761" y="4736755"/>
                </a:lnTo>
                <a:lnTo>
                  <a:pt x="5049057" y="4738897"/>
                </a:lnTo>
                <a:lnTo>
                  <a:pt x="2331203" y="4738897"/>
                </a:lnTo>
                <a:cubicBezTo>
                  <a:pt x="1978447" y="4738897"/>
                  <a:pt x="1652053" y="4553104"/>
                  <a:pt x="1470026" y="4250562"/>
                </a:cubicBezTo>
                <a:lnTo>
                  <a:pt x="143111" y="2036109"/>
                </a:lnTo>
                <a:cubicBezTo>
                  <a:pt x="-47704" y="1718503"/>
                  <a:pt x="-47704" y="1321810"/>
                  <a:pt x="143111" y="1004204"/>
                </a:cubicBezTo>
                <a:close/>
              </a:path>
            </a:pathLst>
          </a:custGeom>
          <a:solidFill>
            <a:schemeClr val="accent1"/>
          </a:solidFill>
          <a:ln w="0" cap="flat">
            <a:noFill/>
            <a:prstDash val="solid"/>
            <a:miter/>
          </a:ln>
        </p:spPr>
        <p:txBody>
          <a:bodyPr rtlCol="0" anchor="ctr"/>
          <a:lstStyle/>
          <a:p>
            <a:endParaRPr lang="en-US">
              <a:solidFill>
                <a:prstClr val="black"/>
              </a:solidFill>
              <a:latin typeface="Calibri" panose="020F0502020204030204"/>
            </a:endParaRPr>
          </a:p>
        </p:txBody>
      </p:sp>
      <p:sp>
        <p:nvSpPr>
          <p:cNvPr id="8" name="Marcador de texto 36">
            <a:extLst>
              <a:ext uri="{FF2B5EF4-FFF2-40B4-BE49-F238E27FC236}">
                <a16:creationId xmlns:a16="http://schemas.microsoft.com/office/drawing/2014/main" id="{57C7A9E0-275D-383F-ABFF-3381AD793DAE}"/>
              </a:ext>
            </a:extLst>
          </p:cNvPr>
          <p:cNvSpPr txBox="1">
            <a:spLocks/>
          </p:cNvSpPr>
          <p:nvPr/>
        </p:nvSpPr>
        <p:spPr>
          <a:xfrm>
            <a:off x="1053699" y="3708929"/>
            <a:ext cx="2377658" cy="1978344"/>
          </a:xfrm>
          <a:prstGeom prst="rect">
            <a:avLst/>
          </a:prstGeom>
        </p:spPr>
        <p:txBody>
          <a:bodyPr vert="horz" lIns="121899" tIns="60949" rIns="121899" bIns="60949" rtlCol="0">
            <a:noAutofit/>
          </a:bodyPr>
          <a:lstStyle>
            <a:defPPr>
              <a:defRPr lang="es-ES"/>
            </a:defPPr>
            <a:lvl1pPr marL="0" indent="0" algn="l" defTabSz="1218987" rtl="0" eaLnBrk="1" latinLnBrk="0" hangingPunct="1">
              <a:lnSpc>
                <a:spcPct val="85000"/>
              </a:lnSpc>
              <a:spcBef>
                <a:spcPts val="0"/>
              </a:spcBef>
              <a:spcAft>
                <a:spcPts val="600"/>
              </a:spcAft>
              <a:buFont typeface="Arial" pitchFamily="34" charset="0"/>
              <a:buNone/>
              <a:defRPr lang="es-ES" sz="5000" kern="1200">
                <a:solidFill>
                  <a:schemeClr val="accent1"/>
                </a:solidFill>
                <a:latin typeface="+mj-lt"/>
                <a:ea typeface="+mn-ea"/>
                <a:cs typeface="Arial"/>
              </a:defRPr>
            </a:lvl1pPr>
            <a:lvl2pPr marL="609494" indent="0" algn="l" defTabSz="1218987" rtl="0" eaLnBrk="1" latinLnBrk="0" hangingPunct="1">
              <a:lnSpc>
                <a:spcPct val="85000"/>
              </a:lnSpc>
              <a:spcBef>
                <a:spcPts val="0"/>
              </a:spcBef>
              <a:spcAft>
                <a:spcPts val="600"/>
              </a:spcAft>
              <a:buFont typeface="Arial" pitchFamily="34" charset="0"/>
              <a:buNone/>
              <a:defRPr lang="es-ES" sz="3700" kern="1200">
                <a:solidFill>
                  <a:schemeClr val="accent3">
                    <a:lumMod val="50000"/>
                  </a:schemeClr>
                </a:solidFill>
                <a:latin typeface="+mn-lt"/>
                <a:ea typeface="+mn-ea"/>
                <a:cs typeface="Arial"/>
              </a:defRPr>
            </a:lvl2pPr>
            <a:lvl3pPr marL="1218986" indent="0" algn="l" defTabSz="1218987" rtl="0" eaLnBrk="1" latinLnBrk="0" hangingPunct="1">
              <a:lnSpc>
                <a:spcPct val="85000"/>
              </a:lnSpc>
              <a:spcBef>
                <a:spcPts val="0"/>
              </a:spcBef>
              <a:spcAft>
                <a:spcPts val="600"/>
              </a:spcAft>
              <a:buFont typeface="Arial" pitchFamily="34" charset="0"/>
              <a:buNone/>
              <a:defRPr lang="es-ES" sz="3200" kern="1200">
                <a:solidFill>
                  <a:schemeClr val="accent3">
                    <a:lumMod val="50000"/>
                  </a:schemeClr>
                </a:solidFill>
                <a:latin typeface="+mn-lt"/>
                <a:ea typeface="+mn-ea"/>
                <a:cs typeface="Arial"/>
              </a:defRPr>
            </a:lvl3pPr>
            <a:lvl4pPr marL="1828480"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4pPr>
            <a:lvl5pPr marL="2437973" indent="0" algn="l" defTabSz="1218987" rtl="0" eaLnBrk="1" latinLnBrk="0" hangingPunct="1">
              <a:lnSpc>
                <a:spcPct val="85000"/>
              </a:lnSpc>
              <a:spcBef>
                <a:spcPts val="0"/>
              </a:spcBef>
              <a:spcAft>
                <a:spcPts val="600"/>
              </a:spcAft>
              <a:buFont typeface="Arial" pitchFamily="34" charset="0"/>
              <a:buNone/>
              <a:defRPr lang="es-ES" sz="2700" kern="1200">
                <a:solidFill>
                  <a:schemeClr val="accent3">
                    <a:lumMod val="50000"/>
                  </a:schemeClr>
                </a:solidFill>
                <a:latin typeface="+mn-lt"/>
                <a:ea typeface="+mn-ea"/>
                <a:cs typeface="Arial"/>
              </a:defRPr>
            </a:lvl5pPr>
            <a:lvl6pPr marL="335221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6pPr>
            <a:lvl7pPr marL="3961707"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7pPr>
            <a:lvl8pPr marL="4571200"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8pPr>
            <a:lvl9pPr marL="5180693" indent="-304747" algn="l" defTabSz="1218987" rtl="0" eaLnBrk="1" latinLnBrk="0" hangingPunct="1">
              <a:spcBef>
                <a:spcPct val="20000"/>
              </a:spcBef>
              <a:buFont typeface="Arial" pitchFamily="34" charset="0"/>
              <a:buChar char="•"/>
              <a:defRPr lang="es-ES" sz="2700" kern="1200">
                <a:solidFill>
                  <a:schemeClr val="tx1"/>
                </a:solidFill>
                <a:latin typeface="+mn-lt"/>
                <a:ea typeface="+mn-ea"/>
                <a:cs typeface="+mn-cs"/>
              </a:defRPr>
            </a:lvl9pPr>
          </a:lstStyle>
          <a:p>
            <a:pPr marL="0" marR="0" lvl="0" indent="0" algn="ctr" defTabSz="1218987" rtl="0" eaLnBrk="1" fontAlgn="auto" latinLnBrk="0" hangingPunct="1">
              <a:lnSpc>
                <a:spcPct val="85000"/>
              </a:lnSpc>
              <a:spcBef>
                <a:spcPts val="0"/>
              </a:spcBef>
              <a:spcAft>
                <a:spcPts val="600"/>
              </a:spcAft>
              <a:buClrTx/>
              <a:buSzTx/>
              <a:buFont typeface="Arial" pitchFamily="34" charset="0"/>
              <a:buNone/>
              <a:tabLst/>
              <a:defRPr/>
            </a:pPr>
            <a:r>
              <a:rPr kumimoji="0" lang="es-ES" sz="13800" b="0" i="0" u="none" strike="noStrike" kern="1200" cap="none" spc="0" normalizeH="0" baseline="0" noProof="0">
                <a:ln>
                  <a:noFill/>
                </a:ln>
                <a:solidFill>
                  <a:schemeClr val="bg1"/>
                </a:solidFill>
                <a:effectLst/>
                <a:uLnTx/>
                <a:uFillTx/>
                <a:ea typeface="+mn-ea"/>
                <a:cs typeface="Arial"/>
              </a:rPr>
              <a:t>04</a:t>
            </a:r>
          </a:p>
        </p:txBody>
      </p:sp>
      <p:cxnSp>
        <p:nvCxnSpPr>
          <p:cNvPr id="4" name="Conector recto 3">
            <a:extLst>
              <a:ext uri="{FF2B5EF4-FFF2-40B4-BE49-F238E27FC236}">
                <a16:creationId xmlns:a16="http://schemas.microsoft.com/office/drawing/2014/main" id="{CB429170-EF2A-1D06-394D-EA6D8D8FCE61}"/>
              </a:ext>
            </a:extLst>
          </p:cNvPr>
          <p:cNvCxnSpPr>
            <a:cxnSpLocks/>
          </p:cNvCxnSpPr>
          <p:nvPr/>
        </p:nvCxnSpPr>
        <p:spPr>
          <a:xfrm>
            <a:off x="5290745" y="3658902"/>
            <a:ext cx="0" cy="1476000"/>
          </a:xfrm>
          <a:prstGeom prst="line">
            <a:avLst/>
          </a:prstGeom>
          <a:noFill/>
          <a:ln w="76200" cap="flat" cmpd="sng" algn="ctr">
            <a:solidFill>
              <a:srgbClr val="D73A2C"/>
            </a:solidFill>
            <a:prstDash val="solid"/>
            <a:miter lim="800000"/>
          </a:ln>
          <a:effectLst/>
        </p:spPr>
      </p:cxnSp>
      <p:sp>
        <p:nvSpPr>
          <p:cNvPr id="6" name="Text Placeholder 5">
            <a:extLst>
              <a:ext uri="{FF2B5EF4-FFF2-40B4-BE49-F238E27FC236}">
                <a16:creationId xmlns:a16="http://schemas.microsoft.com/office/drawing/2014/main" id="{DB4DEA3A-6F66-CB02-18C4-332C6242FF68}"/>
              </a:ext>
            </a:extLst>
          </p:cNvPr>
          <p:cNvSpPr txBox="1">
            <a:spLocks/>
          </p:cNvSpPr>
          <p:nvPr/>
        </p:nvSpPr>
        <p:spPr>
          <a:xfrm>
            <a:off x="5405047" y="3703739"/>
            <a:ext cx="6196206" cy="237118"/>
          </a:xfrm>
          <a:prstGeom prst="rect">
            <a:avLst/>
          </a:prstGeom>
        </p:spPr>
        <p:txBody>
          <a:bodyPr vert="horz" lIns="91440" tIns="0" rIns="91440" bIns="0" rtlCol="0">
            <a:noAutofit/>
          </a:bodyPr>
          <a:lstStyle>
            <a:defPPr>
              <a:defRPr lang="en-US"/>
            </a:defPPr>
            <a:lvl1pPr marL="342900" indent="-342900" algn="just">
              <a:lnSpc>
                <a:spcPct val="120000"/>
              </a:lnSpc>
              <a:spcBef>
                <a:spcPts val="600"/>
              </a:spcBef>
              <a:spcAft>
                <a:spcPts val="600"/>
              </a:spcAft>
              <a:buClr>
                <a:srgbClr val="D73A2C"/>
              </a:buClr>
              <a:buFont typeface="Wingdings" panose="05000000000000000000" pitchFamily="2" charset="2"/>
              <a:buChar char="q"/>
              <a:defRPr>
                <a:solidFill>
                  <a:prstClr val="black">
                    <a:lumMod val="50000"/>
                  </a:prstClr>
                </a:solidFill>
                <a:latin typeface="+mj-lt"/>
                <a:cs typeface="Arial" panose="020B0604020202020204" pitchFamily="34" charset="0"/>
              </a:defRPr>
            </a:lvl1pPr>
            <a:lvl2pPr marL="685800" indent="-228600">
              <a:lnSpc>
                <a:spcPct val="90000"/>
              </a:lnSpc>
              <a:spcBef>
                <a:spcPts val="500"/>
              </a:spcBef>
              <a:buFont typeface="Arial" panose="020B0604020202020204" pitchFamily="34" charset="0"/>
              <a:buChar char="•"/>
              <a:defRPr sz="2400"/>
            </a:lvl2pPr>
            <a:lvl3pPr marL="1143000" indent="-228600">
              <a:lnSpc>
                <a:spcPct val="90000"/>
              </a:lnSpc>
              <a:spcBef>
                <a:spcPts val="500"/>
              </a:spcBef>
              <a:buFont typeface="Arial" panose="020B0604020202020204" pitchFamily="34" charset="0"/>
              <a:buChar char="•"/>
              <a:defRPr sz="2000"/>
            </a:lvl3pPr>
            <a:lvl4pPr marL="1600200" indent="-228600">
              <a:lnSpc>
                <a:spcPct val="90000"/>
              </a:lnSpc>
              <a:spcBef>
                <a:spcPts val="500"/>
              </a:spcBef>
              <a:buFont typeface="Arial" panose="020B0604020202020204" pitchFamily="34" charset="0"/>
              <a:buChar char="•"/>
            </a:lvl4pPr>
            <a:lvl5pPr marL="2057400" indent="-228600">
              <a:lnSpc>
                <a:spcPct val="90000"/>
              </a:lnSpc>
              <a:spcBef>
                <a:spcPts val="500"/>
              </a:spcBef>
              <a:buFont typeface="Arial" panose="020B0604020202020204" pitchFamily="34" charset="0"/>
              <a:buChar cha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es-ES"/>
              <a:t>Servicios de consulta y renuncia</a:t>
            </a:r>
          </a:p>
          <a:p>
            <a:r>
              <a:rPr lang="es-ES"/>
              <a:t>CASIA</a:t>
            </a:r>
          </a:p>
          <a:p>
            <a:r>
              <a:rPr lang="es-ES"/>
              <a:t>Servicio de información para el Autorizado RED</a:t>
            </a:r>
          </a:p>
        </p:txBody>
      </p:sp>
    </p:spTree>
    <p:extLst>
      <p:ext uri="{BB962C8B-B14F-4D97-AF65-F5344CB8AC3E}">
        <p14:creationId xmlns:p14="http://schemas.microsoft.com/office/powerpoint/2010/main" val="22449348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Title 1">
            <a:extLst>
              <a:ext uri="{FF2B5EF4-FFF2-40B4-BE49-F238E27FC236}">
                <a16:creationId xmlns:a16="http://schemas.microsoft.com/office/drawing/2014/main" id="{0CF6CF47-8C80-A0E9-E0DA-B2DCCCB8493C}"/>
              </a:ext>
            </a:extLst>
          </p:cNvPr>
          <p:cNvSpPr txBox="1">
            <a:spLocks noChangeArrowheads="1"/>
          </p:cNvSpPr>
          <p:nvPr/>
        </p:nvSpPr>
        <p:spPr bwMode="auto">
          <a:xfrm>
            <a:off x="754875" y="1269382"/>
            <a:ext cx="7185442" cy="20774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500" dirty="0">
                <a:solidFill>
                  <a:schemeClr val="tx1"/>
                </a:solidFill>
                <a:latin typeface="+mn-lt"/>
              </a:rPr>
              <a:t>Se pondrá a disposición del ciudadano o del Autorizado RED diferentes servicios para:</a:t>
            </a:r>
          </a:p>
          <a:p>
            <a:pPr marL="285750" indent="-285750" algn="just">
              <a:spcBef>
                <a:spcPts val="600"/>
              </a:spcBef>
              <a:buClr>
                <a:schemeClr val="accent3"/>
              </a:buClr>
              <a:buFont typeface="Arial" panose="020B0604020202020204" pitchFamily="34" charset="0"/>
              <a:buChar char="•"/>
            </a:pPr>
            <a:r>
              <a:rPr lang="es-ES" altLang="en-US" sz="1500" dirty="0">
                <a:solidFill>
                  <a:schemeClr val="tx1"/>
                </a:solidFill>
                <a:latin typeface="+mn-lt"/>
              </a:rPr>
              <a:t>Consultar la regularización anual de cuotas (IMPORTASS y Sistema RED).</a:t>
            </a:r>
          </a:p>
          <a:p>
            <a:pPr marL="285750" indent="-285750" algn="just">
              <a:spcBef>
                <a:spcPts val="600"/>
              </a:spcBef>
              <a:buClr>
                <a:schemeClr val="accent3"/>
              </a:buClr>
              <a:buFont typeface="Arial" panose="020B0604020202020204" pitchFamily="34" charset="0"/>
              <a:buChar char="•"/>
            </a:pPr>
            <a:r>
              <a:rPr lang="es-ES" altLang="en-US" sz="1500" dirty="0">
                <a:solidFill>
                  <a:schemeClr val="tx1"/>
                </a:solidFill>
                <a:latin typeface="+mn-lt"/>
              </a:rPr>
              <a:t>En el mismo servicio de consulta de la regularización anual, si procede, ejercer la renuncia a la BBCC de cotización por rendimientos y mantener una BBCC superior a la que corresponde por rendimientos (DT 6ª RDL 13/2022). El plazo para ejercitar el derecho a renuncia comprende desde la fecha de notificación hasta el último día del mes natural siguiente a la fecha de notificación del trámite de audiencia.</a:t>
            </a:r>
          </a:p>
          <a:p>
            <a:pPr marL="285750" indent="-285750" algn="just">
              <a:spcBef>
                <a:spcPts val="600"/>
              </a:spcBef>
              <a:buClr>
                <a:schemeClr val="accent3"/>
              </a:buClr>
              <a:buFont typeface="Arial" panose="020B0604020202020204" pitchFamily="34" charset="0"/>
              <a:buChar char="•"/>
            </a:pPr>
            <a:r>
              <a:rPr lang="es-ES" altLang="en-US" sz="1500" dirty="0">
                <a:solidFill>
                  <a:schemeClr val="tx1"/>
                </a:solidFill>
                <a:latin typeface="+mn-lt"/>
              </a:rPr>
              <a:t>Consultar la situación recaudatoria de las liquidaciones (Sede electrónica y Sistema RED).</a:t>
            </a: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92</a:t>
            </a:fld>
            <a:endParaRPr lang="es-ES"/>
          </a:p>
        </p:txBody>
      </p:sp>
      <p:grpSp>
        <p:nvGrpSpPr>
          <p:cNvPr id="40" name="Grupo 39">
            <a:extLst>
              <a:ext uri="{FF2B5EF4-FFF2-40B4-BE49-F238E27FC236}">
                <a16:creationId xmlns:a16="http://schemas.microsoft.com/office/drawing/2014/main" id="{99E76D52-5FBD-474D-0D6E-8D6DBBED405F}"/>
              </a:ext>
            </a:extLst>
          </p:cNvPr>
          <p:cNvGrpSpPr/>
          <p:nvPr/>
        </p:nvGrpSpPr>
        <p:grpSpPr>
          <a:xfrm>
            <a:off x="807260" y="3888932"/>
            <a:ext cx="6749459" cy="2758439"/>
            <a:chOff x="441913" y="3765718"/>
            <a:chExt cx="7435273" cy="3038723"/>
          </a:xfrm>
        </p:grpSpPr>
        <p:sp>
          <p:nvSpPr>
            <p:cNvPr id="8" name="Arrow: Notched Right 91">
              <a:extLst>
                <a:ext uri="{FF2B5EF4-FFF2-40B4-BE49-F238E27FC236}">
                  <a16:creationId xmlns:a16="http://schemas.microsoft.com/office/drawing/2014/main" id="{E40C3F17-9CFE-D340-1002-DD9AD5071867}"/>
                </a:ext>
              </a:extLst>
            </p:cNvPr>
            <p:cNvSpPr/>
            <p:nvPr/>
          </p:nvSpPr>
          <p:spPr>
            <a:xfrm rot="20033755">
              <a:off x="1731981" y="4054630"/>
              <a:ext cx="655239" cy="39365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Arrow: Notched Right 91">
              <a:extLst>
                <a:ext uri="{FF2B5EF4-FFF2-40B4-BE49-F238E27FC236}">
                  <a16:creationId xmlns:a16="http://schemas.microsoft.com/office/drawing/2014/main" id="{8C2FAFB1-AD6C-92D1-DB49-942197CA372E}"/>
                </a:ext>
              </a:extLst>
            </p:cNvPr>
            <p:cNvSpPr/>
            <p:nvPr/>
          </p:nvSpPr>
          <p:spPr>
            <a:xfrm>
              <a:off x="1695932" y="6012860"/>
              <a:ext cx="655239" cy="39365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4" name="Rectangle: Rounded Corners 56">
              <a:extLst>
                <a:ext uri="{FF2B5EF4-FFF2-40B4-BE49-F238E27FC236}">
                  <a16:creationId xmlns:a16="http://schemas.microsoft.com/office/drawing/2014/main" id="{E880D090-93C7-72AE-3894-2086792349B5}"/>
                </a:ext>
              </a:extLst>
            </p:cNvPr>
            <p:cNvSpPr/>
            <p:nvPr/>
          </p:nvSpPr>
          <p:spPr>
            <a:xfrm>
              <a:off x="5230180" y="3825536"/>
              <a:ext cx="445066" cy="750434"/>
            </a:xfrm>
            <a:custGeom>
              <a:avLst/>
              <a:gdLst>
                <a:gd name="connsiteX0" fmla="*/ 0 w 1116833"/>
                <a:gd name="connsiteY0" fmla="*/ 130730 h 791489"/>
                <a:gd name="connsiteX1" fmla="*/ 130730 w 1116833"/>
                <a:gd name="connsiteY1" fmla="*/ 0 h 791489"/>
                <a:gd name="connsiteX2" fmla="*/ 986103 w 1116833"/>
                <a:gd name="connsiteY2" fmla="*/ 0 h 791489"/>
                <a:gd name="connsiteX3" fmla="*/ 1116833 w 1116833"/>
                <a:gd name="connsiteY3" fmla="*/ 130730 h 791489"/>
                <a:gd name="connsiteX4" fmla="*/ 1116833 w 1116833"/>
                <a:gd name="connsiteY4" fmla="*/ 660759 h 791489"/>
                <a:gd name="connsiteX5" fmla="*/ 986103 w 1116833"/>
                <a:gd name="connsiteY5" fmla="*/ 791489 h 791489"/>
                <a:gd name="connsiteX6" fmla="*/ 130730 w 1116833"/>
                <a:gd name="connsiteY6" fmla="*/ 791489 h 791489"/>
                <a:gd name="connsiteX7" fmla="*/ 0 w 1116833"/>
                <a:gd name="connsiteY7" fmla="*/ 660759 h 791489"/>
                <a:gd name="connsiteX8" fmla="*/ 0 w 1116833"/>
                <a:gd name="connsiteY8" fmla="*/ 130730 h 791489"/>
                <a:gd name="connsiteX0" fmla="*/ 0 w 1116833"/>
                <a:gd name="connsiteY0" fmla="*/ 130730 h 791489"/>
                <a:gd name="connsiteX1" fmla="*/ 130730 w 1116833"/>
                <a:gd name="connsiteY1" fmla="*/ 0 h 791489"/>
                <a:gd name="connsiteX2" fmla="*/ 986103 w 1116833"/>
                <a:gd name="connsiteY2" fmla="*/ 0 h 791489"/>
                <a:gd name="connsiteX3" fmla="*/ 1116833 w 1116833"/>
                <a:gd name="connsiteY3" fmla="*/ 130730 h 791489"/>
                <a:gd name="connsiteX4" fmla="*/ 1116059 w 1116833"/>
                <a:gd name="connsiteY4" fmla="*/ 390685 h 791489"/>
                <a:gd name="connsiteX5" fmla="*/ 1116833 w 1116833"/>
                <a:gd name="connsiteY5" fmla="*/ 660759 h 791489"/>
                <a:gd name="connsiteX6" fmla="*/ 986103 w 1116833"/>
                <a:gd name="connsiteY6" fmla="*/ 791489 h 791489"/>
                <a:gd name="connsiteX7" fmla="*/ 130730 w 1116833"/>
                <a:gd name="connsiteY7" fmla="*/ 791489 h 791489"/>
                <a:gd name="connsiteX8" fmla="*/ 0 w 1116833"/>
                <a:gd name="connsiteY8" fmla="*/ 660759 h 791489"/>
                <a:gd name="connsiteX9" fmla="*/ 0 w 1116833"/>
                <a:gd name="connsiteY9" fmla="*/ 130730 h 791489"/>
                <a:gd name="connsiteX0" fmla="*/ 0 w 1116833"/>
                <a:gd name="connsiteY0" fmla="*/ 130730 h 791489"/>
                <a:gd name="connsiteX1" fmla="*/ 130730 w 1116833"/>
                <a:gd name="connsiteY1" fmla="*/ 0 h 791489"/>
                <a:gd name="connsiteX2" fmla="*/ 986103 w 1116833"/>
                <a:gd name="connsiteY2" fmla="*/ 0 h 791489"/>
                <a:gd name="connsiteX3" fmla="*/ 1116059 w 1116833"/>
                <a:gd name="connsiteY3" fmla="*/ 390685 h 791489"/>
                <a:gd name="connsiteX4" fmla="*/ 1116833 w 1116833"/>
                <a:gd name="connsiteY4" fmla="*/ 660759 h 791489"/>
                <a:gd name="connsiteX5" fmla="*/ 986103 w 1116833"/>
                <a:gd name="connsiteY5" fmla="*/ 791489 h 791489"/>
                <a:gd name="connsiteX6" fmla="*/ 130730 w 1116833"/>
                <a:gd name="connsiteY6" fmla="*/ 791489 h 791489"/>
                <a:gd name="connsiteX7" fmla="*/ 0 w 1116833"/>
                <a:gd name="connsiteY7" fmla="*/ 660759 h 791489"/>
                <a:gd name="connsiteX8" fmla="*/ 0 w 1116833"/>
                <a:gd name="connsiteY8" fmla="*/ 130730 h 791489"/>
                <a:gd name="connsiteX0" fmla="*/ 0 w 1116833"/>
                <a:gd name="connsiteY0" fmla="*/ 130730 h 791489"/>
                <a:gd name="connsiteX1" fmla="*/ 130730 w 1116833"/>
                <a:gd name="connsiteY1" fmla="*/ 0 h 791489"/>
                <a:gd name="connsiteX2" fmla="*/ 1116059 w 1116833"/>
                <a:gd name="connsiteY2" fmla="*/ 390685 h 791489"/>
                <a:gd name="connsiteX3" fmla="*/ 1116833 w 1116833"/>
                <a:gd name="connsiteY3" fmla="*/ 660759 h 791489"/>
                <a:gd name="connsiteX4" fmla="*/ 986103 w 1116833"/>
                <a:gd name="connsiteY4" fmla="*/ 791489 h 791489"/>
                <a:gd name="connsiteX5" fmla="*/ 130730 w 1116833"/>
                <a:gd name="connsiteY5" fmla="*/ 791489 h 791489"/>
                <a:gd name="connsiteX6" fmla="*/ 0 w 1116833"/>
                <a:gd name="connsiteY6" fmla="*/ 660759 h 791489"/>
                <a:gd name="connsiteX7" fmla="*/ 0 w 1116833"/>
                <a:gd name="connsiteY7" fmla="*/ 130730 h 791489"/>
                <a:gd name="connsiteX0" fmla="*/ 0 w 1116059"/>
                <a:gd name="connsiteY0" fmla="*/ 130730 h 791489"/>
                <a:gd name="connsiteX1" fmla="*/ 130730 w 1116059"/>
                <a:gd name="connsiteY1" fmla="*/ 0 h 791489"/>
                <a:gd name="connsiteX2" fmla="*/ 1116059 w 1116059"/>
                <a:gd name="connsiteY2" fmla="*/ 390685 h 791489"/>
                <a:gd name="connsiteX3" fmla="*/ 986103 w 1116059"/>
                <a:gd name="connsiteY3" fmla="*/ 791489 h 791489"/>
                <a:gd name="connsiteX4" fmla="*/ 130730 w 1116059"/>
                <a:gd name="connsiteY4" fmla="*/ 791489 h 791489"/>
                <a:gd name="connsiteX5" fmla="*/ 0 w 1116059"/>
                <a:gd name="connsiteY5" fmla="*/ 660759 h 791489"/>
                <a:gd name="connsiteX6" fmla="*/ 0 w 1116059"/>
                <a:gd name="connsiteY6" fmla="*/ 130730 h 791489"/>
                <a:gd name="connsiteX0" fmla="*/ 0 w 1116059"/>
                <a:gd name="connsiteY0" fmla="*/ 130730 h 791489"/>
                <a:gd name="connsiteX1" fmla="*/ 130730 w 1116059"/>
                <a:gd name="connsiteY1" fmla="*/ 0 h 791489"/>
                <a:gd name="connsiteX2" fmla="*/ 1116059 w 1116059"/>
                <a:gd name="connsiteY2" fmla="*/ 390685 h 791489"/>
                <a:gd name="connsiteX3" fmla="*/ 130730 w 1116059"/>
                <a:gd name="connsiteY3" fmla="*/ 791489 h 791489"/>
                <a:gd name="connsiteX4" fmla="*/ 0 w 1116059"/>
                <a:gd name="connsiteY4" fmla="*/ 660759 h 791489"/>
                <a:gd name="connsiteX5" fmla="*/ 0 w 1116059"/>
                <a:gd name="connsiteY5" fmla="*/ 130730 h 79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059" h="791489">
                  <a:moveTo>
                    <a:pt x="0" y="130730"/>
                  </a:moveTo>
                  <a:cubicBezTo>
                    <a:pt x="0" y="58530"/>
                    <a:pt x="58530" y="0"/>
                    <a:pt x="130730" y="0"/>
                  </a:cubicBezTo>
                  <a:lnTo>
                    <a:pt x="1116059" y="390685"/>
                  </a:lnTo>
                  <a:lnTo>
                    <a:pt x="130730" y="791489"/>
                  </a:lnTo>
                  <a:cubicBezTo>
                    <a:pt x="58530" y="791489"/>
                    <a:pt x="0" y="732959"/>
                    <a:pt x="0" y="660759"/>
                  </a:cubicBezTo>
                  <a:lnTo>
                    <a:pt x="0" y="130730"/>
                  </a:lnTo>
                  <a:close/>
                </a:path>
              </a:pathLst>
            </a:custGeom>
            <a:solidFill>
              <a:schemeClr val="bg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5" name="Rectangle: Rounded Corners 51">
              <a:extLst>
                <a:ext uri="{FF2B5EF4-FFF2-40B4-BE49-F238E27FC236}">
                  <a16:creationId xmlns:a16="http://schemas.microsoft.com/office/drawing/2014/main" id="{CAE517C8-5C47-E6DF-7BD0-AF9AA7778444}"/>
                </a:ext>
              </a:extLst>
            </p:cNvPr>
            <p:cNvSpPr/>
            <p:nvPr/>
          </p:nvSpPr>
          <p:spPr>
            <a:xfrm>
              <a:off x="2381902" y="3825536"/>
              <a:ext cx="3002331" cy="750434"/>
            </a:xfrm>
            <a:prstGeom prst="roundRect">
              <a:avLst>
                <a:gd name="adj" fmla="val 1651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13" name="TextBox 87">
              <a:extLst>
                <a:ext uri="{FF2B5EF4-FFF2-40B4-BE49-F238E27FC236}">
                  <a16:creationId xmlns:a16="http://schemas.microsoft.com/office/drawing/2014/main" id="{C7B0B4D4-7244-337A-6313-6482596400A8}"/>
                </a:ext>
              </a:extLst>
            </p:cNvPr>
            <p:cNvSpPr txBox="1"/>
            <p:nvPr/>
          </p:nvSpPr>
          <p:spPr>
            <a:xfrm>
              <a:off x="2499252" y="3904665"/>
              <a:ext cx="2299966" cy="59217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rtlCol="0" anchor="ctr">
              <a:noAutofit/>
            </a:bodyPr>
            <a:lstStyle/>
            <a:p>
              <a:r>
                <a:rPr lang="en-US" sz="2400">
                  <a:solidFill>
                    <a:schemeClr val="bg1">
                      <a:lumMod val="95000"/>
                    </a:schemeClr>
                  </a:solidFill>
                  <a:ea typeface="+mj-ea"/>
                  <a:cs typeface="+mj-cs"/>
                </a:rPr>
                <a:t>IMPORTASS</a:t>
              </a:r>
            </a:p>
          </p:txBody>
        </p:sp>
        <p:sp>
          <p:nvSpPr>
            <p:cNvPr id="18" name="Rectangle: Rounded Corners 55">
              <a:extLst>
                <a:ext uri="{FF2B5EF4-FFF2-40B4-BE49-F238E27FC236}">
                  <a16:creationId xmlns:a16="http://schemas.microsoft.com/office/drawing/2014/main" id="{8BDC0BF2-1BCA-3411-C5B0-CD28382626DE}"/>
                </a:ext>
              </a:extLst>
            </p:cNvPr>
            <p:cNvSpPr/>
            <p:nvPr/>
          </p:nvSpPr>
          <p:spPr>
            <a:xfrm>
              <a:off x="5230181" y="5849598"/>
              <a:ext cx="432000" cy="756000"/>
            </a:xfrm>
            <a:custGeom>
              <a:avLst/>
              <a:gdLst>
                <a:gd name="connsiteX0" fmla="*/ 0 w 1116833"/>
                <a:gd name="connsiteY0" fmla="*/ 66061 h 1944216"/>
                <a:gd name="connsiteX1" fmla="*/ 66061 w 1116833"/>
                <a:gd name="connsiteY1" fmla="*/ 0 h 1944216"/>
                <a:gd name="connsiteX2" fmla="*/ 1050772 w 1116833"/>
                <a:gd name="connsiteY2" fmla="*/ 0 h 1944216"/>
                <a:gd name="connsiteX3" fmla="*/ 1116833 w 1116833"/>
                <a:gd name="connsiteY3" fmla="*/ 66061 h 1944216"/>
                <a:gd name="connsiteX4" fmla="*/ 1116833 w 1116833"/>
                <a:gd name="connsiteY4" fmla="*/ 1878155 h 1944216"/>
                <a:gd name="connsiteX5" fmla="*/ 1050772 w 1116833"/>
                <a:gd name="connsiteY5" fmla="*/ 1944216 h 1944216"/>
                <a:gd name="connsiteX6" fmla="*/ 66061 w 1116833"/>
                <a:gd name="connsiteY6" fmla="*/ 1944216 h 1944216"/>
                <a:gd name="connsiteX7" fmla="*/ 0 w 1116833"/>
                <a:gd name="connsiteY7" fmla="*/ 1878155 h 1944216"/>
                <a:gd name="connsiteX8" fmla="*/ 0 w 1116833"/>
                <a:gd name="connsiteY8" fmla="*/ 66061 h 1944216"/>
                <a:gd name="connsiteX0" fmla="*/ 0 w 1116833"/>
                <a:gd name="connsiteY0" fmla="*/ 66061 h 1944216"/>
                <a:gd name="connsiteX1" fmla="*/ 66061 w 1116833"/>
                <a:gd name="connsiteY1" fmla="*/ 0 h 1944216"/>
                <a:gd name="connsiteX2" fmla="*/ 1050772 w 1116833"/>
                <a:gd name="connsiteY2" fmla="*/ 0 h 1944216"/>
                <a:gd name="connsiteX3" fmla="*/ 1116833 w 1116833"/>
                <a:gd name="connsiteY3" fmla="*/ 66061 h 1944216"/>
                <a:gd name="connsiteX4" fmla="*/ 1116059 w 1116833"/>
                <a:gd name="connsiteY4" fmla="*/ 972315 h 1944216"/>
                <a:gd name="connsiteX5" fmla="*/ 1116833 w 1116833"/>
                <a:gd name="connsiteY5" fmla="*/ 1878155 h 1944216"/>
                <a:gd name="connsiteX6" fmla="*/ 1050772 w 1116833"/>
                <a:gd name="connsiteY6" fmla="*/ 1944216 h 1944216"/>
                <a:gd name="connsiteX7" fmla="*/ 66061 w 1116833"/>
                <a:gd name="connsiteY7" fmla="*/ 1944216 h 1944216"/>
                <a:gd name="connsiteX8" fmla="*/ 0 w 1116833"/>
                <a:gd name="connsiteY8" fmla="*/ 1878155 h 1944216"/>
                <a:gd name="connsiteX9" fmla="*/ 0 w 1116833"/>
                <a:gd name="connsiteY9" fmla="*/ 66061 h 1944216"/>
                <a:gd name="connsiteX0" fmla="*/ 0 w 1146470"/>
                <a:gd name="connsiteY0" fmla="*/ 66061 h 1944216"/>
                <a:gd name="connsiteX1" fmla="*/ 66061 w 1146470"/>
                <a:gd name="connsiteY1" fmla="*/ 0 h 1944216"/>
                <a:gd name="connsiteX2" fmla="*/ 1050772 w 1146470"/>
                <a:gd name="connsiteY2" fmla="*/ 0 h 1944216"/>
                <a:gd name="connsiteX3" fmla="*/ 1116059 w 1146470"/>
                <a:gd name="connsiteY3" fmla="*/ 972315 h 1944216"/>
                <a:gd name="connsiteX4" fmla="*/ 1116833 w 1146470"/>
                <a:gd name="connsiteY4" fmla="*/ 1878155 h 1944216"/>
                <a:gd name="connsiteX5" fmla="*/ 1050772 w 1146470"/>
                <a:gd name="connsiteY5" fmla="*/ 1944216 h 1944216"/>
                <a:gd name="connsiteX6" fmla="*/ 66061 w 1146470"/>
                <a:gd name="connsiteY6" fmla="*/ 1944216 h 1944216"/>
                <a:gd name="connsiteX7" fmla="*/ 0 w 1146470"/>
                <a:gd name="connsiteY7" fmla="*/ 1878155 h 1944216"/>
                <a:gd name="connsiteX8" fmla="*/ 0 w 1146470"/>
                <a:gd name="connsiteY8" fmla="*/ 66061 h 1944216"/>
                <a:gd name="connsiteX0" fmla="*/ 0 w 1116833"/>
                <a:gd name="connsiteY0" fmla="*/ 66061 h 1944216"/>
                <a:gd name="connsiteX1" fmla="*/ 66061 w 1116833"/>
                <a:gd name="connsiteY1" fmla="*/ 0 h 1944216"/>
                <a:gd name="connsiteX2" fmla="*/ 1116059 w 1116833"/>
                <a:gd name="connsiteY2" fmla="*/ 972315 h 1944216"/>
                <a:gd name="connsiteX3" fmla="*/ 1116833 w 1116833"/>
                <a:gd name="connsiteY3" fmla="*/ 1878155 h 1944216"/>
                <a:gd name="connsiteX4" fmla="*/ 1050772 w 1116833"/>
                <a:gd name="connsiteY4" fmla="*/ 1944216 h 1944216"/>
                <a:gd name="connsiteX5" fmla="*/ 66061 w 1116833"/>
                <a:gd name="connsiteY5" fmla="*/ 1944216 h 1944216"/>
                <a:gd name="connsiteX6" fmla="*/ 0 w 1116833"/>
                <a:gd name="connsiteY6" fmla="*/ 1878155 h 1944216"/>
                <a:gd name="connsiteX7" fmla="*/ 0 w 1116833"/>
                <a:gd name="connsiteY7" fmla="*/ 66061 h 1944216"/>
                <a:gd name="connsiteX0" fmla="*/ 0 w 1116059"/>
                <a:gd name="connsiteY0" fmla="*/ 66061 h 1944216"/>
                <a:gd name="connsiteX1" fmla="*/ 66061 w 1116059"/>
                <a:gd name="connsiteY1" fmla="*/ 0 h 1944216"/>
                <a:gd name="connsiteX2" fmla="*/ 1116059 w 1116059"/>
                <a:gd name="connsiteY2" fmla="*/ 972315 h 1944216"/>
                <a:gd name="connsiteX3" fmla="*/ 1050772 w 1116059"/>
                <a:gd name="connsiteY3" fmla="*/ 1944216 h 1944216"/>
                <a:gd name="connsiteX4" fmla="*/ 66061 w 1116059"/>
                <a:gd name="connsiteY4" fmla="*/ 1944216 h 1944216"/>
                <a:gd name="connsiteX5" fmla="*/ 0 w 1116059"/>
                <a:gd name="connsiteY5" fmla="*/ 1878155 h 1944216"/>
                <a:gd name="connsiteX6" fmla="*/ 0 w 1116059"/>
                <a:gd name="connsiteY6" fmla="*/ 66061 h 1944216"/>
                <a:gd name="connsiteX0" fmla="*/ 0 w 1116059"/>
                <a:gd name="connsiteY0" fmla="*/ 66061 h 1944216"/>
                <a:gd name="connsiteX1" fmla="*/ 66061 w 1116059"/>
                <a:gd name="connsiteY1" fmla="*/ 0 h 1944216"/>
                <a:gd name="connsiteX2" fmla="*/ 1116059 w 1116059"/>
                <a:gd name="connsiteY2" fmla="*/ 972315 h 1944216"/>
                <a:gd name="connsiteX3" fmla="*/ 66061 w 1116059"/>
                <a:gd name="connsiteY3" fmla="*/ 1944216 h 1944216"/>
                <a:gd name="connsiteX4" fmla="*/ 0 w 1116059"/>
                <a:gd name="connsiteY4" fmla="*/ 1878155 h 1944216"/>
                <a:gd name="connsiteX5" fmla="*/ 0 w 1116059"/>
                <a:gd name="connsiteY5" fmla="*/ 66061 h 194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059" h="1944216">
                  <a:moveTo>
                    <a:pt x="0" y="66061"/>
                  </a:moveTo>
                  <a:cubicBezTo>
                    <a:pt x="0" y="29577"/>
                    <a:pt x="29577" y="0"/>
                    <a:pt x="66061" y="0"/>
                  </a:cubicBezTo>
                  <a:lnTo>
                    <a:pt x="1116059" y="972315"/>
                  </a:lnTo>
                  <a:lnTo>
                    <a:pt x="66061" y="1944216"/>
                  </a:lnTo>
                  <a:cubicBezTo>
                    <a:pt x="29577" y="1944216"/>
                    <a:pt x="0" y="1914639"/>
                    <a:pt x="0" y="1878155"/>
                  </a:cubicBezTo>
                  <a:lnTo>
                    <a:pt x="0" y="66061"/>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pic>
          <p:nvPicPr>
            <p:cNvPr id="21" name="Imagen 20" descr="Interfaz de usuario gráfica&#10;&#10;Descripción generada automáticamente">
              <a:extLst>
                <a:ext uri="{FF2B5EF4-FFF2-40B4-BE49-F238E27FC236}">
                  <a16:creationId xmlns:a16="http://schemas.microsoft.com/office/drawing/2014/main" id="{0DA5B3A7-4EDA-5E0F-C112-33C4E4B482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408" y="3765718"/>
              <a:ext cx="1270398" cy="1028361"/>
            </a:xfrm>
            <a:prstGeom prst="rect">
              <a:avLst/>
            </a:prstGeom>
          </p:spPr>
        </p:pic>
        <p:pic>
          <p:nvPicPr>
            <p:cNvPr id="22" name="Imagen 21" descr="Interfaz de usuario gráfica, Texto, Aplicación&#10;&#10;Descripción generada automáticamente">
              <a:extLst>
                <a:ext uri="{FF2B5EF4-FFF2-40B4-BE49-F238E27FC236}">
                  <a16:creationId xmlns:a16="http://schemas.microsoft.com/office/drawing/2014/main" id="{E3031DF9-A4EB-5587-5669-BAB6D1A254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19583" y="5798797"/>
              <a:ext cx="2157603" cy="866970"/>
            </a:xfrm>
            <a:prstGeom prst="rect">
              <a:avLst/>
            </a:prstGeom>
          </p:spPr>
        </p:pic>
        <p:pic>
          <p:nvPicPr>
            <p:cNvPr id="28" name="Gráfico 27" descr="Usuario con relleno sólido">
              <a:extLst>
                <a:ext uri="{FF2B5EF4-FFF2-40B4-BE49-F238E27FC236}">
                  <a16:creationId xmlns:a16="http://schemas.microsoft.com/office/drawing/2014/main" id="{3F8CA59D-748F-75A3-DC58-5640E188DAB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6224" y="5668845"/>
              <a:ext cx="866969" cy="866970"/>
            </a:xfrm>
            <a:prstGeom prst="rect">
              <a:avLst/>
            </a:prstGeom>
          </p:spPr>
        </p:pic>
        <p:pic>
          <p:nvPicPr>
            <p:cNvPr id="29" name="Gráfico 28" descr="Usuario con relleno sólido">
              <a:extLst>
                <a:ext uri="{FF2B5EF4-FFF2-40B4-BE49-F238E27FC236}">
                  <a16:creationId xmlns:a16="http://schemas.microsoft.com/office/drawing/2014/main" id="{B841DECF-66BA-F9BB-DD97-4DC6B688C27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36224" y="4080997"/>
              <a:ext cx="866969" cy="866970"/>
            </a:xfrm>
            <a:prstGeom prst="rect">
              <a:avLst/>
            </a:prstGeom>
          </p:spPr>
        </p:pic>
        <p:sp>
          <p:nvSpPr>
            <p:cNvPr id="30" name="CuadroTexto 29">
              <a:extLst>
                <a:ext uri="{FF2B5EF4-FFF2-40B4-BE49-F238E27FC236}">
                  <a16:creationId xmlns:a16="http://schemas.microsoft.com/office/drawing/2014/main" id="{C8B11831-766C-B834-7556-8524DDEB7295}"/>
                </a:ext>
              </a:extLst>
            </p:cNvPr>
            <p:cNvSpPr txBox="1"/>
            <p:nvPr/>
          </p:nvSpPr>
          <p:spPr>
            <a:xfrm>
              <a:off x="539165" y="6363676"/>
              <a:ext cx="1699197" cy="440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Calibri" panose="020F0502020204030204"/>
                  <a:ea typeface="+mn-ea"/>
                  <a:cs typeface="+mn-cs"/>
                </a:rPr>
                <a:t>Profesional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Calibri" panose="020F0502020204030204"/>
                  <a:ea typeface="+mn-ea"/>
                  <a:cs typeface="+mn-cs"/>
                </a:rPr>
                <a:t> Autorizado RED</a:t>
              </a:r>
            </a:p>
          </p:txBody>
        </p:sp>
        <p:sp>
          <p:nvSpPr>
            <p:cNvPr id="31" name="CuadroTexto 30">
              <a:extLst>
                <a:ext uri="{FF2B5EF4-FFF2-40B4-BE49-F238E27FC236}">
                  <a16:creationId xmlns:a16="http://schemas.microsoft.com/office/drawing/2014/main" id="{6EB8BF88-58F6-8E71-9E48-D24F5D2BF7C3}"/>
                </a:ext>
              </a:extLst>
            </p:cNvPr>
            <p:cNvSpPr txBox="1"/>
            <p:nvPr/>
          </p:nvSpPr>
          <p:spPr>
            <a:xfrm>
              <a:off x="441913" y="4810252"/>
              <a:ext cx="1717006" cy="4407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Calibri" panose="020F0502020204030204"/>
                  <a:ea typeface="+mn-ea"/>
                  <a:cs typeface="+mn-cs"/>
                </a:rPr>
                <a:t>Persona trabajadora</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00" b="0" i="0" u="none" strike="noStrike" kern="1200" cap="none" spc="0" normalizeH="0" baseline="0" noProof="0">
                  <a:ln>
                    <a:noFill/>
                  </a:ln>
                  <a:solidFill>
                    <a:prstClr val="black"/>
                  </a:solidFill>
                  <a:effectLst/>
                  <a:uLnTx/>
                  <a:uFillTx/>
                  <a:latin typeface="Calibri" panose="020F0502020204030204"/>
                  <a:ea typeface="+mn-ea"/>
                  <a:cs typeface="+mn-cs"/>
                </a:rPr>
                <a:t> autónoma</a:t>
              </a:r>
            </a:p>
          </p:txBody>
        </p:sp>
        <p:pic>
          <p:nvPicPr>
            <p:cNvPr id="33" name="Imagen 32">
              <a:extLst>
                <a:ext uri="{FF2B5EF4-FFF2-40B4-BE49-F238E27FC236}">
                  <a16:creationId xmlns:a16="http://schemas.microsoft.com/office/drawing/2014/main" id="{CAF711B9-BEC9-437A-0462-EEB5811966F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6937810" y="3765718"/>
              <a:ext cx="928641" cy="1028360"/>
            </a:xfrm>
            <a:prstGeom prst="rect">
              <a:avLst/>
            </a:prstGeom>
          </p:spPr>
        </p:pic>
        <p:sp>
          <p:nvSpPr>
            <p:cNvPr id="34" name="Rectangle: Rounded Corners 51">
              <a:extLst>
                <a:ext uri="{FF2B5EF4-FFF2-40B4-BE49-F238E27FC236}">
                  <a16:creationId xmlns:a16="http://schemas.microsoft.com/office/drawing/2014/main" id="{EAF5368A-C037-BECA-89BB-B012CCB9BBFE}"/>
                </a:ext>
              </a:extLst>
            </p:cNvPr>
            <p:cNvSpPr/>
            <p:nvPr/>
          </p:nvSpPr>
          <p:spPr>
            <a:xfrm>
              <a:off x="2381902" y="5854736"/>
              <a:ext cx="3002331" cy="750434"/>
            </a:xfrm>
            <a:prstGeom prst="roundRect">
              <a:avLst>
                <a:gd name="adj" fmla="val 16517"/>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20" name="TextBox 87">
              <a:extLst>
                <a:ext uri="{FF2B5EF4-FFF2-40B4-BE49-F238E27FC236}">
                  <a16:creationId xmlns:a16="http://schemas.microsoft.com/office/drawing/2014/main" id="{F8704CB2-E596-6222-B5D4-EAF5B8ADE026}"/>
                </a:ext>
              </a:extLst>
            </p:cNvPr>
            <p:cNvSpPr txBox="1"/>
            <p:nvPr/>
          </p:nvSpPr>
          <p:spPr>
            <a:xfrm>
              <a:off x="2499252" y="6054813"/>
              <a:ext cx="2536129" cy="356804"/>
            </a:xfrm>
            <a:prstGeom prst="rect">
              <a:avLst/>
            </a:prstGeom>
            <a:noFill/>
          </p:spPr>
          <p:txBody>
            <a:bodyPr wrap="square" lIns="0" tIns="0" rIns="0" bIns="0" rtlCol="0" anchor="ctr">
              <a:noAutofit/>
            </a:bodyPr>
            <a:lstStyle/>
            <a:p>
              <a:r>
                <a:rPr lang="en-US" sz="2400">
                  <a:solidFill>
                    <a:schemeClr val="bg1">
                      <a:lumMod val="95000"/>
                    </a:schemeClr>
                  </a:solidFill>
                  <a:ea typeface="+mj-ea"/>
                  <a:cs typeface="+mj-cs"/>
                </a:rPr>
                <a:t>Sistema RED</a:t>
              </a:r>
            </a:p>
          </p:txBody>
        </p:sp>
        <p:sp>
          <p:nvSpPr>
            <p:cNvPr id="37" name="Rectangle: Rounded Corners 56">
              <a:extLst>
                <a:ext uri="{FF2B5EF4-FFF2-40B4-BE49-F238E27FC236}">
                  <a16:creationId xmlns:a16="http://schemas.microsoft.com/office/drawing/2014/main" id="{E8D12687-5697-E1F4-F0AD-5DE37382781E}"/>
                </a:ext>
              </a:extLst>
            </p:cNvPr>
            <p:cNvSpPr/>
            <p:nvPr/>
          </p:nvSpPr>
          <p:spPr>
            <a:xfrm>
              <a:off x="5230180" y="4879372"/>
              <a:ext cx="445066" cy="835726"/>
            </a:xfrm>
            <a:custGeom>
              <a:avLst/>
              <a:gdLst>
                <a:gd name="connsiteX0" fmla="*/ 0 w 1116833"/>
                <a:gd name="connsiteY0" fmla="*/ 130730 h 791489"/>
                <a:gd name="connsiteX1" fmla="*/ 130730 w 1116833"/>
                <a:gd name="connsiteY1" fmla="*/ 0 h 791489"/>
                <a:gd name="connsiteX2" fmla="*/ 986103 w 1116833"/>
                <a:gd name="connsiteY2" fmla="*/ 0 h 791489"/>
                <a:gd name="connsiteX3" fmla="*/ 1116833 w 1116833"/>
                <a:gd name="connsiteY3" fmla="*/ 130730 h 791489"/>
                <a:gd name="connsiteX4" fmla="*/ 1116833 w 1116833"/>
                <a:gd name="connsiteY4" fmla="*/ 660759 h 791489"/>
                <a:gd name="connsiteX5" fmla="*/ 986103 w 1116833"/>
                <a:gd name="connsiteY5" fmla="*/ 791489 h 791489"/>
                <a:gd name="connsiteX6" fmla="*/ 130730 w 1116833"/>
                <a:gd name="connsiteY6" fmla="*/ 791489 h 791489"/>
                <a:gd name="connsiteX7" fmla="*/ 0 w 1116833"/>
                <a:gd name="connsiteY7" fmla="*/ 660759 h 791489"/>
                <a:gd name="connsiteX8" fmla="*/ 0 w 1116833"/>
                <a:gd name="connsiteY8" fmla="*/ 130730 h 791489"/>
                <a:gd name="connsiteX0" fmla="*/ 0 w 1116833"/>
                <a:gd name="connsiteY0" fmla="*/ 130730 h 791489"/>
                <a:gd name="connsiteX1" fmla="*/ 130730 w 1116833"/>
                <a:gd name="connsiteY1" fmla="*/ 0 h 791489"/>
                <a:gd name="connsiteX2" fmla="*/ 986103 w 1116833"/>
                <a:gd name="connsiteY2" fmla="*/ 0 h 791489"/>
                <a:gd name="connsiteX3" fmla="*/ 1116833 w 1116833"/>
                <a:gd name="connsiteY3" fmla="*/ 130730 h 791489"/>
                <a:gd name="connsiteX4" fmla="*/ 1116059 w 1116833"/>
                <a:gd name="connsiteY4" fmla="*/ 390685 h 791489"/>
                <a:gd name="connsiteX5" fmla="*/ 1116833 w 1116833"/>
                <a:gd name="connsiteY5" fmla="*/ 660759 h 791489"/>
                <a:gd name="connsiteX6" fmla="*/ 986103 w 1116833"/>
                <a:gd name="connsiteY6" fmla="*/ 791489 h 791489"/>
                <a:gd name="connsiteX7" fmla="*/ 130730 w 1116833"/>
                <a:gd name="connsiteY7" fmla="*/ 791489 h 791489"/>
                <a:gd name="connsiteX8" fmla="*/ 0 w 1116833"/>
                <a:gd name="connsiteY8" fmla="*/ 660759 h 791489"/>
                <a:gd name="connsiteX9" fmla="*/ 0 w 1116833"/>
                <a:gd name="connsiteY9" fmla="*/ 130730 h 791489"/>
                <a:gd name="connsiteX0" fmla="*/ 0 w 1116833"/>
                <a:gd name="connsiteY0" fmla="*/ 130730 h 791489"/>
                <a:gd name="connsiteX1" fmla="*/ 130730 w 1116833"/>
                <a:gd name="connsiteY1" fmla="*/ 0 h 791489"/>
                <a:gd name="connsiteX2" fmla="*/ 986103 w 1116833"/>
                <a:gd name="connsiteY2" fmla="*/ 0 h 791489"/>
                <a:gd name="connsiteX3" fmla="*/ 1116059 w 1116833"/>
                <a:gd name="connsiteY3" fmla="*/ 390685 h 791489"/>
                <a:gd name="connsiteX4" fmla="*/ 1116833 w 1116833"/>
                <a:gd name="connsiteY4" fmla="*/ 660759 h 791489"/>
                <a:gd name="connsiteX5" fmla="*/ 986103 w 1116833"/>
                <a:gd name="connsiteY5" fmla="*/ 791489 h 791489"/>
                <a:gd name="connsiteX6" fmla="*/ 130730 w 1116833"/>
                <a:gd name="connsiteY6" fmla="*/ 791489 h 791489"/>
                <a:gd name="connsiteX7" fmla="*/ 0 w 1116833"/>
                <a:gd name="connsiteY7" fmla="*/ 660759 h 791489"/>
                <a:gd name="connsiteX8" fmla="*/ 0 w 1116833"/>
                <a:gd name="connsiteY8" fmla="*/ 130730 h 791489"/>
                <a:gd name="connsiteX0" fmla="*/ 0 w 1116833"/>
                <a:gd name="connsiteY0" fmla="*/ 130730 h 791489"/>
                <a:gd name="connsiteX1" fmla="*/ 130730 w 1116833"/>
                <a:gd name="connsiteY1" fmla="*/ 0 h 791489"/>
                <a:gd name="connsiteX2" fmla="*/ 1116059 w 1116833"/>
                <a:gd name="connsiteY2" fmla="*/ 390685 h 791489"/>
                <a:gd name="connsiteX3" fmla="*/ 1116833 w 1116833"/>
                <a:gd name="connsiteY3" fmla="*/ 660759 h 791489"/>
                <a:gd name="connsiteX4" fmla="*/ 986103 w 1116833"/>
                <a:gd name="connsiteY4" fmla="*/ 791489 h 791489"/>
                <a:gd name="connsiteX5" fmla="*/ 130730 w 1116833"/>
                <a:gd name="connsiteY5" fmla="*/ 791489 h 791489"/>
                <a:gd name="connsiteX6" fmla="*/ 0 w 1116833"/>
                <a:gd name="connsiteY6" fmla="*/ 660759 h 791489"/>
                <a:gd name="connsiteX7" fmla="*/ 0 w 1116833"/>
                <a:gd name="connsiteY7" fmla="*/ 130730 h 791489"/>
                <a:gd name="connsiteX0" fmla="*/ 0 w 1116059"/>
                <a:gd name="connsiteY0" fmla="*/ 130730 h 791489"/>
                <a:gd name="connsiteX1" fmla="*/ 130730 w 1116059"/>
                <a:gd name="connsiteY1" fmla="*/ 0 h 791489"/>
                <a:gd name="connsiteX2" fmla="*/ 1116059 w 1116059"/>
                <a:gd name="connsiteY2" fmla="*/ 390685 h 791489"/>
                <a:gd name="connsiteX3" fmla="*/ 986103 w 1116059"/>
                <a:gd name="connsiteY3" fmla="*/ 791489 h 791489"/>
                <a:gd name="connsiteX4" fmla="*/ 130730 w 1116059"/>
                <a:gd name="connsiteY4" fmla="*/ 791489 h 791489"/>
                <a:gd name="connsiteX5" fmla="*/ 0 w 1116059"/>
                <a:gd name="connsiteY5" fmla="*/ 660759 h 791489"/>
                <a:gd name="connsiteX6" fmla="*/ 0 w 1116059"/>
                <a:gd name="connsiteY6" fmla="*/ 130730 h 791489"/>
                <a:gd name="connsiteX0" fmla="*/ 0 w 1116059"/>
                <a:gd name="connsiteY0" fmla="*/ 130730 h 791489"/>
                <a:gd name="connsiteX1" fmla="*/ 130730 w 1116059"/>
                <a:gd name="connsiteY1" fmla="*/ 0 h 791489"/>
                <a:gd name="connsiteX2" fmla="*/ 1116059 w 1116059"/>
                <a:gd name="connsiteY2" fmla="*/ 390685 h 791489"/>
                <a:gd name="connsiteX3" fmla="*/ 130730 w 1116059"/>
                <a:gd name="connsiteY3" fmla="*/ 791489 h 791489"/>
                <a:gd name="connsiteX4" fmla="*/ 0 w 1116059"/>
                <a:gd name="connsiteY4" fmla="*/ 660759 h 791489"/>
                <a:gd name="connsiteX5" fmla="*/ 0 w 1116059"/>
                <a:gd name="connsiteY5" fmla="*/ 130730 h 7914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116059" h="791489">
                  <a:moveTo>
                    <a:pt x="0" y="130730"/>
                  </a:moveTo>
                  <a:cubicBezTo>
                    <a:pt x="0" y="58530"/>
                    <a:pt x="58530" y="0"/>
                    <a:pt x="130730" y="0"/>
                  </a:cubicBezTo>
                  <a:lnTo>
                    <a:pt x="1116059" y="390685"/>
                  </a:lnTo>
                  <a:lnTo>
                    <a:pt x="130730" y="791489"/>
                  </a:lnTo>
                  <a:cubicBezTo>
                    <a:pt x="58530" y="791489"/>
                    <a:pt x="0" y="732959"/>
                    <a:pt x="0" y="660759"/>
                  </a:cubicBezTo>
                  <a:lnTo>
                    <a:pt x="0" y="130730"/>
                  </a:lnTo>
                  <a:close/>
                </a:path>
              </a:pathLst>
            </a:custGeom>
            <a:solidFill>
              <a:schemeClr val="accent2">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400"/>
            </a:p>
          </p:txBody>
        </p:sp>
        <p:sp>
          <p:nvSpPr>
            <p:cNvPr id="38" name="Rectangle: Rounded Corners 51">
              <a:extLst>
                <a:ext uri="{FF2B5EF4-FFF2-40B4-BE49-F238E27FC236}">
                  <a16:creationId xmlns:a16="http://schemas.microsoft.com/office/drawing/2014/main" id="{D76732E0-71C5-706F-2F98-2AD8C2918A8B}"/>
                </a:ext>
              </a:extLst>
            </p:cNvPr>
            <p:cNvSpPr/>
            <p:nvPr/>
          </p:nvSpPr>
          <p:spPr>
            <a:xfrm>
              <a:off x="2381901" y="4879371"/>
              <a:ext cx="3034047" cy="835727"/>
            </a:xfrm>
            <a:prstGeom prst="roundRect">
              <a:avLst>
                <a:gd name="adj" fmla="val 16517"/>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sz="2400" err="1">
                  <a:solidFill>
                    <a:schemeClr val="bg1">
                      <a:lumMod val="95000"/>
                    </a:schemeClr>
                  </a:solidFill>
                  <a:ea typeface="+mj-ea"/>
                  <a:cs typeface="+mj-cs"/>
                </a:rPr>
                <a:t>Sede</a:t>
              </a:r>
              <a:r>
                <a:rPr lang="en-US" sz="2400">
                  <a:solidFill>
                    <a:schemeClr val="bg1">
                      <a:lumMod val="95000"/>
                    </a:schemeClr>
                  </a:solidFill>
                  <a:ea typeface="+mj-ea"/>
                  <a:cs typeface="+mj-cs"/>
                </a:rPr>
                <a:t> </a:t>
              </a:r>
              <a:r>
                <a:rPr lang="en-US" sz="2400" err="1">
                  <a:solidFill>
                    <a:schemeClr val="bg1">
                      <a:lumMod val="95000"/>
                    </a:schemeClr>
                  </a:solidFill>
                  <a:ea typeface="+mj-ea"/>
                  <a:cs typeface="+mj-cs"/>
                </a:rPr>
                <a:t>Electrónica</a:t>
              </a:r>
              <a:endParaRPr lang="en-US" sz="2400">
                <a:solidFill>
                  <a:schemeClr val="bg1">
                    <a:lumMod val="95000"/>
                  </a:schemeClr>
                </a:solidFill>
                <a:ea typeface="+mj-ea"/>
                <a:cs typeface="+mj-cs"/>
              </a:endParaRPr>
            </a:p>
          </p:txBody>
        </p:sp>
        <p:sp>
          <p:nvSpPr>
            <p:cNvPr id="39" name="Arrow: Notched Right 91">
              <a:extLst>
                <a:ext uri="{FF2B5EF4-FFF2-40B4-BE49-F238E27FC236}">
                  <a16:creationId xmlns:a16="http://schemas.microsoft.com/office/drawing/2014/main" id="{B494A90E-0579-A09B-BCF5-73BBF03F4E7C}"/>
                </a:ext>
              </a:extLst>
            </p:cNvPr>
            <p:cNvSpPr/>
            <p:nvPr/>
          </p:nvSpPr>
          <p:spPr>
            <a:xfrm rot="2138136">
              <a:off x="1753092" y="4865928"/>
              <a:ext cx="655239" cy="39365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pic>
          <p:nvPicPr>
            <p:cNvPr id="41" name="Imagen 40">
              <a:extLst>
                <a:ext uri="{FF2B5EF4-FFF2-40B4-BE49-F238E27FC236}">
                  <a16:creationId xmlns:a16="http://schemas.microsoft.com/office/drawing/2014/main" id="{1E90DF71-6437-DDD9-8897-E7C38CE323B2}"/>
                </a:ext>
              </a:extLst>
            </p:cNvPr>
            <p:cNvPicPr>
              <a:picLocks noChangeAspect="1"/>
            </p:cNvPicPr>
            <p:nvPr/>
          </p:nvPicPr>
          <p:blipFill rotWithShape="1">
            <a:blip r:embed="rId10"/>
            <a:srcRect b="48550"/>
            <a:stretch/>
          </p:blipFill>
          <p:spPr>
            <a:xfrm>
              <a:off x="5718689" y="4836589"/>
              <a:ext cx="2106310" cy="835999"/>
            </a:xfrm>
            <a:prstGeom prst="rect">
              <a:avLst/>
            </a:prstGeom>
          </p:spPr>
        </p:pic>
      </p:grpSp>
      <p:sp>
        <p:nvSpPr>
          <p:cNvPr id="10" name="Rectángulo 9">
            <a:extLst>
              <a:ext uri="{FF2B5EF4-FFF2-40B4-BE49-F238E27FC236}">
                <a16:creationId xmlns:a16="http://schemas.microsoft.com/office/drawing/2014/main" id="{275520ED-07E8-0E3D-55B0-430A72FCB1D7}"/>
              </a:ext>
              <a:ext uri="{C183D7F6-B498-43B3-948B-1728B52AA6E4}">
                <adec:decorative xmlns:adec="http://schemas.microsoft.com/office/drawing/2017/decorative" val="1"/>
              </a:ext>
            </a:extLst>
          </p:cNvPr>
          <p:cNvSpPr/>
          <p:nvPr/>
        </p:nvSpPr>
        <p:spPr>
          <a:xfrm>
            <a:off x="9340217"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2">
            <a:extLst>
              <a:ext uri="{FF2B5EF4-FFF2-40B4-BE49-F238E27FC236}">
                <a16:creationId xmlns:a16="http://schemas.microsoft.com/office/drawing/2014/main" id="{A717D83E-5763-5FCD-1636-5AAB7024D8C0}"/>
              </a:ext>
            </a:extLst>
          </p:cNvPr>
          <p:cNvGrpSpPr/>
          <p:nvPr/>
        </p:nvGrpSpPr>
        <p:grpSpPr>
          <a:xfrm flipV="1">
            <a:off x="10391134" y="-2978"/>
            <a:ext cx="1809496" cy="1931444"/>
            <a:chOff x="9424376" y="3913857"/>
            <a:chExt cx="2783546" cy="2971140"/>
          </a:xfrm>
        </p:grpSpPr>
        <p:sp>
          <p:nvSpPr>
            <p:cNvPr id="16" name="Freeform: Shape 3">
              <a:extLst>
                <a:ext uri="{FF2B5EF4-FFF2-40B4-BE49-F238E27FC236}">
                  <a16:creationId xmlns:a16="http://schemas.microsoft.com/office/drawing/2014/main" id="{7A7EF85E-FA72-C21D-EC41-0923B465E8A6}"/>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5">
              <a:extLst>
                <a:ext uri="{FF2B5EF4-FFF2-40B4-BE49-F238E27FC236}">
                  <a16:creationId xmlns:a16="http://schemas.microsoft.com/office/drawing/2014/main" id="{C5135530-5B52-EE73-9F44-22045100EC79}"/>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FA803C60-B63A-C2F3-A260-252C2E0A8A45}"/>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Persegi Panjang: Sudut Lengkung 1">
            <a:extLst>
              <a:ext uri="{FF2B5EF4-FFF2-40B4-BE49-F238E27FC236}">
                <a16:creationId xmlns:a16="http://schemas.microsoft.com/office/drawing/2014/main" id="{10D9BB50-4626-27CB-6090-A8CD7920EBB4}"/>
              </a:ext>
            </a:extLst>
          </p:cNvPr>
          <p:cNvSpPr/>
          <p:nvPr/>
        </p:nvSpPr>
        <p:spPr>
          <a:xfrm>
            <a:off x="8360688" y="2155289"/>
            <a:ext cx="3740830" cy="2928324"/>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35" name="Subtitle 2">
            <a:extLst>
              <a:ext uri="{FF2B5EF4-FFF2-40B4-BE49-F238E27FC236}">
                <a16:creationId xmlns:a16="http://schemas.microsoft.com/office/drawing/2014/main" id="{44C9642D-8B3F-B8B8-87B4-0D3D052AA2EE}"/>
              </a:ext>
            </a:extLst>
          </p:cNvPr>
          <p:cNvSpPr txBox="1">
            <a:spLocks noChangeArrowheads="1"/>
          </p:cNvSpPr>
          <p:nvPr/>
        </p:nvSpPr>
        <p:spPr bwMode="auto">
          <a:xfrm>
            <a:off x="8530921" y="2954305"/>
            <a:ext cx="321916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solidFill>
                  <a:schemeClr val="accent1">
                    <a:lumMod val="75000"/>
                  </a:schemeClr>
                </a:solidFill>
                <a:latin typeface="+mn-lt"/>
                <a:ea typeface="Lato Light" panose="020F0502020204030203" pitchFamily="34" charset="0"/>
                <a:cs typeface="Segoe UI" panose="020B0502040204020203" pitchFamily="34" charset="0"/>
              </a:rPr>
              <a:t>Servicios a disposición del autónomo/a y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solidFill>
                  <a:schemeClr val="accent1">
                    <a:lumMod val="75000"/>
                  </a:schemeClr>
                </a:solidFill>
                <a:latin typeface="+mn-lt"/>
                <a:ea typeface="Lato Light" panose="020F0502020204030203" pitchFamily="34" charset="0"/>
                <a:cs typeface="Segoe UI" panose="020B0502040204020203" pitchFamily="34" charset="0"/>
              </a:rPr>
              <a:t>del autorizado RED</a:t>
            </a:r>
            <a:endParaRPr lang="es-ES" sz="2400" b="1">
              <a:solidFill>
                <a:schemeClr val="accent1">
                  <a:lumMod val="75000"/>
                </a:schemeClr>
              </a:solidFill>
              <a:latin typeface="+mn-lt"/>
              <a:ea typeface="Lato Light" panose="020F0502020204030203" pitchFamily="34" charset="0"/>
              <a:cs typeface="Segoe UI" panose="020B0502040204020203" pitchFamily="34" charset="0"/>
            </a:endParaRPr>
          </a:p>
        </p:txBody>
      </p:sp>
      <p:sp>
        <p:nvSpPr>
          <p:cNvPr id="26" name="Marcador de número de diapositiva 414">
            <a:extLst>
              <a:ext uri="{FF2B5EF4-FFF2-40B4-BE49-F238E27FC236}">
                <a16:creationId xmlns:a16="http://schemas.microsoft.com/office/drawing/2014/main" id="{5E389025-5340-FFD2-6A11-BD73BCADC22A}"/>
              </a:ext>
            </a:extLst>
          </p:cNvPr>
          <p:cNvSpPr txBox="1">
            <a:spLocks/>
          </p:cNvSpPr>
          <p:nvPr/>
        </p:nvSpPr>
        <p:spPr>
          <a:xfrm>
            <a:off x="9439564" y="6469716"/>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92</a:t>
            </a:fld>
            <a:endParaRPr lang="es-ES"/>
          </a:p>
        </p:txBody>
      </p:sp>
      <p:grpSp>
        <p:nvGrpSpPr>
          <p:cNvPr id="12" name="Grupo 11">
            <a:extLst>
              <a:ext uri="{FF2B5EF4-FFF2-40B4-BE49-F238E27FC236}">
                <a16:creationId xmlns:a16="http://schemas.microsoft.com/office/drawing/2014/main" id="{83C54A6B-F68B-C3F7-321D-A4D5E4349F3C}"/>
              </a:ext>
            </a:extLst>
          </p:cNvPr>
          <p:cNvGrpSpPr/>
          <p:nvPr/>
        </p:nvGrpSpPr>
        <p:grpSpPr>
          <a:xfrm>
            <a:off x="83315" y="100378"/>
            <a:ext cx="11312995" cy="630845"/>
            <a:chOff x="101977" y="91047"/>
            <a:chExt cx="11312995" cy="630845"/>
          </a:xfrm>
        </p:grpSpPr>
        <p:sp>
          <p:nvSpPr>
            <p:cNvPr id="25" name="TextBox 12">
              <a:extLst>
                <a:ext uri="{FF2B5EF4-FFF2-40B4-BE49-F238E27FC236}">
                  <a16:creationId xmlns:a16="http://schemas.microsoft.com/office/drawing/2014/main" id="{7B3A89D7-A11E-FE4C-8BC1-1E3BD572288D}"/>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Servicios de consulta y renuncia</a:t>
              </a:r>
            </a:p>
          </p:txBody>
        </p:sp>
        <p:grpSp>
          <p:nvGrpSpPr>
            <p:cNvPr id="27" name="Grupo 26">
              <a:extLst>
                <a:ext uri="{FF2B5EF4-FFF2-40B4-BE49-F238E27FC236}">
                  <a16:creationId xmlns:a16="http://schemas.microsoft.com/office/drawing/2014/main" id="{B4818909-F0B3-33D5-996F-C5A13DA3137F}"/>
                </a:ext>
              </a:extLst>
            </p:cNvPr>
            <p:cNvGrpSpPr/>
            <p:nvPr/>
          </p:nvGrpSpPr>
          <p:grpSpPr>
            <a:xfrm>
              <a:off x="101977" y="91047"/>
              <a:ext cx="712074" cy="630845"/>
              <a:chOff x="101977" y="91047"/>
              <a:chExt cx="712074" cy="630845"/>
            </a:xfrm>
          </p:grpSpPr>
          <p:sp>
            <p:nvSpPr>
              <p:cNvPr id="42" name="Graphic 10">
                <a:extLst>
                  <a:ext uri="{FF2B5EF4-FFF2-40B4-BE49-F238E27FC236}">
                    <a16:creationId xmlns:a16="http://schemas.microsoft.com/office/drawing/2014/main" id="{717A67A4-B700-3629-956F-2C69AE1FC82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43" name="TextBox 38">
                <a:extLst>
                  <a:ext uri="{FF2B5EF4-FFF2-40B4-BE49-F238E27FC236}">
                    <a16:creationId xmlns:a16="http://schemas.microsoft.com/office/drawing/2014/main" id="{2CEAC6B0-84FA-8775-1A30-4869DCBC1906}"/>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4.1</a:t>
                </a:r>
              </a:p>
            </p:txBody>
          </p:sp>
        </p:grpSp>
      </p:grpSp>
      <p:sp>
        <p:nvSpPr>
          <p:cNvPr id="44" name="!!CoverSlideFooterText">
            <a:extLst>
              <a:ext uri="{FF2B5EF4-FFF2-40B4-BE49-F238E27FC236}">
                <a16:creationId xmlns:a16="http://schemas.microsoft.com/office/drawing/2014/main" id="{E2ED04AA-964C-85C5-822A-E93EF623DE83}"/>
              </a:ext>
            </a:extLst>
          </p:cNvPr>
          <p:cNvSpPr/>
          <p:nvPr/>
        </p:nvSpPr>
        <p:spPr>
          <a:xfrm>
            <a:off x="810704" y="1011373"/>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46" name="!!CoverSlideFooterText">
            <a:extLst>
              <a:ext uri="{FF2B5EF4-FFF2-40B4-BE49-F238E27FC236}">
                <a16:creationId xmlns:a16="http://schemas.microsoft.com/office/drawing/2014/main" id="{F181EAB5-0649-FF02-0CC4-765E78ECC88C}"/>
              </a:ext>
            </a:extLst>
          </p:cNvPr>
          <p:cNvSpPr/>
          <p:nvPr/>
        </p:nvSpPr>
        <p:spPr>
          <a:xfrm>
            <a:off x="1559982" y="1011373"/>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104353404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93</a:t>
            </a:fld>
            <a:endParaRPr lang="es-ES"/>
          </a:p>
        </p:txBody>
      </p:sp>
      <p:sp>
        <p:nvSpPr>
          <p:cNvPr id="10" name="Rectángulo 9">
            <a:extLst>
              <a:ext uri="{FF2B5EF4-FFF2-40B4-BE49-F238E27FC236}">
                <a16:creationId xmlns:a16="http://schemas.microsoft.com/office/drawing/2014/main" id="{275520ED-07E8-0E3D-55B0-430A72FCB1D7}"/>
              </a:ext>
              <a:ext uri="{C183D7F6-B498-43B3-948B-1728B52AA6E4}">
                <adec:decorative xmlns:adec="http://schemas.microsoft.com/office/drawing/2017/decorative" val="1"/>
              </a:ext>
            </a:extLst>
          </p:cNvPr>
          <p:cNvSpPr/>
          <p:nvPr/>
        </p:nvSpPr>
        <p:spPr>
          <a:xfrm>
            <a:off x="9340217"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1" name="Group 2">
            <a:extLst>
              <a:ext uri="{FF2B5EF4-FFF2-40B4-BE49-F238E27FC236}">
                <a16:creationId xmlns:a16="http://schemas.microsoft.com/office/drawing/2014/main" id="{A717D83E-5763-5FCD-1636-5AAB7024D8C0}"/>
              </a:ext>
            </a:extLst>
          </p:cNvPr>
          <p:cNvGrpSpPr/>
          <p:nvPr/>
        </p:nvGrpSpPr>
        <p:grpSpPr>
          <a:xfrm flipV="1">
            <a:off x="10391134" y="-2978"/>
            <a:ext cx="1809496" cy="1931444"/>
            <a:chOff x="9424376" y="3913857"/>
            <a:chExt cx="2783546" cy="2971140"/>
          </a:xfrm>
        </p:grpSpPr>
        <p:sp>
          <p:nvSpPr>
            <p:cNvPr id="16" name="Freeform: Shape 3">
              <a:extLst>
                <a:ext uri="{FF2B5EF4-FFF2-40B4-BE49-F238E27FC236}">
                  <a16:creationId xmlns:a16="http://schemas.microsoft.com/office/drawing/2014/main" id="{7A7EF85E-FA72-C21D-EC41-0923B465E8A6}"/>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Shape 5">
              <a:extLst>
                <a:ext uri="{FF2B5EF4-FFF2-40B4-BE49-F238E27FC236}">
                  <a16:creationId xmlns:a16="http://schemas.microsoft.com/office/drawing/2014/main" id="{C5135530-5B52-EE73-9F44-22045100EC79}"/>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FA803C60-B63A-C2F3-A260-252C2E0A8A45}"/>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32" name="Persegi Panjang: Sudut Lengkung 1">
            <a:extLst>
              <a:ext uri="{FF2B5EF4-FFF2-40B4-BE49-F238E27FC236}">
                <a16:creationId xmlns:a16="http://schemas.microsoft.com/office/drawing/2014/main" id="{10D9BB50-4626-27CB-6090-A8CD7920EBB4}"/>
              </a:ext>
            </a:extLst>
          </p:cNvPr>
          <p:cNvSpPr/>
          <p:nvPr/>
        </p:nvSpPr>
        <p:spPr>
          <a:xfrm>
            <a:off x="8360688" y="2155289"/>
            <a:ext cx="3740830" cy="2928324"/>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35" name="Subtitle 2">
            <a:extLst>
              <a:ext uri="{FF2B5EF4-FFF2-40B4-BE49-F238E27FC236}">
                <a16:creationId xmlns:a16="http://schemas.microsoft.com/office/drawing/2014/main" id="{44C9642D-8B3F-B8B8-87B4-0D3D052AA2EE}"/>
              </a:ext>
            </a:extLst>
          </p:cNvPr>
          <p:cNvSpPr txBox="1">
            <a:spLocks noChangeArrowheads="1"/>
          </p:cNvSpPr>
          <p:nvPr/>
        </p:nvSpPr>
        <p:spPr bwMode="auto">
          <a:xfrm>
            <a:off x="8530921" y="2954305"/>
            <a:ext cx="3219166"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solidFill>
                  <a:schemeClr val="accent1">
                    <a:lumMod val="75000"/>
                  </a:schemeClr>
                </a:solidFill>
                <a:latin typeface="+mn-lt"/>
                <a:ea typeface="Lato Light" panose="020F0502020204030203" pitchFamily="34" charset="0"/>
                <a:cs typeface="Segoe UI" panose="020B0502040204020203" pitchFamily="34" charset="0"/>
              </a:rPr>
              <a:t>Servicios a disposición del autónomo/a y </a:t>
            </a:r>
          </a:p>
          <a:p>
            <a:pPr marL="0" marR="0" lvl="0" indent="0" algn="ctr" defTabSz="914400" rtl="0" eaLnBrk="1" fontAlgn="auto" latinLnBrk="0" hangingPunct="1">
              <a:lnSpc>
                <a:spcPct val="100000"/>
              </a:lnSpc>
              <a:spcBef>
                <a:spcPts val="0"/>
              </a:spcBef>
              <a:spcAft>
                <a:spcPts val="0"/>
              </a:spcAft>
              <a:buClrTx/>
              <a:buSzTx/>
              <a:buFontTx/>
              <a:buNone/>
              <a:tabLst/>
              <a:defRPr/>
            </a:pPr>
            <a:r>
              <a:rPr lang="es-ES" sz="2400">
                <a:solidFill>
                  <a:schemeClr val="accent1">
                    <a:lumMod val="75000"/>
                  </a:schemeClr>
                </a:solidFill>
                <a:latin typeface="+mn-lt"/>
                <a:ea typeface="Lato Light" panose="020F0502020204030203" pitchFamily="34" charset="0"/>
                <a:cs typeface="Segoe UI" panose="020B0502040204020203" pitchFamily="34" charset="0"/>
              </a:rPr>
              <a:t>del autorizado RED</a:t>
            </a:r>
            <a:endParaRPr lang="es-ES" sz="2400" b="1">
              <a:solidFill>
                <a:schemeClr val="accent1">
                  <a:lumMod val="75000"/>
                </a:schemeClr>
              </a:solidFill>
              <a:latin typeface="+mn-lt"/>
              <a:ea typeface="Lato Light" panose="020F0502020204030203" pitchFamily="34" charset="0"/>
              <a:cs typeface="Segoe UI" panose="020B0502040204020203" pitchFamily="34" charset="0"/>
            </a:endParaRPr>
          </a:p>
        </p:txBody>
      </p:sp>
      <p:sp>
        <p:nvSpPr>
          <p:cNvPr id="25" name="Elipse 24">
            <a:extLst>
              <a:ext uri="{FF2B5EF4-FFF2-40B4-BE49-F238E27FC236}">
                <a16:creationId xmlns:a16="http://schemas.microsoft.com/office/drawing/2014/main" id="{E110560C-4308-7C76-7427-DCB94B5E148A}"/>
              </a:ext>
            </a:extLst>
          </p:cNvPr>
          <p:cNvSpPr/>
          <p:nvPr/>
        </p:nvSpPr>
        <p:spPr>
          <a:xfrm>
            <a:off x="2239347" y="1782147"/>
            <a:ext cx="3452326" cy="2855167"/>
          </a:xfrm>
          <a:prstGeom prst="ellipse">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ES">
                <a:solidFill>
                  <a:schemeClr val="tx1"/>
                </a:solidFill>
                <a:highlight>
                  <a:srgbClr val="FFFF00"/>
                </a:highlight>
              </a:rPr>
              <a:t>Pendiente de recibir pantallas del servicio del Autorizado RED</a:t>
            </a:r>
          </a:p>
        </p:txBody>
      </p:sp>
      <p:sp>
        <p:nvSpPr>
          <p:cNvPr id="9" name="Marcador de número de diapositiva 414">
            <a:extLst>
              <a:ext uri="{FF2B5EF4-FFF2-40B4-BE49-F238E27FC236}">
                <a16:creationId xmlns:a16="http://schemas.microsoft.com/office/drawing/2014/main" id="{746A8225-1268-B042-FCB7-BC2C4ECB933D}"/>
              </a:ext>
            </a:extLst>
          </p:cNvPr>
          <p:cNvSpPr txBox="1">
            <a:spLocks/>
          </p:cNvSpPr>
          <p:nvPr/>
        </p:nvSpPr>
        <p:spPr>
          <a:xfrm>
            <a:off x="9439564" y="6469716"/>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93</a:t>
            </a:fld>
            <a:endParaRPr lang="es-ES"/>
          </a:p>
        </p:txBody>
      </p:sp>
      <p:grpSp>
        <p:nvGrpSpPr>
          <p:cNvPr id="2" name="Grupo 1">
            <a:extLst>
              <a:ext uri="{FF2B5EF4-FFF2-40B4-BE49-F238E27FC236}">
                <a16:creationId xmlns:a16="http://schemas.microsoft.com/office/drawing/2014/main" id="{7693C2CE-7214-F771-A7C7-08469A0A8EE9}"/>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A0DDE3F4-B166-540E-DBD4-BE95CB67F0D3}"/>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Servicios de consulta y renuncia</a:t>
              </a:r>
            </a:p>
          </p:txBody>
        </p:sp>
        <p:grpSp>
          <p:nvGrpSpPr>
            <p:cNvPr id="4" name="Grupo 3">
              <a:extLst>
                <a:ext uri="{FF2B5EF4-FFF2-40B4-BE49-F238E27FC236}">
                  <a16:creationId xmlns:a16="http://schemas.microsoft.com/office/drawing/2014/main" id="{8FC4E6D8-D902-BA05-65A5-83CC30324D14}"/>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ECC56498-A56E-192A-F206-8CD4EDF959CA}"/>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 name="TextBox 38">
                <a:extLst>
                  <a:ext uri="{FF2B5EF4-FFF2-40B4-BE49-F238E27FC236}">
                    <a16:creationId xmlns:a16="http://schemas.microsoft.com/office/drawing/2014/main" id="{59F4FE75-00E7-3F95-8E3E-1A8FA04E8FF8}"/>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4.1</a:t>
                </a:r>
              </a:p>
            </p:txBody>
          </p:sp>
        </p:grpSp>
      </p:grpSp>
      <p:sp>
        <p:nvSpPr>
          <p:cNvPr id="12" name="!!CoverSlideFooterText">
            <a:extLst>
              <a:ext uri="{FF2B5EF4-FFF2-40B4-BE49-F238E27FC236}">
                <a16:creationId xmlns:a16="http://schemas.microsoft.com/office/drawing/2014/main" id="{F265317C-425D-A206-B1DD-D3B50DE696C1}"/>
              </a:ext>
            </a:extLst>
          </p:cNvPr>
          <p:cNvSpPr/>
          <p:nvPr/>
        </p:nvSpPr>
        <p:spPr>
          <a:xfrm>
            <a:off x="810704" y="1200214"/>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0" name="!!CoverSlideFooterText">
            <a:extLst>
              <a:ext uri="{FF2B5EF4-FFF2-40B4-BE49-F238E27FC236}">
                <a16:creationId xmlns:a16="http://schemas.microsoft.com/office/drawing/2014/main" id="{8CC69855-1A7C-DDC2-35F4-1CE9FC4ED249}"/>
              </a:ext>
            </a:extLst>
          </p:cNvPr>
          <p:cNvSpPr/>
          <p:nvPr/>
        </p:nvSpPr>
        <p:spPr>
          <a:xfrm>
            <a:off x="1559982" y="1200214"/>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368168991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A7D98D9-6593-4733-18DC-D79C3585E493}"/>
              </a:ext>
              <a:ext uri="{C183D7F6-B498-43B3-948B-1728B52AA6E4}">
                <adec:decorative xmlns:adec="http://schemas.microsoft.com/office/drawing/2017/decorative" val="1"/>
              </a:ext>
            </a:extLst>
          </p:cNvPr>
          <p:cNvSpPr/>
          <p:nvPr/>
        </p:nvSpPr>
        <p:spPr>
          <a:xfrm>
            <a:off x="9340217"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2">
            <a:extLst>
              <a:ext uri="{FF2B5EF4-FFF2-40B4-BE49-F238E27FC236}">
                <a16:creationId xmlns:a16="http://schemas.microsoft.com/office/drawing/2014/main" id="{21C9D936-C8FE-C2FE-512A-48DD60EFB020}"/>
              </a:ext>
            </a:extLst>
          </p:cNvPr>
          <p:cNvGrpSpPr/>
          <p:nvPr/>
        </p:nvGrpSpPr>
        <p:grpSpPr>
          <a:xfrm flipV="1">
            <a:off x="10391134" y="-2978"/>
            <a:ext cx="1809496" cy="1931444"/>
            <a:chOff x="9424376" y="3913857"/>
            <a:chExt cx="2783546" cy="2971140"/>
          </a:xfrm>
        </p:grpSpPr>
        <p:sp>
          <p:nvSpPr>
            <p:cNvPr id="17" name="Freeform: Shape 3">
              <a:extLst>
                <a:ext uri="{FF2B5EF4-FFF2-40B4-BE49-F238E27FC236}">
                  <a16:creationId xmlns:a16="http://schemas.microsoft.com/office/drawing/2014/main" id="{5BDB16F7-20E7-5730-F62D-39C604231EBE}"/>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5">
              <a:extLst>
                <a:ext uri="{FF2B5EF4-FFF2-40B4-BE49-F238E27FC236}">
                  <a16:creationId xmlns:a16="http://schemas.microsoft.com/office/drawing/2014/main" id="{2AF8993C-F5D1-225A-A14C-E1B0D02A024F}"/>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31562BD8-6D53-8F82-08AF-E202C91B0E99}"/>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upo 1">
            <a:extLst>
              <a:ext uri="{FF2B5EF4-FFF2-40B4-BE49-F238E27FC236}">
                <a16:creationId xmlns:a16="http://schemas.microsoft.com/office/drawing/2014/main" id="{4BB47B61-442F-188E-6C2B-069A37471271}"/>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0C8566A-57A2-67F9-C391-72570FF8E58D}"/>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CASIA</a:t>
              </a:r>
            </a:p>
          </p:txBody>
        </p:sp>
        <p:grpSp>
          <p:nvGrpSpPr>
            <p:cNvPr id="4" name="Grupo 3">
              <a:extLst>
                <a:ext uri="{FF2B5EF4-FFF2-40B4-BE49-F238E27FC236}">
                  <a16:creationId xmlns:a16="http://schemas.microsoft.com/office/drawing/2014/main" id="{92A415B6-0448-3460-BC39-04F1D885E571}"/>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D26CA84B-55AB-4A0A-EF4E-E985A6B66815}"/>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 name="TextBox 38">
                <a:extLst>
                  <a:ext uri="{FF2B5EF4-FFF2-40B4-BE49-F238E27FC236}">
                    <a16:creationId xmlns:a16="http://schemas.microsoft.com/office/drawing/2014/main" id="{6E15F42B-C22F-54FA-B8E5-0AD822DF5FE6}"/>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4.2</a:t>
                </a:r>
              </a:p>
            </p:txBody>
          </p:sp>
        </p:grpSp>
      </p:grpSp>
      <p:sp>
        <p:nvSpPr>
          <p:cNvPr id="45" name="Title 1">
            <a:extLst>
              <a:ext uri="{FF2B5EF4-FFF2-40B4-BE49-F238E27FC236}">
                <a16:creationId xmlns:a16="http://schemas.microsoft.com/office/drawing/2014/main" id="{0CF6CF47-8C80-A0E9-E0DA-B2DCCCB8493C}"/>
              </a:ext>
            </a:extLst>
          </p:cNvPr>
          <p:cNvSpPr txBox="1">
            <a:spLocks noChangeArrowheads="1"/>
          </p:cNvSpPr>
          <p:nvPr/>
        </p:nvSpPr>
        <p:spPr bwMode="auto">
          <a:xfrm>
            <a:off x="651509" y="2157152"/>
            <a:ext cx="5960153" cy="9848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600">
                <a:solidFill>
                  <a:schemeClr val="tx1"/>
                </a:solidFill>
                <a:latin typeface="+mn-lt"/>
              </a:rPr>
              <a:t>En CASIA, se pondrá a disposición del Autorizado RED nuevos casos para dirigir cualquier consulta o incidencia relativa al proceso de regularización anual de cuotas de los/as autónomos/as (casos con materia Regularización RETA).</a:t>
            </a:r>
          </a:p>
        </p:txBody>
      </p:sp>
      <p:sp>
        <p:nvSpPr>
          <p:cNvPr id="8" name="Arrow: Notched Right 91">
            <a:extLst>
              <a:ext uri="{FF2B5EF4-FFF2-40B4-BE49-F238E27FC236}">
                <a16:creationId xmlns:a16="http://schemas.microsoft.com/office/drawing/2014/main" id="{E40C3F17-9CFE-D340-1002-DD9AD5071867}"/>
              </a:ext>
            </a:extLst>
          </p:cNvPr>
          <p:cNvSpPr/>
          <p:nvPr/>
        </p:nvSpPr>
        <p:spPr>
          <a:xfrm>
            <a:off x="1489708" y="4162629"/>
            <a:ext cx="691086" cy="415194"/>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Rounded Corners 51">
            <a:extLst>
              <a:ext uri="{FF2B5EF4-FFF2-40B4-BE49-F238E27FC236}">
                <a16:creationId xmlns:a16="http://schemas.microsoft.com/office/drawing/2014/main" id="{CAE517C8-5C47-E6DF-7BD0-AF9AA7778444}"/>
              </a:ext>
            </a:extLst>
          </p:cNvPr>
          <p:cNvSpPr/>
          <p:nvPr/>
        </p:nvSpPr>
        <p:spPr>
          <a:xfrm>
            <a:off x="2231720" y="3919139"/>
            <a:ext cx="3166584" cy="791489"/>
          </a:xfrm>
          <a:prstGeom prst="roundRect">
            <a:avLst>
              <a:gd name="adj" fmla="val 16517"/>
            </a:avLst>
          </a:prstGeom>
          <a:solidFill>
            <a:schemeClr val="accent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3" name="TextBox 87">
            <a:extLst>
              <a:ext uri="{FF2B5EF4-FFF2-40B4-BE49-F238E27FC236}">
                <a16:creationId xmlns:a16="http://schemas.microsoft.com/office/drawing/2014/main" id="{C7B0B4D4-7244-337A-6313-6482596400A8}"/>
              </a:ext>
            </a:extLst>
          </p:cNvPr>
          <p:cNvSpPr txBox="1"/>
          <p:nvPr/>
        </p:nvSpPr>
        <p:spPr>
          <a:xfrm>
            <a:off x="2403575" y="3971817"/>
            <a:ext cx="2425793" cy="624573"/>
          </a:xfrm>
          <a:prstGeom prst="rect">
            <a:avLst/>
          </a:prstGeom>
          <a:noFill/>
        </p:spPr>
        <p:txBody>
          <a:bodyPr wrap="square" lIns="0" tIns="0" rIns="0" bIns="0" rtlCol="0" anchor="ctr">
            <a:noAutofit/>
          </a:bodyPr>
          <a:lstStyle/>
          <a:p>
            <a:r>
              <a:rPr lang="en-US" sz="3600">
                <a:solidFill>
                  <a:schemeClr val="bg1">
                    <a:lumMod val="95000"/>
                  </a:schemeClr>
                </a:solidFill>
                <a:ea typeface="+mj-ea"/>
                <a:cs typeface="+mj-cs"/>
              </a:rPr>
              <a:t>CASIA</a:t>
            </a:r>
          </a:p>
        </p:txBody>
      </p:sp>
      <p:pic>
        <p:nvPicPr>
          <p:cNvPr id="29" name="Gráfico 28" descr="Usuario con relleno sólido">
            <a:extLst>
              <a:ext uri="{FF2B5EF4-FFF2-40B4-BE49-F238E27FC236}">
                <a16:creationId xmlns:a16="http://schemas.microsoft.com/office/drawing/2014/main" id="{B841DECF-66BA-F9BB-DD97-4DC6B688C2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1904" y="3816856"/>
            <a:ext cx="914400" cy="914400"/>
          </a:xfrm>
          <a:prstGeom prst="rect">
            <a:avLst/>
          </a:prstGeom>
        </p:spPr>
      </p:pic>
      <p:sp>
        <p:nvSpPr>
          <p:cNvPr id="31" name="CuadroTexto 30">
            <a:extLst>
              <a:ext uri="{FF2B5EF4-FFF2-40B4-BE49-F238E27FC236}">
                <a16:creationId xmlns:a16="http://schemas.microsoft.com/office/drawing/2014/main" id="{6EB8BF88-58F6-8E71-9E48-D24F5D2BF7C3}"/>
              </a:ext>
            </a:extLst>
          </p:cNvPr>
          <p:cNvSpPr txBox="1"/>
          <p:nvPr/>
        </p:nvSpPr>
        <p:spPr>
          <a:xfrm>
            <a:off x="203633" y="4638872"/>
            <a:ext cx="1810941" cy="4154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Profesional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1050" b="0" i="0" u="none" strike="noStrike" kern="1200" cap="none" spc="0" normalizeH="0" baseline="0" noProof="0">
                <a:ln>
                  <a:noFill/>
                </a:ln>
                <a:solidFill>
                  <a:prstClr val="black"/>
                </a:solidFill>
                <a:effectLst/>
                <a:uLnTx/>
                <a:uFillTx/>
                <a:latin typeface="Calibri" panose="020F0502020204030204"/>
                <a:ea typeface="+mn-ea"/>
                <a:cs typeface="+mn-cs"/>
              </a:rPr>
              <a:t> Autorizado RED</a:t>
            </a: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94</a:t>
            </a:fld>
            <a:endParaRPr lang="es-ES"/>
          </a:p>
        </p:txBody>
      </p:sp>
      <p:pic>
        <p:nvPicPr>
          <p:cNvPr id="10" name="Imagen 9" descr="Un dibujo de una cara feliz&#10;&#10;Descripción generada automáticamente con confianza baja">
            <a:extLst>
              <a:ext uri="{FF2B5EF4-FFF2-40B4-BE49-F238E27FC236}">
                <a16:creationId xmlns:a16="http://schemas.microsoft.com/office/drawing/2014/main" id="{34252574-916C-5DF8-1387-564EA9B0506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70159" y="3528145"/>
            <a:ext cx="1385405" cy="1489744"/>
          </a:xfrm>
          <a:prstGeom prst="rect">
            <a:avLst/>
          </a:prstGeom>
        </p:spPr>
      </p:pic>
      <p:sp>
        <p:nvSpPr>
          <p:cNvPr id="9" name="Persegi Panjang: Sudut Lengkung 1">
            <a:extLst>
              <a:ext uri="{FF2B5EF4-FFF2-40B4-BE49-F238E27FC236}">
                <a16:creationId xmlns:a16="http://schemas.microsoft.com/office/drawing/2014/main" id="{EA62363D-7803-14E7-EA50-5596A485222C}"/>
              </a:ext>
            </a:extLst>
          </p:cNvPr>
          <p:cNvSpPr/>
          <p:nvPr/>
        </p:nvSpPr>
        <p:spPr>
          <a:xfrm>
            <a:off x="7502050" y="2064792"/>
            <a:ext cx="4480389" cy="2928324"/>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Segoe UI" panose="020B0502040204020203" pitchFamily="34" charset="0"/>
            </a:endParaRPr>
          </a:p>
        </p:txBody>
      </p:sp>
      <p:sp>
        <p:nvSpPr>
          <p:cNvPr id="11" name="Subtitle 2">
            <a:extLst>
              <a:ext uri="{FF2B5EF4-FFF2-40B4-BE49-F238E27FC236}">
                <a16:creationId xmlns:a16="http://schemas.microsoft.com/office/drawing/2014/main" id="{AECCD5D8-A1FA-1FD5-4A9F-0C7E19881B84}"/>
              </a:ext>
            </a:extLst>
          </p:cNvPr>
          <p:cNvSpPr txBox="1">
            <a:spLocks noChangeArrowheads="1"/>
          </p:cNvSpPr>
          <p:nvPr/>
        </p:nvSpPr>
        <p:spPr bwMode="auto">
          <a:xfrm>
            <a:off x="7671244" y="2520900"/>
            <a:ext cx="4049396"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ES" sz="2400">
                <a:solidFill>
                  <a:schemeClr val="accent1">
                    <a:lumMod val="75000"/>
                  </a:schemeClr>
                </a:solidFill>
                <a:latin typeface="+mn-lt"/>
                <a:ea typeface="Lato Light" panose="020F0502020204030203" pitchFamily="34" charset="0"/>
                <a:cs typeface="Segoe UI" panose="020B0502040204020203" pitchFamily="34" charset="0"/>
              </a:rPr>
              <a:t>CASIA: nueva materia específica para que el autorizado RED dirija consultas e incidencias relacionadas con la regularización anual de cuotas</a:t>
            </a:r>
            <a:endParaRPr lang="es-ES" sz="2400" b="1">
              <a:solidFill>
                <a:schemeClr val="accent1">
                  <a:lumMod val="75000"/>
                </a:schemeClr>
              </a:solidFill>
              <a:latin typeface="+mn-lt"/>
              <a:ea typeface="Lato Light" panose="020F0502020204030203" pitchFamily="34" charset="0"/>
              <a:cs typeface="Segoe UI" panose="020B0502040204020203" pitchFamily="34" charset="0"/>
            </a:endParaRPr>
          </a:p>
        </p:txBody>
      </p:sp>
      <p:sp>
        <p:nvSpPr>
          <p:cNvPr id="21" name="Title 1">
            <a:extLst>
              <a:ext uri="{FF2B5EF4-FFF2-40B4-BE49-F238E27FC236}">
                <a16:creationId xmlns:a16="http://schemas.microsoft.com/office/drawing/2014/main" id="{C737877E-58E2-462C-9DC6-7C88FBEED47C}"/>
              </a:ext>
            </a:extLst>
          </p:cNvPr>
          <p:cNvSpPr txBox="1">
            <a:spLocks/>
          </p:cNvSpPr>
          <p:nvPr/>
        </p:nvSpPr>
        <p:spPr>
          <a:xfrm>
            <a:off x="651509" y="1058411"/>
            <a:ext cx="8511229"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CASIA</a:t>
            </a:r>
          </a:p>
        </p:txBody>
      </p:sp>
      <p:grpSp>
        <p:nvGrpSpPr>
          <p:cNvPr id="22" name="Grupo 21">
            <a:extLst>
              <a:ext uri="{FF2B5EF4-FFF2-40B4-BE49-F238E27FC236}">
                <a16:creationId xmlns:a16="http://schemas.microsoft.com/office/drawing/2014/main" id="{01B6A348-4A85-AF1A-3BED-1E4989E7A6C3}"/>
              </a:ext>
            </a:extLst>
          </p:cNvPr>
          <p:cNvGrpSpPr/>
          <p:nvPr/>
        </p:nvGrpSpPr>
        <p:grpSpPr>
          <a:xfrm>
            <a:off x="652303" y="1569187"/>
            <a:ext cx="1253278" cy="45720"/>
            <a:chOff x="810704" y="1456130"/>
            <a:chExt cx="1253278" cy="45720"/>
          </a:xfrm>
        </p:grpSpPr>
        <p:sp>
          <p:nvSpPr>
            <p:cNvPr id="23" name="!!CoverSlideFooterText">
              <a:extLst>
                <a:ext uri="{FF2B5EF4-FFF2-40B4-BE49-F238E27FC236}">
                  <a16:creationId xmlns:a16="http://schemas.microsoft.com/office/drawing/2014/main" id="{B775DA50-AB4F-16D1-9C5A-A92BFC57AFAE}"/>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4" name="!!CoverSlideFooterText">
              <a:extLst>
                <a:ext uri="{FF2B5EF4-FFF2-40B4-BE49-F238E27FC236}">
                  <a16:creationId xmlns:a16="http://schemas.microsoft.com/office/drawing/2014/main" id="{AEBD6D0B-B287-8841-A0E3-E4F92E3DF39C}"/>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2245660577"/>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A7D98D9-6593-4733-18DC-D79C3585E493}"/>
              </a:ext>
              <a:ext uri="{C183D7F6-B498-43B3-948B-1728B52AA6E4}">
                <adec:decorative xmlns:adec="http://schemas.microsoft.com/office/drawing/2017/decorative" val="1"/>
              </a:ext>
            </a:extLst>
          </p:cNvPr>
          <p:cNvSpPr/>
          <p:nvPr/>
        </p:nvSpPr>
        <p:spPr>
          <a:xfrm>
            <a:off x="9340217"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2">
            <a:extLst>
              <a:ext uri="{FF2B5EF4-FFF2-40B4-BE49-F238E27FC236}">
                <a16:creationId xmlns:a16="http://schemas.microsoft.com/office/drawing/2014/main" id="{21C9D936-C8FE-C2FE-512A-48DD60EFB020}"/>
              </a:ext>
            </a:extLst>
          </p:cNvPr>
          <p:cNvGrpSpPr/>
          <p:nvPr/>
        </p:nvGrpSpPr>
        <p:grpSpPr>
          <a:xfrm flipV="1">
            <a:off x="10391134" y="-2978"/>
            <a:ext cx="1809496" cy="1931444"/>
            <a:chOff x="9424376" y="3913857"/>
            <a:chExt cx="2783546" cy="2971140"/>
          </a:xfrm>
        </p:grpSpPr>
        <p:sp>
          <p:nvSpPr>
            <p:cNvPr id="17" name="Freeform: Shape 3">
              <a:extLst>
                <a:ext uri="{FF2B5EF4-FFF2-40B4-BE49-F238E27FC236}">
                  <a16:creationId xmlns:a16="http://schemas.microsoft.com/office/drawing/2014/main" id="{5BDB16F7-20E7-5730-F62D-39C604231EBE}"/>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5">
              <a:extLst>
                <a:ext uri="{FF2B5EF4-FFF2-40B4-BE49-F238E27FC236}">
                  <a16:creationId xmlns:a16="http://schemas.microsoft.com/office/drawing/2014/main" id="{2AF8993C-F5D1-225A-A14C-E1B0D02A024F}"/>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31562BD8-6D53-8F82-08AF-E202C91B0E99}"/>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grpSp>
        <p:nvGrpSpPr>
          <p:cNvPr id="2" name="Grupo 1">
            <a:extLst>
              <a:ext uri="{FF2B5EF4-FFF2-40B4-BE49-F238E27FC236}">
                <a16:creationId xmlns:a16="http://schemas.microsoft.com/office/drawing/2014/main" id="{4BB47B61-442F-188E-6C2B-069A37471271}"/>
              </a:ext>
            </a:extLst>
          </p:cNvPr>
          <p:cNvGrpSpPr/>
          <p:nvPr/>
        </p:nvGrpSpPr>
        <p:grpSpPr>
          <a:xfrm>
            <a:off x="83315" y="100378"/>
            <a:ext cx="11312995" cy="630845"/>
            <a:chOff x="101977" y="91047"/>
            <a:chExt cx="11312995" cy="630845"/>
          </a:xfrm>
        </p:grpSpPr>
        <p:sp>
          <p:nvSpPr>
            <p:cNvPr id="3" name="TextBox 12">
              <a:extLst>
                <a:ext uri="{FF2B5EF4-FFF2-40B4-BE49-F238E27FC236}">
                  <a16:creationId xmlns:a16="http://schemas.microsoft.com/office/drawing/2014/main" id="{70C8566A-57A2-67F9-C391-72570FF8E58D}"/>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 de información para el Autorizado RED</a:t>
              </a:r>
            </a:p>
          </p:txBody>
        </p:sp>
        <p:grpSp>
          <p:nvGrpSpPr>
            <p:cNvPr id="4" name="Grupo 3">
              <a:extLst>
                <a:ext uri="{FF2B5EF4-FFF2-40B4-BE49-F238E27FC236}">
                  <a16:creationId xmlns:a16="http://schemas.microsoft.com/office/drawing/2014/main" id="{92A415B6-0448-3460-BC39-04F1D885E571}"/>
                </a:ext>
              </a:extLst>
            </p:cNvPr>
            <p:cNvGrpSpPr/>
            <p:nvPr/>
          </p:nvGrpSpPr>
          <p:grpSpPr>
            <a:xfrm>
              <a:off x="101977" y="91047"/>
              <a:ext cx="712074" cy="630845"/>
              <a:chOff x="101977" y="91047"/>
              <a:chExt cx="712074" cy="630845"/>
            </a:xfrm>
          </p:grpSpPr>
          <p:sp>
            <p:nvSpPr>
              <p:cNvPr id="6" name="Graphic 10">
                <a:extLst>
                  <a:ext uri="{FF2B5EF4-FFF2-40B4-BE49-F238E27FC236}">
                    <a16:creationId xmlns:a16="http://schemas.microsoft.com/office/drawing/2014/main" id="{D26CA84B-55AB-4A0A-EF4E-E985A6B66815}"/>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7" name="TextBox 38">
                <a:extLst>
                  <a:ext uri="{FF2B5EF4-FFF2-40B4-BE49-F238E27FC236}">
                    <a16:creationId xmlns:a16="http://schemas.microsoft.com/office/drawing/2014/main" id="{6E15F42B-C22F-54FA-B8E5-0AD822DF5FE6}"/>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4.3</a:t>
                </a:r>
              </a:p>
            </p:txBody>
          </p:sp>
        </p:grpSp>
      </p:grpSp>
      <p:sp>
        <p:nvSpPr>
          <p:cNvPr id="45" name="Title 1">
            <a:extLst>
              <a:ext uri="{FF2B5EF4-FFF2-40B4-BE49-F238E27FC236}">
                <a16:creationId xmlns:a16="http://schemas.microsoft.com/office/drawing/2014/main" id="{0CF6CF47-8C80-A0E9-E0DA-B2DCCCB8493C}"/>
              </a:ext>
            </a:extLst>
          </p:cNvPr>
          <p:cNvSpPr txBox="1">
            <a:spLocks noChangeArrowheads="1"/>
          </p:cNvSpPr>
          <p:nvPr/>
        </p:nvSpPr>
        <p:spPr bwMode="auto">
          <a:xfrm>
            <a:off x="594770" y="1825377"/>
            <a:ext cx="841860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400">
                <a:solidFill>
                  <a:schemeClr val="tx1"/>
                </a:solidFill>
                <a:latin typeface="+mn-lt"/>
              </a:rPr>
              <a:t>La TGSS ha preparado un servicio de información para autorizados RED con el objetivo de favorecer la comprensión del proceso de regularización y adelantar el conocimiento de las bases de cotización, provisionales y calculadas por la TGSS, de los/as autónomos/as que tiene asignados/as y están siendo objeto de regularización. </a:t>
            </a:r>
          </a:p>
        </p:txBody>
      </p:sp>
      <p:pic>
        <p:nvPicPr>
          <p:cNvPr id="29" name="Gráfico 28" descr="Usuario con relleno sólido">
            <a:extLst>
              <a:ext uri="{FF2B5EF4-FFF2-40B4-BE49-F238E27FC236}">
                <a16:creationId xmlns:a16="http://schemas.microsoft.com/office/drawing/2014/main" id="{B841DECF-66BA-F9BB-DD97-4DC6B688C2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01298" y="3420647"/>
            <a:ext cx="568627" cy="568627"/>
          </a:xfrm>
          <a:prstGeom prst="rect">
            <a:avLst/>
          </a:prstGeom>
        </p:spPr>
      </p:pic>
      <p:sp>
        <p:nvSpPr>
          <p:cNvPr id="31" name="CuadroTexto 30">
            <a:extLst>
              <a:ext uri="{FF2B5EF4-FFF2-40B4-BE49-F238E27FC236}">
                <a16:creationId xmlns:a16="http://schemas.microsoft.com/office/drawing/2014/main" id="{6EB8BF88-58F6-8E71-9E48-D24F5D2BF7C3}"/>
              </a:ext>
            </a:extLst>
          </p:cNvPr>
          <p:cNvSpPr txBox="1"/>
          <p:nvPr/>
        </p:nvSpPr>
        <p:spPr>
          <a:xfrm>
            <a:off x="2838761" y="3901676"/>
            <a:ext cx="14936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Profesional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 Autorizado RED</a:t>
            </a: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95</a:t>
            </a:fld>
            <a:endParaRPr lang="es-ES"/>
          </a:p>
        </p:txBody>
      </p:sp>
      <p:sp>
        <p:nvSpPr>
          <p:cNvPr id="21" name="Title 1">
            <a:extLst>
              <a:ext uri="{FF2B5EF4-FFF2-40B4-BE49-F238E27FC236}">
                <a16:creationId xmlns:a16="http://schemas.microsoft.com/office/drawing/2014/main" id="{C737877E-58E2-462C-9DC6-7C88FBEED47C}"/>
              </a:ext>
            </a:extLst>
          </p:cNvPr>
          <p:cNvSpPr txBox="1">
            <a:spLocks/>
          </p:cNvSpPr>
          <p:nvPr/>
        </p:nvSpPr>
        <p:spPr>
          <a:xfrm>
            <a:off x="651509" y="1058411"/>
            <a:ext cx="8511229"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Servicio de información para el Autorizado RED</a:t>
            </a:r>
          </a:p>
        </p:txBody>
      </p:sp>
      <p:grpSp>
        <p:nvGrpSpPr>
          <p:cNvPr id="22" name="Grupo 21">
            <a:extLst>
              <a:ext uri="{FF2B5EF4-FFF2-40B4-BE49-F238E27FC236}">
                <a16:creationId xmlns:a16="http://schemas.microsoft.com/office/drawing/2014/main" id="{01B6A348-4A85-AF1A-3BED-1E4989E7A6C3}"/>
              </a:ext>
            </a:extLst>
          </p:cNvPr>
          <p:cNvGrpSpPr/>
          <p:nvPr/>
        </p:nvGrpSpPr>
        <p:grpSpPr>
          <a:xfrm>
            <a:off x="652303" y="1569187"/>
            <a:ext cx="1253278" cy="45720"/>
            <a:chOff x="810704" y="1456130"/>
            <a:chExt cx="1253278" cy="45720"/>
          </a:xfrm>
        </p:grpSpPr>
        <p:sp>
          <p:nvSpPr>
            <p:cNvPr id="23" name="!!CoverSlideFooterText">
              <a:extLst>
                <a:ext uri="{FF2B5EF4-FFF2-40B4-BE49-F238E27FC236}">
                  <a16:creationId xmlns:a16="http://schemas.microsoft.com/office/drawing/2014/main" id="{B775DA50-AB4F-16D1-9C5A-A92BFC57AFAE}"/>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4" name="!!CoverSlideFooterText">
              <a:extLst>
                <a:ext uri="{FF2B5EF4-FFF2-40B4-BE49-F238E27FC236}">
                  <a16:creationId xmlns:a16="http://schemas.microsoft.com/office/drawing/2014/main" id="{AEBD6D0B-B287-8841-A0E3-E4F92E3DF39C}"/>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pic>
        <p:nvPicPr>
          <p:cNvPr id="12" name="Picture 10" descr="Copia de Tgss">
            <a:extLst>
              <a:ext uri="{FF2B5EF4-FFF2-40B4-BE49-F238E27FC236}">
                <a16:creationId xmlns:a16="http://schemas.microsoft.com/office/drawing/2014/main" id="{291F57E0-518D-6186-8653-82C6CBAA692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360252" y="3472319"/>
            <a:ext cx="465283" cy="465283"/>
          </a:xfrm>
          <a:prstGeom prst="rect">
            <a:avLst/>
          </a:prstGeom>
          <a:noFill/>
          <a:extLst>
            <a:ext uri="{909E8E84-426E-40DD-AFC4-6F175D3DCCD1}">
              <a14:hiddenFill xmlns:a14="http://schemas.microsoft.com/office/drawing/2010/main">
                <a:solidFill>
                  <a:srgbClr val="FFFFFF"/>
                </a:solidFill>
              </a14:hiddenFill>
            </a:ext>
          </a:extLst>
        </p:spPr>
      </p:pic>
      <p:pic>
        <p:nvPicPr>
          <p:cNvPr id="25" name="Gráfico 24" descr="Correo electrónico contorno">
            <a:extLst>
              <a:ext uri="{FF2B5EF4-FFF2-40B4-BE49-F238E27FC236}">
                <a16:creationId xmlns:a16="http://schemas.microsoft.com/office/drawing/2014/main" id="{640822C9-0E8B-C9ED-1542-A974E3A6E8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4535" y="3410090"/>
            <a:ext cx="396000" cy="396000"/>
          </a:xfrm>
          <a:prstGeom prst="rect">
            <a:avLst/>
          </a:prstGeom>
        </p:spPr>
      </p:pic>
      <p:sp>
        <p:nvSpPr>
          <p:cNvPr id="26" name="Arrow: Notched Right 91">
            <a:extLst>
              <a:ext uri="{FF2B5EF4-FFF2-40B4-BE49-F238E27FC236}">
                <a16:creationId xmlns:a16="http://schemas.microsoft.com/office/drawing/2014/main" id="{F3824DD9-FD16-09DF-E3E1-7A0759EFB61E}"/>
              </a:ext>
            </a:extLst>
          </p:cNvPr>
          <p:cNvSpPr/>
          <p:nvPr/>
        </p:nvSpPr>
        <p:spPr>
          <a:xfrm>
            <a:off x="2302336" y="3836694"/>
            <a:ext cx="604539" cy="36319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1F1DEABE-983E-B323-1D94-1CD0C903B516}"/>
              </a:ext>
            </a:extLst>
          </p:cNvPr>
          <p:cNvSpPr txBox="1">
            <a:spLocks noChangeArrowheads="1"/>
          </p:cNvSpPr>
          <p:nvPr/>
        </p:nvSpPr>
        <p:spPr bwMode="auto">
          <a:xfrm>
            <a:off x="1256514" y="4522175"/>
            <a:ext cx="2931446" cy="21595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dirty="0">
                <a:solidFill>
                  <a:schemeClr val="tx1"/>
                </a:solidFill>
                <a:latin typeface="+mn-lt"/>
              </a:rPr>
              <a:t>Antes del envío de la  resolución del proceso de regularización, la TGSS envía al Autorizado RED por </a:t>
            </a:r>
            <a:r>
              <a:rPr lang="es-ES" altLang="en-US" sz="1200" dirty="0">
                <a:solidFill>
                  <a:schemeClr val="accent3">
                    <a:lumMod val="75000"/>
                  </a:schemeClr>
                </a:solidFill>
                <a:latin typeface="+mn-lt"/>
              </a:rPr>
              <a:t>correo electrónico </a:t>
            </a:r>
            <a:r>
              <a:rPr lang="es-ES" altLang="en-US" sz="1200" dirty="0">
                <a:solidFill>
                  <a:schemeClr val="tx1"/>
                </a:solidFill>
                <a:latin typeface="+mn-lt"/>
              </a:rPr>
              <a:t>información de los/as autónomos/as que gestiona, de forma que pueda realizar acciones orientativas e informativas.</a:t>
            </a:r>
          </a:p>
          <a:p>
            <a:pPr algn="just"/>
            <a:r>
              <a:rPr lang="es-ES" altLang="en-US" sz="1200" dirty="0">
                <a:solidFill>
                  <a:schemeClr val="tx1"/>
                </a:solidFill>
                <a:latin typeface="+mn-lt"/>
              </a:rPr>
              <a:t>Cuando la TGSS dispone de las BBCC utilizadas en el proceso de regularización, realiza esta comunicación, ofreciendo información que el autorizado RED puede descargar y tratar según sus necesidades.</a:t>
            </a:r>
          </a:p>
        </p:txBody>
      </p:sp>
      <p:cxnSp>
        <p:nvCxnSpPr>
          <p:cNvPr id="30" name="Conector recto 29">
            <a:extLst>
              <a:ext uri="{FF2B5EF4-FFF2-40B4-BE49-F238E27FC236}">
                <a16:creationId xmlns:a16="http://schemas.microsoft.com/office/drawing/2014/main" id="{99C07620-E8B0-1ABA-E1A2-091EB81F2F40}"/>
              </a:ext>
            </a:extLst>
          </p:cNvPr>
          <p:cNvCxnSpPr/>
          <p:nvPr/>
        </p:nvCxnSpPr>
        <p:spPr>
          <a:xfrm>
            <a:off x="1256513" y="4321600"/>
            <a:ext cx="29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11" name="CuadroTexto 10">
            <a:extLst>
              <a:ext uri="{FF2B5EF4-FFF2-40B4-BE49-F238E27FC236}">
                <a16:creationId xmlns:a16="http://schemas.microsoft.com/office/drawing/2014/main" id="{532E03D4-687F-C3A3-BEC7-A2C7EB250E8E}"/>
              </a:ext>
            </a:extLst>
          </p:cNvPr>
          <p:cNvSpPr txBox="1"/>
          <p:nvPr/>
        </p:nvSpPr>
        <p:spPr>
          <a:xfrm>
            <a:off x="594770" y="2886536"/>
            <a:ext cx="367408" cy="523220"/>
          </a:xfrm>
          <a:prstGeom prst="rect">
            <a:avLst/>
          </a:prstGeom>
          <a:noFill/>
        </p:spPr>
        <p:txBody>
          <a:bodyPr wrap="none" rtlCol="0">
            <a:spAutoFit/>
          </a:bodyPr>
          <a:lstStyle/>
          <a:p>
            <a:r>
              <a:rPr lang="es-ES" sz="2800">
                <a:solidFill>
                  <a:schemeClr val="accent3">
                    <a:lumMod val="75000"/>
                  </a:schemeClr>
                </a:solidFill>
              </a:rPr>
              <a:t>1</a:t>
            </a:r>
          </a:p>
        </p:txBody>
      </p:sp>
      <p:cxnSp>
        <p:nvCxnSpPr>
          <p:cNvPr id="15" name="Conector recto 14">
            <a:extLst>
              <a:ext uri="{FF2B5EF4-FFF2-40B4-BE49-F238E27FC236}">
                <a16:creationId xmlns:a16="http://schemas.microsoft.com/office/drawing/2014/main" id="{94E67596-C988-2CB0-048F-484A0CDC474C}"/>
              </a:ext>
            </a:extLst>
          </p:cNvPr>
          <p:cNvCxnSpPr/>
          <p:nvPr/>
        </p:nvCxnSpPr>
        <p:spPr>
          <a:xfrm>
            <a:off x="941368" y="2886536"/>
            <a:ext cx="0" cy="52322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CDB0DA-4460-19AC-AE12-29DF714C39DA}"/>
              </a:ext>
            </a:extLst>
          </p:cNvPr>
          <p:cNvSpPr txBox="1"/>
          <p:nvPr/>
        </p:nvSpPr>
        <p:spPr>
          <a:xfrm>
            <a:off x="1047051" y="2998886"/>
            <a:ext cx="3197462" cy="307777"/>
          </a:xfrm>
          <a:prstGeom prst="rect">
            <a:avLst/>
          </a:prstGeom>
          <a:noFill/>
          <a:ln>
            <a:noFill/>
            <a:prstDash val="sysDash"/>
          </a:ln>
        </p:spPr>
        <p:txBody>
          <a:bodyPr wrap="square" rtlCol="0">
            <a:spAutoFit/>
          </a:bodyPr>
          <a:lstStyle/>
          <a:p>
            <a:r>
              <a:rPr lang="es-ES" sz="1400" b="1">
                <a:solidFill>
                  <a:schemeClr val="accent3">
                    <a:lumMod val="75000"/>
                  </a:schemeClr>
                </a:solidFill>
              </a:rPr>
              <a:t>Correo electrónico</a:t>
            </a:r>
          </a:p>
        </p:txBody>
      </p:sp>
      <p:pic>
        <p:nvPicPr>
          <p:cNvPr id="8" name="Gráfico 7" descr="Usuario con relleno sólido">
            <a:extLst>
              <a:ext uri="{FF2B5EF4-FFF2-40B4-BE49-F238E27FC236}">
                <a16:creationId xmlns:a16="http://schemas.microsoft.com/office/drawing/2014/main" id="{D8C8267A-2094-12AA-1CD8-A8C2A79601F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799637" y="3422147"/>
            <a:ext cx="568627" cy="568627"/>
          </a:xfrm>
          <a:prstGeom prst="rect">
            <a:avLst/>
          </a:prstGeom>
        </p:spPr>
      </p:pic>
      <p:sp>
        <p:nvSpPr>
          <p:cNvPr id="13" name="CuadroTexto 12">
            <a:extLst>
              <a:ext uri="{FF2B5EF4-FFF2-40B4-BE49-F238E27FC236}">
                <a16:creationId xmlns:a16="http://schemas.microsoft.com/office/drawing/2014/main" id="{ABE68450-7899-89CD-E7B1-E4104FDE6358}"/>
              </a:ext>
            </a:extLst>
          </p:cNvPr>
          <p:cNvSpPr txBox="1"/>
          <p:nvPr/>
        </p:nvSpPr>
        <p:spPr>
          <a:xfrm>
            <a:off x="5337100" y="3903176"/>
            <a:ext cx="14936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Profesional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 Autorizado RED</a:t>
            </a:r>
          </a:p>
        </p:txBody>
      </p:sp>
      <p:sp>
        <p:nvSpPr>
          <p:cNvPr id="32" name="Arrow: Notched Right 91">
            <a:extLst>
              <a:ext uri="{FF2B5EF4-FFF2-40B4-BE49-F238E27FC236}">
                <a16:creationId xmlns:a16="http://schemas.microsoft.com/office/drawing/2014/main" id="{35A64590-84D2-3975-5B11-314446512565}"/>
              </a:ext>
            </a:extLst>
          </p:cNvPr>
          <p:cNvSpPr/>
          <p:nvPr/>
        </p:nvSpPr>
        <p:spPr>
          <a:xfrm>
            <a:off x="6727340" y="3859615"/>
            <a:ext cx="604539" cy="36319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 name="Conector recto 32">
            <a:extLst>
              <a:ext uri="{FF2B5EF4-FFF2-40B4-BE49-F238E27FC236}">
                <a16:creationId xmlns:a16="http://schemas.microsoft.com/office/drawing/2014/main" id="{F2DB3DD2-0B01-F3F7-5E64-C8BBC6677CB9}"/>
              </a:ext>
            </a:extLst>
          </p:cNvPr>
          <p:cNvCxnSpPr/>
          <p:nvPr/>
        </p:nvCxnSpPr>
        <p:spPr>
          <a:xfrm>
            <a:off x="5681517" y="4344521"/>
            <a:ext cx="29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37" name="CuadroTexto 36">
            <a:extLst>
              <a:ext uri="{FF2B5EF4-FFF2-40B4-BE49-F238E27FC236}">
                <a16:creationId xmlns:a16="http://schemas.microsoft.com/office/drawing/2014/main" id="{8E1E4E07-2631-0DE3-9E4A-A704D507185D}"/>
              </a:ext>
            </a:extLst>
          </p:cNvPr>
          <p:cNvSpPr txBox="1"/>
          <p:nvPr/>
        </p:nvSpPr>
        <p:spPr>
          <a:xfrm>
            <a:off x="5019774" y="2909457"/>
            <a:ext cx="367408" cy="523220"/>
          </a:xfrm>
          <a:prstGeom prst="rect">
            <a:avLst/>
          </a:prstGeom>
          <a:noFill/>
        </p:spPr>
        <p:txBody>
          <a:bodyPr wrap="none" rtlCol="0">
            <a:spAutoFit/>
          </a:bodyPr>
          <a:lstStyle/>
          <a:p>
            <a:r>
              <a:rPr lang="es-ES" sz="2800">
                <a:solidFill>
                  <a:schemeClr val="accent3">
                    <a:lumMod val="75000"/>
                  </a:schemeClr>
                </a:solidFill>
              </a:rPr>
              <a:t>2</a:t>
            </a:r>
          </a:p>
        </p:txBody>
      </p:sp>
      <p:cxnSp>
        <p:nvCxnSpPr>
          <p:cNvPr id="39" name="Conector recto 38">
            <a:extLst>
              <a:ext uri="{FF2B5EF4-FFF2-40B4-BE49-F238E27FC236}">
                <a16:creationId xmlns:a16="http://schemas.microsoft.com/office/drawing/2014/main" id="{0E1EC2AF-CD30-0BD6-A786-B81628F90609}"/>
              </a:ext>
            </a:extLst>
          </p:cNvPr>
          <p:cNvCxnSpPr/>
          <p:nvPr/>
        </p:nvCxnSpPr>
        <p:spPr>
          <a:xfrm>
            <a:off x="5366372" y="2909457"/>
            <a:ext cx="0" cy="52322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40" name="CuadroTexto 39">
            <a:extLst>
              <a:ext uri="{FF2B5EF4-FFF2-40B4-BE49-F238E27FC236}">
                <a16:creationId xmlns:a16="http://schemas.microsoft.com/office/drawing/2014/main" id="{2D0188CB-571F-D7B5-703E-C542452017A6}"/>
              </a:ext>
            </a:extLst>
          </p:cNvPr>
          <p:cNvSpPr txBox="1"/>
          <p:nvPr/>
        </p:nvSpPr>
        <p:spPr>
          <a:xfrm>
            <a:off x="5472055" y="3021807"/>
            <a:ext cx="3197462" cy="307777"/>
          </a:xfrm>
          <a:prstGeom prst="rect">
            <a:avLst/>
          </a:prstGeom>
          <a:noFill/>
          <a:ln>
            <a:noFill/>
            <a:prstDash val="sysDash"/>
          </a:ln>
        </p:spPr>
        <p:txBody>
          <a:bodyPr wrap="square" rtlCol="0">
            <a:spAutoFit/>
          </a:bodyPr>
          <a:lstStyle/>
          <a:p>
            <a:r>
              <a:rPr lang="es-ES" sz="1400" b="1">
                <a:solidFill>
                  <a:schemeClr val="accent3">
                    <a:lumMod val="75000"/>
                  </a:schemeClr>
                </a:solidFill>
              </a:rPr>
              <a:t>Servicio en oficina virtual</a:t>
            </a:r>
          </a:p>
        </p:txBody>
      </p:sp>
      <p:pic>
        <p:nvPicPr>
          <p:cNvPr id="41" name="Gráfico 40" descr="Internet contorno">
            <a:extLst>
              <a:ext uri="{FF2B5EF4-FFF2-40B4-BE49-F238E27FC236}">
                <a16:creationId xmlns:a16="http://schemas.microsoft.com/office/drawing/2014/main" id="{6E37AFB0-16E5-9125-DD44-4986929D72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7607971" y="3321620"/>
            <a:ext cx="914400" cy="914400"/>
          </a:xfrm>
          <a:prstGeom prst="rect">
            <a:avLst/>
          </a:prstGeom>
        </p:spPr>
      </p:pic>
      <p:sp>
        <p:nvSpPr>
          <p:cNvPr id="47" name="Title 1">
            <a:extLst>
              <a:ext uri="{FF2B5EF4-FFF2-40B4-BE49-F238E27FC236}">
                <a16:creationId xmlns:a16="http://schemas.microsoft.com/office/drawing/2014/main" id="{855AC60C-63C7-9914-E2A6-06A27D778FB8}"/>
              </a:ext>
            </a:extLst>
          </p:cNvPr>
          <p:cNvSpPr txBox="1">
            <a:spLocks noChangeArrowheads="1"/>
          </p:cNvSpPr>
          <p:nvPr/>
        </p:nvSpPr>
        <p:spPr bwMode="auto">
          <a:xfrm>
            <a:off x="5738071" y="4514671"/>
            <a:ext cx="2931446" cy="129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a:solidFill>
                  <a:schemeClr val="tx1"/>
                </a:solidFill>
                <a:latin typeface="+mn-lt"/>
              </a:rPr>
              <a:t>Tras la recepción de la notificación con el resultado de la regularización, el autorizado RED puede acceder a un </a:t>
            </a:r>
            <a:r>
              <a:rPr lang="es-ES" altLang="en-US" sz="1200">
                <a:solidFill>
                  <a:schemeClr val="accent3">
                    <a:lumMod val="75000"/>
                  </a:schemeClr>
                </a:solidFill>
                <a:latin typeface="+mn-lt"/>
              </a:rPr>
              <a:t>servicio</a:t>
            </a:r>
            <a:r>
              <a:rPr lang="es-ES" altLang="en-US" sz="1200">
                <a:solidFill>
                  <a:schemeClr val="tx1"/>
                </a:solidFill>
                <a:latin typeface="+mn-lt"/>
              </a:rPr>
              <a:t> disponible en la </a:t>
            </a:r>
            <a:r>
              <a:rPr lang="es-ES" altLang="en-US" sz="1200">
                <a:solidFill>
                  <a:schemeClr val="accent3">
                    <a:lumMod val="75000"/>
                  </a:schemeClr>
                </a:solidFill>
                <a:latin typeface="+mn-lt"/>
              </a:rPr>
              <a:t>oficina</a:t>
            </a:r>
            <a:r>
              <a:rPr lang="es-ES" altLang="en-US" sz="1200">
                <a:solidFill>
                  <a:schemeClr val="tx1"/>
                </a:solidFill>
                <a:latin typeface="+mn-lt"/>
              </a:rPr>
              <a:t> </a:t>
            </a:r>
            <a:r>
              <a:rPr lang="es-ES" altLang="en-US" sz="1200">
                <a:solidFill>
                  <a:schemeClr val="accent3">
                    <a:lumMod val="75000"/>
                  </a:schemeClr>
                </a:solidFill>
                <a:latin typeface="+mn-lt"/>
              </a:rPr>
              <a:t>virtual</a:t>
            </a:r>
            <a:r>
              <a:rPr lang="es-ES" altLang="en-US" sz="1200">
                <a:solidFill>
                  <a:schemeClr val="tx1"/>
                </a:solidFill>
                <a:latin typeface="+mn-lt"/>
              </a:rPr>
              <a:t> para consultar las BBCC implicadas en el proceso de regularización de los/as autónomos/as asignados/as y objeto de regularización. </a:t>
            </a:r>
          </a:p>
        </p:txBody>
      </p:sp>
    </p:spTree>
    <p:extLst>
      <p:ext uri="{BB962C8B-B14F-4D97-AF65-F5344CB8AC3E}">
        <p14:creationId xmlns:p14="http://schemas.microsoft.com/office/powerpoint/2010/main" val="208205008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A7D98D9-6593-4733-18DC-D79C3585E493}"/>
              </a:ext>
              <a:ext uri="{C183D7F6-B498-43B3-948B-1728B52AA6E4}">
                <adec:decorative xmlns:adec="http://schemas.microsoft.com/office/drawing/2017/decorative" val="1"/>
              </a:ext>
            </a:extLst>
          </p:cNvPr>
          <p:cNvSpPr/>
          <p:nvPr/>
        </p:nvSpPr>
        <p:spPr>
          <a:xfrm>
            <a:off x="9340217"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2">
            <a:extLst>
              <a:ext uri="{FF2B5EF4-FFF2-40B4-BE49-F238E27FC236}">
                <a16:creationId xmlns:a16="http://schemas.microsoft.com/office/drawing/2014/main" id="{21C9D936-C8FE-C2FE-512A-48DD60EFB020}"/>
              </a:ext>
            </a:extLst>
          </p:cNvPr>
          <p:cNvGrpSpPr/>
          <p:nvPr/>
        </p:nvGrpSpPr>
        <p:grpSpPr>
          <a:xfrm flipV="1">
            <a:off x="10391134" y="-2978"/>
            <a:ext cx="1809496" cy="1931444"/>
            <a:chOff x="9424376" y="3913857"/>
            <a:chExt cx="2783546" cy="2971140"/>
          </a:xfrm>
        </p:grpSpPr>
        <p:sp>
          <p:nvSpPr>
            <p:cNvPr id="17" name="Freeform: Shape 3">
              <a:extLst>
                <a:ext uri="{FF2B5EF4-FFF2-40B4-BE49-F238E27FC236}">
                  <a16:creationId xmlns:a16="http://schemas.microsoft.com/office/drawing/2014/main" id="{5BDB16F7-20E7-5730-F62D-39C604231EBE}"/>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5">
              <a:extLst>
                <a:ext uri="{FF2B5EF4-FFF2-40B4-BE49-F238E27FC236}">
                  <a16:creationId xmlns:a16="http://schemas.microsoft.com/office/drawing/2014/main" id="{2AF8993C-F5D1-225A-A14C-E1B0D02A024F}"/>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31562BD8-6D53-8F82-08AF-E202C91B0E99}"/>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pic>
        <p:nvPicPr>
          <p:cNvPr id="29" name="Gráfico 28" descr="Usuario con relleno sólido">
            <a:extLst>
              <a:ext uri="{FF2B5EF4-FFF2-40B4-BE49-F238E27FC236}">
                <a16:creationId xmlns:a16="http://schemas.microsoft.com/office/drawing/2014/main" id="{B841DECF-66BA-F9BB-DD97-4DC6B688C27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394076" y="2208828"/>
            <a:ext cx="568627" cy="568627"/>
          </a:xfrm>
          <a:prstGeom prst="rect">
            <a:avLst/>
          </a:prstGeom>
        </p:spPr>
      </p:pic>
      <p:sp>
        <p:nvSpPr>
          <p:cNvPr id="31" name="CuadroTexto 30">
            <a:extLst>
              <a:ext uri="{FF2B5EF4-FFF2-40B4-BE49-F238E27FC236}">
                <a16:creationId xmlns:a16="http://schemas.microsoft.com/office/drawing/2014/main" id="{6EB8BF88-58F6-8E71-9E48-D24F5D2BF7C3}"/>
              </a:ext>
            </a:extLst>
          </p:cNvPr>
          <p:cNvSpPr txBox="1"/>
          <p:nvPr/>
        </p:nvSpPr>
        <p:spPr>
          <a:xfrm>
            <a:off x="2931539" y="2640162"/>
            <a:ext cx="14936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Profesional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 Autorizado RED</a:t>
            </a:r>
          </a:p>
        </p:txBody>
      </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96</a:t>
            </a:fld>
            <a:endParaRPr lang="es-ES"/>
          </a:p>
        </p:txBody>
      </p:sp>
      <p:pic>
        <p:nvPicPr>
          <p:cNvPr id="12" name="Picture 10" descr="Copia de Tgss">
            <a:extLst>
              <a:ext uri="{FF2B5EF4-FFF2-40B4-BE49-F238E27FC236}">
                <a16:creationId xmlns:a16="http://schemas.microsoft.com/office/drawing/2014/main" id="{291F57E0-518D-6186-8653-82C6CBAA6920}"/>
              </a:ext>
            </a:extLst>
          </p:cNvPr>
          <p:cNvPicPr>
            <a:picLocks noChangeAspect="1" noChangeArrowheads="1"/>
          </p:cNvPicPr>
          <p:nvPr/>
        </p:nvPicPr>
        <p:blipFill>
          <a:blip r:embed="rId5" r:link="rId6">
            <a:extLst>
              <a:ext uri="{28A0092B-C50C-407E-A947-70E740481C1C}">
                <a14:useLocalDpi xmlns:a14="http://schemas.microsoft.com/office/drawing/2010/main" val="0"/>
              </a:ext>
            </a:extLst>
          </a:blip>
          <a:srcRect/>
          <a:stretch>
            <a:fillRect/>
          </a:stretch>
        </p:blipFill>
        <p:spPr bwMode="auto">
          <a:xfrm>
            <a:off x="1453030" y="2260500"/>
            <a:ext cx="465283" cy="465283"/>
          </a:xfrm>
          <a:prstGeom prst="rect">
            <a:avLst/>
          </a:prstGeom>
          <a:noFill/>
          <a:extLst>
            <a:ext uri="{909E8E84-426E-40DD-AFC4-6F175D3DCCD1}">
              <a14:hiddenFill xmlns:a14="http://schemas.microsoft.com/office/drawing/2010/main">
                <a:solidFill>
                  <a:srgbClr val="FFFFFF"/>
                </a:solidFill>
              </a14:hiddenFill>
            </a:ext>
          </a:extLst>
        </p:spPr>
      </p:pic>
      <p:pic>
        <p:nvPicPr>
          <p:cNvPr id="25" name="Gráfico 24" descr="Correo electrónico contorno">
            <a:extLst>
              <a:ext uri="{FF2B5EF4-FFF2-40B4-BE49-F238E27FC236}">
                <a16:creationId xmlns:a16="http://schemas.microsoft.com/office/drawing/2014/main" id="{640822C9-0E8B-C9ED-1542-A974E3A6E8A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587313" y="2198271"/>
            <a:ext cx="396000" cy="396000"/>
          </a:xfrm>
          <a:prstGeom prst="rect">
            <a:avLst/>
          </a:prstGeom>
        </p:spPr>
      </p:pic>
      <p:sp>
        <p:nvSpPr>
          <p:cNvPr id="26" name="Arrow: Notched Right 91">
            <a:extLst>
              <a:ext uri="{FF2B5EF4-FFF2-40B4-BE49-F238E27FC236}">
                <a16:creationId xmlns:a16="http://schemas.microsoft.com/office/drawing/2014/main" id="{F3824DD9-FD16-09DF-E3E1-7A0759EFB61E}"/>
              </a:ext>
            </a:extLst>
          </p:cNvPr>
          <p:cNvSpPr/>
          <p:nvPr/>
        </p:nvSpPr>
        <p:spPr>
          <a:xfrm>
            <a:off x="2395114" y="2624875"/>
            <a:ext cx="604539" cy="36319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tle 1">
            <a:extLst>
              <a:ext uri="{FF2B5EF4-FFF2-40B4-BE49-F238E27FC236}">
                <a16:creationId xmlns:a16="http://schemas.microsoft.com/office/drawing/2014/main" id="{1F1DEABE-983E-B323-1D94-1CD0C903B516}"/>
              </a:ext>
            </a:extLst>
          </p:cNvPr>
          <p:cNvSpPr txBox="1">
            <a:spLocks noChangeArrowheads="1"/>
          </p:cNvSpPr>
          <p:nvPr/>
        </p:nvSpPr>
        <p:spPr bwMode="auto">
          <a:xfrm>
            <a:off x="1349292" y="3310356"/>
            <a:ext cx="2931446" cy="17902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dirty="0">
                <a:solidFill>
                  <a:schemeClr val="tx1"/>
                </a:solidFill>
                <a:latin typeface="+mn-lt"/>
              </a:rPr>
              <a:t>La TGSS envía al Autorizado RED por </a:t>
            </a:r>
            <a:r>
              <a:rPr lang="es-ES" altLang="en-US" sz="1200" dirty="0">
                <a:solidFill>
                  <a:schemeClr val="accent3">
                    <a:lumMod val="75000"/>
                  </a:schemeClr>
                </a:solidFill>
                <a:latin typeface="+mn-lt"/>
              </a:rPr>
              <a:t>correo electrónico </a:t>
            </a:r>
            <a:r>
              <a:rPr lang="es-ES" altLang="en-US" sz="1200" dirty="0">
                <a:solidFill>
                  <a:schemeClr val="tx1"/>
                </a:solidFill>
                <a:latin typeface="+mn-lt"/>
              </a:rPr>
              <a:t>información sobre el proceso de regularización de los/as autónomos/as que gestiona.</a:t>
            </a:r>
          </a:p>
          <a:p>
            <a:pPr algn="just"/>
            <a:r>
              <a:rPr lang="es-ES" altLang="en-US" sz="1200" dirty="0">
                <a:solidFill>
                  <a:schemeClr val="tx1"/>
                </a:solidFill>
                <a:latin typeface="+mn-lt"/>
              </a:rPr>
              <a:t>En el correo electrónico se incluye un </a:t>
            </a:r>
            <a:r>
              <a:rPr lang="es-ES" altLang="en-US" sz="1200" dirty="0">
                <a:solidFill>
                  <a:schemeClr val="accent3">
                    <a:lumMod val="75000"/>
                  </a:schemeClr>
                </a:solidFill>
                <a:latin typeface="+mn-lt"/>
              </a:rPr>
              <a:t>enlace personalizado</a:t>
            </a:r>
            <a:r>
              <a:rPr lang="es-ES" altLang="en-US" sz="1200" dirty="0">
                <a:solidFill>
                  <a:schemeClr val="tx1"/>
                </a:solidFill>
                <a:latin typeface="+mn-lt"/>
              </a:rPr>
              <a:t> para cada Autorizado RED que le permite ir a un </a:t>
            </a:r>
            <a:r>
              <a:rPr lang="es-ES" altLang="en-US" sz="1200" dirty="0">
                <a:solidFill>
                  <a:schemeClr val="accent2">
                    <a:lumMod val="75000"/>
                  </a:schemeClr>
                </a:solidFill>
                <a:latin typeface="+mn-lt"/>
              </a:rPr>
              <a:t>servicio</a:t>
            </a:r>
            <a:r>
              <a:rPr lang="es-ES" altLang="en-US" sz="1200" dirty="0">
                <a:solidFill>
                  <a:schemeClr val="tx1"/>
                </a:solidFill>
                <a:latin typeface="+mn-lt"/>
              </a:rPr>
              <a:t> creado en la oficina virtual que contiene información relativa a sus autónomos/as. </a:t>
            </a:r>
          </a:p>
        </p:txBody>
      </p:sp>
      <p:cxnSp>
        <p:nvCxnSpPr>
          <p:cNvPr id="30" name="Conector recto 29">
            <a:extLst>
              <a:ext uri="{FF2B5EF4-FFF2-40B4-BE49-F238E27FC236}">
                <a16:creationId xmlns:a16="http://schemas.microsoft.com/office/drawing/2014/main" id="{99C07620-E8B0-1ABA-E1A2-091EB81F2F40}"/>
              </a:ext>
            </a:extLst>
          </p:cNvPr>
          <p:cNvCxnSpPr/>
          <p:nvPr/>
        </p:nvCxnSpPr>
        <p:spPr>
          <a:xfrm>
            <a:off x="1349291" y="3109781"/>
            <a:ext cx="2988000" cy="0"/>
          </a:xfrm>
          <a:prstGeom prst="line">
            <a:avLst/>
          </a:prstGeom>
        </p:spPr>
        <p:style>
          <a:lnRef idx="1">
            <a:schemeClr val="accent1"/>
          </a:lnRef>
          <a:fillRef idx="0">
            <a:schemeClr val="accent1"/>
          </a:fillRef>
          <a:effectRef idx="0">
            <a:schemeClr val="accent1"/>
          </a:effectRef>
          <a:fontRef idx="minor">
            <a:schemeClr val="tx1"/>
          </a:fontRef>
        </p:style>
      </p:cxnSp>
      <p:grpSp>
        <p:nvGrpSpPr>
          <p:cNvPr id="55" name="Grupo 54">
            <a:extLst>
              <a:ext uri="{FF2B5EF4-FFF2-40B4-BE49-F238E27FC236}">
                <a16:creationId xmlns:a16="http://schemas.microsoft.com/office/drawing/2014/main" id="{B2E28076-88B5-B781-F90C-CBD42B008C9B}"/>
              </a:ext>
            </a:extLst>
          </p:cNvPr>
          <p:cNvGrpSpPr/>
          <p:nvPr/>
        </p:nvGrpSpPr>
        <p:grpSpPr>
          <a:xfrm>
            <a:off x="9695646" y="2475778"/>
            <a:ext cx="2138630" cy="3069395"/>
            <a:chOff x="9695646" y="2475778"/>
            <a:chExt cx="2138630" cy="3069395"/>
          </a:xfrm>
        </p:grpSpPr>
        <p:sp>
          <p:nvSpPr>
            <p:cNvPr id="34" name="Persegi Panjang: Sudut Lengkung 1">
              <a:extLst>
                <a:ext uri="{FF2B5EF4-FFF2-40B4-BE49-F238E27FC236}">
                  <a16:creationId xmlns:a16="http://schemas.microsoft.com/office/drawing/2014/main" id="{1F391874-70CB-EA06-5BE3-A569B0FC25C2}"/>
                </a:ext>
              </a:extLst>
            </p:cNvPr>
            <p:cNvSpPr/>
            <p:nvPr/>
          </p:nvSpPr>
          <p:spPr>
            <a:xfrm>
              <a:off x="9695646" y="2475778"/>
              <a:ext cx="2138630" cy="277200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5" name="Subtitle 2">
              <a:extLst>
                <a:ext uri="{FF2B5EF4-FFF2-40B4-BE49-F238E27FC236}">
                  <a16:creationId xmlns:a16="http://schemas.microsoft.com/office/drawing/2014/main" id="{76777B4D-327A-7CD9-322D-18D6AA2720A9}"/>
                </a:ext>
              </a:extLst>
            </p:cNvPr>
            <p:cNvSpPr txBox="1">
              <a:spLocks noChangeArrowheads="1"/>
            </p:cNvSpPr>
            <p:nvPr/>
          </p:nvSpPr>
          <p:spPr bwMode="auto">
            <a:xfrm>
              <a:off x="9740676" y="3409126"/>
              <a:ext cx="201725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Correo electrónico para el Autorizado RED</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36" name="Straight Connector 11">
              <a:extLst>
                <a:ext uri="{FF2B5EF4-FFF2-40B4-BE49-F238E27FC236}">
                  <a16:creationId xmlns:a16="http://schemas.microsoft.com/office/drawing/2014/main" id="{A48085F8-8954-1139-5CB6-94077DE0DB90}"/>
                </a:ext>
              </a:extLst>
            </p:cNvPr>
            <p:cNvCxnSpPr>
              <a:cxnSpLocks/>
            </p:cNvCxnSpPr>
            <p:nvPr/>
          </p:nvCxnSpPr>
          <p:spPr>
            <a:xfrm>
              <a:off x="9936892" y="3382509"/>
              <a:ext cx="172800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sp>
          <p:nvSpPr>
            <p:cNvPr id="38" name="Subtitle 2">
              <a:extLst>
                <a:ext uri="{FF2B5EF4-FFF2-40B4-BE49-F238E27FC236}">
                  <a16:creationId xmlns:a16="http://schemas.microsoft.com/office/drawing/2014/main" id="{D84AEEE8-F0D7-13FC-C2C3-9EA141E126C1}"/>
                </a:ext>
              </a:extLst>
            </p:cNvPr>
            <p:cNvSpPr txBox="1">
              <a:spLocks noChangeArrowheads="1"/>
            </p:cNvSpPr>
            <p:nvPr/>
          </p:nvSpPr>
          <p:spPr bwMode="auto">
            <a:xfrm>
              <a:off x="9706076" y="4467955"/>
              <a:ext cx="2066768"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a:solidFill>
                    <a:prstClr val="black"/>
                  </a:solidFill>
                  <a:latin typeface="Calibri" panose="020F0502020204030204"/>
                  <a:ea typeface="Lato Light" panose="020F0502020204030203" pitchFamily="34" charset="0"/>
                  <a:cs typeface="Segoe UI" panose="020B0502040204020203" pitchFamily="34" charset="0"/>
                </a:rPr>
                <a:t>4</a:t>
              </a:r>
              <a:r>
                <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rPr>
                <a:t> modelos</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200">
                  <a:solidFill>
                    <a:prstClr val="black"/>
                  </a:solidFill>
                  <a:latin typeface="Calibri" panose="020F0502020204030204"/>
                  <a:ea typeface="Lato Light" panose="020F0502020204030203" pitchFamily="34" charset="0"/>
                  <a:cs typeface="Segoe UI" panose="020B0502040204020203" pitchFamily="34" charset="0"/>
                </a:rPr>
                <a:t>(según resultado de la regularización</a:t>
              </a:r>
              <a:r>
                <a:rPr lang="es-ES" altLang="en-US" sz="1200" baseline="30000">
                  <a:solidFill>
                    <a:prstClr val="black"/>
                  </a:solidFill>
                  <a:latin typeface="Calibri" panose="020F0502020204030204"/>
                  <a:ea typeface="Lato Light" panose="020F0502020204030203" pitchFamily="34" charset="0"/>
                  <a:cs typeface="Segoe UI" panose="020B0502040204020203" pitchFamily="34" charset="0"/>
                </a:rPr>
                <a:t>1</a:t>
              </a:r>
              <a:r>
                <a:rPr lang="es-ES" altLang="en-US" sz="1200">
                  <a:solidFill>
                    <a:prstClr val="black"/>
                  </a:solidFill>
                  <a:latin typeface="Calibri" panose="020F0502020204030204"/>
                  <a:ea typeface="Lato Light" panose="020F0502020204030203" pitchFamily="34" charset="0"/>
                  <a:cs typeface="Segoe UI" panose="020B0502040204020203" pitchFamily="34" charset="0"/>
                </a:rPr>
                <a:t>)</a:t>
              </a:r>
              <a:endParaRPr kumimoji="0" lang="es-ES" altLang="en-US" sz="12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endParaRPr kumimoji="0" lang="es-ES" altLang="en-US" sz="1800" b="0"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panose="020B0502040204020203" pitchFamily="34" charset="0"/>
              </a:endParaRPr>
            </a:p>
          </p:txBody>
        </p:sp>
        <p:pic>
          <p:nvPicPr>
            <p:cNvPr id="54" name="Gráfico 53" descr="Correo electrónico contorno">
              <a:extLst>
                <a:ext uri="{FF2B5EF4-FFF2-40B4-BE49-F238E27FC236}">
                  <a16:creationId xmlns:a16="http://schemas.microsoft.com/office/drawing/2014/main" id="{A701738A-0F90-35B0-7388-5895A442CDB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456080" y="2671990"/>
              <a:ext cx="617762" cy="617762"/>
            </a:xfrm>
            <a:prstGeom prst="rect">
              <a:avLst/>
            </a:prstGeom>
          </p:spPr>
        </p:pic>
      </p:grpSp>
      <p:pic>
        <p:nvPicPr>
          <p:cNvPr id="9" name="Imagen 8">
            <a:extLst>
              <a:ext uri="{FF2B5EF4-FFF2-40B4-BE49-F238E27FC236}">
                <a16:creationId xmlns:a16="http://schemas.microsoft.com/office/drawing/2014/main" id="{68E05E2B-3185-6BD5-C59C-8172C99A39B6}"/>
              </a:ext>
            </a:extLst>
          </p:cNvPr>
          <p:cNvPicPr>
            <a:picLocks noChangeAspect="1"/>
          </p:cNvPicPr>
          <p:nvPr/>
        </p:nvPicPr>
        <p:blipFill>
          <a:blip r:embed="rId9"/>
          <a:stretch>
            <a:fillRect/>
          </a:stretch>
        </p:blipFill>
        <p:spPr>
          <a:xfrm>
            <a:off x="5175589" y="2725783"/>
            <a:ext cx="3475286" cy="2948097"/>
          </a:xfrm>
          <a:prstGeom prst="rect">
            <a:avLst/>
          </a:prstGeom>
        </p:spPr>
      </p:pic>
      <p:sp>
        <p:nvSpPr>
          <p:cNvPr id="10" name="CuadroTexto 9">
            <a:extLst>
              <a:ext uri="{FF2B5EF4-FFF2-40B4-BE49-F238E27FC236}">
                <a16:creationId xmlns:a16="http://schemas.microsoft.com/office/drawing/2014/main" id="{2E546084-B22E-3E89-4CDF-DACD5FC8D5F1}"/>
              </a:ext>
            </a:extLst>
          </p:cNvPr>
          <p:cNvSpPr txBox="1"/>
          <p:nvPr/>
        </p:nvSpPr>
        <p:spPr>
          <a:xfrm>
            <a:off x="5175589" y="2380967"/>
            <a:ext cx="3197462" cy="276999"/>
          </a:xfrm>
          <a:prstGeom prst="rect">
            <a:avLst/>
          </a:prstGeom>
          <a:noFill/>
          <a:ln>
            <a:solidFill>
              <a:srgbClr val="D73A2C"/>
            </a:solidFill>
            <a:prstDash val="sysDash"/>
          </a:ln>
        </p:spPr>
        <p:txBody>
          <a:bodyPr wrap="square" rtlCol="0">
            <a:spAutoFit/>
          </a:bodyPr>
          <a:lstStyle/>
          <a:p>
            <a:r>
              <a:rPr lang="es-ES" sz="1200"/>
              <a:t>Ejemplo ilustrativo: correo electrónico</a:t>
            </a:r>
          </a:p>
        </p:txBody>
      </p:sp>
      <p:sp>
        <p:nvSpPr>
          <p:cNvPr id="11" name="CuadroTexto 10">
            <a:extLst>
              <a:ext uri="{FF2B5EF4-FFF2-40B4-BE49-F238E27FC236}">
                <a16:creationId xmlns:a16="http://schemas.microsoft.com/office/drawing/2014/main" id="{532E03D4-687F-C3A3-BEC7-A2C7EB250E8E}"/>
              </a:ext>
            </a:extLst>
          </p:cNvPr>
          <p:cNvSpPr txBox="1"/>
          <p:nvPr/>
        </p:nvSpPr>
        <p:spPr>
          <a:xfrm>
            <a:off x="687548" y="1674717"/>
            <a:ext cx="367408" cy="523220"/>
          </a:xfrm>
          <a:prstGeom prst="rect">
            <a:avLst/>
          </a:prstGeom>
          <a:noFill/>
        </p:spPr>
        <p:txBody>
          <a:bodyPr wrap="none" rtlCol="0">
            <a:spAutoFit/>
          </a:bodyPr>
          <a:lstStyle/>
          <a:p>
            <a:r>
              <a:rPr lang="es-ES" sz="2800">
                <a:solidFill>
                  <a:schemeClr val="accent3">
                    <a:lumMod val="75000"/>
                  </a:schemeClr>
                </a:solidFill>
              </a:rPr>
              <a:t>1</a:t>
            </a:r>
          </a:p>
        </p:txBody>
      </p:sp>
      <p:cxnSp>
        <p:nvCxnSpPr>
          <p:cNvPr id="15" name="Conector recto 14">
            <a:extLst>
              <a:ext uri="{FF2B5EF4-FFF2-40B4-BE49-F238E27FC236}">
                <a16:creationId xmlns:a16="http://schemas.microsoft.com/office/drawing/2014/main" id="{94E67596-C988-2CB0-048F-484A0CDC474C}"/>
              </a:ext>
            </a:extLst>
          </p:cNvPr>
          <p:cNvCxnSpPr/>
          <p:nvPr/>
        </p:nvCxnSpPr>
        <p:spPr>
          <a:xfrm>
            <a:off x="1034146" y="1674717"/>
            <a:ext cx="0" cy="52322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20" name="CuadroTexto 19">
            <a:extLst>
              <a:ext uri="{FF2B5EF4-FFF2-40B4-BE49-F238E27FC236}">
                <a16:creationId xmlns:a16="http://schemas.microsoft.com/office/drawing/2014/main" id="{68CDB0DA-4460-19AC-AE12-29DF714C39DA}"/>
              </a:ext>
            </a:extLst>
          </p:cNvPr>
          <p:cNvSpPr txBox="1"/>
          <p:nvPr/>
        </p:nvSpPr>
        <p:spPr>
          <a:xfrm>
            <a:off x="1139829" y="1787067"/>
            <a:ext cx="3197462" cy="307777"/>
          </a:xfrm>
          <a:prstGeom prst="rect">
            <a:avLst/>
          </a:prstGeom>
          <a:noFill/>
          <a:ln>
            <a:noFill/>
            <a:prstDash val="sysDash"/>
          </a:ln>
        </p:spPr>
        <p:txBody>
          <a:bodyPr wrap="square" rtlCol="0">
            <a:spAutoFit/>
          </a:bodyPr>
          <a:lstStyle/>
          <a:p>
            <a:r>
              <a:rPr lang="es-ES" sz="1400" b="1">
                <a:solidFill>
                  <a:schemeClr val="accent3">
                    <a:lumMod val="75000"/>
                  </a:schemeClr>
                </a:solidFill>
              </a:rPr>
              <a:t>Correo electrónico</a:t>
            </a:r>
          </a:p>
        </p:txBody>
      </p:sp>
      <p:sp>
        <p:nvSpPr>
          <p:cNvPr id="28" name="Title 1">
            <a:extLst>
              <a:ext uri="{FF2B5EF4-FFF2-40B4-BE49-F238E27FC236}">
                <a16:creationId xmlns:a16="http://schemas.microsoft.com/office/drawing/2014/main" id="{11F16B19-2BDD-F50A-E8A3-88B0233FE423}"/>
              </a:ext>
            </a:extLst>
          </p:cNvPr>
          <p:cNvSpPr txBox="1">
            <a:spLocks noChangeArrowheads="1"/>
          </p:cNvSpPr>
          <p:nvPr/>
        </p:nvSpPr>
        <p:spPr bwMode="auto">
          <a:xfrm>
            <a:off x="9610328" y="5925526"/>
            <a:ext cx="2420144"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spcBef>
                <a:spcPts val="0"/>
              </a:spcBef>
            </a:pPr>
            <a:r>
              <a:rPr lang="es-ES" altLang="en-US" sz="1000">
                <a:latin typeface="+mn-lt"/>
              </a:rPr>
              <a:t>(1) El  Autorizado RED puede recibir hasta 4 correos electrónicos por tener asignadas personas trabajadoras autónomas con distinto resultados del proceso de regularización</a:t>
            </a:r>
          </a:p>
        </p:txBody>
      </p:sp>
      <p:sp>
        <p:nvSpPr>
          <p:cNvPr id="13" name="Globo: línea 12">
            <a:extLst>
              <a:ext uri="{FF2B5EF4-FFF2-40B4-BE49-F238E27FC236}">
                <a16:creationId xmlns:a16="http://schemas.microsoft.com/office/drawing/2014/main" id="{CE128A58-0653-6B3F-FD88-680A72365C6B}"/>
              </a:ext>
            </a:extLst>
          </p:cNvPr>
          <p:cNvSpPr/>
          <p:nvPr/>
        </p:nvSpPr>
        <p:spPr>
          <a:xfrm flipH="1">
            <a:off x="7305674" y="3868827"/>
            <a:ext cx="542924" cy="133350"/>
          </a:xfrm>
          <a:prstGeom prst="borderCallout1">
            <a:avLst>
              <a:gd name="adj1" fmla="val 47321"/>
              <a:gd name="adj2" fmla="val 841"/>
              <a:gd name="adj3" fmla="val 205357"/>
              <a:gd name="adj4" fmla="val -112017"/>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2" name="Title 1">
            <a:extLst>
              <a:ext uri="{FF2B5EF4-FFF2-40B4-BE49-F238E27FC236}">
                <a16:creationId xmlns:a16="http://schemas.microsoft.com/office/drawing/2014/main" id="{6BD40CFC-BE68-2B02-D249-A0AAD864DAFB}"/>
              </a:ext>
            </a:extLst>
          </p:cNvPr>
          <p:cNvSpPr txBox="1">
            <a:spLocks noChangeArrowheads="1"/>
          </p:cNvSpPr>
          <p:nvPr/>
        </p:nvSpPr>
        <p:spPr bwMode="auto">
          <a:xfrm>
            <a:off x="8115159" y="4089400"/>
            <a:ext cx="1374014" cy="276999"/>
          </a:xfrm>
          <a:prstGeom prst="rect">
            <a:avLst/>
          </a:prstGeom>
          <a:noFill/>
        </p:spPr>
        <p:txBody>
          <a:bodyPr wrap="square">
            <a:spAutoFit/>
          </a:bodyPr>
          <a:lstStyle>
            <a:defPPr>
              <a:defRPr lang="en-US"/>
            </a:defPPr>
            <a:lvl3pPr marL="84138" lvl="2">
              <a:buClr>
                <a:schemeClr val="accent1">
                  <a:lumMod val="50000"/>
                </a:schemeClr>
              </a:buClr>
              <a:defRPr sz="1400" b="1">
                <a:solidFill>
                  <a:schemeClr val="bg1"/>
                </a:solidFill>
                <a:latin typeface="Bradley Hand ITC" panose="03070402050302030203" pitchFamily="66" charset="0"/>
                <a:ea typeface="Open Sans" panose="020B0606030504020204" pitchFamily="34" charset="0"/>
                <a:cs typeface="Cavolini" panose="020B0502040204020203" pitchFamily="66" charset="0"/>
              </a:defRPr>
            </a:lvl3pPr>
          </a:lstStyle>
          <a:p>
            <a:r>
              <a:rPr lang="es-ES" altLang="en-US" sz="1200">
                <a:ea typeface="Open Sans" panose="020B0606030504020204" pitchFamily="34" charset="0"/>
                <a:cs typeface="Cavolini" panose="020B0502040204020203" pitchFamily="66" charset="0"/>
              </a:rPr>
              <a:t>Enlace al servicio</a:t>
            </a:r>
          </a:p>
        </p:txBody>
      </p:sp>
      <p:grpSp>
        <p:nvGrpSpPr>
          <p:cNvPr id="33" name="Grupo 32">
            <a:extLst>
              <a:ext uri="{FF2B5EF4-FFF2-40B4-BE49-F238E27FC236}">
                <a16:creationId xmlns:a16="http://schemas.microsoft.com/office/drawing/2014/main" id="{7A0CA91D-1CA3-F2E4-1DF9-249E28FC2AEA}"/>
              </a:ext>
            </a:extLst>
          </p:cNvPr>
          <p:cNvGrpSpPr/>
          <p:nvPr/>
        </p:nvGrpSpPr>
        <p:grpSpPr>
          <a:xfrm>
            <a:off x="83315" y="100378"/>
            <a:ext cx="11312995" cy="630845"/>
            <a:chOff x="101977" y="91047"/>
            <a:chExt cx="11312995" cy="630845"/>
          </a:xfrm>
        </p:grpSpPr>
        <p:sp>
          <p:nvSpPr>
            <p:cNvPr id="37" name="TextBox 12">
              <a:extLst>
                <a:ext uri="{FF2B5EF4-FFF2-40B4-BE49-F238E27FC236}">
                  <a16:creationId xmlns:a16="http://schemas.microsoft.com/office/drawing/2014/main" id="{3F8C89A0-8CDF-A2D9-E624-57B2FB2B8F36}"/>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 de información para el Autorizado RED</a:t>
              </a:r>
            </a:p>
          </p:txBody>
        </p:sp>
        <p:grpSp>
          <p:nvGrpSpPr>
            <p:cNvPr id="39" name="Grupo 38">
              <a:extLst>
                <a:ext uri="{FF2B5EF4-FFF2-40B4-BE49-F238E27FC236}">
                  <a16:creationId xmlns:a16="http://schemas.microsoft.com/office/drawing/2014/main" id="{CA0BC632-B693-41C1-2FE3-10FC83914575}"/>
                </a:ext>
              </a:extLst>
            </p:cNvPr>
            <p:cNvGrpSpPr/>
            <p:nvPr/>
          </p:nvGrpSpPr>
          <p:grpSpPr>
            <a:xfrm>
              <a:off x="101977" y="91047"/>
              <a:ext cx="712074" cy="630845"/>
              <a:chOff x="101977" y="91047"/>
              <a:chExt cx="712074" cy="630845"/>
            </a:xfrm>
          </p:grpSpPr>
          <p:sp>
            <p:nvSpPr>
              <p:cNvPr id="40" name="Graphic 10">
                <a:extLst>
                  <a:ext uri="{FF2B5EF4-FFF2-40B4-BE49-F238E27FC236}">
                    <a16:creationId xmlns:a16="http://schemas.microsoft.com/office/drawing/2014/main" id="{9DC9A7F7-AA83-008D-0523-90103C1A57E3}"/>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41" name="TextBox 38">
                <a:extLst>
                  <a:ext uri="{FF2B5EF4-FFF2-40B4-BE49-F238E27FC236}">
                    <a16:creationId xmlns:a16="http://schemas.microsoft.com/office/drawing/2014/main" id="{E2B24EB7-2071-29E9-109B-94F65132F03E}"/>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4.3</a:t>
                </a:r>
              </a:p>
            </p:txBody>
          </p:sp>
        </p:grpSp>
      </p:grpSp>
      <p:sp>
        <p:nvSpPr>
          <p:cNvPr id="2" name="Title 1">
            <a:extLst>
              <a:ext uri="{FF2B5EF4-FFF2-40B4-BE49-F238E27FC236}">
                <a16:creationId xmlns:a16="http://schemas.microsoft.com/office/drawing/2014/main" id="{4E8F64C9-9F0D-475F-250B-86B2A3632A4A}"/>
              </a:ext>
            </a:extLst>
          </p:cNvPr>
          <p:cNvSpPr txBox="1">
            <a:spLocks/>
          </p:cNvSpPr>
          <p:nvPr/>
        </p:nvSpPr>
        <p:spPr>
          <a:xfrm>
            <a:off x="651509" y="839753"/>
            <a:ext cx="8511229"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Servicio de información para el Autorizado RED</a:t>
            </a:r>
          </a:p>
        </p:txBody>
      </p:sp>
      <p:grpSp>
        <p:nvGrpSpPr>
          <p:cNvPr id="3" name="Grupo 2">
            <a:extLst>
              <a:ext uri="{FF2B5EF4-FFF2-40B4-BE49-F238E27FC236}">
                <a16:creationId xmlns:a16="http://schemas.microsoft.com/office/drawing/2014/main" id="{37049FC5-6810-4E6B-D7E0-7CE6EC01F680}"/>
              </a:ext>
            </a:extLst>
          </p:cNvPr>
          <p:cNvGrpSpPr/>
          <p:nvPr/>
        </p:nvGrpSpPr>
        <p:grpSpPr>
          <a:xfrm>
            <a:off x="652303" y="1350529"/>
            <a:ext cx="1253278" cy="45720"/>
            <a:chOff x="810704" y="1456130"/>
            <a:chExt cx="1253278" cy="45720"/>
          </a:xfrm>
        </p:grpSpPr>
        <p:sp>
          <p:nvSpPr>
            <p:cNvPr id="4" name="!!CoverSlideFooterText">
              <a:extLst>
                <a:ext uri="{FF2B5EF4-FFF2-40B4-BE49-F238E27FC236}">
                  <a16:creationId xmlns:a16="http://schemas.microsoft.com/office/drawing/2014/main" id="{D06FE447-03D2-A08F-9A06-4CE7C77DF874}"/>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6" name="!!CoverSlideFooterText">
              <a:extLst>
                <a:ext uri="{FF2B5EF4-FFF2-40B4-BE49-F238E27FC236}">
                  <a16:creationId xmlns:a16="http://schemas.microsoft.com/office/drawing/2014/main" id="{02DBE3DE-929D-E027-24CE-1880EBD1B403}"/>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311969093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 name="Abrir llave 90">
            <a:extLst>
              <a:ext uri="{FF2B5EF4-FFF2-40B4-BE49-F238E27FC236}">
                <a16:creationId xmlns:a16="http://schemas.microsoft.com/office/drawing/2014/main" id="{E9075BDF-3975-9321-5258-C5A649C76A1E}"/>
              </a:ext>
            </a:extLst>
          </p:cNvPr>
          <p:cNvSpPr/>
          <p:nvPr/>
        </p:nvSpPr>
        <p:spPr>
          <a:xfrm flipH="1">
            <a:off x="5961443" y="2534122"/>
            <a:ext cx="1155249" cy="317841"/>
          </a:xfrm>
          <a:prstGeom prst="leftBrace">
            <a:avLst>
              <a:gd name="adj1" fmla="val 0"/>
              <a:gd name="adj2" fmla="val 63539"/>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94" name="Abrir llave 93">
            <a:extLst>
              <a:ext uri="{FF2B5EF4-FFF2-40B4-BE49-F238E27FC236}">
                <a16:creationId xmlns:a16="http://schemas.microsoft.com/office/drawing/2014/main" id="{6AF0AD80-2BFF-EC9D-2A0C-230A3D523536}"/>
              </a:ext>
            </a:extLst>
          </p:cNvPr>
          <p:cNvSpPr/>
          <p:nvPr/>
        </p:nvSpPr>
        <p:spPr>
          <a:xfrm flipH="1">
            <a:off x="5944443" y="3068508"/>
            <a:ext cx="1181078" cy="748931"/>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29" name="Abrir llave 28">
            <a:extLst>
              <a:ext uri="{FF2B5EF4-FFF2-40B4-BE49-F238E27FC236}">
                <a16:creationId xmlns:a16="http://schemas.microsoft.com/office/drawing/2014/main" id="{A8806E90-8203-A98A-C695-D9936DA930ED}"/>
              </a:ext>
            </a:extLst>
          </p:cNvPr>
          <p:cNvSpPr/>
          <p:nvPr/>
        </p:nvSpPr>
        <p:spPr>
          <a:xfrm flipH="1">
            <a:off x="5970273" y="4083268"/>
            <a:ext cx="1181077" cy="828657"/>
          </a:xfrm>
          <a:prstGeom prst="leftBrace">
            <a:avLst>
              <a:gd name="adj1" fmla="val 0"/>
              <a:gd name="adj2" fmla="val 52646"/>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45" name="Abrir llave 44">
            <a:extLst>
              <a:ext uri="{FF2B5EF4-FFF2-40B4-BE49-F238E27FC236}">
                <a16:creationId xmlns:a16="http://schemas.microsoft.com/office/drawing/2014/main" id="{66F56FE8-3CEE-5DB5-A193-6DDF0B3BEDC9}"/>
              </a:ext>
            </a:extLst>
          </p:cNvPr>
          <p:cNvSpPr/>
          <p:nvPr/>
        </p:nvSpPr>
        <p:spPr>
          <a:xfrm flipH="1">
            <a:off x="5984763" y="2010564"/>
            <a:ext cx="1178676" cy="236000"/>
          </a:xfrm>
          <a:prstGeom prst="leftBrace">
            <a:avLst>
              <a:gd name="adj1" fmla="val 0"/>
              <a:gd name="adj2" fmla="val 4234"/>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 name="Rectángulo 11">
            <a:extLst>
              <a:ext uri="{FF2B5EF4-FFF2-40B4-BE49-F238E27FC236}">
                <a16:creationId xmlns:a16="http://schemas.microsoft.com/office/drawing/2014/main" id="{53CD1E34-3FA8-C93B-3FF8-E87E3A50816A}"/>
              </a:ext>
            </a:extLst>
          </p:cNvPr>
          <p:cNvSpPr/>
          <p:nvPr/>
        </p:nvSpPr>
        <p:spPr>
          <a:xfrm>
            <a:off x="698276" y="4075321"/>
            <a:ext cx="6344836" cy="52561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Marcador de número de diapositiva 36">
            <a:extLst>
              <a:ext uri="{FF2B5EF4-FFF2-40B4-BE49-F238E27FC236}">
                <a16:creationId xmlns:a16="http://schemas.microsoft.com/office/drawing/2014/main" id="{BAA4CF05-9428-ABB2-1E50-A7E616FF3934}"/>
              </a:ext>
            </a:extLst>
          </p:cNvPr>
          <p:cNvSpPr>
            <a:spLocks noGrp="1"/>
          </p:cNvSpPr>
          <p:nvPr>
            <p:ph type="sldNum" sz="quarter" idx="4"/>
          </p:nvPr>
        </p:nvSpPr>
        <p:spPr/>
        <p:txBody>
          <a:bodyPr/>
          <a:lstStyle/>
          <a:p>
            <a:fld id="{C139204D-1CA8-4120-9387-CB77A2CE5C33}" type="slidenum">
              <a:rPr lang="es-ES" smtClean="0"/>
              <a:pPr/>
              <a:t>97</a:t>
            </a:fld>
            <a:endParaRPr lang="es-ES"/>
          </a:p>
        </p:txBody>
      </p:sp>
      <p:sp>
        <p:nvSpPr>
          <p:cNvPr id="269" name="Abrir llave 268">
            <a:extLst>
              <a:ext uri="{FF2B5EF4-FFF2-40B4-BE49-F238E27FC236}">
                <a16:creationId xmlns:a16="http://schemas.microsoft.com/office/drawing/2014/main" id="{EE7CCA05-DB0C-3B17-1295-97B06B190A6F}"/>
              </a:ext>
            </a:extLst>
          </p:cNvPr>
          <p:cNvSpPr/>
          <p:nvPr/>
        </p:nvSpPr>
        <p:spPr>
          <a:xfrm flipH="1">
            <a:off x="11433809" y="1631127"/>
            <a:ext cx="520576" cy="3595746"/>
          </a:xfrm>
          <a:prstGeom prst="leftBrace">
            <a:avLst>
              <a:gd name="adj1" fmla="val 0"/>
              <a:gd name="adj2" fmla="val 64601"/>
            </a:avLst>
          </a:prstGeom>
          <a:noFill/>
          <a:ln w="19050">
            <a:solidFill>
              <a:srgbClr val="D73A2C"/>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73" name="CuadroTexto 72">
            <a:extLst>
              <a:ext uri="{FF2B5EF4-FFF2-40B4-BE49-F238E27FC236}">
                <a16:creationId xmlns:a16="http://schemas.microsoft.com/office/drawing/2014/main" id="{425C76FF-7854-C4C7-0849-021A1154CE78}"/>
              </a:ext>
            </a:extLst>
          </p:cNvPr>
          <p:cNvSpPr txBox="1"/>
          <p:nvPr/>
        </p:nvSpPr>
        <p:spPr>
          <a:xfrm>
            <a:off x="538266" y="1429456"/>
            <a:ext cx="5378984" cy="846257"/>
          </a:xfrm>
          <a:prstGeom prst="rect">
            <a:avLst/>
          </a:prstGeom>
          <a:noFill/>
        </p:spPr>
        <p:txBody>
          <a:bodyPr wrap="square">
            <a:spAutoFit/>
          </a:bodyPr>
          <a:lstStyle>
            <a:defPPr>
              <a:defRPr lang="en-US"/>
            </a:defPPr>
            <a:lvl1pPr algn="just">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sz="1000"/>
              <a:t>La Tesorería General de la Seguridad Social (TGSS) ha procedido al cálculo de las bases definitivas, correspondientes al año 2023, de las personas trabajadoras autónomas que estuvieron de  alta durante al menos 1 día en dicho año, y que, hasta este momento, eran bases provisionales.</a:t>
            </a:r>
          </a:p>
          <a:p>
            <a:r>
              <a:rPr lang="es-ES" sz="1000"/>
              <a:t>A las personas relacionadas en la página que podrá encontrar </a:t>
            </a:r>
            <a:r>
              <a:rPr lang="es-ES" sz="1000" i="1">
                <a:solidFill>
                  <a:schemeClr val="accent6">
                    <a:lumMod val="60000"/>
                    <a:lumOff val="40000"/>
                  </a:schemeClr>
                </a:solidFill>
              </a:rPr>
              <a:t>aquí</a:t>
            </a:r>
            <a:r>
              <a:rPr lang="es-ES" sz="1000"/>
              <a:t> </a:t>
            </a:r>
          </a:p>
        </p:txBody>
      </p:sp>
      <p:sp>
        <p:nvSpPr>
          <p:cNvPr id="83" name="CuadroTexto 82">
            <a:extLst>
              <a:ext uri="{FF2B5EF4-FFF2-40B4-BE49-F238E27FC236}">
                <a16:creationId xmlns:a16="http://schemas.microsoft.com/office/drawing/2014/main" id="{7E1BAC9A-9FFE-C4D3-558C-23A25B37473C}"/>
              </a:ext>
            </a:extLst>
          </p:cNvPr>
          <p:cNvSpPr txBox="1"/>
          <p:nvPr/>
        </p:nvSpPr>
        <p:spPr>
          <a:xfrm>
            <a:off x="590087" y="5251550"/>
            <a:ext cx="5784050" cy="1461939"/>
          </a:xfrm>
          <a:prstGeom prst="rect">
            <a:avLst/>
          </a:prstGeom>
          <a:noFill/>
        </p:spPr>
        <p:txBody>
          <a:bodyPr wrap="square">
            <a:spAutoFit/>
          </a:bodyPr>
          <a:lstStyle/>
          <a:p>
            <a:pPr algn="just">
              <a:spcBef>
                <a:spcPts val="300"/>
              </a:spcBef>
            </a:pPr>
            <a:r>
              <a:rPr lang="es-ES_tradnl" sz="1050"/>
              <a:t>Próximamente </a:t>
            </a:r>
            <a:r>
              <a:rPr lang="es-ES" sz="1050"/>
              <a:t>se notificará la correspondiente resolución administrativa con toda la información sobre este proceso.</a:t>
            </a:r>
          </a:p>
          <a:p>
            <a:pPr algn="just">
              <a:spcBef>
                <a:spcPts val="300"/>
              </a:spcBef>
            </a:pPr>
            <a:r>
              <a:rPr lang="es-ES" sz="1050"/>
              <a:t>Esta información tiene carácter provisional, siendo la definitiva la que conste en la correspondiente resolución administrativa.</a:t>
            </a:r>
          </a:p>
          <a:p>
            <a:pPr algn="just">
              <a:spcBef>
                <a:spcPts val="300"/>
              </a:spcBef>
            </a:pPr>
            <a:r>
              <a:rPr lang="es-ES" sz="1050"/>
              <a:t>Lo que se comunica a efectos de que pueda informar a las personas a las que representa, conforme a lo establecido en la Orden ESS/484/2013, de 26 de marzo, por la que se regula el Sistema de Remisión Electrónica de Datos en el ámbito de la Seguridad Social, del alcance previsto, para cada caso, del proceso de regularización establecido en el artículo 308 LGSS.</a:t>
            </a:r>
          </a:p>
        </p:txBody>
      </p:sp>
      <p:sp>
        <p:nvSpPr>
          <p:cNvPr id="87" name="CuadroTexto 86">
            <a:extLst>
              <a:ext uri="{FF2B5EF4-FFF2-40B4-BE49-F238E27FC236}">
                <a16:creationId xmlns:a16="http://schemas.microsoft.com/office/drawing/2014/main" id="{2155BEA4-FAE4-0765-06F7-90BC4BB1F42A}"/>
              </a:ext>
            </a:extLst>
          </p:cNvPr>
          <p:cNvSpPr txBox="1"/>
          <p:nvPr/>
        </p:nvSpPr>
        <p:spPr>
          <a:xfrm>
            <a:off x="1119473" y="3081386"/>
            <a:ext cx="5070307" cy="948978"/>
          </a:xfrm>
          <a:prstGeom prst="rect">
            <a:avLst/>
          </a:prstGeom>
          <a:noFill/>
        </p:spPr>
        <p:txBody>
          <a:bodyPr wrap="square">
            <a:spAutoFit/>
          </a:bodyPr>
          <a:lstStyle>
            <a:defPPr>
              <a:defRPr lang="en-US"/>
            </a:defPPr>
            <a:lvl1pPr algn="just">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sz="1050"/>
              <a:t>Se les va a realizar la regularización de sus cuotas al haberse comprobado que el promedio mensual de sus bases de cotización provisionales del año 2023, no se encuentra comprendido entre la base de cotización mínima y máxima correspondientes al tramo de los rendimientos computables a estos efectos, según la información obtenida de las Administraciones Tributarias.</a:t>
            </a:r>
          </a:p>
        </p:txBody>
      </p:sp>
      <p:sp>
        <p:nvSpPr>
          <p:cNvPr id="88" name="CuadroTexto 87">
            <a:extLst>
              <a:ext uri="{FF2B5EF4-FFF2-40B4-BE49-F238E27FC236}">
                <a16:creationId xmlns:a16="http://schemas.microsoft.com/office/drawing/2014/main" id="{97836433-11D7-FC8F-CC6D-1A959FBAFE0E}"/>
              </a:ext>
            </a:extLst>
          </p:cNvPr>
          <p:cNvSpPr txBox="1"/>
          <p:nvPr/>
        </p:nvSpPr>
        <p:spPr>
          <a:xfrm>
            <a:off x="1029440" y="2535446"/>
            <a:ext cx="5070308" cy="415498"/>
          </a:xfrm>
          <a:prstGeom prst="rect">
            <a:avLst/>
          </a:prstGeom>
          <a:noFill/>
        </p:spPr>
        <p:txBody>
          <a:bodyPr wrap="square">
            <a:spAutoFit/>
          </a:bodyPr>
          <a:lstStyle/>
          <a:p>
            <a:pPr algn="just"/>
            <a:r>
              <a:rPr lang="es-ES" sz="1050"/>
              <a:t>No se les regularizarán sus cuotas al haberse calculado que las bases de cotización provisionales de 2023 han de confirmarse como definitivas.</a:t>
            </a:r>
          </a:p>
        </p:txBody>
      </p:sp>
      <p:grpSp>
        <p:nvGrpSpPr>
          <p:cNvPr id="26" name="Grupo 25">
            <a:extLst>
              <a:ext uri="{FF2B5EF4-FFF2-40B4-BE49-F238E27FC236}">
                <a16:creationId xmlns:a16="http://schemas.microsoft.com/office/drawing/2014/main" id="{842D9DCF-5A79-FF69-18FA-7BBF5C1FEEF7}"/>
              </a:ext>
            </a:extLst>
          </p:cNvPr>
          <p:cNvGrpSpPr/>
          <p:nvPr/>
        </p:nvGrpSpPr>
        <p:grpSpPr>
          <a:xfrm>
            <a:off x="7072765" y="2570816"/>
            <a:ext cx="4323656" cy="367250"/>
            <a:chOff x="7429415" y="2465375"/>
            <a:chExt cx="4323656" cy="367250"/>
          </a:xfrm>
        </p:grpSpPr>
        <p:sp>
          <p:nvSpPr>
            <p:cNvPr id="89" name="Rectángulo 88">
              <a:extLst>
                <a:ext uri="{FF2B5EF4-FFF2-40B4-BE49-F238E27FC236}">
                  <a16:creationId xmlns:a16="http://schemas.microsoft.com/office/drawing/2014/main" id="{48D95883-452A-2B80-7E07-894B1736E555}"/>
                </a:ext>
                <a:ext uri="{C183D7F6-B498-43B3-948B-1728B52AA6E4}">
                  <adec:decorative xmlns:adec="http://schemas.microsoft.com/office/drawing/2017/decorative" val="1"/>
                </a:ext>
              </a:extLst>
            </p:cNvPr>
            <p:cNvSpPr/>
            <p:nvPr/>
          </p:nvSpPr>
          <p:spPr>
            <a:xfrm>
              <a:off x="7438244" y="2465375"/>
              <a:ext cx="4314827" cy="367250"/>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90" name="CuadroTexto 89">
              <a:extLst>
                <a:ext uri="{FF2B5EF4-FFF2-40B4-BE49-F238E27FC236}">
                  <a16:creationId xmlns:a16="http://schemas.microsoft.com/office/drawing/2014/main" id="{5E58DDA0-DD4B-CD88-8B10-D5B3A9A99931}"/>
                </a:ext>
              </a:extLst>
            </p:cNvPr>
            <p:cNvSpPr txBox="1"/>
            <p:nvPr/>
          </p:nvSpPr>
          <p:spPr>
            <a:xfrm>
              <a:off x="7429415" y="2490573"/>
              <a:ext cx="4262361" cy="307777"/>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Sin ingreso ni devolución</a:t>
              </a:r>
            </a:p>
          </p:txBody>
        </p:sp>
      </p:grpSp>
      <p:grpSp>
        <p:nvGrpSpPr>
          <p:cNvPr id="27" name="Grupo 26">
            <a:extLst>
              <a:ext uri="{FF2B5EF4-FFF2-40B4-BE49-F238E27FC236}">
                <a16:creationId xmlns:a16="http://schemas.microsoft.com/office/drawing/2014/main" id="{C52D0F94-4889-061C-429C-CCEA8B7A66E4}"/>
              </a:ext>
            </a:extLst>
          </p:cNvPr>
          <p:cNvGrpSpPr/>
          <p:nvPr/>
        </p:nvGrpSpPr>
        <p:grpSpPr>
          <a:xfrm>
            <a:off x="7072765" y="3158919"/>
            <a:ext cx="4331390" cy="652825"/>
            <a:chOff x="7171768" y="3829615"/>
            <a:chExt cx="4331390" cy="652825"/>
          </a:xfrm>
        </p:grpSpPr>
        <p:sp>
          <p:nvSpPr>
            <p:cNvPr id="92" name="Rectángulo 91">
              <a:extLst>
                <a:ext uri="{FF2B5EF4-FFF2-40B4-BE49-F238E27FC236}">
                  <a16:creationId xmlns:a16="http://schemas.microsoft.com/office/drawing/2014/main" id="{0231F32F-489C-6683-DDAD-23B375EB91C0}"/>
                </a:ext>
                <a:ext uri="{C183D7F6-B498-43B3-948B-1728B52AA6E4}">
                  <adec:decorative xmlns:adec="http://schemas.microsoft.com/office/drawing/2017/decorative" val="1"/>
                </a:ext>
              </a:extLst>
            </p:cNvPr>
            <p:cNvSpPr/>
            <p:nvPr/>
          </p:nvSpPr>
          <p:spPr>
            <a:xfrm>
              <a:off x="7171769" y="3829615"/>
              <a:ext cx="4331389" cy="652825"/>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93" name="CuadroTexto 92">
              <a:extLst>
                <a:ext uri="{FF2B5EF4-FFF2-40B4-BE49-F238E27FC236}">
                  <a16:creationId xmlns:a16="http://schemas.microsoft.com/office/drawing/2014/main" id="{5B0863D8-6340-9FE8-AC63-CD105142C13D}"/>
                </a:ext>
              </a:extLst>
            </p:cNvPr>
            <p:cNvSpPr txBox="1"/>
            <p:nvPr/>
          </p:nvSpPr>
          <p:spPr>
            <a:xfrm>
              <a:off x="7171768" y="3854814"/>
              <a:ext cx="4262361" cy="523220"/>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A ingresar por el o la autónoma o a devolver por parte de la TGSS</a:t>
              </a:r>
            </a:p>
          </p:txBody>
        </p:sp>
      </p:grpSp>
      <p:sp>
        <p:nvSpPr>
          <p:cNvPr id="95" name="CuadroTexto 94">
            <a:extLst>
              <a:ext uri="{FF2B5EF4-FFF2-40B4-BE49-F238E27FC236}">
                <a16:creationId xmlns:a16="http://schemas.microsoft.com/office/drawing/2014/main" id="{0DFAE1AD-0710-FB15-CC33-6F92A3A6FB83}"/>
              </a:ext>
            </a:extLst>
          </p:cNvPr>
          <p:cNvSpPr txBox="1"/>
          <p:nvPr/>
        </p:nvSpPr>
        <p:spPr>
          <a:xfrm>
            <a:off x="1114295" y="4106548"/>
            <a:ext cx="5070307" cy="948978"/>
          </a:xfrm>
          <a:prstGeom prst="rect">
            <a:avLst/>
          </a:prstGeom>
          <a:noFill/>
        </p:spPr>
        <p:txBody>
          <a:bodyPr wrap="square">
            <a:spAutoFit/>
          </a:bodyPr>
          <a:lstStyle>
            <a:defPPr>
              <a:defRPr lang="en-US"/>
            </a:defPPr>
            <a:lvl1pPr algn="just">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sz="1050"/>
              <a:t>Se les va a realizar la regularización de sus cuotas al haberse determinado una base de cotización definitiva para el año 2023 de 1.000 euros al comprobar que no han presentado declaración del Impuesto sobre la Renta de las Personas Físicas o que, habiéndola presentado, no han declarado rendimientos, según la información suministrada por las Administraciones Tributarias</a:t>
            </a:r>
          </a:p>
        </p:txBody>
      </p:sp>
      <p:grpSp>
        <p:nvGrpSpPr>
          <p:cNvPr id="28" name="Grupo 27">
            <a:extLst>
              <a:ext uri="{FF2B5EF4-FFF2-40B4-BE49-F238E27FC236}">
                <a16:creationId xmlns:a16="http://schemas.microsoft.com/office/drawing/2014/main" id="{D3F8067F-6C06-89FD-F0E4-47F5145572E9}"/>
              </a:ext>
            </a:extLst>
          </p:cNvPr>
          <p:cNvGrpSpPr/>
          <p:nvPr/>
        </p:nvGrpSpPr>
        <p:grpSpPr>
          <a:xfrm>
            <a:off x="7072765" y="4149725"/>
            <a:ext cx="4437688" cy="722828"/>
            <a:chOff x="7443139" y="5175966"/>
            <a:chExt cx="4437688" cy="722828"/>
          </a:xfrm>
        </p:grpSpPr>
        <p:sp>
          <p:nvSpPr>
            <p:cNvPr id="96" name="Rectángulo 95">
              <a:extLst>
                <a:ext uri="{FF2B5EF4-FFF2-40B4-BE49-F238E27FC236}">
                  <a16:creationId xmlns:a16="http://schemas.microsoft.com/office/drawing/2014/main" id="{C443311D-5120-5218-FD79-E92B8692CA25}"/>
                </a:ext>
                <a:ext uri="{C183D7F6-B498-43B3-948B-1728B52AA6E4}">
                  <adec:decorative xmlns:adec="http://schemas.microsoft.com/office/drawing/2017/decorative" val="1"/>
                </a:ext>
              </a:extLst>
            </p:cNvPr>
            <p:cNvSpPr/>
            <p:nvPr/>
          </p:nvSpPr>
          <p:spPr>
            <a:xfrm>
              <a:off x="7443140" y="5175966"/>
              <a:ext cx="4437687" cy="722828"/>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97" name="CuadroTexto 96">
              <a:extLst>
                <a:ext uri="{FF2B5EF4-FFF2-40B4-BE49-F238E27FC236}">
                  <a16:creationId xmlns:a16="http://schemas.microsoft.com/office/drawing/2014/main" id="{195107F7-C325-B327-6603-7279F9101FEB}"/>
                </a:ext>
              </a:extLst>
            </p:cNvPr>
            <p:cNvSpPr txBox="1"/>
            <p:nvPr/>
          </p:nvSpPr>
          <p:spPr>
            <a:xfrm>
              <a:off x="7443139" y="5201164"/>
              <a:ext cx="4437687" cy="523220"/>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Si el o la autónoma no ha presentado declaración de la renta o no ha declarado rendimientos</a:t>
              </a:r>
            </a:p>
          </p:txBody>
        </p:sp>
      </p:grpSp>
      <p:sp>
        <p:nvSpPr>
          <p:cNvPr id="99" name="CuadroTexto 98">
            <a:extLst>
              <a:ext uri="{FF2B5EF4-FFF2-40B4-BE49-F238E27FC236}">
                <a16:creationId xmlns:a16="http://schemas.microsoft.com/office/drawing/2014/main" id="{BEB592EA-44E5-D0F8-0291-4B75A5A7FB2A}"/>
              </a:ext>
            </a:extLst>
          </p:cNvPr>
          <p:cNvSpPr txBox="1"/>
          <p:nvPr/>
        </p:nvSpPr>
        <p:spPr>
          <a:xfrm rot="16200000">
            <a:off x="-863324" y="3550134"/>
            <a:ext cx="2982222" cy="523220"/>
          </a:xfrm>
          <a:prstGeom prst="rect">
            <a:avLst/>
          </a:prstGeom>
          <a:noFill/>
        </p:spPr>
        <p:txBody>
          <a:bodyPr wrap="square">
            <a:spAutoFit/>
          </a:bodyPr>
          <a:lstStyle>
            <a:defPPr>
              <a:defRPr lang="en-US"/>
            </a:defPPr>
            <a:lvl3pPr marL="369888" lvl="2" indent="-285750">
              <a:buClr>
                <a:schemeClr val="accent1">
                  <a:lumMod val="50000"/>
                </a:schemeClr>
              </a:buClr>
              <a:buFont typeface="Wingdings" panose="05000000000000000000" pitchFamily="2" charset="2"/>
              <a:buChar char="§"/>
              <a:defRPr sz="1400" b="1">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84138" lvl="2" indent="0" algn="ctr">
              <a:buNone/>
            </a:pPr>
            <a:r>
              <a:rPr lang="es-ES"/>
              <a:t>Textos alternativos dependientes del resultado de la regularización</a:t>
            </a:r>
          </a:p>
        </p:txBody>
      </p:sp>
      <p:grpSp>
        <p:nvGrpSpPr>
          <p:cNvPr id="7" name="Group 2">
            <a:extLst>
              <a:ext uri="{FF2B5EF4-FFF2-40B4-BE49-F238E27FC236}">
                <a16:creationId xmlns:a16="http://schemas.microsoft.com/office/drawing/2014/main" id="{BCE152FC-1AB3-FF0C-6E93-867268D3C2EC}"/>
              </a:ext>
            </a:extLst>
          </p:cNvPr>
          <p:cNvGrpSpPr/>
          <p:nvPr/>
        </p:nvGrpSpPr>
        <p:grpSpPr>
          <a:xfrm flipV="1">
            <a:off x="10692150" y="399396"/>
            <a:ext cx="1499850" cy="1600931"/>
            <a:chOff x="9424376" y="3913857"/>
            <a:chExt cx="2783546" cy="2971140"/>
          </a:xfrm>
        </p:grpSpPr>
        <p:sp>
          <p:nvSpPr>
            <p:cNvPr id="8" name="Freeform: Shape 3">
              <a:extLst>
                <a:ext uri="{FF2B5EF4-FFF2-40B4-BE49-F238E27FC236}">
                  <a16:creationId xmlns:a16="http://schemas.microsoft.com/office/drawing/2014/main" id="{7FB52F88-3942-5C0F-0DE2-DA68823ADD45}"/>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9" name="Freeform: Shape 5">
              <a:extLst>
                <a:ext uri="{FF2B5EF4-FFF2-40B4-BE49-F238E27FC236}">
                  <a16:creationId xmlns:a16="http://schemas.microsoft.com/office/drawing/2014/main" id="{A2B58C07-9817-A238-CD44-7B9B5A788A78}"/>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0" name="Graphic 10">
              <a:extLst>
                <a:ext uri="{FF2B5EF4-FFF2-40B4-BE49-F238E27FC236}">
                  <a16:creationId xmlns:a16="http://schemas.microsoft.com/office/drawing/2014/main" id="{67DD4D7A-1BCC-2ACE-0F10-DBC6C542656F}"/>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pic>
        <p:nvPicPr>
          <p:cNvPr id="17" name="Gráfico 16" descr="Correo electrónico contorno">
            <a:extLst>
              <a:ext uri="{FF2B5EF4-FFF2-40B4-BE49-F238E27FC236}">
                <a16:creationId xmlns:a16="http://schemas.microsoft.com/office/drawing/2014/main" id="{D172BE1E-E23B-49A7-02A4-FD6DA1D6E8A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720" y="988496"/>
            <a:ext cx="465282" cy="465282"/>
          </a:xfrm>
          <a:prstGeom prst="rect">
            <a:avLst/>
          </a:prstGeom>
        </p:spPr>
      </p:pic>
      <p:cxnSp>
        <p:nvCxnSpPr>
          <p:cNvPr id="22" name="Conector recto 21">
            <a:extLst>
              <a:ext uri="{FF2B5EF4-FFF2-40B4-BE49-F238E27FC236}">
                <a16:creationId xmlns:a16="http://schemas.microsoft.com/office/drawing/2014/main" id="{15DCFAAF-1CEB-A7D4-BF06-4C52873B5CEE}"/>
              </a:ext>
            </a:extLst>
          </p:cNvPr>
          <p:cNvCxnSpPr>
            <a:cxnSpLocks/>
          </p:cNvCxnSpPr>
          <p:nvPr/>
        </p:nvCxnSpPr>
        <p:spPr>
          <a:xfrm>
            <a:off x="1040634" y="2587570"/>
            <a:ext cx="0" cy="360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3" name="Conector recto 22">
            <a:extLst>
              <a:ext uri="{FF2B5EF4-FFF2-40B4-BE49-F238E27FC236}">
                <a16:creationId xmlns:a16="http://schemas.microsoft.com/office/drawing/2014/main" id="{3E1BD44C-9166-03A3-DD50-A6C99EE8D1C0}"/>
              </a:ext>
            </a:extLst>
          </p:cNvPr>
          <p:cNvCxnSpPr>
            <a:cxnSpLocks/>
          </p:cNvCxnSpPr>
          <p:nvPr/>
        </p:nvCxnSpPr>
        <p:spPr>
          <a:xfrm>
            <a:off x="1040634" y="3150943"/>
            <a:ext cx="0" cy="75600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4" name="Conector recto 23">
            <a:extLst>
              <a:ext uri="{FF2B5EF4-FFF2-40B4-BE49-F238E27FC236}">
                <a16:creationId xmlns:a16="http://schemas.microsoft.com/office/drawing/2014/main" id="{178D34FC-F7BD-77DE-61DE-D2BC7D243160}"/>
              </a:ext>
            </a:extLst>
          </p:cNvPr>
          <p:cNvCxnSpPr>
            <a:cxnSpLocks/>
          </p:cNvCxnSpPr>
          <p:nvPr/>
        </p:nvCxnSpPr>
        <p:spPr>
          <a:xfrm>
            <a:off x="1040634" y="4121976"/>
            <a:ext cx="0" cy="936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1" name="Title 1">
            <a:extLst>
              <a:ext uri="{FF2B5EF4-FFF2-40B4-BE49-F238E27FC236}">
                <a16:creationId xmlns:a16="http://schemas.microsoft.com/office/drawing/2014/main" id="{A973A1E1-464F-AB63-05D4-F5CB3EF74EB9}"/>
              </a:ext>
            </a:extLst>
          </p:cNvPr>
          <p:cNvSpPr txBox="1">
            <a:spLocks/>
          </p:cNvSpPr>
          <p:nvPr/>
        </p:nvSpPr>
        <p:spPr>
          <a:xfrm>
            <a:off x="793039" y="1124857"/>
            <a:ext cx="8511229" cy="3067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400">
                <a:solidFill>
                  <a:srgbClr val="D73A2C"/>
                </a:solidFill>
                <a:latin typeface="Calibri" panose="020F0502020204030204"/>
              </a:rPr>
              <a:t>Texto del correo electrónico (provisional)</a:t>
            </a:r>
          </a:p>
        </p:txBody>
      </p:sp>
      <p:grpSp>
        <p:nvGrpSpPr>
          <p:cNvPr id="42" name="Grupo 41">
            <a:extLst>
              <a:ext uri="{FF2B5EF4-FFF2-40B4-BE49-F238E27FC236}">
                <a16:creationId xmlns:a16="http://schemas.microsoft.com/office/drawing/2014/main" id="{B7B2570B-AB95-D720-B52A-B6F47DDC7C31}"/>
              </a:ext>
            </a:extLst>
          </p:cNvPr>
          <p:cNvGrpSpPr/>
          <p:nvPr/>
        </p:nvGrpSpPr>
        <p:grpSpPr>
          <a:xfrm>
            <a:off x="7072765" y="1687285"/>
            <a:ext cx="4580969" cy="470166"/>
            <a:chOff x="7379110" y="2796340"/>
            <a:chExt cx="4580969" cy="662038"/>
          </a:xfrm>
        </p:grpSpPr>
        <p:sp>
          <p:nvSpPr>
            <p:cNvPr id="43" name="Rectángulo 42">
              <a:extLst>
                <a:ext uri="{FF2B5EF4-FFF2-40B4-BE49-F238E27FC236}">
                  <a16:creationId xmlns:a16="http://schemas.microsoft.com/office/drawing/2014/main" id="{496E2C73-F882-F3E5-6352-7007E6E92DDA}"/>
                </a:ext>
                <a:ext uri="{C183D7F6-B498-43B3-948B-1728B52AA6E4}">
                  <adec:decorative xmlns:adec="http://schemas.microsoft.com/office/drawing/2017/decorative" val="1"/>
                </a:ext>
              </a:extLst>
            </p:cNvPr>
            <p:cNvSpPr/>
            <p:nvPr/>
          </p:nvSpPr>
          <p:spPr>
            <a:xfrm>
              <a:off x="7446623" y="2851459"/>
              <a:ext cx="4482342" cy="606919"/>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44" name="CuadroTexto 43">
              <a:extLst>
                <a:ext uri="{FF2B5EF4-FFF2-40B4-BE49-F238E27FC236}">
                  <a16:creationId xmlns:a16="http://schemas.microsoft.com/office/drawing/2014/main" id="{111C21BC-50F9-76D2-E9C3-2650611D5ADB}"/>
                </a:ext>
              </a:extLst>
            </p:cNvPr>
            <p:cNvSpPr txBox="1"/>
            <p:nvPr/>
          </p:nvSpPr>
          <p:spPr>
            <a:xfrm>
              <a:off x="7379110" y="2796340"/>
              <a:ext cx="4580969" cy="523221"/>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Enlace a la página personalizada para consulta detallada de las BBCC</a:t>
              </a:r>
            </a:p>
          </p:txBody>
        </p:sp>
      </p:grpSp>
      <p:grpSp>
        <p:nvGrpSpPr>
          <p:cNvPr id="19" name="Grupo 18">
            <a:extLst>
              <a:ext uri="{FF2B5EF4-FFF2-40B4-BE49-F238E27FC236}">
                <a16:creationId xmlns:a16="http://schemas.microsoft.com/office/drawing/2014/main" id="{4A5D6C14-21BE-B4EF-7472-242759E5C1B7}"/>
              </a:ext>
            </a:extLst>
          </p:cNvPr>
          <p:cNvGrpSpPr/>
          <p:nvPr/>
        </p:nvGrpSpPr>
        <p:grpSpPr>
          <a:xfrm>
            <a:off x="83315" y="100378"/>
            <a:ext cx="11312995" cy="630845"/>
            <a:chOff x="101977" y="91047"/>
            <a:chExt cx="11312995" cy="630845"/>
          </a:xfrm>
        </p:grpSpPr>
        <p:sp>
          <p:nvSpPr>
            <p:cNvPr id="20" name="TextBox 12">
              <a:extLst>
                <a:ext uri="{FF2B5EF4-FFF2-40B4-BE49-F238E27FC236}">
                  <a16:creationId xmlns:a16="http://schemas.microsoft.com/office/drawing/2014/main" id="{489B7C28-2E54-8CF6-FFD7-0C8E6A269BC0}"/>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 de información para el Autorizado RED</a:t>
              </a:r>
            </a:p>
          </p:txBody>
        </p:sp>
        <p:grpSp>
          <p:nvGrpSpPr>
            <p:cNvPr id="21" name="Grupo 20">
              <a:extLst>
                <a:ext uri="{FF2B5EF4-FFF2-40B4-BE49-F238E27FC236}">
                  <a16:creationId xmlns:a16="http://schemas.microsoft.com/office/drawing/2014/main" id="{2A135CC3-B110-58D8-ACCF-13A552FF07BE}"/>
                </a:ext>
              </a:extLst>
            </p:cNvPr>
            <p:cNvGrpSpPr/>
            <p:nvPr/>
          </p:nvGrpSpPr>
          <p:grpSpPr>
            <a:xfrm>
              <a:off x="101977" y="91047"/>
              <a:ext cx="712074" cy="630845"/>
              <a:chOff x="101977" y="91047"/>
              <a:chExt cx="712074" cy="630845"/>
            </a:xfrm>
          </p:grpSpPr>
          <p:sp>
            <p:nvSpPr>
              <p:cNvPr id="33" name="Graphic 10">
                <a:extLst>
                  <a:ext uri="{FF2B5EF4-FFF2-40B4-BE49-F238E27FC236}">
                    <a16:creationId xmlns:a16="http://schemas.microsoft.com/office/drawing/2014/main" id="{0FE0745D-E991-8900-CBAE-96F7D1FF1DC9}"/>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35" name="TextBox 38">
                <a:extLst>
                  <a:ext uri="{FF2B5EF4-FFF2-40B4-BE49-F238E27FC236}">
                    <a16:creationId xmlns:a16="http://schemas.microsoft.com/office/drawing/2014/main" id="{FCD776CB-F1A7-A717-F954-CF5AF5421574}"/>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4.3</a:t>
                </a:r>
              </a:p>
            </p:txBody>
          </p:sp>
        </p:grpSp>
      </p:grpSp>
    </p:spTree>
    <p:extLst>
      <p:ext uri="{BB962C8B-B14F-4D97-AF65-F5344CB8AC3E}">
        <p14:creationId xmlns:p14="http://schemas.microsoft.com/office/powerpoint/2010/main" val="364446893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Abrir llave 24">
            <a:extLst>
              <a:ext uri="{FF2B5EF4-FFF2-40B4-BE49-F238E27FC236}">
                <a16:creationId xmlns:a16="http://schemas.microsoft.com/office/drawing/2014/main" id="{166769E1-15FC-6FC9-67C8-03728B645FF8}"/>
              </a:ext>
            </a:extLst>
          </p:cNvPr>
          <p:cNvSpPr/>
          <p:nvPr/>
        </p:nvSpPr>
        <p:spPr>
          <a:xfrm flipH="1">
            <a:off x="5984763" y="2390167"/>
            <a:ext cx="1148408" cy="2520000"/>
          </a:xfrm>
          <a:prstGeom prst="leftBrace">
            <a:avLst>
              <a:gd name="adj1" fmla="val 0"/>
              <a:gd name="adj2" fmla="val 20812"/>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6" name="Abrir llave 15">
            <a:extLst>
              <a:ext uri="{FF2B5EF4-FFF2-40B4-BE49-F238E27FC236}">
                <a16:creationId xmlns:a16="http://schemas.microsoft.com/office/drawing/2014/main" id="{06410D18-A0CF-3F55-CF4D-F7F14BDDE8AF}"/>
              </a:ext>
            </a:extLst>
          </p:cNvPr>
          <p:cNvSpPr/>
          <p:nvPr/>
        </p:nvSpPr>
        <p:spPr>
          <a:xfrm flipH="1">
            <a:off x="5984763" y="2010564"/>
            <a:ext cx="1178676" cy="236000"/>
          </a:xfrm>
          <a:prstGeom prst="leftBrace">
            <a:avLst>
              <a:gd name="adj1" fmla="val 0"/>
              <a:gd name="adj2" fmla="val 43770"/>
            </a:avLst>
          </a:prstGeom>
          <a:noFill/>
          <a:ln w="12700">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s-ES"/>
          </a:p>
        </p:txBody>
      </p:sp>
      <p:sp>
        <p:nvSpPr>
          <p:cNvPr id="12" name="Rectángulo 11">
            <a:extLst>
              <a:ext uri="{FF2B5EF4-FFF2-40B4-BE49-F238E27FC236}">
                <a16:creationId xmlns:a16="http://schemas.microsoft.com/office/drawing/2014/main" id="{53CD1E34-3FA8-C93B-3FF8-E87E3A50816A}"/>
              </a:ext>
            </a:extLst>
          </p:cNvPr>
          <p:cNvSpPr/>
          <p:nvPr/>
        </p:nvSpPr>
        <p:spPr>
          <a:xfrm>
            <a:off x="757688" y="3758120"/>
            <a:ext cx="6344836" cy="525619"/>
          </a:xfrm>
          <a:prstGeom prst="rect">
            <a:avLst/>
          </a:prstGeom>
          <a:noFill/>
          <a:ln w="952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37" name="Marcador de número de diapositiva 36">
            <a:extLst>
              <a:ext uri="{FF2B5EF4-FFF2-40B4-BE49-F238E27FC236}">
                <a16:creationId xmlns:a16="http://schemas.microsoft.com/office/drawing/2014/main" id="{BAA4CF05-9428-ABB2-1E50-A7E616FF3934}"/>
              </a:ext>
            </a:extLst>
          </p:cNvPr>
          <p:cNvSpPr>
            <a:spLocks noGrp="1"/>
          </p:cNvSpPr>
          <p:nvPr>
            <p:ph type="sldNum" sz="quarter" idx="4"/>
          </p:nvPr>
        </p:nvSpPr>
        <p:spPr/>
        <p:txBody>
          <a:bodyPr/>
          <a:lstStyle/>
          <a:p>
            <a:fld id="{C139204D-1CA8-4120-9387-CB77A2CE5C33}" type="slidenum">
              <a:rPr lang="es-ES" smtClean="0"/>
              <a:pPr/>
              <a:t>98</a:t>
            </a:fld>
            <a:endParaRPr lang="es-ES"/>
          </a:p>
        </p:txBody>
      </p:sp>
      <p:sp>
        <p:nvSpPr>
          <p:cNvPr id="88" name="CuadroTexto 87">
            <a:extLst>
              <a:ext uri="{FF2B5EF4-FFF2-40B4-BE49-F238E27FC236}">
                <a16:creationId xmlns:a16="http://schemas.microsoft.com/office/drawing/2014/main" id="{97836433-11D7-FC8F-CC6D-1A959FBAFE0E}"/>
              </a:ext>
            </a:extLst>
          </p:cNvPr>
          <p:cNvSpPr txBox="1"/>
          <p:nvPr/>
        </p:nvSpPr>
        <p:spPr>
          <a:xfrm>
            <a:off x="1072217" y="2445177"/>
            <a:ext cx="5070308" cy="2308324"/>
          </a:xfrm>
          <a:prstGeom prst="rect">
            <a:avLst/>
          </a:prstGeom>
          <a:noFill/>
        </p:spPr>
        <p:txBody>
          <a:bodyPr wrap="square">
            <a:spAutoFit/>
          </a:bodyPr>
          <a:lstStyle/>
          <a:p>
            <a:pPr algn="just">
              <a:spcBef>
                <a:spcPts val="300"/>
              </a:spcBef>
            </a:pPr>
            <a:r>
              <a:rPr lang="es-ES" sz="1050"/>
              <a:t>Se les va a realizar la regularización de sus cuotas al haberse comprobado que el promedio mensual de sus bases de cotización provisionales del año 2023 es superior a la base de cotización máxima del tramo de los rendimientos computables a estos efectos, según la información obtenida de las Administraciones Tributarias.</a:t>
            </a:r>
          </a:p>
          <a:p>
            <a:pPr algn="just">
              <a:spcBef>
                <a:spcPts val="300"/>
              </a:spcBef>
            </a:pPr>
            <a:r>
              <a:rPr lang="es-ES" sz="1050"/>
              <a:t>No obstante, por encontrarse los citados trabajadores de alta el 31 de diciembre de 2022, podrán mantener como bases definitivas en el año 2023 aquellas por las que cotizó provisionalmente, con el límite del importe de su base de cotización de diciembre de 2022.</a:t>
            </a:r>
          </a:p>
          <a:p>
            <a:pPr algn="just">
              <a:spcBef>
                <a:spcPts val="300"/>
              </a:spcBef>
            </a:pPr>
            <a:r>
              <a:rPr lang="es-ES" sz="1050"/>
              <a:t>En el caso de que no ejercite expresamente esta opción, se entenderá que se opta por la base de cotización que corresponde según el cálculo de la TGSS.</a:t>
            </a:r>
          </a:p>
          <a:p>
            <a:pPr algn="just">
              <a:spcBef>
                <a:spcPts val="300"/>
              </a:spcBef>
            </a:pPr>
            <a:r>
              <a:rPr lang="es-ES" sz="1050"/>
              <a:t>Próximamente recibirá el correspondiente escrito de notificación del trámite de audiencia, en el que se le informará de las vías para realizar la solicitud de opción de bases. </a:t>
            </a:r>
          </a:p>
        </p:txBody>
      </p:sp>
      <p:grpSp>
        <p:nvGrpSpPr>
          <p:cNvPr id="7" name="Group 2">
            <a:extLst>
              <a:ext uri="{FF2B5EF4-FFF2-40B4-BE49-F238E27FC236}">
                <a16:creationId xmlns:a16="http://schemas.microsoft.com/office/drawing/2014/main" id="{BCE152FC-1AB3-FF0C-6E93-867268D3C2EC}"/>
              </a:ext>
            </a:extLst>
          </p:cNvPr>
          <p:cNvGrpSpPr/>
          <p:nvPr/>
        </p:nvGrpSpPr>
        <p:grpSpPr>
          <a:xfrm flipV="1">
            <a:off x="10692150" y="399396"/>
            <a:ext cx="1499850" cy="1600931"/>
            <a:chOff x="9424376" y="3913857"/>
            <a:chExt cx="2783546" cy="2971140"/>
          </a:xfrm>
        </p:grpSpPr>
        <p:sp>
          <p:nvSpPr>
            <p:cNvPr id="8" name="Freeform: Shape 3">
              <a:extLst>
                <a:ext uri="{FF2B5EF4-FFF2-40B4-BE49-F238E27FC236}">
                  <a16:creationId xmlns:a16="http://schemas.microsoft.com/office/drawing/2014/main" id="{7FB52F88-3942-5C0F-0DE2-DA68823ADD45}"/>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9" name="Freeform: Shape 5">
              <a:extLst>
                <a:ext uri="{FF2B5EF4-FFF2-40B4-BE49-F238E27FC236}">
                  <a16:creationId xmlns:a16="http://schemas.microsoft.com/office/drawing/2014/main" id="{A2B58C07-9817-A238-CD44-7B9B5A788A78}"/>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endParaRPr lang="en-US"/>
            </a:p>
          </p:txBody>
        </p:sp>
        <p:sp>
          <p:nvSpPr>
            <p:cNvPr id="10" name="Graphic 10">
              <a:extLst>
                <a:ext uri="{FF2B5EF4-FFF2-40B4-BE49-F238E27FC236}">
                  <a16:creationId xmlns:a16="http://schemas.microsoft.com/office/drawing/2014/main" id="{67DD4D7A-1BCC-2ACE-0F10-DBC6C542656F}"/>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endParaRPr lang="en-US"/>
            </a:p>
          </p:txBody>
        </p:sp>
      </p:grpSp>
      <p:grpSp>
        <p:nvGrpSpPr>
          <p:cNvPr id="22" name="Grupo 21">
            <a:extLst>
              <a:ext uri="{FF2B5EF4-FFF2-40B4-BE49-F238E27FC236}">
                <a16:creationId xmlns:a16="http://schemas.microsoft.com/office/drawing/2014/main" id="{D27A1751-FBB5-1095-24EA-D8FE4DC38DCB}"/>
              </a:ext>
            </a:extLst>
          </p:cNvPr>
          <p:cNvGrpSpPr/>
          <p:nvPr/>
        </p:nvGrpSpPr>
        <p:grpSpPr>
          <a:xfrm>
            <a:off x="7067039" y="2784958"/>
            <a:ext cx="4323656" cy="1852353"/>
            <a:chOff x="7429415" y="2465374"/>
            <a:chExt cx="4323656" cy="1852353"/>
          </a:xfrm>
        </p:grpSpPr>
        <p:sp>
          <p:nvSpPr>
            <p:cNvPr id="23" name="Rectángulo 22">
              <a:extLst>
                <a:ext uri="{FF2B5EF4-FFF2-40B4-BE49-F238E27FC236}">
                  <a16:creationId xmlns:a16="http://schemas.microsoft.com/office/drawing/2014/main" id="{AFFC0B98-488B-A732-0048-A3AE0295C471}"/>
                </a:ext>
                <a:ext uri="{C183D7F6-B498-43B3-948B-1728B52AA6E4}">
                  <adec:decorative xmlns:adec="http://schemas.microsoft.com/office/drawing/2017/decorative" val="1"/>
                </a:ext>
              </a:extLst>
            </p:cNvPr>
            <p:cNvSpPr/>
            <p:nvPr/>
          </p:nvSpPr>
          <p:spPr>
            <a:xfrm>
              <a:off x="7438244" y="2465374"/>
              <a:ext cx="4314827" cy="1852353"/>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24" name="CuadroTexto 23">
              <a:extLst>
                <a:ext uri="{FF2B5EF4-FFF2-40B4-BE49-F238E27FC236}">
                  <a16:creationId xmlns:a16="http://schemas.microsoft.com/office/drawing/2014/main" id="{976637AC-DFEC-A5D8-4B6F-6C5C128E08B7}"/>
                </a:ext>
              </a:extLst>
            </p:cNvPr>
            <p:cNvSpPr txBox="1"/>
            <p:nvPr/>
          </p:nvSpPr>
          <p:spPr>
            <a:xfrm>
              <a:off x="7429415" y="2490573"/>
              <a:ext cx="4262361" cy="1600438"/>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El o la autónoma ha cotizado por encima de lo que corresponde según sus RNM y tiene derecho a mantener una base superior a la que determinar sus rendimientos.</a:t>
              </a:r>
            </a:p>
            <a:p>
              <a:pPr lvl="2">
                <a:buClr>
                  <a:schemeClr val="accent1">
                    <a:lumMod val="50000"/>
                  </a:schemeClr>
                </a:buClr>
              </a:pPr>
              <a:endParaRPr lang="es-ES" b="1"/>
            </a:p>
            <a:p>
              <a:pPr marL="369888" lvl="2" indent="-285750">
                <a:buClr>
                  <a:schemeClr val="accent1">
                    <a:lumMod val="50000"/>
                  </a:schemeClr>
                </a:buClr>
                <a:buFont typeface="Wingdings" panose="05000000000000000000" pitchFamily="2" charset="2"/>
                <a:buChar char="§"/>
              </a:pPr>
              <a:r>
                <a:rPr lang="es-ES" b="1"/>
                <a:t>Se informa que se notificará trámite de audiencia</a:t>
              </a:r>
            </a:p>
          </p:txBody>
        </p:sp>
      </p:grpSp>
      <p:cxnSp>
        <p:nvCxnSpPr>
          <p:cNvPr id="43" name="Conector recto 42">
            <a:extLst>
              <a:ext uri="{FF2B5EF4-FFF2-40B4-BE49-F238E27FC236}">
                <a16:creationId xmlns:a16="http://schemas.microsoft.com/office/drawing/2014/main" id="{746D31D1-1AA7-6D38-4AF7-65B787BC0864}"/>
              </a:ext>
            </a:extLst>
          </p:cNvPr>
          <p:cNvCxnSpPr>
            <a:cxnSpLocks/>
          </p:cNvCxnSpPr>
          <p:nvPr/>
        </p:nvCxnSpPr>
        <p:spPr>
          <a:xfrm>
            <a:off x="1063387" y="2406644"/>
            <a:ext cx="0" cy="252000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44" name="Title 1">
            <a:extLst>
              <a:ext uri="{FF2B5EF4-FFF2-40B4-BE49-F238E27FC236}">
                <a16:creationId xmlns:a16="http://schemas.microsoft.com/office/drawing/2014/main" id="{A276BB89-E7C3-26DA-B966-AFC5D109346B}"/>
              </a:ext>
            </a:extLst>
          </p:cNvPr>
          <p:cNvSpPr txBox="1">
            <a:spLocks noChangeArrowheads="1"/>
          </p:cNvSpPr>
          <p:nvPr/>
        </p:nvSpPr>
        <p:spPr bwMode="auto">
          <a:xfrm rot="16200000">
            <a:off x="-322994" y="3408540"/>
            <a:ext cx="2060214" cy="307777"/>
          </a:xfrm>
          <a:prstGeom prst="rect">
            <a:avLst/>
          </a:prstGeom>
          <a:noFill/>
        </p:spPr>
        <p:txBody>
          <a:bodyPr wrap="square">
            <a:spAutoFit/>
          </a:bodyPr>
          <a:lstStyle>
            <a:defPPr>
              <a:defRPr lang="en-US"/>
            </a:defPPr>
            <a:lvl3pPr marL="84138" lvl="2">
              <a:buClr>
                <a:schemeClr val="accent1">
                  <a:lumMod val="50000"/>
                </a:schemeClr>
              </a:buClr>
              <a:defRPr sz="1400" b="1">
                <a:solidFill>
                  <a:schemeClr val="bg1"/>
                </a:solidFill>
                <a:latin typeface="Bradley Hand ITC" panose="03070402050302030203" pitchFamily="66" charset="0"/>
                <a:ea typeface="Open Sans" panose="020B0606030504020204" pitchFamily="34" charset="0"/>
                <a:cs typeface="Cavolini" panose="020B0502040204020203" pitchFamily="66" charset="0"/>
              </a:defRPr>
            </a:lvl3pPr>
          </a:lstStyle>
          <a:p>
            <a:r>
              <a:rPr lang="es-ES" altLang="en-US" sz="1400" b="1">
                <a:solidFill>
                  <a:srgbClr val="D73A2C"/>
                </a:solidFill>
                <a:latin typeface="Bradley Hand ITC" panose="03070402050302030203" pitchFamily="66" charset="0"/>
                <a:ea typeface="Open Sans" panose="020B0606030504020204" pitchFamily="34" charset="0"/>
                <a:cs typeface="Cavolini" panose="020B0502040204020203" pitchFamily="66" charset="0"/>
              </a:rPr>
              <a:t>Trámite de audiencia</a:t>
            </a:r>
          </a:p>
        </p:txBody>
      </p:sp>
      <p:pic>
        <p:nvPicPr>
          <p:cNvPr id="2" name="Gráfico 1" descr="Correo electrónico contorno">
            <a:extLst>
              <a:ext uri="{FF2B5EF4-FFF2-40B4-BE49-F238E27FC236}">
                <a16:creationId xmlns:a16="http://schemas.microsoft.com/office/drawing/2014/main" id="{11D92169-B4D9-191B-1FD3-77290C597FD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95720" y="988496"/>
            <a:ext cx="465282" cy="465282"/>
          </a:xfrm>
          <a:prstGeom prst="rect">
            <a:avLst/>
          </a:prstGeom>
        </p:spPr>
      </p:pic>
      <p:sp>
        <p:nvSpPr>
          <p:cNvPr id="4" name="Title 1">
            <a:extLst>
              <a:ext uri="{FF2B5EF4-FFF2-40B4-BE49-F238E27FC236}">
                <a16:creationId xmlns:a16="http://schemas.microsoft.com/office/drawing/2014/main" id="{BB05A34A-F708-2665-DDA3-F7257315F3AD}"/>
              </a:ext>
            </a:extLst>
          </p:cNvPr>
          <p:cNvSpPr txBox="1">
            <a:spLocks/>
          </p:cNvSpPr>
          <p:nvPr/>
        </p:nvSpPr>
        <p:spPr>
          <a:xfrm>
            <a:off x="793039" y="1124857"/>
            <a:ext cx="8511229" cy="306704"/>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1400">
                <a:solidFill>
                  <a:srgbClr val="D73A2C"/>
                </a:solidFill>
                <a:latin typeface="Calibri" panose="020F0502020204030204"/>
              </a:rPr>
              <a:t>Texto del correo electrónico (provisional)</a:t>
            </a:r>
          </a:p>
        </p:txBody>
      </p:sp>
      <p:grpSp>
        <p:nvGrpSpPr>
          <p:cNvPr id="20" name="Grupo 19">
            <a:extLst>
              <a:ext uri="{FF2B5EF4-FFF2-40B4-BE49-F238E27FC236}">
                <a16:creationId xmlns:a16="http://schemas.microsoft.com/office/drawing/2014/main" id="{FA8E2258-3045-CD06-03A0-511424618D77}"/>
              </a:ext>
            </a:extLst>
          </p:cNvPr>
          <p:cNvGrpSpPr/>
          <p:nvPr/>
        </p:nvGrpSpPr>
        <p:grpSpPr>
          <a:xfrm>
            <a:off x="83315" y="100378"/>
            <a:ext cx="11312995" cy="630845"/>
            <a:chOff x="101977" y="91047"/>
            <a:chExt cx="11312995" cy="630845"/>
          </a:xfrm>
        </p:grpSpPr>
        <p:sp>
          <p:nvSpPr>
            <p:cNvPr id="21" name="TextBox 12">
              <a:extLst>
                <a:ext uri="{FF2B5EF4-FFF2-40B4-BE49-F238E27FC236}">
                  <a16:creationId xmlns:a16="http://schemas.microsoft.com/office/drawing/2014/main" id="{0B0B22C6-0936-2357-7362-E76BFC1D306B}"/>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 de información para el Autorizado RED</a:t>
              </a:r>
            </a:p>
          </p:txBody>
        </p:sp>
        <p:grpSp>
          <p:nvGrpSpPr>
            <p:cNvPr id="26" name="Grupo 25">
              <a:extLst>
                <a:ext uri="{FF2B5EF4-FFF2-40B4-BE49-F238E27FC236}">
                  <a16:creationId xmlns:a16="http://schemas.microsoft.com/office/drawing/2014/main" id="{4D986884-67C7-E9AE-3E8D-C3492D8306EB}"/>
                </a:ext>
              </a:extLst>
            </p:cNvPr>
            <p:cNvGrpSpPr/>
            <p:nvPr/>
          </p:nvGrpSpPr>
          <p:grpSpPr>
            <a:xfrm>
              <a:off x="101977" y="91047"/>
              <a:ext cx="712074" cy="630845"/>
              <a:chOff x="101977" y="91047"/>
              <a:chExt cx="712074" cy="630845"/>
            </a:xfrm>
          </p:grpSpPr>
          <p:sp>
            <p:nvSpPr>
              <p:cNvPr id="27" name="Graphic 10">
                <a:extLst>
                  <a:ext uri="{FF2B5EF4-FFF2-40B4-BE49-F238E27FC236}">
                    <a16:creationId xmlns:a16="http://schemas.microsoft.com/office/drawing/2014/main" id="{FBF906E3-BA57-0852-237E-D45E93F77022}"/>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8" name="TextBox 38">
                <a:extLst>
                  <a:ext uri="{FF2B5EF4-FFF2-40B4-BE49-F238E27FC236}">
                    <a16:creationId xmlns:a16="http://schemas.microsoft.com/office/drawing/2014/main" id="{E9DA6447-DFC1-691A-B650-04498E76A3C6}"/>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4.3</a:t>
                </a:r>
              </a:p>
            </p:txBody>
          </p:sp>
        </p:grpSp>
      </p:grpSp>
      <p:sp>
        <p:nvSpPr>
          <p:cNvPr id="5" name="CuadroTexto 4">
            <a:extLst>
              <a:ext uri="{FF2B5EF4-FFF2-40B4-BE49-F238E27FC236}">
                <a16:creationId xmlns:a16="http://schemas.microsoft.com/office/drawing/2014/main" id="{11BFE988-2452-9B88-3CD4-6C8937054241}"/>
              </a:ext>
            </a:extLst>
          </p:cNvPr>
          <p:cNvSpPr txBox="1"/>
          <p:nvPr/>
        </p:nvSpPr>
        <p:spPr>
          <a:xfrm>
            <a:off x="618079" y="5167985"/>
            <a:ext cx="5784050" cy="1461939"/>
          </a:xfrm>
          <a:prstGeom prst="rect">
            <a:avLst/>
          </a:prstGeom>
          <a:noFill/>
        </p:spPr>
        <p:txBody>
          <a:bodyPr wrap="square">
            <a:spAutoFit/>
          </a:bodyPr>
          <a:lstStyle/>
          <a:p>
            <a:pPr algn="just">
              <a:spcBef>
                <a:spcPts val="300"/>
              </a:spcBef>
            </a:pPr>
            <a:r>
              <a:rPr lang="es-ES_tradnl" sz="1050"/>
              <a:t>Próximamente </a:t>
            </a:r>
            <a:r>
              <a:rPr lang="es-ES" sz="1050"/>
              <a:t>se notificará la correspondiente resolución administrativa con toda la información sobre este proceso.</a:t>
            </a:r>
          </a:p>
          <a:p>
            <a:pPr algn="just">
              <a:spcBef>
                <a:spcPts val="300"/>
              </a:spcBef>
            </a:pPr>
            <a:r>
              <a:rPr lang="es-ES" sz="1050"/>
              <a:t>Esta información tiene carácter provisional, siendo la definitiva la que conste en la correspondiente resolución administrativa.</a:t>
            </a:r>
          </a:p>
          <a:p>
            <a:pPr algn="just">
              <a:spcBef>
                <a:spcPts val="300"/>
              </a:spcBef>
            </a:pPr>
            <a:r>
              <a:rPr lang="es-ES" sz="1050"/>
              <a:t>Lo que se comunica a efectos de que pueda informar a las personas a las que representa, conforme a lo establecido en la Orden ESS/484/2013, de 26 de marzo, por la que se regula el Sistema de Remisión Electrónica de Datos en el ámbito de la Seguridad Social, del alcance previsto, para cada caso, del proceso de regularización establecido en el artículo 308 LGSS.</a:t>
            </a:r>
          </a:p>
        </p:txBody>
      </p:sp>
      <p:sp>
        <p:nvSpPr>
          <p:cNvPr id="17" name="CuadroTexto 16">
            <a:extLst>
              <a:ext uri="{FF2B5EF4-FFF2-40B4-BE49-F238E27FC236}">
                <a16:creationId xmlns:a16="http://schemas.microsoft.com/office/drawing/2014/main" id="{B915C03E-F401-BCBF-BD70-8972FD7CFFE7}"/>
              </a:ext>
            </a:extLst>
          </p:cNvPr>
          <p:cNvSpPr txBox="1"/>
          <p:nvPr/>
        </p:nvSpPr>
        <p:spPr>
          <a:xfrm>
            <a:off x="538266" y="1429456"/>
            <a:ext cx="5378984" cy="846257"/>
          </a:xfrm>
          <a:prstGeom prst="rect">
            <a:avLst/>
          </a:prstGeom>
          <a:noFill/>
        </p:spPr>
        <p:txBody>
          <a:bodyPr wrap="square">
            <a:spAutoFit/>
          </a:bodyPr>
          <a:lstStyle>
            <a:defPPr>
              <a:defRPr lang="en-US"/>
            </a:defPPr>
            <a:lvl1pPr algn="just">
              <a:lnSpc>
                <a:spcPct val="107000"/>
              </a:lnSpc>
              <a:spcAft>
                <a:spcPts val="800"/>
              </a:spcAft>
              <a:defRPr sz="1200" kern="100">
                <a:effectLst/>
                <a:ea typeface="Aptos" panose="020B0004020202020204" pitchFamily="34" charset="0"/>
                <a:cs typeface="Times New Roman" panose="02020603050405020304" pitchFamily="18" charset="0"/>
              </a:defRPr>
            </a:lvl1pPr>
          </a:lstStyle>
          <a:p>
            <a:r>
              <a:rPr lang="es-ES" sz="1000"/>
              <a:t>La Tesorería General de la Seguridad Social (TGSS) ha procedido al cálculo de las bases definitivas, correspondientes al año 2023, de las personas trabajadoras autónomas que estuvieron de  alta durante al menos 1 día en dicho año, y que, hasta este momento, eran bases provisionales.</a:t>
            </a:r>
          </a:p>
          <a:p>
            <a:r>
              <a:rPr lang="es-ES" sz="1000"/>
              <a:t>A las personas relacionadas en la página que podrá encontrar </a:t>
            </a:r>
            <a:r>
              <a:rPr lang="es-ES" sz="1000" i="1">
                <a:solidFill>
                  <a:schemeClr val="accent6">
                    <a:lumMod val="60000"/>
                    <a:lumOff val="40000"/>
                  </a:schemeClr>
                </a:solidFill>
              </a:rPr>
              <a:t>aquí</a:t>
            </a:r>
            <a:r>
              <a:rPr lang="es-ES" sz="1000"/>
              <a:t> </a:t>
            </a:r>
          </a:p>
        </p:txBody>
      </p:sp>
      <p:grpSp>
        <p:nvGrpSpPr>
          <p:cNvPr id="18" name="Grupo 17">
            <a:extLst>
              <a:ext uri="{FF2B5EF4-FFF2-40B4-BE49-F238E27FC236}">
                <a16:creationId xmlns:a16="http://schemas.microsoft.com/office/drawing/2014/main" id="{D6BFABB9-78E6-60F3-B109-1DD57153AF61}"/>
              </a:ext>
            </a:extLst>
          </p:cNvPr>
          <p:cNvGrpSpPr/>
          <p:nvPr/>
        </p:nvGrpSpPr>
        <p:grpSpPr>
          <a:xfrm>
            <a:off x="7102524" y="1845036"/>
            <a:ext cx="4580969" cy="470166"/>
            <a:chOff x="7379110" y="2796340"/>
            <a:chExt cx="4580969" cy="662038"/>
          </a:xfrm>
        </p:grpSpPr>
        <p:sp>
          <p:nvSpPr>
            <p:cNvPr id="19" name="Rectángulo 18">
              <a:extLst>
                <a:ext uri="{FF2B5EF4-FFF2-40B4-BE49-F238E27FC236}">
                  <a16:creationId xmlns:a16="http://schemas.microsoft.com/office/drawing/2014/main" id="{2483A86E-E7B4-38A6-D86E-4B82DFD476F3}"/>
                </a:ext>
                <a:ext uri="{C183D7F6-B498-43B3-948B-1728B52AA6E4}">
                  <adec:decorative xmlns:adec="http://schemas.microsoft.com/office/drawing/2017/decorative" val="1"/>
                </a:ext>
              </a:extLst>
            </p:cNvPr>
            <p:cNvSpPr/>
            <p:nvPr/>
          </p:nvSpPr>
          <p:spPr>
            <a:xfrm>
              <a:off x="7446623" y="2851459"/>
              <a:ext cx="4482342" cy="606919"/>
            </a:xfrm>
            <a:prstGeom prst="rect">
              <a:avLst/>
            </a:prstGeom>
            <a:solidFill>
              <a:schemeClr val="bg1">
                <a:lumMod val="95000"/>
              </a:schemeClr>
            </a:solidFill>
            <a:ln w="25400" cap="flat" cmpd="sng" algn="ctr">
              <a:noFill/>
              <a:prstDash val="solid"/>
            </a:ln>
            <a:effectLst/>
          </p:spPr>
          <p:txBody>
            <a:bodyPr rtlCol="0" anchor="ctr"/>
            <a:lstStyle>
              <a:defPPr>
                <a:defRPr lang="es-ES"/>
              </a:defPPr>
            </a:lstStyle>
            <a:p>
              <a:pPr algn="ctr" defTabSz="1218987"/>
              <a:endParaRPr lang="es-ES" sz="2400" kern="0">
                <a:solidFill>
                  <a:srgbClr val="FFFFFF"/>
                </a:solidFill>
                <a:latin typeface="Corbel"/>
              </a:endParaRPr>
            </a:p>
          </p:txBody>
        </p:sp>
        <p:sp>
          <p:nvSpPr>
            <p:cNvPr id="29" name="CuadroTexto 28">
              <a:extLst>
                <a:ext uri="{FF2B5EF4-FFF2-40B4-BE49-F238E27FC236}">
                  <a16:creationId xmlns:a16="http://schemas.microsoft.com/office/drawing/2014/main" id="{E2AFDEFE-E2F4-EA53-EB5F-26956F03826F}"/>
                </a:ext>
              </a:extLst>
            </p:cNvPr>
            <p:cNvSpPr txBox="1"/>
            <p:nvPr/>
          </p:nvSpPr>
          <p:spPr>
            <a:xfrm>
              <a:off x="7379110" y="2796340"/>
              <a:ext cx="4580969" cy="523221"/>
            </a:xfrm>
            <a:prstGeom prst="rect">
              <a:avLst/>
            </a:prstGeom>
            <a:noFill/>
          </p:spPr>
          <p:txBody>
            <a:bodyPr wrap="square">
              <a:spAutoFit/>
            </a:bodyPr>
            <a:lstStyle>
              <a:defPPr>
                <a:defRPr lang="es-ES"/>
              </a:defPPr>
              <a:lvl3pPr marL="84138" lvl="2">
                <a:buClr>
                  <a:srgbClr val="C00000"/>
                </a:buClr>
                <a:defRPr sz="1400">
                  <a:solidFill>
                    <a:srgbClr val="000000"/>
                  </a:solidFill>
                  <a:latin typeface="Bradley Hand ITC" panose="03070402050302030203" pitchFamily="66" charset="0"/>
                  <a:ea typeface="Open Sans" panose="020B0606030504020204" pitchFamily="34" charset="0"/>
                  <a:cs typeface="Cavolini" panose="020B0502040204020203" pitchFamily="66" charset="0"/>
                </a:defRPr>
              </a:lvl3pPr>
            </a:lstStyle>
            <a:p>
              <a:pPr marL="369888" lvl="2" indent="-285750">
                <a:buClr>
                  <a:schemeClr val="accent1">
                    <a:lumMod val="50000"/>
                  </a:schemeClr>
                </a:buClr>
                <a:buFont typeface="Wingdings" panose="05000000000000000000" pitchFamily="2" charset="2"/>
                <a:buChar char="§"/>
              </a:pPr>
              <a:r>
                <a:rPr lang="es-ES" b="1"/>
                <a:t>Enlace a la página personalizada para consulta detallada de las BBCC</a:t>
              </a:r>
            </a:p>
          </p:txBody>
        </p:sp>
      </p:grpSp>
    </p:spTree>
    <p:extLst>
      <p:ext uri="{BB962C8B-B14F-4D97-AF65-F5344CB8AC3E}">
        <p14:creationId xmlns:p14="http://schemas.microsoft.com/office/powerpoint/2010/main" val="234108533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a:extLst>
              <a:ext uri="{FF2B5EF4-FFF2-40B4-BE49-F238E27FC236}">
                <a16:creationId xmlns:a16="http://schemas.microsoft.com/office/drawing/2014/main" id="{CA7D98D9-6593-4733-18DC-D79C3585E493}"/>
              </a:ext>
              <a:ext uri="{C183D7F6-B498-43B3-948B-1728B52AA6E4}">
                <adec:decorative xmlns:adec="http://schemas.microsoft.com/office/drawing/2017/decorative" val="1"/>
              </a:ext>
            </a:extLst>
          </p:cNvPr>
          <p:cNvSpPr/>
          <p:nvPr/>
        </p:nvSpPr>
        <p:spPr>
          <a:xfrm>
            <a:off x="9340217" y="0"/>
            <a:ext cx="2861019" cy="6858000"/>
          </a:xfrm>
          <a:prstGeom prst="rect">
            <a:avLst/>
          </a:prstGeom>
          <a:solidFill>
            <a:schemeClr val="accent1"/>
          </a:solidFill>
          <a:ln w="0" cap="flat">
            <a:noFill/>
            <a:prstDash val="solid"/>
            <a:miter/>
          </a:ln>
        </p:spPr>
        <p:txBody>
          <a:bodyPr rtlCol="0" anchor="ctr"/>
          <a:lstStyle>
            <a:defPPr>
              <a:defRPr lang="es-ES"/>
            </a:def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E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6" name="Group 2">
            <a:extLst>
              <a:ext uri="{FF2B5EF4-FFF2-40B4-BE49-F238E27FC236}">
                <a16:creationId xmlns:a16="http://schemas.microsoft.com/office/drawing/2014/main" id="{21C9D936-C8FE-C2FE-512A-48DD60EFB020}"/>
              </a:ext>
            </a:extLst>
          </p:cNvPr>
          <p:cNvGrpSpPr/>
          <p:nvPr/>
        </p:nvGrpSpPr>
        <p:grpSpPr>
          <a:xfrm flipV="1">
            <a:off x="10391134" y="-2978"/>
            <a:ext cx="1809496" cy="1931444"/>
            <a:chOff x="9424376" y="3913857"/>
            <a:chExt cx="2783546" cy="2971140"/>
          </a:xfrm>
        </p:grpSpPr>
        <p:sp>
          <p:nvSpPr>
            <p:cNvPr id="17" name="Freeform: Shape 3">
              <a:extLst>
                <a:ext uri="{FF2B5EF4-FFF2-40B4-BE49-F238E27FC236}">
                  <a16:creationId xmlns:a16="http://schemas.microsoft.com/office/drawing/2014/main" id="{5BDB16F7-20E7-5730-F62D-39C604231EBE}"/>
                </a:ext>
              </a:extLst>
            </p:cNvPr>
            <p:cNvSpPr/>
            <p:nvPr/>
          </p:nvSpPr>
          <p:spPr>
            <a:xfrm>
              <a:off x="10252745" y="5167470"/>
              <a:ext cx="1955177" cy="1717527"/>
            </a:xfrm>
            <a:custGeom>
              <a:avLst/>
              <a:gdLst>
                <a:gd name="connsiteX0" fmla="*/ 1220188 w 1955177"/>
                <a:gd name="connsiteY0" fmla="*/ 0 h 1717527"/>
                <a:gd name="connsiteX1" fmla="*/ 1955177 w 1955177"/>
                <a:gd name="connsiteY1" fmla="*/ 0 h 1717527"/>
                <a:gd name="connsiteX2" fmla="*/ 1955177 w 1955177"/>
                <a:gd name="connsiteY2" fmla="*/ 1717527 h 1717527"/>
                <a:gd name="connsiteX3" fmla="*/ 2195 w 1955177"/>
                <a:gd name="connsiteY3" fmla="*/ 1717527 h 1717527"/>
                <a:gd name="connsiteX4" fmla="*/ 0 w 1955177"/>
                <a:gd name="connsiteY4" fmla="*/ 1684740 h 1717527"/>
                <a:gd name="connsiteX5" fmla="*/ 74907 w 1955177"/>
                <a:gd name="connsiteY5" fmla="*/ 1414682 h 1717527"/>
                <a:gd name="connsiteX6" fmla="*/ 769434 w 1955177"/>
                <a:gd name="connsiteY6" fmla="*/ 255602 h 1717527"/>
                <a:gd name="connsiteX7" fmla="*/ 1220188 w 1955177"/>
                <a:gd name="connsiteY7" fmla="*/ 0 h 17175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955177" h="1717527">
                  <a:moveTo>
                    <a:pt x="1220188" y="0"/>
                  </a:moveTo>
                  <a:lnTo>
                    <a:pt x="1955177" y="0"/>
                  </a:lnTo>
                  <a:lnTo>
                    <a:pt x="1955177" y="1717527"/>
                  </a:lnTo>
                  <a:lnTo>
                    <a:pt x="2195" y="1717527"/>
                  </a:lnTo>
                  <a:lnTo>
                    <a:pt x="0" y="1684740"/>
                  </a:lnTo>
                  <a:cubicBezTo>
                    <a:pt x="0" y="1591271"/>
                    <a:pt x="24969" y="1497802"/>
                    <a:pt x="74907" y="1414682"/>
                  </a:cubicBezTo>
                  <a:lnTo>
                    <a:pt x="769434" y="255602"/>
                  </a:lnTo>
                  <a:cubicBezTo>
                    <a:pt x="864053" y="97247"/>
                    <a:pt x="1035550" y="0"/>
                    <a:pt x="1220188" y="0"/>
                  </a:cubicBezTo>
                  <a:close/>
                </a:path>
              </a:pathLst>
            </a:custGeom>
            <a:solidFill>
              <a:srgbClr val="CBE6F1"/>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Shape 5">
              <a:extLst>
                <a:ext uri="{FF2B5EF4-FFF2-40B4-BE49-F238E27FC236}">
                  <a16:creationId xmlns:a16="http://schemas.microsoft.com/office/drawing/2014/main" id="{2AF8993C-F5D1-225A-A14C-E1B0D02A024F}"/>
                </a:ext>
              </a:extLst>
            </p:cNvPr>
            <p:cNvSpPr/>
            <p:nvPr/>
          </p:nvSpPr>
          <p:spPr>
            <a:xfrm>
              <a:off x="11080798" y="3913857"/>
              <a:ext cx="1127124" cy="2971140"/>
            </a:xfrm>
            <a:custGeom>
              <a:avLst/>
              <a:gdLst>
                <a:gd name="connsiteX0" fmla="*/ 1127124 w 1127124"/>
                <a:gd name="connsiteY0" fmla="*/ 0 h 2971140"/>
                <a:gd name="connsiteX1" fmla="*/ 1127124 w 1127124"/>
                <a:gd name="connsiteY1" fmla="*/ 2971140 h 2971140"/>
                <a:gd name="connsiteX2" fmla="*/ 389197 w 1127124"/>
                <a:gd name="connsiteY2" fmla="*/ 2971140 h 2971140"/>
                <a:gd name="connsiteX3" fmla="*/ 113759 w 1127124"/>
                <a:gd name="connsiteY3" fmla="*/ 2511464 h 2971140"/>
                <a:gd name="connsiteX4" fmla="*/ 113759 w 1127124"/>
                <a:gd name="connsiteY4" fmla="*/ 1691195 h 2971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7124" h="2971140">
                  <a:moveTo>
                    <a:pt x="1127124" y="0"/>
                  </a:moveTo>
                  <a:lnTo>
                    <a:pt x="1127124" y="2971140"/>
                  </a:lnTo>
                  <a:lnTo>
                    <a:pt x="389197" y="2971140"/>
                  </a:lnTo>
                  <a:lnTo>
                    <a:pt x="113759" y="2511464"/>
                  </a:lnTo>
                  <a:cubicBezTo>
                    <a:pt x="-37920" y="2258996"/>
                    <a:pt x="-37920" y="1943662"/>
                    <a:pt x="113759" y="1691195"/>
                  </a:cubicBezTo>
                  <a:close/>
                </a:path>
              </a:pathLst>
            </a:custGeom>
            <a:solidFill>
              <a:schemeClr val="accent5">
                <a:alpha val="42000"/>
              </a:schemeClr>
            </a:solidFill>
            <a:ln w="0"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9" name="Graphic 10">
              <a:extLst>
                <a:ext uri="{FF2B5EF4-FFF2-40B4-BE49-F238E27FC236}">
                  <a16:creationId xmlns:a16="http://schemas.microsoft.com/office/drawing/2014/main" id="{31562BD8-6D53-8F82-08AF-E202C91B0E99}"/>
                </a:ext>
              </a:extLst>
            </p:cNvPr>
            <p:cNvSpPr/>
            <p:nvPr/>
          </p:nvSpPr>
          <p:spPr>
            <a:xfrm>
              <a:off x="9424376" y="4516597"/>
              <a:ext cx="2769963" cy="2331975"/>
            </a:xfrm>
            <a:custGeom>
              <a:avLst/>
              <a:gdLst>
                <a:gd name="connsiteX0" fmla="*/ 0 w 2769963"/>
                <a:gd name="connsiteY0" fmla="*/ 2331975 h 2331975"/>
                <a:gd name="connsiteX1" fmla="*/ 1175647 w 2769963"/>
                <a:gd name="connsiteY1" fmla="*/ 401825 h 2331975"/>
                <a:gd name="connsiteX2" fmla="*/ 1891049 w 2769963"/>
                <a:gd name="connsiteY2" fmla="*/ 0 h 2331975"/>
                <a:gd name="connsiteX3" fmla="*/ 2769964 w 2769963"/>
                <a:gd name="connsiteY3" fmla="*/ 0 h 2331975"/>
              </a:gdLst>
              <a:ahLst/>
              <a:cxnLst>
                <a:cxn ang="0">
                  <a:pos x="connsiteX0" y="connsiteY0"/>
                </a:cxn>
                <a:cxn ang="0">
                  <a:pos x="connsiteX1" y="connsiteY1"/>
                </a:cxn>
                <a:cxn ang="0">
                  <a:pos x="connsiteX2" y="connsiteY2"/>
                </a:cxn>
                <a:cxn ang="0">
                  <a:pos x="connsiteX3" y="connsiteY3"/>
                </a:cxn>
              </a:cxnLst>
              <a:rect l="l" t="t" r="r" b="b"/>
              <a:pathLst>
                <a:path w="2769963" h="2331975">
                  <a:moveTo>
                    <a:pt x="0" y="2331975"/>
                  </a:moveTo>
                  <a:lnTo>
                    <a:pt x="1175647" y="401825"/>
                  </a:lnTo>
                  <a:cubicBezTo>
                    <a:pt x="1327722" y="152230"/>
                    <a:pt x="1598799" y="0"/>
                    <a:pt x="1891049" y="0"/>
                  </a:cubicBezTo>
                  <a:lnTo>
                    <a:pt x="2769964" y="0"/>
                  </a:lnTo>
                </a:path>
              </a:pathLst>
            </a:custGeom>
            <a:noFill/>
            <a:ln w="25400" cap="flat">
              <a:solidFill>
                <a:schemeClr val="accent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
        <p:nvSpPr>
          <p:cNvPr id="5" name="Marcador de número de diapositiva 414">
            <a:extLst>
              <a:ext uri="{FF2B5EF4-FFF2-40B4-BE49-F238E27FC236}">
                <a16:creationId xmlns:a16="http://schemas.microsoft.com/office/drawing/2014/main" id="{84D57AE0-6358-7BB8-DF79-753D25437EAB}"/>
              </a:ext>
            </a:extLst>
          </p:cNvPr>
          <p:cNvSpPr txBox="1">
            <a:spLocks/>
          </p:cNvSpPr>
          <p:nvPr/>
        </p:nvSpPr>
        <p:spPr>
          <a:xfrm>
            <a:off x="9448800" y="6464809"/>
            <a:ext cx="2743200" cy="365125"/>
          </a:xfrm>
          <a:prstGeom prst="rect">
            <a:avLst/>
          </a:prstGeom>
        </p:spPr>
        <p:txBody>
          <a:bodyPr vert="horz" lIns="91440" tIns="45720" rIns="91440" bIns="45720" rtlCol="0" anchor="ctr"/>
          <a:lstStyle>
            <a:defPPr>
              <a:defRPr lang="en-US"/>
            </a:defPPr>
            <a:lvl1pPr algn="r">
              <a:defRPr sz="1200"/>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C139204D-1CA8-4120-9387-CB77A2CE5C33}" type="slidenum">
              <a:rPr lang="es-ES"/>
              <a:pPr/>
              <a:t>99</a:t>
            </a:fld>
            <a:endParaRPr lang="es-ES"/>
          </a:p>
        </p:txBody>
      </p:sp>
      <p:sp>
        <p:nvSpPr>
          <p:cNvPr id="34" name="Persegi Panjang: Sudut Lengkung 1">
            <a:extLst>
              <a:ext uri="{FF2B5EF4-FFF2-40B4-BE49-F238E27FC236}">
                <a16:creationId xmlns:a16="http://schemas.microsoft.com/office/drawing/2014/main" id="{1F391874-70CB-EA06-5BE3-A569B0FC25C2}"/>
              </a:ext>
            </a:extLst>
          </p:cNvPr>
          <p:cNvSpPr/>
          <p:nvPr/>
        </p:nvSpPr>
        <p:spPr>
          <a:xfrm>
            <a:off x="9695646" y="2475778"/>
            <a:ext cx="2138630" cy="2772005"/>
          </a:xfrm>
          <a:prstGeom prst="roundRect">
            <a:avLst>
              <a:gd name="adj" fmla="val 5822"/>
            </a:avLst>
          </a:prstGeom>
          <a:solidFill>
            <a:schemeClr val="bg1"/>
          </a:solidFill>
          <a:ln>
            <a:noFill/>
          </a:ln>
          <a:effectLst>
            <a:outerShdw blurRad="508000" dist="330200" dir="2700000" sx="95000" sy="95000" algn="tl"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id-ID" sz="1800" b="0" i="0" u="none" strike="noStrike" kern="1200" cap="none" spc="0" normalizeH="0" baseline="0" noProof="0">
              <a:ln>
                <a:noFill/>
              </a:ln>
              <a:solidFill>
                <a:prstClr val="white"/>
              </a:solidFill>
              <a:effectLst/>
              <a:uLnTx/>
              <a:uFillTx/>
              <a:latin typeface="Segoe UI" panose="020B0502040204020203" pitchFamily="34" charset="0"/>
              <a:ea typeface="+mn-ea"/>
              <a:cs typeface="+mn-cs"/>
            </a:endParaRPr>
          </a:p>
        </p:txBody>
      </p:sp>
      <p:sp>
        <p:nvSpPr>
          <p:cNvPr id="35" name="Subtitle 2">
            <a:extLst>
              <a:ext uri="{FF2B5EF4-FFF2-40B4-BE49-F238E27FC236}">
                <a16:creationId xmlns:a16="http://schemas.microsoft.com/office/drawing/2014/main" id="{76777B4D-327A-7CD9-322D-18D6AA2720A9}"/>
              </a:ext>
            </a:extLst>
          </p:cNvPr>
          <p:cNvSpPr txBox="1">
            <a:spLocks noChangeArrowheads="1"/>
          </p:cNvSpPr>
          <p:nvPr/>
        </p:nvSpPr>
        <p:spPr bwMode="auto">
          <a:xfrm>
            <a:off x="9775204" y="3821191"/>
            <a:ext cx="2017259" cy="6309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Servicio en</a:t>
            </a:r>
          </a:p>
          <a:p>
            <a:pPr marL="0" marR="0" lvl="0" indent="0" algn="ctr" defTabSz="914400" rtl="0" eaLnBrk="1" fontAlgn="auto" latinLnBrk="0" hangingPunct="1">
              <a:lnSpc>
                <a:spcPct val="100000"/>
              </a:lnSpc>
              <a:spcBef>
                <a:spcPts val="0"/>
              </a:spcBef>
              <a:spcAft>
                <a:spcPts val="600"/>
              </a:spcAft>
              <a:buClrTx/>
              <a:buSzTx/>
              <a:buFont typeface="Arial" panose="020B0604020202020204" pitchFamily="34" charset="0"/>
              <a:buNone/>
              <a:tabLst/>
              <a:defRPr/>
            </a:pPr>
            <a:r>
              <a:rPr lang="es-ES" altLang="en-US" sz="1800" b="1">
                <a:solidFill>
                  <a:prstClr val="black"/>
                </a:solidFill>
                <a:latin typeface="Calibri" panose="020F0502020204030204"/>
                <a:ea typeface="Lato Light" panose="020F0502020204030203" pitchFamily="34" charset="0"/>
                <a:cs typeface="Segoe UI Semibold" panose="020B0702040204020203" pitchFamily="34" charset="0"/>
              </a:rPr>
              <a:t>Oficina virtual</a:t>
            </a:r>
            <a:endParaRPr kumimoji="0" lang="es-ES" altLang="en-US" sz="1800" b="1" i="0" u="none" strike="noStrike" kern="1200" cap="none" spc="0" normalizeH="0" baseline="0" noProof="0">
              <a:ln>
                <a:noFill/>
              </a:ln>
              <a:solidFill>
                <a:prstClr val="black"/>
              </a:solidFill>
              <a:effectLst/>
              <a:uLnTx/>
              <a:uFillTx/>
              <a:latin typeface="Calibri" panose="020F0502020204030204"/>
              <a:ea typeface="Lato Light" panose="020F0502020204030203" pitchFamily="34" charset="0"/>
              <a:cs typeface="Segoe UI Semibold" panose="020B0702040204020203" pitchFamily="34" charset="0"/>
            </a:endParaRPr>
          </a:p>
        </p:txBody>
      </p:sp>
      <p:cxnSp>
        <p:nvCxnSpPr>
          <p:cNvPr id="36" name="Straight Connector 11">
            <a:extLst>
              <a:ext uri="{FF2B5EF4-FFF2-40B4-BE49-F238E27FC236}">
                <a16:creationId xmlns:a16="http://schemas.microsoft.com/office/drawing/2014/main" id="{A48085F8-8954-1139-5CB6-94077DE0DB90}"/>
              </a:ext>
            </a:extLst>
          </p:cNvPr>
          <p:cNvCxnSpPr>
            <a:cxnSpLocks/>
          </p:cNvCxnSpPr>
          <p:nvPr/>
        </p:nvCxnSpPr>
        <p:spPr>
          <a:xfrm>
            <a:off x="9971420" y="3794574"/>
            <a:ext cx="1728000" cy="0"/>
          </a:xfrm>
          <a:prstGeom prst="line">
            <a:avLst/>
          </a:prstGeom>
          <a:ln w="31750">
            <a:solidFill>
              <a:srgbClr val="D73A2C"/>
            </a:solidFill>
          </a:ln>
        </p:spPr>
        <p:style>
          <a:lnRef idx="1">
            <a:schemeClr val="accent1"/>
          </a:lnRef>
          <a:fillRef idx="0">
            <a:schemeClr val="accent1"/>
          </a:fillRef>
          <a:effectRef idx="0">
            <a:schemeClr val="accent1"/>
          </a:effectRef>
          <a:fontRef idx="minor">
            <a:schemeClr val="tx1"/>
          </a:fontRef>
        </p:style>
      </p:cxnSp>
      <p:pic>
        <p:nvPicPr>
          <p:cNvPr id="28" name="Gráfico 27" descr="Internet contorno">
            <a:extLst>
              <a:ext uri="{FF2B5EF4-FFF2-40B4-BE49-F238E27FC236}">
                <a16:creationId xmlns:a16="http://schemas.microsoft.com/office/drawing/2014/main" id="{505A2AEB-2A0A-3A60-C077-F53FD0F6AA0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316788" y="2843129"/>
            <a:ext cx="914400" cy="914400"/>
          </a:xfrm>
          <a:prstGeom prst="rect">
            <a:avLst/>
          </a:prstGeom>
        </p:spPr>
      </p:pic>
      <p:pic>
        <p:nvPicPr>
          <p:cNvPr id="73" name="Gráfico 72" descr="Usuario con relleno sólido">
            <a:extLst>
              <a:ext uri="{FF2B5EF4-FFF2-40B4-BE49-F238E27FC236}">
                <a16:creationId xmlns:a16="http://schemas.microsoft.com/office/drawing/2014/main" id="{5EC71564-0B3B-A210-FCF4-851500E75588}"/>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39646" y="2275387"/>
            <a:ext cx="568627" cy="568627"/>
          </a:xfrm>
          <a:prstGeom prst="rect">
            <a:avLst/>
          </a:prstGeom>
        </p:spPr>
      </p:pic>
      <p:sp>
        <p:nvSpPr>
          <p:cNvPr id="74" name="CuadroTexto 73">
            <a:extLst>
              <a:ext uri="{FF2B5EF4-FFF2-40B4-BE49-F238E27FC236}">
                <a16:creationId xmlns:a16="http://schemas.microsoft.com/office/drawing/2014/main" id="{D047339F-FF73-FC2B-D369-CBC79EE1C05F}"/>
              </a:ext>
            </a:extLst>
          </p:cNvPr>
          <p:cNvSpPr txBox="1"/>
          <p:nvPr/>
        </p:nvSpPr>
        <p:spPr>
          <a:xfrm>
            <a:off x="477109" y="2735905"/>
            <a:ext cx="1493699"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Profesional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ES" sz="900" b="0" i="0" u="none" strike="noStrike" kern="1200" cap="none" spc="0" normalizeH="0" baseline="0" noProof="0">
                <a:ln>
                  <a:noFill/>
                </a:ln>
                <a:solidFill>
                  <a:prstClr val="black"/>
                </a:solidFill>
                <a:effectLst/>
                <a:uLnTx/>
                <a:uFillTx/>
                <a:latin typeface="Calibri" panose="020F0502020204030204"/>
                <a:ea typeface="+mn-ea"/>
                <a:cs typeface="+mn-cs"/>
              </a:rPr>
              <a:t> Autorizado RED</a:t>
            </a:r>
          </a:p>
        </p:txBody>
      </p:sp>
      <p:sp>
        <p:nvSpPr>
          <p:cNvPr id="75" name="Arrow: Notched Right 91">
            <a:extLst>
              <a:ext uri="{FF2B5EF4-FFF2-40B4-BE49-F238E27FC236}">
                <a16:creationId xmlns:a16="http://schemas.microsoft.com/office/drawing/2014/main" id="{8DF5DC67-B988-00C3-81AB-EDCE785C21DA}"/>
              </a:ext>
            </a:extLst>
          </p:cNvPr>
          <p:cNvSpPr/>
          <p:nvPr/>
        </p:nvSpPr>
        <p:spPr>
          <a:xfrm>
            <a:off x="1867349" y="2712855"/>
            <a:ext cx="604539" cy="363198"/>
          </a:xfrm>
          <a:custGeom>
            <a:avLst/>
            <a:gdLst>
              <a:gd name="connsiteX0" fmla="*/ 0 w 1245236"/>
              <a:gd name="connsiteY0" fmla="*/ 1542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8" fmla="*/ 0 w 1245236"/>
              <a:gd name="connsiteY8" fmla="*/ 154200 h 616799"/>
              <a:gd name="connsiteX0" fmla="*/ 154200 w 1245236"/>
              <a:gd name="connsiteY0" fmla="*/ 308400 h 616799"/>
              <a:gd name="connsiteX1" fmla="*/ 936837 w 1245236"/>
              <a:gd name="connsiteY1" fmla="*/ 154200 h 616799"/>
              <a:gd name="connsiteX2" fmla="*/ 936837 w 1245236"/>
              <a:gd name="connsiteY2" fmla="*/ 0 h 616799"/>
              <a:gd name="connsiteX3" fmla="*/ 1245236 w 1245236"/>
              <a:gd name="connsiteY3" fmla="*/ 308400 h 616799"/>
              <a:gd name="connsiteX4" fmla="*/ 936837 w 1245236"/>
              <a:gd name="connsiteY4" fmla="*/ 616799 h 616799"/>
              <a:gd name="connsiteX5" fmla="*/ 936837 w 1245236"/>
              <a:gd name="connsiteY5" fmla="*/ 462599 h 616799"/>
              <a:gd name="connsiteX6" fmla="*/ 0 w 1245236"/>
              <a:gd name="connsiteY6" fmla="*/ 462599 h 616799"/>
              <a:gd name="connsiteX7" fmla="*/ 154200 w 1245236"/>
              <a:gd name="connsiteY7" fmla="*/ 308400 h 616799"/>
              <a:gd name="connsiteX0" fmla="*/ 0 w 1091036"/>
              <a:gd name="connsiteY0" fmla="*/ 308400 h 616799"/>
              <a:gd name="connsiteX1" fmla="*/ 782637 w 1091036"/>
              <a:gd name="connsiteY1" fmla="*/ 154200 h 616799"/>
              <a:gd name="connsiteX2" fmla="*/ 782637 w 1091036"/>
              <a:gd name="connsiteY2" fmla="*/ 0 h 616799"/>
              <a:gd name="connsiteX3" fmla="*/ 1091036 w 1091036"/>
              <a:gd name="connsiteY3" fmla="*/ 308400 h 616799"/>
              <a:gd name="connsiteX4" fmla="*/ 782637 w 1091036"/>
              <a:gd name="connsiteY4" fmla="*/ 616799 h 616799"/>
              <a:gd name="connsiteX5" fmla="*/ 782637 w 1091036"/>
              <a:gd name="connsiteY5" fmla="*/ 462599 h 616799"/>
              <a:gd name="connsiteX6" fmla="*/ 0 w 1091036"/>
              <a:gd name="connsiteY6" fmla="*/ 308400 h 6167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91036" h="616799">
                <a:moveTo>
                  <a:pt x="0" y="308400"/>
                </a:moveTo>
                <a:lnTo>
                  <a:pt x="782637" y="154200"/>
                </a:lnTo>
                <a:lnTo>
                  <a:pt x="782637" y="0"/>
                </a:lnTo>
                <a:lnTo>
                  <a:pt x="1091036" y="308400"/>
                </a:lnTo>
                <a:lnTo>
                  <a:pt x="782637" y="616799"/>
                </a:lnTo>
                <a:lnTo>
                  <a:pt x="782637" y="462599"/>
                </a:lnTo>
                <a:lnTo>
                  <a:pt x="0" y="308400"/>
                </a:lnTo>
                <a:close/>
              </a:path>
            </a:pathLst>
          </a:cu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Title 1">
            <a:extLst>
              <a:ext uri="{FF2B5EF4-FFF2-40B4-BE49-F238E27FC236}">
                <a16:creationId xmlns:a16="http://schemas.microsoft.com/office/drawing/2014/main" id="{F5289BD4-D861-0853-910E-1BC062280CB8}"/>
              </a:ext>
            </a:extLst>
          </p:cNvPr>
          <p:cNvSpPr txBox="1">
            <a:spLocks noChangeArrowheads="1"/>
          </p:cNvSpPr>
          <p:nvPr/>
        </p:nvSpPr>
        <p:spPr bwMode="auto">
          <a:xfrm>
            <a:off x="821527" y="3398336"/>
            <a:ext cx="2931446" cy="1420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a:solidFill>
                  <a:schemeClr val="tx1"/>
                </a:solidFill>
                <a:latin typeface="+mn-lt"/>
              </a:rPr>
              <a:t>La TGSS pone a disposición del Autorizado RED un </a:t>
            </a:r>
            <a:r>
              <a:rPr lang="es-ES" altLang="en-US" sz="1200">
                <a:solidFill>
                  <a:schemeClr val="accent2">
                    <a:lumMod val="75000"/>
                  </a:schemeClr>
                </a:solidFill>
                <a:latin typeface="+mn-lt"/>
              </a:rPr>
              <a:t>servicio</a:t>
            </a:r>
            <a:r>
              <a:rPr lang="es-ES" altLang="en-US" sz="1200">
                <a:solidFill>
                  <a:schemeClr val="tx1"/>
                </a:solidFill>
                <a:latin typeface="+mn-lt"/>
              </a:rPr>
              <a:t> creado en la oficina virtual en la que puede consultar información de los/as autónomos/as asignados/as y que son objeto de regularización.</a:t>
            </a:r>
          </a:p>
          <a:p>
            <a:pPr algn="just"/>
            <a:r>
              <a:rPr lang="es-ES" altLang="en-US" sz="1200">
                <a:solidFill>
                  <a:schemeClr val="tx1"/>
                </a:solidFill>
                <a:latin typeface="+mn-lt"/>
              </a:rPr>
              <a:t>La información disponible depende del resultado de la regularización. </a:t>
            </a:r>
          </a:p>
        </p:txBody>
      </p:sp>
      <p:cxnSp>
        <p:nvCxnSpPr>
          <p:cNvPr id="77" name="Conector recto 76">
            <a:extLst>
              <a:ext uri="{FF2B5EF4-FFF2-40B4-BE49-F238E27FC236}">
                <a16:creationId xmlns:a16="http://schemas.microsoft.com/office/drawing/2014/main" id="{49801EFF-8A5A-9543-5C40-B4D558C4CA66}"/>
              </a:ext>
            </a:extLst>
          </p:cNvPr>
          <p:cNvCxnSpPr/>
          <p:nvPr/>
        </p:nvCxnSpPr>
        <p:spPr>
          <a:xfrm>
            <a:off x="821526" y="3197761"/>
            <a:ext cx="2988000" cy="0"/>
          </a:xfrm>
          <a:prstGeom prst="line">
            <a:avLst/>
          </a:prstGeom>
        </p:spPr>
        <p:style>
          <a:lnRef idx="1">
            <a:schemeClr val="accent1"/>
          </a:lnRef>
          <a:fillRef idx="0">
            <a:schemeClr val="accent1"/>
          </a:fillRef>
          <a:effectRef idx="0">
            <a:schemeClr val="accent1"/>
          </a:effectRef>
          <a:fontRef idx="minor">
            <a:schemeClr val="tx1"/>
          </a:fontRef>
        </p:style>
      </p:cxnSp>
      <p:sp>
        <p:nvSpPr>
          <p:cNvPr id="78" name="CuadroTexto 77">
            <a:extLst>
              <a:ext uri="{FF2B5EF4-FFF2-40B4-BE49-F238E27FC236}">
                <a16:creationId xmlns:a16="http://schemas.microsoft.com/office/drawing/2014/main" id="{0F0008BB-4913-29A7-4EFA-BFB63B66D899}"/>
              </a:ext>
            </a:extLst>
          </p:cNvPr>
          <p:cNvSpPr txBox="1"/>
          <p:nvPr/>
        </p:nvSpPr>
        <p:spPr>
          <a:xfrm>
            <a:off x="159783" y="1762697"/>
            <a:ext cx="367408" cy="523220"/>
          </a:xfrm>
          <a:prstGeom prst="rect">
            <a:avLst/>
          </a:prstGeom>
          <a:noFill/>
        </p:spPr>
        <p:txBody>
          <a:bodyPr wrap="none" rtlCol="0">
            <a:spAutoFit/>
          </a:bodyPr>
          <a:lstStyle/>
          <a:p>
            <a:r>
              <a:rPr lang="es-ES" sz="2800">
                <a:solidFill>
                  <a:schemeClr val="accent3">
                    <a:lumMod val="75000"/>
                  </a:schemeClr>
                </a:solidFill>
              </a:rPr>
              <a:t>2</a:t>
            </a:r>
          </a:p>
        </p:txBody>
      </p:sp>
      <p:cxnSp>
        <p:nvCxnSpPr>
          <p:cNvPr id="79" name="Conector recto 78">
            <a:extLst>
              <a:ext uri="{FF2B5EF4-FFF2-40B4-BE49-F238E27FC236}">
                <a16:creationId xmlns:a16="http://schemas.microsoft.com/office/drawing/2014/main" id="{44B2BAF0-9AE3-7357-F82D-AAAF2C42AD24}"/>
              </a:ext>
            </a:extLst>
          </p:cNvPr>
          <p:cNvCxnSpPr/>
          <p:nvPr/>
        </p:nvCxnSpPr>
        <p:spPr>
          <a:xfrm>
            <a:off x="506381" y="1762697"/>
            <a:ext cx="0" cy="52322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0" name="CuadroTexto 79">
            <a:extLst>
              <a:ext uri="{FF2B5EF4-FFF2-40B4-BE49-F238E27FC236}">
                <a16:creationId xmlns:a16="http://schemas.microsoft.com/office/drawing/2014/main" id="{B3D5392B-26CA-A71C-E0F9-3827A39FD6A7}"/>
              </a:ext>
            </a:extLst>
          </p:cNvPr>
          <p:cNvSpPr txBox="1"/>
          <p:nvPr/>
        </p:nvSpPr>
        <p:spPr>
          <a:xfrm>
            <a:off x="612064" y="1875047"/>
            <a:ext cx="3197462" cy="307777"/>
          </a:xfrm>
          <a:prstGeom prst="rect">
            <a:avLst/>
          </a:prstGeom>
          <a:noFill/>
          <a:ln>
            <a:noFill/>
            <a:prstDash val="sysDash"/>
          </a:ln>
        </p:spPr>
        <p:txBody>
          <a:bodyPr wrap="square" rtlCol="0">
            <a:spAutoFit/>
          </a:bodyPr>
          <a:lstStyle/>
          <a:p>
            <a:r>
              <a:rPr lang="es-ES" sz="1400" b="1">
                <a:solidFill>
                  <a:schemeClr val="accent3">
                    <a:lumMod val="75000"/>
                  </a:schemeClr>
                </a:solidFill>
              </a:rPr>
              <a:t>Servicio en oficina virtual</a:t>
            </a:r>
          </a:p>
        </p:txBody>
      </p:sp>
      <p:pic>
        <p:nvPicPr>
          <p:cNvPr id="81" name="Gráfico 80" descr="Internet contorno">
            <a:extLst>
              <a:ext uri="{FF2B5EF4-FFF2-40B4-BE49-F238E27FC236}">
                <a16:creationId xmlns:a16="http://schemas.microsoft.com/office/drawing/2014/main" id="{2FB3B343-101E-9132-7F7F-13065660022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47980" y="2174860"/>
            <a:ext cx="914400" cy="914400"/>
          </a:xfrm>
          <a:prstGeom prst="rect">
            <a:avLst/>
          </a:prstGeom>
        </p:spPr>
      </p:pic>
      <p:sp>
        <p:nvSpPr>
          <p:cNvPr id="88" name="Globo: línea con barra de énfasis 87">
            <a:extLst>
              <a:ext uri="{FF2B5EF4-FFF2-40B4-BE49-F238E27FC236}">
                <a16:creationId xmlns:a16="http://schemas.microsoft.com/office/drawing/2014/main" id="{D9BE9566-CE8A-FD5B-874B-CF2DBE6F2BA3}"/>
              </a:ext>
            </a:extLst>
          </p:cNvPr>
          <p:cNvSpPr/>
          <p:nvPr/>
        </p:nvSpPr>
        <p:spPr>
          <a:xfrm>
            <a:off x="4144474" y="3286010"/>
            <a:ext cx="4592655" cy="2730234"/>
          </a:xfrm>
          <a:prstGeom prst="accentCallout1">
            <a:avLst>
              <a:gd name="adj1" fmla="val 46589"/>
              <a:gd name="adj2" fmla="val -3757"/>
              <a:gd name="adj3" fmla="val 46487"/>
              <a:gd name="adj4" fmla="val -7972"/>
            </a:avLst>
          </a:prstGeom>
          <a:noFill/>
          <a:ln w="317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grpSp>
        <p:nvGrpSpPr>
          <p:cNvPr id="96" name="Grupo 95">
            <a:extLst>
              <a:ext uri="{FF2B5EF4-FFF2-40B4-BE49-F238E27FC236}">
                <a16:creationId xmlns:a16="http://schemas.microsoft.com/office/drawing/2014/main" id="{D44E52A3-6570-4E83-99C2-0F00428E2284}"/>
              </a:ext>
            </a:extLst>
          </p:cNvPr>
          <p:cNvGrpSpPr/>
          <p:nvPr/>
        </p:nvGrpSpPr>
        <p:grpSpPr>
          <a:xfrm>
            <a:off x="4103521" y="3286010"/>
            <a:ext cx="4613135" cy="184666"/>
            <a:chOff x="4538508" y="3755418"/>
            <a:chExt cx="4613135" cy="184666"/>
          </a:xfrm>
        </p:grpSpPr>
        <p:sp>
          <p:nvSpPr>
            <p:cNvPr id="83" name="Title 1">
              <a:extLst>
                <a:ext uri="{FF2B5EF4-FFF2-40B4-BE49-F238E27FC236}">
                  <a16:creationId xmlns:a16="http://schemas.microsoft.com/office/drawing/2014/main" id="{24812CC9-4B64-4DFC-559C-732112F4A924}"/>
                </a:ext>
              </a:extLst>
            </p:cNvPr>
            <p:cNvSpPr txBox="1">
              <a:spLocks noChangeArrowheads="1"/>
            </p:cNvSpPr>
            <p:nvPr/>
          </p:nvSpPr>
          <p:spPr bwMode="auto">
            <a:xfrm>
              <a:off x="4723643" y="3755418"/>
              <a:ext cx="4428000"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a:solidFill>
                    <a:schemeClr val="tx1"/>
                  </a:solidFill>
                  <a:latin typeface="+mn-lt"/>
                </a:rPr>
                <a:t>Si las </a:t>
              </a:r>
              <a:r>
                <a:rPr lang="es-ES" altLang="en-US" sz="1200">
                  <a:solidFill>
                    <a:schemeClr val="accent2">
                      <a:lumMod val="75000"/>
                    </a:schemeClr>
                  </a:solidFill>
                  <a:latin typeface="+mn-lt"/>
                </a:rPr>
                <a:t>BCP  </a:t>
              </a:r>
              <a:r>
                <a:rPr lang="es-ES" altLang="en-US" sz="1200">
                  <a:solidFill>
                    <a:schemeClr val="tx1"/>
                  </a:solidFill>
                  <a:latin typeface="+mn-lt"/>
                </a:rPr>
                <a:t>se confirman como</a:t>
              </a:r>
              <a:r>
                <a:rPr lang="es-ES" altLang="en-US" sz="1200">
                  <a:solidFill>
                    <a:schemeClr val="accent2">
                      <a:lumMod val="75000"/>
                    </a:schemeClr>
                  </a:solidFill>
                  <a:latin typeface="+mn-lt"/>
                </a:rPr>
                <a:t> BCD</a:t>
              </a:r>
              <a:r>
                <a:rPr lang="es-ES" altLang="en-US" sz="1200">
                  <a:solidFill>
                    <a:schemeClr val="tx1"/>
                  </a:solidFill>
                  <a:latin typeface="+mn-lt"/>
                </a:rPr>
                <a:t>, se informa del </a:t>
              </a:r>
              <a:r>
                <a:rPr lang="es-ES" altLang="en-US" sz="1200">
                  <a:solidFill>
                    <a:srgbClr val="D73A2C"/>
                  </a:solidFill>
                  <a:latin typeface="+mn-lt"/>
                </a:rPr>
                <a:t>NAF</a:t>
              </a:r>
            </a:p>
          </p:txBody>
        </p:sp>
        <p:sp>
          <p:nvSpPr>
            <p:cNvPr id="89" name="Isosceles Triangle 8">
              <a:extLst>
                <a:ext uri="{FF2B5EF4-FFF2-40B4-BE49-F238E27FC236}">
                  <a16:creationId xmlns:a16="http://schemas.microsoft.com/office/drawing/2014/main" id="{12C70853-2A5B-A5CE-19C8-0365A51FE38D}"/>
                </a:ext>
              </a:extLst>
            </p:cNvPr>
            <p:cNvSpPr/>
            <p:nvPr/>
          </p:nvSpPr>
          <p:spPr>
            <a:xfrm rot="5400000">
              <a:off x="4520508" y="3804143"/>
              <a:ext cx="144000" cy="108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grpSp>
        <p:nvGrpSpPr>
          <p:cNvPr id="97" name="Grupo 96">
            <a:extLst>
              <a:ext uri="{FF2B5EF4-FFF2-40B4-BE49-F238E27FC236}">
                <a16:creationId xmlns:a16="http://schemas.microsoft.com/office/drawing/2014/main" id="{C6AF8587-516A-BC5E-E9D1-2860B23E71BA}"/>
              </a:ext>
            </a:extLst>
          </p:cNvPr>
          <p:cNvGrpSpPr/>
          <p:nvPr/>
        </p:nvGrpSpPr>
        <p:grpSpPr>
          <a:xfrm>
            <a:off x="4103521" y="3742442"/>
            <a:ext cx="4613135" cy="867930"/>
            <a:chOff x="4538508" y="4094792"/>
            <a:chExt cx="4613135" cy="867930"/>
          </a:xfrm>
        </p:grpSpPr>
        <p:sp>
          <p:nvSpPr>
            <p:cNvPr id="82" name="Title 1">
              <a:extLst>
                <a:ext uri="{FF2B5EF4-FFF2-40B4-BE49-F238E27FC236}">
                  <a16:creationId xmlns:a16="http://schemas.microsoft.com/office/drawing/2014/main" id="{F9FB6F44-83B0-5064-89F7-7AD038CF99EE}"/>
                </a:ext>
              </a:extLst>
            </p:cNvPr>
            <p:cNvSpPr txBox="1">
              <a:spLocks noChangeArrowheads="1"/>
            </p:cNvSpPr>
            <p:nvPr/>
          </p:nvSpPr>
          <p:spPr bwMode="auto">
            <a:xfrm>
              <a:off x="4723643" y="4094792"/>
              <a:ext cx="44280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a:solidFill>
                    <a:schemeClr val="tx1"/>
                  </a:solidFill>
                  <a:latin typeface="+mn-lt"/>
                </a:rPr>
                <a:t>Si el resultado es a ingresar por el o la autónoma o a devolver por la TGSS, se informa:</a:t>
              </a:r>
            </a:p>
            <a:p>
              <a:pPr marL="857250" lvl="1" indent="-171450" algn="just">
                <a:spcBef>
                  <a:spcPts val="0"/>
                </a:spcBef>
              </a:pPr>
              <a:r>
                <a:rPr lang="es-ES" altLang="en-US" sz="1200">
                  <a:solidFill>
                    <a:srgbClr val="D73A2C"/>
                  </a:solidFill>
                  <a:latin typeface="+mn-lt"/>
                </a:rPr>
                <a:t>NAF</a:t>
              </a:r>
            </a:p>
            <a:p>
              <a:pPr marL="857250" lvl="1" indent="-171450" algn="just">
                <a:spcBef>
                  <a:spcPts val="0"/>
                </a:spcBef>
              </a:pPr>
              <a:r>
                <a:rPr lang="es-ES" altLang="en-US" sz="1200" err="1">
                  <a:solidFill>
                    <a:srgbClr val="D73A2C"/>
                  </a:solidFill>
                  <a:latin typeface="+mn-lt"/>
                </a:rPr>
                <a:t>BCPpM</a:t>
              </a:r>
              <a:endParaRPr lang="es-ES" altLang="en-US" sz="1200">
                <a:solidFill>
                  <a:srgbClr val="D73A2C"/>
                </a:solidFill>
                <a:latin typeface="+mn-lt"/>
              </a:endParaRPr>
            </a:p>
            <a:p>
              <a:pPr marL="857250" lvl="1" indent="-171450" algn="just">
                <a:spcBef>
                  <a:spcPts val="0"/>
                </a:spcBef>
              </a:pPr>
              <a:r>
                <a:rPr lang="es-ES" altLang="en-US" sz="1200">
                  <a:solidFill>
                    <a:srgbClr val="D73A2C"/>
                  </a:solidFill>
                  <a:latin typeface="+mn-lt"/>
                </a:rPr>
                <a:t>BCD</a:t>
              </a:r>
            </a:p>
          </p:txBody>
        </p:sp>
        <p:sp>
          <p:nvSpPr>
            <p:cNvPr id="90" name="Isosceles Triangle 8">
              <a:extLst>
                <a:ext uri="{FF2B5EF4-FFF2-40B4-BE49-F238E27FC236}">
                  <a16:creationId xmlns:a16="http://schemas.microsoft.com/office/drawing/2014/main" id="{4930E1B9-5C1E-4B3D-F209-8992786F5435}"/>
                </a:ext>
              </a:extLst>
            </p:cNvPr>
            <p:cNvSpPr/>
            <p:nvPr/>
          </p:nvSpPr>
          <p:spPr>
            <a:xfrm rot="5400000">
              <a:off x="4520508" y="4161338"/>
              <a:ext cx="144000" cy="108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grpSp>
        <p:nvGrpSpPr>
          <p:cNvPr id="98" name="Grupo 97">
            <a:extLst>
              <a:ext uri="{FF2B5EF4-FFF2-40B4-BE49-F238E27FC236}">
                <a16:creationId xmlns:a16="http://schemas.microsoft.com/office/drawing/2014/main" id="{5B5C0A84-78E5-530D-C268-6ADEF15B3974}"/>
              </a:ext>
            </a:extLst>
          </p:cNvPr>
          <p:cNvGrpSpPr/>
          <p:nvPr/>
        </p:nvGrpSpPr>
        <p:grpSpPr>
          <a:xfrm>
            <a:off x="4103521" y="4697472"/>
            <a:ext cx="4613135" cy="867930"/>
            <a:chOff x="4538508" y="5037311"/>
            <a:chExt cx="4613135" cy="867930"/>
          </a:xfrm>
        </p:grpSpPr>
        <p:sp>
          <p:nvSpPr>
            <p:cNvPr id="84" name="Title 1">
              <a:extLst>
                <a:ext uri="{FF2B5EF4-FFF2-40B4-BE49-F238E27FC236}">
                  <a16:creationId xmlns:a16="http://schemas.microsoft.com/office/drawing/2014/main" id="{297CF48D-9C3C-EF25-FB89-2966F880A207}"/>
                </a:ext>
              </a:extLst>
            </p:cNvPr>
            <p:cNvSpPr txBox="1">
              <a:spLocks noChangeArrowheads="1"/>
            </p:cNvSpPr>
            <p:nvPr/>
          </p:nvSpPr>
          <p:spPr bwMode="auto">
            <a:xfrm>
              <a:off x="4723643" y="5037311"/>
              <a:ext cx="4428000" cy="8679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a:solidFill>
                    <a:schemeClr val="tx1"/>
                  </a:solidFill>
                  <a:latin typeface="+mn-lt"/>
                </a:rPr>
                <a:t>Cuando la persona trabajadora autónoma tiene derecho a mantener una base superior  a la determinada por sus rendimientos, se informa:</a:t>
              </a:r>
            </a:p>
            <a:p>
              <a:pPr marL="857250" lvl="1" indent="-171450" algn="just">
                <a:spcBef>
                  <a:spcPts val="0"/>
                </a:spcBef>
              </a:pPr>
              <a:r>
                <a:rPr lang="es-ES" altLang="en-US" sz="1200">
                  <a:solidFill>
                    <a:srgbClr val="D73A2C"/>
                  </a:solidFill>
                  <a:latin typeface="+mn-lt"/>
                </a:rPr>
                <a:t>NAF</a:t>
              </a:r>
            </a:p>
            <a:p>
              <a:pPr marL="857250" lvl="1" indent="-171450" algn="just">
                <a:spcBef>
                  <a:spcPts val="0"/>
                </a:spcBef>
              </a:pPr>
              <a:r>
                <a:rPr lang="es-ES" altLang="en-US" sz="1200">
                  <a:solidFill>
                    <a:srgbClr val="D73A2C"/>
                  </a:solidFill>
                  <a:latin typeface="+mn-lt"/>
                </a:rPr>
                <a:t>BC que puede elegir (</a:t>
              </a:r>
              <a:r>
                <a:rPr lang="es-ES" altLang="en-US" sz="1200" err="1">
                  <a:solidFill>
                    <a:srgbClr val="D73A2C"/>
                  </a:solidFill>
                  <a:latin typeface="+mn-lt"/>
                </a:rPr>
                <a:t>BCPpM</a:t>
              </a:r>
              <a:r>
                <a:rPr lang="es-ES" altLang="en-US" sz="1200">
                  <a:solidFill>
                    <a:srgbClr val="D73A2C"/>
                  </a:solidFill>
                  <a:latin typeface="+mn-lt"/>
                </a:rPr>
                <a:t> o BC del 31 de diciembre de 2022)</a:t>
              </a:r>
            </a:p>
          </p:txBody>
        </p:sp>
        <p:sp>
          <p:nvSpPr>
            <p:cNvPr id="92" name="Isosceles Triangle 8">
              <a:extLst>
                <a:ext uri="{FF2B5EF4-FFF2-40B4-BE49-F238E27FC236}">
                  <a16:creationId xmlns:a16="http://schemas.microsoft.com/office/drawing/2014/main" id="{D4F803E1-724E-7A1F-5251-B996BE9B0DB5}"/>
                </a:ext>
              </a:extLst>
            </p:cNvPr>
            <p:cNvSpPr/>
            <p:nvPr/>
          </p:nvSpPr>
          <p:spPr>
            <a:xfrm rot="5400000">
              <a:off x="4520508" y="5090163"/>
              <a:ext cx="144000" cy="108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grpSp>
        <p:nvGrpSpPr>
          <p:cNvPr id="99" name="Grupo 98">
            <a:extLst>
              <a:ext uri="{FF2B5EF4-FFF2-40B4-BE49-F238E27FC236}">
                <a16:creationId xmlns:a16="http://schemas.microsoft.com/office/drawing/2014/main" id="{FDF3E0D3-71DB-3E0E-BBE4-F8D0538E23C5}"/>
              </a:ext>
            </a:extLst>
          </p:cNvPr>
          <p:cNvGrpSpPr/>
          <p:nvPr/>
        </p:nvGrpSpPr>
        <p:grpSpPr>
          <a:xfrm>
            <a:off x="4144474" y="5652501"/>
            <a:ext cx="4613135" cy="369332"/>
            <a:chOff x="4538508" y="6184359"/>
            <a:chExt cx="4613135" cy="369332"/>
          </a:xfrm>
        </p:grpSpPr>
        <p:sp>
          <p:nvSpPr>
            <p:cNvPr id="87" name="Title 1">
              <a:extLst>
                <a:ext uri="{FF2B5EF4-FFF2-40B4-BE49-F238E27FC236}">
                  <a16:creationId xmlns:a16="http://schemas.microsoft.com/office/drawing/2014/main" id="{983E9739-2848-35BA-7712-D072737363D7}"/>
                </a:ext>
              </a:extLst>
            </p:cNvPr>
            <p:cNvSpPr txBox="1">
              <a:spLocks noChangeArrowheads="1"/>
            </p:cNvSpPr>
            <p:nvPr/>
          </p:nvSpPr>
          <p:spPr bwMode="auto">
            <a:xfrm>
              <a:off x="4723643" y="6184359"/>
              <a:ext cx="4428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defPPr>
                <a:defRPr lang="en-US"/>
              </a:defPPr>
              <a:lvl1pPr>
                <a:lnSpc>
                  <a:spcPct val="100000"/>
                </a:lnSpc>
                <a:spcBef>
                  <a:spcPts val="1000"/>
                </a:spcBef>
                <a:buFont typeface="Arial" panose="020B0604020202020204" pitchFamily="34" charset="0"/>
                <a:buNone/>
                <a:defRPr>
                  <a:solidFill>
                    <a:schemeClr val="bg1"/>
                  </a:solidFill>
                  <a:latin typeface="Segoe UI" panose="020B0502040204020203" pitchFamily="34" charset="0"/>
                  <a:ea typeface="Lato Light" panose="020F0502020204030203" pitchFamily="34" charset="0"/>
                  <a:cs typeface="Segoe UI" panose="020B0502040204020203" pitchFamily="34" charset="0"/>
                </a:defRPr>
              </a:lvl1pPr>
              <a:lvl2pPr marL="685800" indent="-228600">
                <a:lnSpc>
                  <a:spcPct val="90000"/>
                </a:lnSpc>
                <a:spcBef>
                  <a:spcPts val="500"/>
                </a:spcBef>
                <a:buFont typeface="Arial" panose="020B0604020202020204" pitchFamily="34" charset="0"/>
                <a:buChar char="•"/>
                <a:defRPr sz="2400">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latin typeface="Calibri" panose="020F0502020204030204" pitchFamily="34" charset="0"/>
                </a:defRPr>
              </a:lvl9pPr>
            </a:lstStyle>
            <a:p>
              <a:pPr algn="just"/>
              <a:r>
                <a:rPr lang="es-ES" altLang="en-US" sz="1200">
                  <a:solidFill>
                    <a:schemeClr val="tx1"/>
                  </a:solidFill>
                  <a:latin typeface="+mn-lt"/>
                </a:rPr>
                <a:t>Si no ha presentado IRPF o no ha declarado rendimientos, se informa del </a:t>
              </a:r>
              <a:r>
                <a:rPr lang="es-ES" altLang="en-US" sz="1200">
                  <a:solidFill>
                    <a:srgbClr val="D73A2C"/>
                  </a:solidFill>
                  <a:latin typeface="+mn-lt"/>
                </a:rPr>
                <a:t>NAF</a:t>
              </a:r>
            </a:p>
          </p:txBody>
        </p:sp>
        <p:sp>
          <p:nvSpPr>
            <p:cNvPr id="93" name="Isosceles Triangle 8">
              <a:extLst>
                <a:ext uri="{FF2B5EF4-FFF2-40B4-BE49-F238E27FC236}">
                  <a16:creationId xmlns:a16="http://schemas.microsoft.com/office/drawing/2014/main" id="{2AED1C58-5F51-881D-7936-FAF8899DD4A5}"/>
                </a:ext>
              </a:extLst>
            </p:cNvPr>
            <p:cNvSpPr/>
            <p:nvPr/>
          </p:nvSpPr>
          <p:spPr>
            <a:xfrm rot="5400000">
              <a:off x="4520508" y="6238172"/>
              <a:ext cx="144000" cy="108000"/>
            </a:xfrm>
            <a:prstGeom prst="triangle">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0">
                <a:solidFill>
                  <a:schemeClr val="tx1">
                    <a:lumMod val="75000"/>
                    <a:lumOff val="25000"/>
                  </a:schemeClr>
                </a:solidFill>
              </a:endParaRPr>
            </a:p>
          </p:txBody>
        </p:sp>
      </p:grpSp>
      <p:grpSp>
        <p:nvGrpSpPr>
          <p:cNvPr id="13" name="Grupo 12">
            <a:extLst>
              <a:ext uri="{FF2B5EF4-FFF2-40B4-BE49-F238E27FC236}">
                <a16:creationId xmlns:a16="http://schemas.microsoft.com/office/drawing/2014/main" id="{EBBDCF6F-74D1-0A3C-4A03-D187C1D5C4B9}"/>
              </a:ext>
            </a:extLst>
          </p:cNvPr>
          <p:cNvGrpSpPr/>
          <p:nvPr/>
        </p:nvGrpSpPr>
        <p:grpSpPr>
          <a:xfrm>
            <a:off x="83315" y="100378"/>
            <a:ext cx="11312995" cy="630845"/>
            <a:chOff x="101977" y="91047"/>
            <a:chExt cx="11312995" cy="630845"/>
          </a:xfrm>
        </p:grpSpPr>
        <p:sp>
          <p:nvSpPr>
            <p:cNvPr id="15" name="TextBox 12">
              <a:extLst>
                <a:ext uri="{FF2B5EF4-FFF2-40B4-BE49-F238E27FC236}">
                  <a16:creationId xmlns:a16="http://schemas.microsoft.com/office/drawing/2014/main" id="{0592BC20-5246-3697-E608-DC6492720848}"/>
                </a:ext>
              </a:extLst>
            </p:cNvPr>
            <p:cNvSpPr txBox="1"/>
            <p:nvPr/>
          </p:nvSpPr>
          <p:spPr>
            <a:xfrm>
              <a:off x="826529" y="260716"/>
              <a:ext cx="10588443" cy="400110"/>
            </a:xfrm>
            <a:prstGeom prst="rect">
              <a:avLst/>
            </a:prstGeom>
            <a:noFill/>
          </p:spPr>
          <p:txBody>
            <a:bodyPr wrap="square" rtlCol="0">
              <a:spAutoFit/>
            </a:bodyPr>
            <a:lstStyle>
              <a:defPPr>
                <a:defRPr lang="en-US"/>
              </a:defPPr>
              <a:lvl1pPr marR="0" lvl="0" indent="0" fontAlgn="auto">
                <a:lnSpc>
                  <a:spcPct val="100000"/>
                </a:lnSpc>
                <a:spcBef>
                  <a:spcPts val="600"/>
                </a:spcBef>
                <a:spcAft>
                  <a:spcPts val="0"/>
                </a:spcAft>
                <a:buClrTx/>
                <a:buSzTx/>
                <a:buFontTx/>
                <a:buNone/>
                <a:tabLst/>
                <a:defRPr kumimoji="0" sz="2000" b="0" i="0" u="none" strike="noStrike" cap="none" spc="0" normalizeH="0" baseline="0">
                  <a:ln>
                    <a:noFill/>
                  </a:ln>
                  <a:solidFill>
                    <a:srgbClr val="1D5253"/>
                  </a:solidFill>
                  <a:effectLst/>
                  <a:uLnTx/>
                  <a:uFillTx/>
                  <a:latin typeface="Calibri Light" panose="020F0302020204030204"/>
                </a:defRPr>
              </a:lvl1pPr>
            </a:lstStyle>
            <a:p>
              <a:r>
                <a:rPr lang="es-ES"/>
                <a:t>Servicio de información para el Autorizado RED</a:t>
              </a:r>
            </a:p>
          </p:txBody>
        </p:sp>
        <p:grpSp>
          <p:nvGrpSpPr>
            <p:cNvPr id="20" name="Grupo 19">
              <a:extLst>
                <a:ext uri="{FF2B5EF4-FFF2-40B4-BE49-F238E27FC236}">
                  <a16:creationId xmlns:a16="http://schemas.microsoft.com/office/drawing/2014/main" id="{B3CBE37F-D9D5-1F4F-C2FA-42771F65F132}"/>
                </a:ext>
              </a:extLst>
            </p:cNvPr>
            <p:cNvGrpSpPr/>
            <p:nvPr/>
          </p:nvGrpSpPr>
          <p:grpSpPr>
            <a:xfrm>
              <a:off x="101977" y="91047"/>
              <a:ext cx="712074" cy="630845"/>
              <a:chOff x="101977" y="91047"/>
              <a:chExt cx="712074" cy="630845"/>
            </a:xfrm>
          </p:grpSpPr>
          <p:sp>
            <p:nvSpPr>
              <p:cNvPr id="21" name="Graphic 10">
                <a:extLst>
                  <a:ext uri="{FF2B5EF4-FFF2-40B4-BE49-F238E27FC236}">
                    <a16:creationId xmlns:a16="http://schemas.microsoft.com/office/drawing/2014/main" id="{98FB7038-5863-C21D-73B0-C2639B15F240}"/>
                  </a:ext>
                </a:extLst>
              </p:cNvPr>
              <p:cNvSpPr/>
              <p:nvPr/>
            </p:nvSpPr>
            <p:spPr>
              <a:xfrm>
                <a:off x="101977" y="91047"/>
                <a:ext cx="712074" cy="630845"/>
              </a:xfrm>
              <a:custGeom>
                <a:avLst/>
                <a:gdLst>
                  <a:gd name="connsiteX0" fmla="*/ 245301 w 912986"/>
                  <a:gd name="connsiteY0" fmla="*/ 0 h 808838"/>
                  <a:gd name="connsiteX1" fmla="*/ 667685 w 912986"/>
                  <a:gd name="connsiteY1" fmla="*/ 0 h 808838"/>
                  <a:gd name="connsiteX2" fmla="*/ 745672 w 912986"/>
                  <a:gd name="connsiteY2" fmla="*/ 48183 h 808838"/>
                  <a:gd name="connsiteX3" fmla="*/ 903797 w 912986"/>
                  <a:gd name="connsiteY3" fmla="*/ 365592 h 808838"/>
                  <a:gd name="connsiteX4" fmla="*/ 903797 w 912986"/>
                  <a:gd name="connsiteY4" fmla="*/ 443247 h 808838"/>
                  <a:gd name="connsiteX5" fmla="*/ 745672 w 912986"/>
                  <a:gd name="connsiteY5" fmla="*/ 760656 h 808838"/>
                  <a:gd name="connsiteX6" fmla="*/ 667685 w 912986"/>
                  <a:gd name="connsiteY6" fmla="*/ 808838 h 808838"/>
                  <a:gd name="connsiteX7" fmla="*/ 245301 w 912986"/>
                  <a:gd name="connsiteY7" fmla="*/ 808838 h 808838"/>
                  <a:gd name="connsiteX8" fmla="*/ 167315 w 912986"/>
                  <a:gd name="connsiteY8" fmla="*/ 760656 h 808838"/>
                  <a:gd name="connsiteX9" fmla="*/ 9189 w 912986"/>
                  <a:gd name="connsiteY9" fmla="*/ 443412 h 808838"/>
                  <a:gd name="connsiteX10" fmla="*/ 9189 w 912986"/>
                  <a:gd name="connsiteY10" fmla="*/ 365757 h 808838"/>
                  <a:gd name="connsiteX11" fmla="*/ 167315 w 912986"/>
                  <a:gd name="connsiteY11" fmla="*/ 48183 h 808838"/>
                  <a:gd name="connsiteX12" fmla="*/ 245301 w 912986"/>
                  <a:gd name="connsiteY12" fmla="*/ 0 h 8088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2986" h="808838">
                    <a:moveTo>
                      <a:pt x="245301" y="0"/>
                    </a:moveTo>
                    <a:lnTo>
                      <a:pt x="667685" y="0"/>
                    </a:lnTo>
                    <a:cubicBezTo>
                      <a:pt x="700800" y="0"/>
                      <a:pt x="730935" y="18710"/>
                      <a:pt x="745672" y="48183"/>
                    </a:cubicBezTo>
                    <a:lnTo>
                      <a:pt x="903797" y="365592"/>
                    </a:lnTo>
                    <a:cubicBezTo>
                      <a:pt x="916049" y="390097"/>
                      <a:pt x="916049" y="418907"/>
                      <a:pt x="903797" y="443247"/>
                    </a:cubicBezTo>
                    <a:lnTo>
                      <a:pt x="745672" y="760656"/>
                    </a:lnTo>
                    <a:cubicBezTo>
                      <a:pt x="730935" y="790294"/>
                      <a:pt x="700800" y="808838"/>
                      <a:pt x="667685" y="808838"/>
                    </a:cubicBezTo>
                    <a:lnTo>
                      <a:pt x="245301" y="808838"/>
                    </a:lnTo>
                    <a:cubicBezTo>
                      <a:pt x="212186" y="808838"/>
                      <a:pt x="182051" y="790128"/>
                      <a:pt x="167315" y="760656"/>
                    </a:cubicBezTo>
                    <a:lnTo>
                      <a:pt x="9189" y="443412"/>
                    </a:lnTo>
                    <a:cubicBezTo>
                      <a:pt x="-3063" y="418907"/>
                      <a:pt x="-3063" y="390097"/>
                      <a:pt x="9189" y="365757"/>
                    </a:cubicBezTo>
                    <a:lnTo>
                      <a:pt x="167315" y="48183"/>
                    </a:lnTo>
                    <a:cubicBezTo>
                      <a:pt x="182051" y="18545"/>
                      <a:pt x="212186" y="0"/>
                      <a:pt x="245301" y="0"/>
                    </a:cubicBezTo>
                    <a:close/>
                  </a:path>
                </a:pathLst>
              </a:custGeom>
              <a:gradFill>
                <a:gsLst>
                  <a:gs pos="0">
                    <a:schemeClr val="accent2"/>
                  </a:gs>
                  <a:gs pos="100000">
                    <a:schemeClr val="accent3"/>
                  </a:gs>
                </a:gsLst>
                <a:path path="circle">
                  <a:fillToRect t="100000" r="100000"/>
                </a:path>
              </a:gradFill>
              <a:ln w="0" cap="flat">
                <a:noFill/>
                <a:prstDash val="solid"/>
                <a:miter/>
              </a:ln>
            </p:spPr>
            <p:txBody>
              <a:bodyPr rtlCol="0" anchor="ctr"/>
              <a:lstStyle/>
              <a:p>
                <a:endParaRPr lang="en-US"/>
              </a:p>
            </p:txBody>
          </p:sp>
          <p:sp>
            <p:nvSpPr>
              <p:cNvPr id="22" name="TextBox 38">
                <a:extLst>
                  <a:ext uri="{FF2B5EF4-FFF2-40B4-BE49-F238E27FC236}">
                    <a16:creationId xmlns:a16="http://schemas.microsoft.com/office/drawing/2014/main" id="{00F20A5E-DE51-BBA9-4A19-07F3AC0303EF}"/>
                  </a:ext>
                </a:extLst>
              </p:cNvPr>
              <p:cNvSpPr txBox="1"/>
              <p:nvPr/>
            </p:nvSpPr>
            <p:spPr>
              <a:xfrm>
                <a:off x="175296" y="311689"/>
                <a:ext cx="598241" cy="277640"/>
              </a:xfrm>
              <a:prstGeom prst="rect">
                <a:avLst/>
              </a:prstGeom>
              <a:noFill/>
            </p:spPr>
            <p:txBody>
              <a:bodyPr wrap="square" tIns="0" bIns="0" rtlCol="0" anchor="ctr" anchorCtr="0">
                <a:spAutoFit/>
              </a:bodyPr>
              <a:lstStyle/>
              <a:p>
                <a:pPr algn="ctr">
                  <a:lnSpc>
                    <a:spcPct val="80000"/>
                  </a:lnSpc>
                </a:pPr>
                <a:r>
                  <a:rPr lang="en-US" sz="2200" b="1">
                    <a:solidFill>
                      <a:schemeClr val="bg1"/>
                    </a:solidFill>
                  </a:rPr>
                  <a:t>4.3</a:t>
                </a:r>
              </a:p>
            </p:txBody>
          </p:sp>
        </p:grpSp>
      </p:grpSp>
      <p:sp>
        <p:nvSpPr>
          <p:cNvPr id="11" name="Title 1">
            <a:extLst>
              <a:ext uri="{FF2B5EF4-FFF2-40B4-BE49-F238E27FC236}">
                <a16:creationId xmlns:a16="http://schemas.microsoft.com/office/drawing/2014/main" id="{312C46AF-5B28-58E0-24D3-20FF2BFF1512}"/>
              </a:ext>
            </a:extLst>
          </p:cNvPr>
          <p:cNvSpPr txBox="1">
            <a:spLocks/>
          </p:cNvSpPr>
          <p:nvPr/>
        </p:nvSpPr>
        <p:spPr>
          <a:xfrm>
            <a:off x="651509" y="839753"/>
            <a:ext cx="8511229" cy="553998"/>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s-ES" sz="2800">
                <a:solidFill>
                  <a:schemeClr val="accent3"/>
                </a:solidFill>
                <a:latin typeface="Calibri" panose="020F0502020204030204"/>
              </a:rPr>
              <a:t>Servicio de información para el Autorizado RED</a:t>
            </a:r>
          </a:p>
        </p:txBody>
      </p:sp>
      <p:grpSp>
        <p:nvGrpSpPr>
          <p:cNvPr id="12" name="Grupo 11">
            <a:extLst>
              <a:ext uri="{FF2B5EF4-FFF2-40B4-BE49-F238E27FC236}">
                <a16:creationId xmlns:a16="http://schemas.microsoft.com/office/drawing/2014/main" id="{1EF3C79C-F699-2AC9-1B05-477FDA35B631}"/>
              </a:ext>
            </a:extLst>
          </p:cNvPr>
          <p:cNvGrpSpPr/>
          <p:nvPr/>
        </p:nvGrpSpPr>
        <p:grpSpPr>
          <a:xfrm>
            <a:off x="652303" y="1350529"/>
            <a:ext cx="1253278" cy="45720"/>
            <a:chOff x="810704" y="1456130"/>
            <a:chExt cx="1253278" cy="45720"/>
          </a:xfrm>
        </p:grpSpPr>
        <p:sp>
          <p:nvSpPr>
            <p:cNvPr id="23" name="!!CoverSlideFooterText">
              <a:extLst>
                <a:ext uri="{FF2B5EF4-FFF2-40B4-BE49-F238E27FC236}">
                  <a16:creationId xmlns:a16="http://schemas.microsoft.com/office/drawing/2014/main" id="{24A599EA-76C2-4015-4458-A086A214220E}"/>
                </a:ext>
              </a:extLst>
            </p:cNvPr>
            <p:cNvSpPr/>
            <p:nvPr/>
          </p:nvSpPr>
          <p:spPr>
            <a:xfrm>
              <a:off x="810704" y="1456130"/>
              <a:ext cx="1045029" cy="457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sp>
          <p:nvSpPr>
            <p:cNvPr id="24" name="!!CoverSlideFooterText">
              <a:extLst>
                <a:ext uri="{FF2B5EF4-FFF2-40B4-BE49-F238E27FC236}">
                  <a16:creationId xmlns:a16="http://schemas.microsoft.com/office/drawing/2014/main" id="{CCF9C327-77F1-0A5C-F083-6678611C3ADF}"/>
                </a:ext>
              </a:extLst>
            </p:cNvPr>
            <p:cNvSpPr/>
            <p:nvPr/>
          </p:nvSpPr>
          <p:spPr>
            <a:xfrm>
              <a:off x="1559982" y="1456130"/>
              <a:ext cx="504000" cy="4572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D5253"/>
                </a:solidFill>
                <a:effectLst/>
                <a:uLnTx/>
                <a:uFillTx/>
                <a:latin typeface="Segoe UI" panose="020B0502040204020203" pitchFamily="34" charset="0"/>
                <a:ea typeface="+mn-ea"/>
                <a:cs typeface="+mn-cs"/>
              </a:endParaRPr>
            </a:p>
          </p:txBody>
        </p:sp>
      </p:grpSp>
    </p:spTree>
    <p:extLst>
      <p:ext uri="{BB962C8B-B14F-4D97-AF65-F5344CB8AC3E}">
        <p14:creationId xmlns:p14="http://schemas.microsoft.com/office/powerpoint/2010/main" val="2406181"/>
      </p:ext>
    </p:extLst>
  </p:cSld>
  <p:clrMapOvr>
    <a:masterClrMapping/>
  </p:clrMapOvr>
</p:sld>
</file>

<file path=ppt/theme/theme1.xml><?xml version="1.0" encoding="utf-8"?>
<a:theme xmlns:a="http://schemas.openxmlformats.org/drawingml/2006/main" name="Office Theme">
  <a:themeElements>
    <a:clrScheme name="Personalizado 6">
      <a:dk1>
        <a:sysClr val="windowText" lastClr="000000"/>
      </a:dk1>
      <a:lt1>
        <a:sysClr val="window" lastClr="FFFFFF"/>
      </a:lt1>
      <a:dk2>
        <a:srgbClr val="373545"/>
      </a:dk2>
      <a:lt2>
        <a:srgbClr val="A5A5A5"/>
      </a:lt2>
      <a:accent1>
        <a:srgbClr val="194A5D"/>
      </a:accent1>
      <a:accent2>
        <a:srgbClr val="266F8B"/>
      </a:accent2>
      <a:accent3>
        <a:srgbClr val="398F98"/>
      </a:accent3>
      <a:accent4>
        <a:srgbClr val="7A8C8E"/>
      </a:accent4>
      <a:accent5>
        <a:srgbClr val="1C6294"/>
      </a:accent5>
      <a:accent6>
        <a:srgbClr val="124163"/>
      </a:accent6>
      <a:hlink>
        <a:srgbClr val="6B9F25"/>
      </a:hlink>
      <a:folHlink>
        <a:srgbClr val="9F6715"/>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6638463f-9649-4955-94f2-adff6382ccac">
      <Terms xmlns="http://schemas.microsoft.com/office/infopath/2007/PartnerControls"/>
    </lcf76f155ced4ddcb4097134ff3c332f>
    <TaxCatchAll xmlns="b35ef808-491e-45e5-ac40-25cc285b1050"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0E83993185F60749BFD79603601B28B7" ma:contentTypeVersion="18" ma:contentTypeDescription="Crear nuevo documento." ma:contentTypeScope="" ma:versionID="3439965b91296f5f4d3a74d83e0bbdca">
  <xsd:schema xmlns:xsd="http://www.w3.org/2001/XMLSchema" xmlns:xs="http://www.w3.org/2001/XMLSchema" xmlns:p="http://schemas.microsoft.com/office/2006/metadata/properties" xmlns:ns2="6638463f-9649-4955-94f2-adff6382ccac" xmlns:ns3="b35ef808-491e-45e5-ac40-25cc285b1050" targetNamespace="http://schemas.microsoft.com/office/2006/metadata/properties" ma:root="true" ma:fieldsID="aea30382030c3f44eeea1a965dc0b88d" ns2:_="" ns3:_="">
    <xsd:import namespace="6638463f-9649-4955-94f2-adff6382ccac"/>
    <xsd:import namespace="b35ef808-491e-45e5-ac40-25cc285b1050"/>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MediaServiceAutoKeyPoints" minOccurs="0"/>
                <xsd:element ref="ns2:MediaServiceKeyPoints"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638463f-9649-4955-94f2-adff6382cca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2" nillable="true" ma:displayName="Tags" ma:internalName="MediaServiceAutoTags"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Etiquetas de imagen" ma:readOnly="false" ma:fieldId="{5cf76f15-5ced-4ddc-b409-7134ff3c332f}" ma:taxonomyMulti="true" ma:sspId="d6e81cc5-93f8-4d5b-865a-1c46d538bae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5ef808-491e-45e5-ac40-25cc285b1050" elementFormDefault="qualified">
    <xsd:import namespace="http://schemas.microsoft.com/office/2006/documentManagement/types"/>
    <xsd:import namespace="http://schemas.microsoft.com/office/infopath/2007/PartnerControls"/>
    <xsd:element name="SharedWithUsers" ma:index="19"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talles de uso compartido" ma:internalName="SharedWithDetails" ma:readOnly="true">
      <xsd:simpleType>
        <xsd:restriction base="dms:Note">
          <xsd:maxLength value="255"/>
        </xsd:restriction>
      </xsd:simpleType>
    </xsd:element>
    <xsd:element name="TaxCatchAll" ma:index="23" nillable="true" ma:displayName="Taxonomy Catch All Column" ma:hidden="true" ma:list="{06fee207-5eec-4f43-9002-ec572945d319}" ma:internalName="TaxCatchAll" ma:showField="CatchAllData" ma:web="b35ef808-491e-45e5-ac40-25cc285b105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A003633-3DF7-4F59-BA4B-05C74434684D}">
  <ds:schemaRefs>
    <ds:schemaRef ds:uri="http://schemas.microsoft.com/sharepoint/v3/contenttype/forms"/>
  </ds:schemaRefs>
</ds:datastoreItem>
</file>

<file path=customXml/itemProps2.xml><?xml version="1.0" encoding="utf-8"?>
<ds:datastoreItem xmlns:ds="http://schemas.openxmlformats.org/officeDocument/2006/customXml" ds:itemID="{B856E436-CB7A-402E-A775-31D8F4BC1A10}">
  <ds:schemaRefs>
    <ds:schemaRef ds:uri="http://purl.org/dc/terms/"/>
    <ds:schemaRef ds:uri="http://purl.org/dc/dcmitype/"/>
    <ds:schemaRef ds:uri="http://schemas.microsoft.com/office/2006/documentManagement/types"/>
    <ds:schemaRef ds:uri="http://www.w3.org/XML/1998/namespace"/>
    <ds:schemaRef ds:uri="http://purl.org/dc/elements/1.1/"/>
    <ds:schemaRef ds:uri="ae97035d-9807-416a-8555-60dd9bcdb0f7"/>
    <ds:schemaRef ds:uri="http://schemas.microsoft.com/office/2006/metadata/properties"/>
    <ds:schemaRef ds:uri="http://schemas.microsoft.com/office/infopath/2007/PartnerControls"/>
    <ds:schemaRef ds:uri="http://schemas.openxmlformats.org/package/2006/metadata/core-properties"/>
    <ds:schemaRef ds:uri="95ca107a-0620-4e37-aae8-a3e30c2632b6"/>
  </ds:schemaRefs>
</ds:datastoreItem>
</file>

<file path=customXml/itemProps3.xml><?xml version="1.0" encoding="utf-8"?>
<ds:datastoreItem xmlns:ds="http://schemas.openxmlformats.org/officeDocument/2006/customXml" ds:itemID="{95AC14CC-C2D1-45B6-9BA1-5AB01986CE2A}"/>
</file>

<file path=docMetadata/LabelInfo.xml><?xml version="1.0" encoding="utf-8"?>
<clbl:labelList xmlns:clbl="http://schemas.microsoft.com/office/2020/mipLabelMetadata">
  <clbl:label id="{7c93e8fe-bb45-447d-9fbd-08f2d4d61ed3}" enabled="1" method="Standard" siteId="{a22f907a-53a6-449f-b082-22c03676d7fb}" contentBits="0" removed="0"/>
</clbl:labelList>
</file>

<file path=docProps/app.xml><?xml version="1.0" encoding="utf-8"?>
<Properties xmlns="http://schemas.openxmlformats.org/officeDocument/2006/extended-properties" xmlns:vt="http://schemas.openxmlformats.org/officeDocument/2006/docPropsVTypes">
  <Template/>
  <TotalTime>3</TotalTime>
  <Words>15335</Words>
  <Application>Microsoft Office PowerPoint</Application>
  <PresentationFormat>Panorámica</PresentationFormat>
  <Paragraphs>2010</Paragraphs>
  <Slides>115</Slides>
  <Notes>56</Notes>
  <HiddenSlides>0</HiddenSlides>
  <MMClips>0</MMClips>
  <ScaleCrop>false</ScaleCrop>
  <HeadingPairs>
    <vt:vector size="6" baseType="variant">
      <vt:variant>
        <vt:lpstr>Fuentes usadas</vt:lpstr>
      </vt:variant>
      <vt:variant>
        <vt:i4>17</vt:i4>
      </vt:variant>
      <vt:variant>
        <vt:lpstr>Tema</vt:lpstr>
      </vt:variant>
      <vt:variant>
        <vt:i4>2</vt:i4>
      </vt:variant>
      <vt:variant>
        <vt:lpstr>Títulos de diapositiva</vt:lpstr>
      </vt:variant>
      <vt:variant>
        <vt:i4>115</vt:i4>
      </vt:variant>
    </vt:vector>
  </HeadingPairs>
  <TitlesOfParts>
    <vt:vector size="134" baseType="lpstr">
      <vt:lpstr>Aptos</vt:lpstr>
      <vt:lpstr>Arial</vt:lpstr>
      <vt:lpstr>Bookman Old Style</vt:lpstr>
      <vt:lpstr>Bradley Hand ITC</vt:lpstr>
      <vt:lpstr>Calibri</vt:lpstr>
      <vt:lpstr>Calibri Light</vt:lpstr>
      <vt:lpstr>Cambria Math</vt:lpstr>
      <vt:lpstr>Corbel</vt:lpstr>
      <vt:lpstr>Courier New</vt:lpstr>
      <vt:lpstr>GAK TT Serif</vt:lpstr>
      <vt:lpstr>Headland One</vt:lpstr>
      <vt:lpstr>Lato Light</vt:lpstr>
      <vt:lpstr>Open Sans</vt:lpstr>
      <vt:lpstr>Segoe UI</vt:lpstr>
      <vt:lpstr>Segoe UI Semibold</vt:lpstr>
      <vt:lpstr>Times New Roman</vt:lpstr>
      <vt:lpstr>Wingdings</vt:lpstr>
      <vt:lpstr>Office Theme</vt:lpstr>
      <vt:lpstr>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Muhammad Irfan</dc:creator>
  <cp:lastModifiedBy>VARGAS SEGURA, JOSE MARIA</cp:lastModifiedBy>
  <cp:revision>2</cp:revision>
  <cp:lastPrinted>2024-08-29T08:34:35Z</cp:lastPrinted>
  <dcterms:created xsi:type="dcterms:W3CDTF">2024-05-31T18:00:27Z</dcterms:created>
  <dcterms:modified xsi:type="dcterms:W3CDTF">2024-10-21T08:59:35Z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0x0101000E83993185F60749BFD79603601B28B7</vt:lpwstr>
  </property>
  <property fmtid="{D5CDD505-2E9C-101B-9397-08002B2CF9AE}" pid="3" name="MediaServiceImageTags">
    <vt:lpwstr/>
  </property>
</Properties>
</file>